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handoutMasterIdLst>
    <p:handoutMasterId r:id="rId50"/>
  </p:handoutMasterIdLst>
  <p:sldIdLst>
    <p:sldId id="256" r:id="rId2"/>
    <p:sldId id="297" r:id="rId3"/>
    <p:sldId id="310" r:id="rId4"/>
    <p:sldId id="311" r:id="rId5"/>
    <p:sldId id="293" r:id="rId6"/>
    <p:sldId id="294" r:id="rId7"/>
    <p:sldId id="295" r:id="rId8"/>
    <p:sldId id="296" r:id="rId9"/>
    <p:sldId id="284" r:id="rId10"/>
    <p:sldId id="285" r:id="rId11"/>
    <p:sldId id="291" r:id="rId12"/>
    <p:sldId id="286" r:id="rId13"/>
    <p:sldId id="287" r:id="rId14"/>
    <p:sldId id="289" r:id="rId15"/>
    <p:sldId id="288" r:id="rId16"/>
    <p:sldId id="290" r:id="rId17"/>
    <p:sldId id="312" r:id="rId18"/>
    <p:sldId id="292" r:id="rId19"/>
    <p:sldId id="280" r:id="rId20"/>
    <p:sldId id="281" r:id="rId21"/>
    <p:sldId id="258" r:id="rId22"/>
    <p:sldId id="282" r:id="rId23"/>
    <p:sldId id="264" r:id="rId24"/>
    <p:sldId id="263" r:id="rId25"/>
    <p:sldId id="265" r:id="rId26"/>
    <p:sldId id="266" r:id="rId27"/>
    <p:sldId id="306" r:id="rId28"/>
    <p:sldId id="267" r:id="rId29"/>
    <p:sldId id="307" r:id="rId30"/>
    <p:sldId id="268" r:id="rId31"/>
    <p:sldId id="308" r:id="rId32"/>
    <p:sldId id="309" r:id="rId33"/>
    <p:sldId id="283" r:id="rId34"/>
    <p:sldId id="269" r:id="rId35"/>
    <p:sldId id="270" r:id="rId36"/>
    <p:sldId id="271" r:id="rId37"/>
    <p:sldId id="304" r:id="rId38"/>
    <p:sldId id="273" r:id="rId39"/>
    <p:sldId id="278" r:id="rId40"/>
    <p:sldId id="274" r:id="rId41"/>
    <p:sldId id="277" r:id="rId42"/>
    <p:sldId id="305" r:id="rId43"/>
    <p:sldId id="313" r:id="rId44"/>
    <p:sldId id="314" r:id="rId45"/>
    <p:sldId id="298" r:id="rId46"/>
    <p:sldId id="299" r:id="rId47"/>
    <p:sldId id="300"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99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37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ogfs002\mmartchouk$\TFS\07-22\07-2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ogfs002\mmartchouk$\TFS\07-22\07-2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ogfs002\mmartchouk$\TFS\07-22\07-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Sheet3!$B$1</c:f>
              <c:strCache>
                <c:ptCount val="1"/>
                <c:pt idx="0">
                  <c:v>Observed VMT </c:v>
                </c:pt>
              </c:strCache>
            </c:strRef>
          </c:tx>
          <c:spPr>
            <a:solidFill>
              <a:schemeClr val="tx1"/>
            </a:solidFill>
          </c:spPr>
          <c:cat>
            <c:strRef>
              <c:f>Sheet3!$A$2:$A$5</c:f>
              <c:strCache>
                <c:ptCount val="4"/>
                <c:pt idx="0">
                  <c:v>DC </c:v>
                </c:pt>
                <c:pt idx="1">
                  <c:v>MD </c:v>
                </c:pt>
                <c:pt idx="2">
                  <c:v>VA </c:v>
                </c:pt>
                <c:pt idx="3">
                  <c:v>Total </c:v>
                </c:pt>
              </c:strCache>
            </c:strRef>
          </c:cat>
          <c:val>
            <c:numRef>
              <c:f>Sheet3!$B$2:$B$5</c:f>
              <c:numCache>
                <c:formatCode>#,##0</c:formatCode>
                <c:ptCount val="4"/>
                <c:pt idx="0">
                  <c:v>8272</c:v>
                </c:pt>
                <c:pt idx="1">
                  <c:v>56366</c:v>
                </c:pt>
                <c:pt idx="2">
                  <c:v>50238</c:v>
                </c:pt>
                <c:pt idx="3">
                  <c:v>114876</c:v>
                </c:pt>
              </c:numCache>
            </c:numRef>
          </c:val>
        </c:ser>
        <c:ser>
          <c:idx val="1"/>
          <c:order val="1"/>
          <c:tx>
            <c:strRef>
              <c:f>Sheet3!$C$1</c:f>
              <c:strCache>
                <c:ptCount val="1"/>
                <c:pt idx="0">
                  <c:v>Estimated VMT </c:v>
                </c:pt>
              </c:strCache>
            </c:strRef>
          </c:tx>
          <c:spPr>
            <a:solidFill>
              <a:schemeClr val="bg1">
                <a:lumMod val="85000"/>
              </a:schemeClr>
            </a:solidFill>
          </c:spPr>
          <c:cat>
            <c:strRef>
              <c:f>Sheet3!$A$2:$A$5</c:f>
              <c:strCache>
                <c:ptCount val="4"/>
                <c:pt idx="0">
                  <c:v>DC </c:v>
                </c:pt>
                <c:pt idx="1">
                  <c:v>MD </c:v>
                </c:pt>
                <c:pt idx="2">
                  <c:v>VA </c:v>
                </c:pt>
                <c:pt idx="3">
                  <c:v>Total </c:v>
                </c:pt>
              </c:strCache>
            </c:strRef>
          </c:cat>
          <c:val>
            <c:numRef>
              <c:f>Sheet3!$C$2:$C$5</c:f>
              <c:numCache>
                <c:formatCode>#,##0</c:formatCode>
                <c:ptCount val="4"/>
                <c:pt idx="0">
                  <c:v>8802</c:v>
                </c:pt>
                <c:pt idx="1">
                  <c:v>56391</c:v>
                </c:pt>
                <c:pt idx="2">
                  <c:v>51514</c:v>
                </c:pt>
                <c:pt idx="3">
                  <c:v>116707</c:v>
                </c:pt>
              </c:numCache>
            </c:numRef>
          </c:val>
        </c:ser>
        <c:axId val="69217664"/>
        <c:axId val="71459968"/>
      </c:barChart>
      <c:catAx>
        <c:axId val="69217664"/>
        <c:scaling>
          <c:orientation val="minMax"/>
        </c:scaling>
        <c:axPos val="b"/>
        <c:tickLblPos val="nextTo"/>
        <c:crossAx val="71459968"/>
        <c:crosses val="autoZero"/>
        <c:auto val="1"/>
        <c:lblAlgn val="ctr"/>
        <c:lblOffset val="100"/>
      </c:catAx>
      <c:valAx>
        <c:axId val="71459968"/>
        <c:scaling>
          <c:orientation val="minMax"/>
        </c:scaling>
        <c:axPos val="l"/>
        <c:majorGridlines/>
        <c:title>
          <c:tx>
            <c:rich>
              <a:bodyPr rot="-5400000" vert="horz"/>
              <a:lstStyle/>
              <a:p>
                <a:pPr>
                  <a:defRPr/>
                </a:pPr>
                <a:r>
                  <a:rPr lang="en-US"/>
                  <a:t>VMT (in thousands)</a:t>
                </a:r>
              </a:p>
            </c:rich>
          </c:tx>
          <c:layout/>
        </c:title>
        <c:numFmt formatCode="#,##0" sourceLinked="1"/>
        <c:tickLblPos val="nextTo"/>
        <c:crossAx val="69217664"/>
        <c:crosses val="autoZero"/>
        <c:crossBetween val="between"/>
      </c:valAx>
    </c:plotArea>
    <c:legend>
      <c:legendPos val="b"/>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v>Estimated VMT</c:v>
          </c:tx>
          <c:spPr>
            <a:solidFill>
              <a:prstClr val="black"/>
            </a:solidFill>
          </c:spPr>
          <c:cat>
            <c:strRef>
              <c:f>Sheet5!$A$2:$A$8</c:f>
              <c:strCache>
                <c:ptCount val="7"/>
                <c:pt idx="0">
                  <c:v>FTYPE1</c:v>
                </c:pt>
                <c:pt idx="1">
                  <c:v>FTYPE2</c:v>
                </c:pt>
                <c:pt idx="2">
                  <c:v>FTYPE3</c:v>
                </c:pt>
                <c:pt idx="3">
                  <c:v>FTYPE4</c:v>
                </c:pt>
                <c:pt idx="4">
                  <c:v>FTYPE5</c:v>
                </c:pt>
                <c:pt idx="5">
                  <c:v>FTYPE6</c:v>
                </c:pt>
                <c:pt idx="6">
                  <c:v>ALL</c:v>
                </c:pt>
              </c:strCache>
            </c:strRef>
          </c:cat>
          <c:val>
            <c:numRef>
              <c:f>Sheet5!$B$2:$B$8</c:f>
              <c:numCache>
                <c:formatCode>#,##0</c:formatCode>
                <c:ptCount val="7"/>
                <c:pt idx="0">
                  <c:v>33602.683000000005</c:v>
                </c:pt>
                <c:pt idx="1">
                  <c:v>20921.815999999992</c:v>
                </c:pt>
                <c:pt idx="2">
                  <c:v>6258.99</c:v>
                </c:pt>
                <c:pt idx="3">
                  <c:v>2298.6889999999926</c:v>
                </c:pt>
                <c:pt idx="4">
                  <c:v>3589.759</c:v>
                </c:pt>
                <c:pt idx="5">
                  <c:v>32.299000000000063</c:v>
                </c:pt>
                <c:pt idx="6">
                  <c:v>66704.236999999979</c:v>
                </c:pt>
              </c:numCache>
            </c:numRef>
          </c:val>
        </c:ser>
        <c:ser>
          <c:idx val="1"/>
          <c:order val="1"/>
          <c:tx>
            <c:v>Observed VMT</c:v>
          </c:tx>
          <c:spPr>
            <a:solidFill>
              <a:schemeClr val="bg1">
                <a:lumMod val="85000"/>
              </a:schemeClr>
            </a:solidFill>
          </c:spPr>
          <c:cat>
            <c:strRef>
              <c:f>Sheet5!$A$2:$A$8</c:f>
              <c:strCache>
                <c:ptCount val="7"/>
                <c:pt idx="0">
                  <c:v>FTYPE1</c:v>
                </c:pt>
                <c:pt idx="1">
                  <c:v>FTYPE2</c:v>
                </c:pt>
                <c:pt idx="2">
                  <c:v>FTYPE3</c:v>
                </c:pt>
                <c:pt idx="3">
                  <c:v>FTYPE4</c:v>
                </c:pt>
                <c:pt idx="4">
                  <c:v>FTYPE5</c:v>
                </c:pt>
                <c:pt idx="5">
                  <c:v>FTYPE6</c:v>
                </c:pt>
                <c:pt idx="6">
                  <c:v>ALL</c:v>
                </c:pt>
              </c:strCache>
            </c:strRef>
          </c:cat>
          <c:val>
            <c:numRef>
              <c:f>Sheet5!$C$2:$C$8</c:f>
              <c:numCache>
                <c:formatCode>#,##0</c:formatCode>
                <c:ptCount val="7"/>
                <c:pt idx="0">
                  <c:v>31204.253000000001</c:v>
                </c:pt>
                <c:pt idx="1">
                  <c:v>20407.294000000005</c:v>
                </c:pt>
                <c:pt idx="2">
                  <c:v>6491.509</c:v>
                </c:pt>
                <c:pt idx="3">
                  <c:v>3481.9130000000064</c:v>
                </c:pt>
                <c:pt idx="4">
                  <c:v>4008.7469999999926</c:v>
                </c:pt>
                <c:pt idx="5">
                  <c:v>72.581000000000003</c:v>
                </c:pt>
                <c:pt idx="6">
                  <c:v>65666.296999999948</c:v>
                </c:pt>
              </c:numCache>
            </c:numRef>
          </c:val>
        </c:ser>
        <c:axId val="71600768"/>
        <c:axId val="71606656"/>
      </c:barChart>
      <c:catAx>
        <c:axId val="71600768"/>
        <c:scaling>
          <c:orientation val="minMax"/>
        </c:scaling>
        <c:axPos val="b"/>
        <c:numFmt formatCode="General" sourceLinked="1"/>
        <c:tickLblPos val="nextTo"/>
        <c:crossAx val="71606656"/>
        <c:crosses val="autoZero"/>
        <c:auto val="1"/>
        <c:lblAlgn val="ctr"/>
        <c:lblOffset val="100"/>
      </c:catAx>
      <c:valAx>
        <c:axId val="71606656"/>
        <c:scaling>
          <c:orientation val="minMax"/>
        </c:scaling>
        <c:axPos val="l"/>
        <c:majorGridlines/>
        <c:title>
          <c:tx>
            <c:rich>
              <a:bodyPr rot="-5400000" vert="horz"/>
              <a:lstStyle/>
              <a:p>
                <a:pPr>
                  <a:defRPr/>
                </a:pPr>
                <a:r>
                  <a:rPr lang="en-US"/>
                  <a:t>VMT (in thousands)</a:t>
                </a:r>
              </a:p>
            </c:rich>
          </c:tx>
          <c:layout/>
        </c:title>
        <c:numFmt formatCode="#,##0" sourceLinked="1"/>
        <c:tickLblPos val="nextTo"/>
        <c:crossAx val="71600768"/>
        <c:crosses val="autoZero"/>
        <c:crossBetween val="between"/>
      </c:valAx>
    </c:plotArea>
    <c:legend>
      <c:legendPos val="b"/>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Sheet4!$B$1</c:f>
              <c:strCache>
                <c:ptCount val="1"/>
                <c:pt idx="0">
                  <c:v>Estimated VMT</c:v>
                </c:pt>
              </c:strCache>
            </c:strRef>
          </c:tx>
          <c:spPr>
            <a:solidFill>
              <a:prstClr val="black"/>
            </a:solidFill>
          </c:spPr>
          <c:cat>
            <c:strRef>
              <c:f>Sheet4!$A$2:$A$5</c:f>
              <c:strCache>
                <c:ptCount val="4"/>
                <c:pt idx="0">
                  <c:v>AM Peak</c:v>
                </c:pt>
                <c:pt idx="1">
                  <c:v>Midday</c:v>
                </c:pt>
                <c:pt idx="2">
                  <c:v>PM Peak</c:v>
                </c:pt>
                <c:pt idx="3">
                  <c:v>Night</c:v>
                </c:pt>
              </c:strCache>
            </c:strRef>
          </c:cat>
          <c:val>
            <c:numRef>
              <c:f>Sheet4!$G$2:$G$5</c:f>
              <c:numCache>
                <c:formatCode>#,##0</c:formatCode>
                <c:ptCount val="4"/>
                <c:pt idx="0">
                  <c:v>4.0619999999999985</c:v>
                </c:pt>
                <c:pt idx="1">
                  <c:v>6.4989999999999997</c:v>
                </c:pt>
                <c:pt idx="2">
                  <c:v>5.99</c:v>
                </c:pt>
                <c:pt idx="3">
                  <c:v>4.7139999999999995</c:v>
                </c:pt>
              </c:numCache>
            </c:numRef>
          </c:val>
        </c:ser>
        <c:ser>
          <c:idx val="1"/>
          <c:order val="1"/>
          <c:tx>
            <c:strRef>
              <c:f>Sheet4!$C$1</c:f>
              <c:strCache>
                <c:ptCount val="1"/>
                <c:pt idx="0">
                  <c:v>Observed VMT</c:v>
                </c:pt>
              </c:strCache>
            </c:strRef>
          </c:tx>
          <c:spPr>
            <a:solidFill>
              <a:schemeClr val="bg1">
                <a:lumMod val="85000"/>
              </a:schemeClr>
            </a:solidFill>
          </c:spPr>
          <c:cat>
            <c:strRef>
              <c:f>Sheet4!$A$2:$A$5</c:f>
              <c:strCache>
                <c:ptCount val="4"/>
                <c:pt idx="0">
                  <c:v>AM Peak</c:v>
                </c:pt>
                <c:pt idx="1">
                  <c:v>Midday</c:v>
                </c:pt>
                <c:pt idx="2">
                  <c:v>PM Peak</c:v>
                </c:pt>
                <c:pt idx="3">
                  <c:v>Night</c:v>
                </c:pt>
              </c:strCache>
            </c:strRef>
          </c:cat>
          <c:val>
            <c:numRef>
              <c:f>Sheet4!$H$2:$H$5</c:f>
              <c:numCache>
                <c:formatCode>#,##0</c:formatCode>
                <c:ptCount val="4"/>
                <c:pt idx="0">
                  <c:v>3.7010000000000001</c:v>
                </c:pt>
                <c:pt idx="1">
                  <c:v>6.4109999999999996</c:v>
                </c:pt>
                <c:pt idx="2">
                  <c:v>5.7130000000000001</c:v>
                </c:pt>
                <c:pt idx="3">
                  <c:v>4.6360000000000001</c:v>
                </c:pt>
              </c:numCache>
            </c:numRef>
          </c:val>
        </c:ser>
        <c:axId val="71841280"/>
        <c:axId val="71842816"/>
      </c:barChart>
      <c:catAx>
        <c:axId val="71841280"/>
        <c:scaling>
          <c:orientation val="minMax"/>
        </c:scaling>
        <c:axPos val="b"/>
        <c:tickLblPos val="nextTo"/>
        <c:crossAx val="71842816"/>
        <c:crosses val="autoZero"/>
        <c:auto val="1"/>
        <c:lblAlgn val="ctr"/>
        <c:lblOffset val="100"/>
      </c:catAx>
      <c:valAx>
        <c:axId val="71842816"/>
        <c:scaling>
          <c:orientation val="minMax"/>
        </c:scaling>
        <c:axPos val="l"/>
        <c:majorGridlines/>
        <c:title>
          <c:tx>
            <c:rich>
              <a:bodyPr rot="-5400000" vert="horz"/>
              <a:lstStyle/>
              <a:p>
                <a:pPr>
                  <a:defRPr/>
                </a:pPr>
                <a:r>
                  <a:rPr lang="en-US"/>
                  <a:t>VMT (in thousands)</a:t>
                </a:r>
              </a:p>
            </c:rich>
          </c:tx>
          <c:layout/>
        </c:title>
        <c:numFmt formatCode="#,##0" sourceLinked="1"/>
        <c:tickLblPos val="nextTo"/>
        <c:crossAx val="71841280"/>
        <c:crosses val="autoZero"/>
        <c:crossBetween val="between"/>
      </c:valAx>
    </c:plotArea>
    <c:legend>
      <c:legendPos val="b"/>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4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34" y="0"/>
            <a:ext cx="3038648" cy="465138"/>
          </a:xfrm>
          <a:prstGeom prst="rect">
            <a:avLst/>
          </a:prstGeom>
        </p:spPr>
        <p:txBody>
          <a:bodyPr vert="horz" lIns="91440" tIns="45720" rIns="91440" bIns="45720" rtlCol="0"/>
          <a:lstStyle>
            <a:lvl1pPr algn="r">
              <a:defRPr sz="1200"/>
            </a:lvl1pPr>
          </a:lstStyle>
          <a:p>
            <a:fld id="{E96DC494-8E3E-45B9-A5D4-F6140EB0F34D}" type="datetimeFigureOut">
              <a:rPr lang="en-US" smtClean="0"/>
              <a:pPr/>
              <a:t>7/22/2011</a:t>
            </a:fld>
            <a:endParaRPr lang="en-US"/>
          </a:p>
        </p:txBody>
      </p:sp>
      <p:sp>
        <p:nvSpPr>
          <p:cNvPr id="4" name="Footer Placeholder 3"/>
          <p:cNvSpPr>
            <a:spLocks noGrp="1"/>
          </p:cNvSpPr>
          <p:nvPr>
            <p:ph type="ftr" sz="quarter" idx="2"/>
          </p:nvPr>
        </p:nvSpPr>
        <p:spPr>
          <a:xfrm>
            <a:off x="0" y="8829675"/>
            <a:ext cx="3038649"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34" y="8829675"/>
            <a:ext cx="3038648" cy="465138"/>
          </a:xfrm>
          <a:prstGeom prst="rect">
            <a:avLst/>
          </a:prstGeom>
        </p:spPr>
        <p:txBody>
          <a:bodyPr vert="horz" lIns="91440" tIns="45720" rIns="91440" bIns="45720" rtlCol="0" anchor="b"/>
          <a:lstStyle>
            <a:lvl1pPr algn="r">
              <a:defRPr sz="1200"/>
            </a:lvl1pPr>
          </a:lstStyle>
          <a:p>
            <a:fld id="{9C37089C-A3CF-4C96-9D42-B4A09050E27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40" y="0"/>
            <a:ext cx="3037840" cy="464820"/>
          </a:xfrm>
          <a:prstGeom prst="rect">
            <a:avLst/>
          </a:prstGeom>
        </p:spPr>
        <p:txBody>
          <a:bodyPr vert="horz" lIns="92446" tIns="46223" rIns="92446" bIns="46223" rtlCol="0"/>
          <a:lstStyle>
            <a:lvl1pPr algn="r">
              <a:defRPr sz="1200"/>
            </a:lvl1pPr>
          </a:lstStyle>
          <a:p>
            <a:fld id="{9E6C0B9D-AA5A-44D4-94DE-33F464552C72}" type="datetimeFigureOut">
              <a:rPr lang="en-US" smtClean="0"/>
              <a:pPr/>
              <a:t>7/22/2011</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2446" tIns="46223" rIns="92446" bIns="46223" rtlCol="0" anchor="b"/>
          <a:lstStyle>
            <a:lvl1pPr algn="r">
              <a:defRPr sz="1200"/>
            </a:lvl1pPr>
          </a:lstStyle>
          <a:p>
            <a:fld id="{0A7F9757-7A1D-4E9E-8FC2-3421DDE27B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"O:\model_dev\Ver2.3.17_3722TAZ\2040f_final\transum\newSegSumm5purps2040_05_06.xlsx“</a:t>
            </a:r>
          </a:p>
          <a:p>
            <a:pPr defTabSz="931754">
              <a:defRPr/>
            </a:pPr>
            <a:r>
              <a:rPr lang="en-US" dirty="0" smtClean="0"/>
              <a:t>All transit assignment results are from V2.3.17</a:t>
            </a:r>
          </a:p>
          <a:p>
            <a:pPr defTabSz="931754">
              <a:defRPr/>
            </a:pPr>
            <a:r>
              <a:rPr lang="en-US" dirty="0" smtClean="0"/>
              <a:t>14 workdays since April 29</a:t>
            </a:r>
          </a:p>
        </p:txBody>
      </p:sp>
      <p:sp>
        <p:nvSpPr>
          <p:cNvPr id="4" name="Slide Number Placeholder 3"/>
          <p:cNvSpPr>
            <a:spLocks noGrp="1"/>
          </p:cNvSpPr>
          <p:nvPr>
            <p:ph type="sldNum" sz="quarter" idx="10"/>
          </p:nvPr>
        </p:nvSpPr>
        <p:spPr/>
        <p:txBody>
          <a:bodyPr/>
          <a:lstStyle/>
          <a:p>
            <a:fld id="{CD2406A9-197E-4BE8-8BE3-95D8B62AC96D}"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PM = Fine particulate matter, 2.5 microns</a:t>
            </a:r>
            <a:endParaRPr lang="en-US" dirty="0"/>
          </a:p>
        </p:txBody>
      </p:sp>
      <p:sp>
        <p:nvSpPr>
          <p:cNvPr id="4" name="Slide Number Placeholder 3"/>
          <p:cNvSpPr>
            <a:spLocks noGrp="1"/>
          </p:cNvSpPr>
          <p:nvPr>
            <p:ph type="sldNum" sz="quarter" idx="10"/>
          </p:nvPr>
        </p:nvSpPr>
        <p:spPr/>
        <p:txBody>
          <a:bodyPr/>
          <a:lstStyle/>
          <a:p>
            <a:fld id="{B0059054-4473-4163-B1B5-DE17B5A470FA}"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7/23/2010</a:t>
            </a:r>
            <a:endParaRPr lang="en-US"/>
          </a:p>
        </p:txBody>
      </p:sp>
      <p:sp>
        <p:nvSpPr>
          <p:cNvPr id="5" name="Slide Number Placeholder 4"/>
          <p:cNvSpPr>
            <a:spLocks noGrp="1"/>
          </p:cNvSpPr>
          <p:nvPr>
            <p:ph type="sldNum" sz="quarter" idx="11"/>
          </p:nvPr>
        </p:nvSpPr>
        <p:spPr/>
        <p:txBody>
          <a:bodyPr/>
          <a:lstStyle/>
          <a:p>
            <a:fld id="{AC7A095B-AEC2-4A4E-B0D9-0D906D354CD5}"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2000 vehicles = 4000 value/pixel in bandwidth settings</a:t>
            </a:r>
            <a:endParaRPr lang="en-US" dirty="0" smtClean="0"/>
          </a:p>
          <a:p>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2000 vehicles = 4000 value/pixel in bandwidth settings</a:t>
            </a:r>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24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458">
              <a:defRPr/>
            </a:pPr>
            <a:r>
              <a:rPr lang="en-US" dirty="0" smtClean="0"/>
              <a:t>+/-7</a:t>
            </a:r>
            <a:r>
              <a:rPr lang="en-US" baseline="0" dirty="0" smtClean="0"/>
              <a:t>00 vehicles = 1400 value/pixel in bandwidth settings</a:t>
            </a:r>
            <a:endParaRPr lang="en-US" dirty="0" smtClean="0"/>
          </a:p>
          <a:p>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26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458">
              <a:defRPr/>
            </a:pPr>
            <a:r>
              <a:rPr lang="en-US" dirty="0" smtClean="0"/>
              <a:t>+/-5</a:t>
            </a:r>
            <a:r>
              <a:rPr lang="en-US" baseline="0" dirty="0" smtClean="0"/>
              <a:t>00 vehicles = 1000 value/pixel in bandwidth settings</a:t>
            </a:r>
            <a:endParaRPr lang="en-US" dirty="0" smtClean="0"/>
          </a:p>
          <a:p>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28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"I:\ateam\meetings_conf\tfs\2011\2011-07-22\ver2.3_sensitivity_addLaneAmerLegBridge.xlsx"</a:t>
            </a:r>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32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160/135</a:t>
            </a:r>
            <a:r>
              <a:rPr lang="en-US" baseline="0" dirty="0" smtClean="0"/>
              <a:t> = 1.185</a:t>
            </a:r>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35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150">
              <a:defRPr/>
            </a:pPr>
            <a:r>
              <a:rPr lang="en-US" dirty="0" smtClean="0"/>
              <a:t>+/-</a:t>
            </a:r>
            <a:r>
              <a:rPr lang="en-US" baseline="0" dirty="0" smtClean="0"/>
              <a:t>2000 vehicles = 4000 value/pixel in bandwidth settings</a:t>
            </a:r>
            <a:endParaRPr lang="en-US" dirty="0" smtClean="0"/>
          </a:p>
          <a:p>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37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7F9757-7A1D-4E9E-8FC2-3421DDE27B71}"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7/22/2011</a:t>
            </a:r>
            <a:endParaRPr lang="en-US"/>
          </a:p>
        </p:txBody>
      </p:sp>
      <p:sp>
        <p:nvSpPr>
          <p:cNvPr id="5" name="Footer Placeholder 4"/>
          <p:cNvSpPr>
            <a:spLocks noGrp="1"/>
          </p:cNvSpPr>
          <p:nvPr>
            <p:ph type="ftr" sz="quarter" idx="11"/>
          </p:nvPr>
        </p:nvSpPr>
        <p:spPr/>
        <p:txBody>
          <a:bodyPr/>
          <a:lstStyle/>
          <a:p>
            <a:r>
              <a:rPr lang="en-US" smtClean="0"/>
              <a:t>TPB Version 2.3 Travel Model: Status Report</a:t>
            </a:r>
            <a:endParaRPr lang="en-US"/>
          </a:p>
        </p:txBody>
      </p:sp>
      <p:sp>
        <p:nvSpPr>
          <p:cNvPr id="6" name="Slide Number Placeholder 5"/>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7/22/2011</a:t>
            </a:r>
            <a:endParaRPr lang="en-US"/>
          </a:p>
        </p:txBody>
      </p:sp>
      <p:sp>
        <p:nvSpPr>
          <p:cNvPr id="5" name="Footer Placeholder 4"/>
          <p:cNvSpPr>
            <a:spLocks noGrp="1"/>
          </p:cNvSpPr>
          <p:nvPr>
            <p:ph type="ftr" sz="quarter" idx="11"/>
          </p:nvPr>
        </p:nvSpPr>
        <p:spPr/>
        <p:txBody>
          <a:bodyPr/>
          <a:lstStyle/>
          <a:p>
            <a:r>
              <a:rPr lang="en-US" smtClean="0"/>
              <a:t>TPB Version 2.3 Travel Model: Status Report</a:t>
            </a:r>
            <a:endParaRPr lang="en-US"/>
          </a:p>
        </p:txBody>
      </p:sp>
      <p:sp>
        <p:nvSpPr>
          <p:cNvPr id="6" name="Slide Number Placeholder 5"/>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7/22/2011</a:t>
            </a:r>
            <a:endParaRPr lang="en-US"/>
          </a:p>
        </p:txBody>
      </p:sp>
      <p:sp>
        <p:nvSpPr>
          <p:cNvPr id="5" name="Footer Placeholder 4"/>
          <p:cNvSpPr>
            <a:spLocks noGrp="1"/>
          </p:cNvSpPr>
          <p:nvPr>
            <p:ph type="ftr" sz="quarter" idx="11"/>
          </p:nvPr>
        </p:nvSpPr>
        <p:spPr/>
        <p:txBody>
          <a:bodyPr/>
          <a:lstStyle/>
          <a:p>
            <a:r>
              <a:rPr lang="en-US" smtClean="0"/>
              <a:t>TPB Version 2.3 Travel Model: Status Report</a:t>
            </a:r>
            <a:endParaRPr lang="en-US"/>
          </a:p>
        </p:txBody>
      </p:sp>
      <p:sp>
        <p:nvSpPr>
          <p:cNvPr id="6" name="Slide Number Placeholder 5"/>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7/22/2011</a:t>
            </a:r>
            <a:endParaRPr lang="en-US"/>
          </a:p>
        </p:txBody>
      </p:sp>
      <p:sp>
        <p:nvSpPr>
          <p:cNvPr id="6" name="Footer Placeholder 5"/>
          <p:cNvSpPr>
            <a:spLocks noGrp="1"/>
          </p:cNvSpPr>
          <p:nvPr>
            <p:ph type="ftr" sz="quarter" idx="11"/>
          </p:nvPr>
        </p:nvSpPr>
        <p:spPr/>
        <p:txBody>
          <a:bodyPr/>
          <a:lstStyle/>
          <a:p>
            <a:r>
              <a:rPr lang="en-US" smtClean="0"/>
              <a:t>TPB Version 2.3 Travel Model: Status Report</a:t>
            </a:r>
            <a:endParaRPr lang="en-US"/>
          </a:p>
        </p:txBody>
      </p:sp>
      <p:sp>
        <p:nvSpPr>
          <p:cNvPr id="7" name="Slide Number Placeholder 6"/>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Footer Placeholder 7"/>
          <p:cNvSpPr>
            <a:spLocks noGrp="1"/>
          </p:cNvSpPr>
          <p:nvPr>
            <p:ph type="ftr" sz="quarter" idx="11"/>
          </p:nvPr>
        </p:nvSpPr>
        <p:spPr/>
        <p:txBody>
          <a:bodyPr/>
          <a:lstStyle/>
          <a:p>
            <a:r>
              <a:rPr lang="en-US" smtClean="0"/>
              <a:t>TPB Version 2.3 Travel Model: Status Report</a:t>
            </a:r>
            <a:endParaRPr lang="en-US"/>
          </a:p>
        </p:txBody>
      </p:sp>
      <p:sp>
        <p:nvSpPr>
          <p:cNvPr id="9" name="Slide Number Placeholder 8"/>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7/22/2011</a:t>
            </a:r>
            <a:endParaRPr lang="en-US"/>
          </a:p>
        </p:txBody>
      </p:sp>
      <p:sp>
        <p:nvSpPr>
          <p:cNvPr id="4" name="Footer Placeholder 3"/>
          <p:cNvSpPr>
            <a:spLocks noGrp="1"/>
          </p:cNvSpPr>
          <p:nvPr>
            <p:ph type="ftr" sz="quarter" idx="11"/>
          </p:nvPr>
        </p:nvSpPr>
        <p:spPr/>
        <p:txBody>
          <a:bodyPr/>
          <a:lstStyle/>
          <a:p>
            <a:r>
              <a:rPr lang="en-US" smtClean="0"/>
              <a:t>TPB Version 2.3 Travel Model: Status Report</a:t>
            </a:r>
            <a:endParaRPr lang="en-US"/>
          </a:p>
        </p:txBody>
      </p:sp>
      <p:sp>
        <p:nvSpPr>
          <p:cNvPr id="5" name="Slide Number Placeholder 4"/>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7/22/2011</a:t>
            </a:r>
            <a:endParaRPr lang="en-US"/>
          </a:p>
        </p:txBody>
      </p:sp>
      <p:sp>
        <p:nvSpPr>
          <p:cNvPr id="3" name="Footer Placeholder 2"/>
          <p:cNvSpPr>
            <a:spLocks noGrp="1"/>
          </p:cNvSpPr>
          <p:nvPr>
            <p:ph type="ftr" sz="quarter" idx="11"/>
          </p:nvPr>
        </p:nvSpPr>
        <p:spPr/>
        <p:txBody>
          <a:bodyPr/>
          <a:lstStyle/>
          <a:p>
            <a:r>
              <a:rPr lang="en-US" smtClean="0"/>
              <a:t>TPB Version 2.3 Travel Model: Status Report</a:t>
            </a:r>
            <a:endParaRPr lang="en-US"/>
          </a:p>
        </p:txBody>
      </p:sp>
      <p:sp>
        <p:nvSpPr>
          <p:cNvPr id="4" name="Slide Number Placeholder 3"/>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7/22/2011</a:t>
            </a:r>
            <a:endParaRPr lang="en-US"/>
          </a:p>
        </p:txBody>
      </p:sp>
      <p:sp>
        <p:nvSpPr>
          <p:cNvPr id="6" name="Footer Placeholder 5"/>
          <p:cNvSpPr>
            <a:spLocks noGrp="1"/>
          </p:cNvSpPr>
          <p:nvPr>
            <p:ph type="ftr" sz="quarter" idx="11"/>
          </p:nvPr>
        </p:nvSpPr>
        <p:spPr/>
        <p:txBody>
          <a:bodyPr/>
          <a:lstStyle/>
          <a:p>
            <a:r>
              <a:rPr lang="en-US" smtClean="0"/>
              <a:t>TPB Version 2.3 Travel Model: Status Report</a:t>
            </a:r>
            <a:endParaRPr lang="en-US"/>
          </a:p>
        </p:txBody>
      </p:sp>
      <p:sp>
        <p:nvSpPr>
          <p:cNvPr id="7" name="Slide Number Placeholder 6"/>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7/22/2011</a:t>
            </a:r>
            <a:endParaRPr lang="en-US"/>
          </a:p>
        </p:txBody>
      </p:sp>
      <p:sp>
        <p:nvSpPr>
          <p:cNvPr id="6" name="Footer Placeholder 5"/>
          <p:cNvSpPr>
            <a:spLocks noGrp="1"/>
          </p:cNvSpPr>
          <p:nvPr>
            <p:ph type="ftr" sz="quarter" idx="11"/>
          </p:nvPr>
        </p:nvSpPr>
        <p:spPr/>
        <p:txBody>
          <a:bodyPr/>
          <a:lstStyle/>
          <a:p>
            <a:r>
              <a:rPr lang="en-US" smtClean="0"/>
              <a:t>TPB Version 2.3 Travel Model: Status Report</a:t>
            </a:r>
            <a:endParaRPr lang="en-US"/>
          </a:p>
        </p:txBody>
      </p:sp>
      <p:sp>
        <p:nvSpPr>
          <p:cNvPr id="7" name="Slide Number Placeholder 6"/>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7/22/2011</a:t>
            </a:r>
            <a:endParaRPr lang="en-US"/>
          </a:p>
        </p:txBody>
      </p:sp>
      <p:sp>
        <p:nvSpPr>
          <p:cNvPr id="5" name="Footer Placeholder 4"/>
          <p:cNvSpPr>
            <a:spLocks noGrp="1"/>
          </p:cNvSpPr>
          <p:nvPr>
            <p:ph type="ftr" sz="quarter" idx="11"/>
          </p:nvPr>
        </p:nvSpPr>
        <p:spPr/>
        <p:txBody>
          <a:bodyPr/>
          <a:lstStyle/>
          <a:p>
            <a:r>
              <a:rPr lang="en-US" smtClean="0"/>
              <a:t>TPB Version 2.3 Travel Model: Status Report</a:t>
            </a:r>
            <a:endParaRPr lang="en-US"/>
          </a:p>
        </p:txBody>
      </p:sp>
      <p:sp>
        <p:nvSpPr>
          <p:cNvPr id="6" name="Slide Number Placeholder 5"/>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7/22/2011</a:t>
            </a:r>
            <a:endParaRPr lang="en-US"/>
          </a:p>
        </p:txBody>
      </p:sp>
      <p:sp>
        <p:nvSpPr>
          <p:cNvPr id="5" name="Footer Placeholder 4"/>
          <p:cNvSpPr>
            <a:spLocks noGrp="1"/>
          </p:cNvSpPr>
          <p:nvPr>
            <p:ph type="ftr" sz="quarter" idx="11"/>
          </p:nvPr>
        </p:nvSpPr>
        <p:spPr/>
        <p:txBody>
          <a:bodyPr/>
          <a:lstStyle/>
          <a:p>
            <a:r>
              <a:rPr lang="en-US" smtClean="0"/>
              <a:t>TPB Version 2.3 Travel Model: Status Report</a:t>
            </a:r>
            <a:endParaRPr lang="en-US"/>
          </a:p>
        </p:txBody>
      </p:sp>
      <p:sp>
        <p:nvSpPr>
          <p:cNvPr id="6" name="Slide Number Placeholder 5"/>
          <p:cNvSpPr>
            <a:spLocks noGrp="1"/>
          </p:cNvSpPr>
          <p:nvPr>
            <p:ph type="sldNum" sz="quarter" idx="12"/>
          </p:nvPr>
        </p:nvSpPr>
        <p:spPr/>
        <p:txBody>
          <a:bodyPr/>
          <a:lstStyle/>
          <a:p>
            <a:fld id="{93171A41-9A09-4F16-9F90-B00686FCF4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aseline="0">
                <a:solidFill>
                  <a:schemeClr val="tx1"/>
                </a:solidFill>
              </a:defRPr>
            </a:lvl1pPr>
          </a:lstStyle>
          <a:p>
            <a:r>
              <a:rPr lang="en-US" smtClean="0"/>
              <a:t>7/22/2011</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aseline="0">
                <a:solidFill>
                  <a:schemeClr val="tx1"/>
                </a:solidFill>
              </a:defRPr>
            </a:lvl1pPr>
          </a:lstStyle>
          <a:p>
            <a:r>
              <a:rPr lang="en-US" dirty="0" smtClean="0"/>
              <a:t>TPB Version 2.3 Travel Model: Status Report</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aseline="0">
                <a:solidFill>
                  <a:schemeClr val="tx1"/>
                </a:solidFill>
              </a:defRPr>
            </a:lvl1pPr>
          </a:lstStyle>
          <a:p>
            <a:fld id="{93171A41-9A09-4F16-9F90-B00686FCF47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mwcog.org/transportation/activities/models/documentation.asp"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t>
            </a:r>
            <a:r>
              <a:rPr lang="en-US" sz="3100" b="1" dirty="0"/>
              <a:t>TPB Version 2.3 travel model on the 3,722-TAZ area system: Status </a:t>
            </a:r>
            <a:r>
              <a:rPr lang="en-US" sz="3100" b="1" dirty="0" smtClean="0"/>
              <a:t>report and sensitivity tests</a:t>
            </a:r>
            <a:endParaRPr lang="en-US" sz="3100" dirty="0"/>
          </a:p>
        </p:txBody>
      </p:sp>
      <p:sp>
        <p:nvSpPr>
          <p:cNvPr id="3" name="Subtitle 2"/>
          <p:cNvSpPr>
            <a:spLocks noGrp="1"/>
          </p:cNvSpPr>
          <p:nvPr>
            <p:ph type="subTitle" idx="1"/>
          </p:nvPr>
        </p:nvSpPr>
        <p:spPr>
          <a:xfrm>
            <a:off x="1371600" y="3886200"/>
            <a:ext cx="6400800" cy="1828800"/>
          </a:xfrm>
        </p:spPr>
        <p:txBody>
          <a:bodyPr>
            <a:normAutofit fontScale="85000" lnSpcReduction="20000"/>
          </a:bodyPr>
          <a:lstStyle/>
          <a:p>
            <a:r>
              <a:rPr lang="en-US" sz="2400" dirty="0" smtClean="0"/>
              <a:t>July 22,2011</a:t>
            </a:r>
          </a:p>
          <a:p>
            <a:endParaRPr lang="en-US" sz="2400" dirty="0" smtClean="0"/>
          </a:p>
          <a:p>
            <a:r>
              <a:rPr lang="en-US" sz="2400" dirty="0" smtClean="0"/>
              <a:t>Ron Milone and Mark Moran</a:t>
            </a:r>
          </a:p>
          <a:p>
            <a:endParaRPr lang="en-US" sz="2800" dirty="0" smtClean="0"/>
          </a:p>
          <a:p>
            <a:r>
              <a:rPr lang="en-US" sz="2000" dirty="0" smtClean="0"/>
              <a:t>National Capital Region Transportation Planning Board (TPB)</a:t>
            </a:r>
          </a:p>
          <a:p>
            <a:r>
              <a:rPr lang="en-US" sz="2000" dirty="0" smtClean="0"/>
              <a:t>Metropolitan Washington Council of Governments (MWCOG)</a:t>
            </a:r>
            <a:endParaRPr lang="en-US" sz="2000" dirty="0"/>
          </a:p>
        </p:txBody>
      </p:sp>
      <p:sp>
        <p:nvSpPr>
          <p:cNvPr id="7" name="TextBox 6"/>
          <p:cNvSpPr txBox="1"/>
          <p:nvPr/>
        </p:nvSpPr>
        <p:spPr>
          <a:xfrm>
            <a:off x="7467600" y="304800"/>
            <a:ext cx="1295400" cy="381000"/>
          </a:xfrm>
          <a:prstGeom prst="rect">
            <a:avLst/>
          </a:prstGeom>
          <a:noFill/>
        </p:spPr>
        <p:txBody>
          <a:bodyPr wrap="square" rtlCol="0">
            <a:spAutoFit/>
          </a:bodyPr>
          <a:lstStyle/>
          <a:p>
            <a:r>
              <a:rPr lang="en-US" dirty="0" smtClean="0"/>
              <a:t>Item #2</a:t>
            </a:r>
            <a:endParaRPr lang="en-US" dirty="0"/>
          </a:p>
        </p:txBody>
      </p:sp>
      <p:sp>
        <p:nvSpPr>
          <p:cNvPr id="5" name="TextBox 4"/>
          <p:cNvSpPr txBox="1"/>
          <p:nvPr/>
        </p:nvSpPr>
        <p:spPr>
          <a:xfrm>
            <a:off x="4191000" y="6172200"/>
            <a:ext cx="4495800" cy="230832"/>
          </a:xfrm>
          <a:prstGeom prst="rect">
            <a:avLst/>
          </a:prstGeom>
          <a:noFill/>
        </p:spPr>
        <p:txBody>
          <a:bodyPr wrap="square" rtlCol="0">
            <a:spAutoFit/>
          </a:bodyPr>
          <a:lstStyle/>
          <a:p>
            <a:r>
              <a:rPr lang="en-US" sz="900" dirty="0" smtClean="0"/>
              <a:t>"I:\ateam\meetings_conf\tfs\2011\2011-07-22\Item2_Ver2.3_Status_Report_v8.pptx"</a:t>
            </a:r>
            <a:endParaRPr lang="en-US"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normAutofit fontScale="92500"/>
          </a:bodyPr>
          <a:lstStyle/>
          <a:p>
            <a:r>
              <a:rPr lang="en-US" dirty="0" smtClean="0"/>
              <a:t>Mary Martchouk, for her analysis work on the sensitivity tests and her help preparing today’s presentation.</a:t>
            </a:r>
          </a:p>
          <a:p>
            <a:r>
              <a:rPr lang="en-US" dirty="0" smtClean="0"/>
              <a:t>The COG/DTP models applications group, especially Dusan Vuksan and Feng Xie, who performed a series of sensitivity tests with earlier variants of the Ver. 2.3 travel model.  Their work helped the models development group better understand the performance of the new model.</a:t>
            </a:r>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2</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Overview</a:t>
            </a:r>
          </a:p>
          <a:p>
            <a:r>
              <a:rPr lang="en-US" dirty="0" smtClean="0"/>
              <a:t>Year-2007 validation summaries for Ver. 2.3.27</a:t>
            </a:r>
          </a:p>
          <a:p>
            <a:r>
              <a:rPr lang="en-US" dirty="0" smtClean="0"/>
              <a:t>Sensitivity tests</a:t>
            </a:r>
          </a:p>
          <a:p>
            <a:r>
              <a:rPr lang="en-US" dirty="0" smtClean="0"/>
              <a:t>Conclusions</a:t>
            </a:r>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3</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Text Placeholder 2"/>
          <p:cNvSpPr>
            <a:spLocks noGrp="1"/>
          </p:cNvSpPr>
          <p:nvPr>
            <p:ph type="body" idx="1"/>
          </p:nvPr>
        </p:nvSpPr>
        <p:spPr/>
        <p:txBody>
          <a:bodyPr/>
          <a:lstStyle/>
          <a:p>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4</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past events</a:t>
            </a:r>
            <a:endParaRPr lang="en-US" dirty="0"/>
          </a:p>
        </p:txBody>
      </p:sp>
      <p:sp>
        <p:nvSpPr>
          <p:cNvPr id="3" name="Content Placeholder 2"/>
          <p:cNvSpPr>
            <a:spLocks noGrp="1"/>
          </p:cNvSpPr>
          <p:nvPr>
            <p:ph idx="1"/>
          </p:nvPr>
        </p:nvSpPr>
        <p:spPr/>
        <p:txBody>
          <a:bodyPr>
            <a:normAutofit lnSpcReduction="10000"/>
          </a:bodyPr>
          <a:lstStyle/>
          <a:p>
            <a:r>
              <a:rPr lang="en-US" dirty="0" smtClean="0"/>
              <a:t>April 29 (Special) TFS meeting</a:t>
            </a:r>
          </a:p>
          <a:p>
            <a:pPr lvl="1"/>
            <a:r>
              <a:rPr lang="en-US" b="1" dirty="0" smtClean="0"/>
              <a:t>Version 2.3.17 model was released</a:t>
            </a:r>
          </a:p>
          <a:p>
            <a:pPr lvl="1"/>
            <a:r>
              <a:rPr lang="en-US" dirty="0" smtClean="0"/>
              <a:t>2007 &amp; 2040 scenarios made available</a:t>
            </a:r>
          </a:p>
          <a:p>
            <a:pPr lvl="1"/>
            <a:r>
              <a:rPr lang="en-US" dirty="0" smtClean="0"/>
              <a:t>Documentation was released</a:t>
            </a:r>
          </a:p>
          <a:p>
            <a:r>
              <a:rPr lang="en-US" dirty="0" smtClean="0"/>
              <a:t>May 20 TFS meeting</a:t>
            </a:r>
          </a:p>
          <a:p>
            <a:pPr lvl="1"/>
            <a:r>
              <a:rPr lang="en-US" dirty="0" smtClean="0"/>
              <a:t>TPB staff shared transit assignment process, results</a:t>
            </a:r>
          </a:p>
          <a:p>
            <a:pPr lvl="1"/>
            <a:r>
              <a:rPr lang="en-US" dirty="0" smtClean="0"/>
              <a:t>Sensitivity analysis with respect to the use of Cube Cluster </a:t>
            </a:r>
          </a:p>
          <a:p>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5</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Staff activities since May 20  </a:t>
            </a:r>
            <a:endParaRPr lang="en-US" dirty="0"/>
          </a:p>
        </p:txBody>
      </p:sp>
      <p:sp>
        <p:nvSpPr>
          <p:cNvPr id="6" name="Content Placeholder 5"/>
          <p:cNvSpPr>
            <a:spLocks noGrp="1"/>
          </p:cNvSpPr>
          <p:nvPr>
            <p:ph idx="1"/>
          </p:nvPr>
        </p:nvSpPr>
        <p:spPr/>
        <p:txBody>
          <a:bodyPr>
            <a:normAutofit fontScale="77500" lnSpcReduction="20000"/>
          </a:bodyPr>
          <a:lstStyle/>
          <a:p>
            <a:r>
              <a:rPr lang="en-US" dirty="0" smtClean="0"/>
              <a:t>Minor changes, refinements made to modeling procedures and inputs (described later)</a:t>
            </a:r>
          </a:p>
          <a:p>
            <a:r>
              <a:rPr lang="en-US" dirty="0" smtClean="0"/>
              <a:t>Sensitivity tests undertaken </a:t>
            </a:r>
          </a:p>
          <a:p>
            <a:r>
              <a:rPr lang="en-US" dirty="0" smtClean="0"/>
              <a:t>Documentation updated</a:t>
            </a:r>
          </a:p>
          <a:p>
            <a:r>
              <a:rPr lang="en-US" dirty="0" smtClean="0"/>
              <a:t>Ver. 2.3-based transit constraint process updated</a:t>
            </a:r>
          </a:p>
          <a:p>
            <a:r>
              <a:rPr lang="en-US" dirty="0" smtClean="0"/>
              <a:t>Staff focus: Preparation of Version 2.3 inputs for Air Quality Conformity</a:t>
            </a:r>
          </a:p>
          <a:p>
            <a:pPr lvl="1"/>
            <a:r>
              <a:rPr lang="en-US" dirty="0" smtClean="0"/>
              <a:t>Networks based on the 2011 CLRP inputs: In progress </a:t>
            </a:r>
          </a:p>
          <a:p>
            <a:pPr lvl="1"/>
            <a:r>
              <a:rPr lang="en-US" dirty="0" smtClean="0"/>
              <a:t>Round 8.0a land use: Completed </a:t>
            </a:r>
          </a:p>
          <a:p>
            <a:pPr lvl="1"/>
            <a:r>
              <a:rPr lang="en-US" dirty="0" smtClean="0"/>
              <a:t>Exogenous travel files: Completed </a:t>
            </a:r>
          </a:p>
          <a:p>
            <a:pPr lvl="1"/>
            <a:r>
              <a:rPr lang="en-US" dirty="0" smtClean="0"/>
              <a:t>Version 2.3/Mobile 6-based AQ post processor: In progress</a:t>
            </a:r>
          </a:p>
          <a:p>
            <a:r>
              <a:rPr lang="en-US" b="1" dirty="0" smtClean="0"/>
              <a:t>Version 2.3.27 now available upon request </a:t>
            </a:r>
          </a:p>
        </p:txBody>
      </p:sp>
      <p:sp>
        <p:nvSpPr>
          <p:cNvPr id="8" name="Date Placeholder 7"/>
          <p:cNvSpPr>
            <a:spLocks noGrp="1"/>
          </p:cNvSpPr>
          <p:nvPr>
            <p:ph type="dt" sz="half" idx="10"/>
          </p:nvPr>
        </p:nvSpPr>
        <p:spPr/>
        <p:txBody>
          <a:bodyPr/>
          <a:lstStyle/>
          <a:p>
            <a:r>
              <a:rPr lang="en-US" smtClean="0"/>
              <a:t>7/22/2011</a:t>
            </a:r>
            <a:endParaRPr lang="en-US"/>
          </a:p>
        </p:txBody>
      </p:sp>
      <p:sp>
        <p:nvSpPr>
          <p:cNvPr id="9" name="Slide Number Placeholder 8"/>
          <p:cNvSpPr>
            <a:spLocks noGrp="1"/>
          </p:cNvSpPr>
          <p:nvPr>
            <p:ph type="sldNum" sz="quarter" idx="12"/>
          </p:nvPr>
        </p:nvSpPr>
        <p:spPr/>
        <p:txBody>
          <a:bodyPr/>
          <a:lstStyle/>
          <a:p>
            <a:fld id="{93171A41-9A09-4F16-9F90-B00686FCF47D}" type="slidenum">
              <a:rPr lang="en-US" smtClean="0"/>
              <a:pPr/>
              <a:t>6</a:t>
            </a:fld>
            <a:endParaRPr lang="en-US"/>
          </a:p>
        </p:txBody>
      </p:sp>
      <p:sp>
        <p:nvSpPr>
          <p:cNvPr id="10" name="Footer Placeholder 9"/>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Production schedule</a:t>
            </a:r>
            <a:br>
              <a:rPr lang="en-US" dirty="0" smtClean="0"/>
            </a:br>
            <a:r>
              <a:rPr lang="en-US" dirty="0" smtClean="0"/>
              <a:t> for 2011 CLRP update</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Air Quality Conformity:  July – November</a:t>
            </a:r>
          </a:p>
          <a:p>
            <a:pPr lvl="1">
              <a:buNone/>
            </a:pPr>
            <a:r>
              <a:rPr lang="en-US" dirty="0" smtClean="0"/>
              <a:t> Analysis years:  2002, 2016, 2020, 2030, 2040</a:t>
            </a:r>
          </a:p>
          <a:p>
            <a:pPr lvl="1">
              <a:buNone/>
            </a:pPr>
            <a:r>
              <a:rPr lang="en-US" dirty="0" smtClean="0"/>
              <a:t>(Version 2.3 anticipated for adoption as the regional modeling process in November, along with Round 8.0a Cooperative Forecasts, and AQC Findings) </a:t>
            </a:r>
          </a:p>
          <a:p>
            <a:pPr lvl="1">
              <a:buNone/>
            </a:pPr>
            <a:r>
              <a:rPr lang="en-US" dirty="0" smtClean="0"/>
              <a:t>       </a:t>
            </a:r>
          </a:p>
          <a:p>
            <a:pPr marL="514350" indent="-514350">
              <a:buFont typeface="+mj-lt"/>
              <a:buAutoNum type="arabicPeriod"/>
            </a:pPr>
            <a:r>
              <a:rPr lang="en-US" dirty="0" smtClean="0"/>
              <a:t>PM Maintenance SIP: December-February</a:t>
            </a:r>
          </a:p>
          <a:p>
            <a:pPr marL="914400" lvl="1" indent="-514350">
              <a:buNone/>
            </a:pPr>
            <a:r>
              <a:rPr lang="en-US" dirty="0" smtClean="0"/>
              <a:t>Analysis years:   2002, 2007, 2017, 2025  </a:t>
            </a:r>
          </a:p>
          <a:p>
            <a:pPr lvl="1"/>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7</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Remaining modeling issues  </a:t>
            </a:r>
            <a:endParaRPr lang="en-US" dirty="0"/>
          </a:p>
        </p:txBody>
      </p:sp>
      <p:sp>
        <p:nvSpPr>
          <p:cNvPr id="3" name="Content Placeholder 2"/>
          <p:cNvSpPr>
            <a:spLocks noGrp="1"/>
          </p:cNvSpPr>
          <p:nvPr>
            <p:ph idx="1"/>
          </p:nvPr>
        </p:nvSpPr>
        <p:spPr/>
        <p:txBody>
          <a:bodyPr>
            <a:normAutofit/>
          </a:bodyPr>
          <a:lstStyle/>
          <a:p>
            <a:r>
              <a:rPr lang="en-US" dirty="0" smtClean="0"/>
              <a:t>Excessive model running times </a:t>
            </a:r>
          </a:p>
          <a:p>
            <a:r>
              <a:rPr lang="en-US" dirty="0" smtClean="0"/>
              <a:t>Some external users have problems running the model</a:t>
            </a:r>
          </a:p>
          <a:p>
            <a:r>
              <a:rPr lang="en-US" dirty="0" smtClean="0"/>
              <a:t>Need to update and verify the coded toll values on all the highway networks</a:t>
            </a:r>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8</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Updates to the </a:t>
            </a:r>
            <a:r>
              <a:rPr lang="en-US" u="sng" dirty="0" smtClean="0"/>
              <a:t>model</a:t>
            </a:r>
            <a:r>
              <a:rPr lang="en-US" dirty="0" smtClean="0"/>
              <a:t> since April 29</a:t>
            </a:r>
            <a:br>
              <a:rPr lang="en-US" dirty="0" smtClean="0"/>
            </a:br>
            <a:r>
              <a:rPr lang="en-US" dirty="0" smtClean="0"/>
              <a:t>(Ver. 2.3.17 =&gt; 2.3.27)</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Highway assignment</a:t>
            </a:r>
          </a:p>
          <a:p>
            <a:pPr lvl="1"/>
            <a:r>
              <a:rPr lang="en-US" dirty="0" smtClean="0"/>
              <a:t>Raised maximum number of user equilibrium iterations from 200 to 300</a:t>
            </a:r>
          </a:p>
          <a:p>
            <a:pPr lvl="1"/>
            <a:r>
              <a:rPr lang="en-US" dirty="0" smtClean="0"/>
              <a:t>Decreased night peaking factor from 0.35 to 0.15</a:t>
            </a:r>
          </a:p>
          <a:p>
            <a:r>
              <a:rPr lang="en-US" dirty="0" smtClean="0"/>
              <a:t>Mode Choice: Updated AEMS.exe (2004 version =&gt; 2009 version)</a:t>
            </a:r>
          </a:p>
          <a:p>
            <a:r>
              <a:rPr lang="en-US" dirty="0" smtClean="0"/>
              <a:t>Added </a:t>
            </a:r>
            <a:r>
              <a:rPr lang="en-US" dirty="0" err="1" smtClean="0"/>
              <a:t>Intrastep</a:t>
            </a:r>
            <a:r>
              <a:rPr lang="en-US" dirty="0" smtClean="0"/>
              <a:t> Distributed Processing (IDP) to MATRIX procedures in</a:t>
            </a:r>
          </a:p>
          <a:p>
            <a:pPr lvl="1"/>
            <a:r>
              <a:rPr lang="en-US" dirty="0" smtClean="0"/>
              <a:t>MFARE2.s </a:t>
            </a:r>
          </a:p>
          <a:p>
            <a:pPr lvl="1"/>
            <a:r>
              <a:rPr lang="en-US" dirty="0" err="1" smtClean="0"/>
              <a:t>Transit_Skims</a:t>
            </a:r>
            <a:r>
              <a:rPr lang="en-US" dirty="0" smtClean="0"/>
              <a:t>_[MR|CR|BM|AB].s</a:t>
            </a:r>
          </a:p>
          <a:p>
            <a:r>
              <a:rPr lang="en-US" dirty="0" smtClean="0"/>
              <a:t>Updated batch file to run </a:t>
            </a:r>
            <a:r>
              <a:rPr lang="en-US" dirty="0" err="1" smtClean="0"/>
              <a:t>walkacc.s</a:t>
            </a:r>
            <a:r>
              <a:rPr lang="en-US" dirty="0" smtClean="0"/>
              <a:t> only in the pump prime iteration</a:t>
            </a:r>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9</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Updates to the </a:t>
            </a:r>
            <a:r>
              <a:rPr lang="en-US" u="sng" dirty="0" smtClean="0"/>
              <a:t>inputs</a:t>
            </a:r>
            <a:r>
              <a:rPr lang="en-US" dirty="0" smtClean="0"/>
              <a:t> since April 29</a:t>
            </a:r>
            <a:br>
              <a:rPr lang="en-US" dirty="0" smtClean="0"/>
            </a:br>
            <a:r>
              <a:rPr lang="en-US" dirty="0" smtClean="0"/>
              <a:t> (Ver. 2.3.17 =&gt; 2.3.27)</a:t>
            </a:r>
            <a:endParaRPr lang="en-US" dirty="0"/>
          </a:p>
        </p:txBody>
      </p:sp>
      <p:sp>
        <p:nvSpPr>
          <p:cNvPr id="3" name="Content Placeholder 2"/>
          <p:cNvSpPr>
            <a:spLocks noGrp="1"/>
          </p:cNvSpPr>
          <p:nvPr>
            <p:ph idx="1"/>
          </p:nvPr>
        </p:nvSpPr>
        <p:spPr/>
        <p:txBody>
          <a:bodyPr>
            <a:normAutofit/>
          </a:bodyPr>
          <a:lstStyle/>
          <a:p>
            <a:r>
              <a:rPr lang="en-US" dirty="0" smtClean="0"/>
              <a:t>Various network corrections, e.g., removed PNR lot at the Stadium Armory station from the station.dbf file</a:t>
            </a:r>
          </a:p>
          <a:p>
            <a:r>
              <a:rPr lang="en-US" dirty="0" smtClean="0"/>
              <a:t>CTPP adjustment applied to the 3722-TAZ Round 8.0 land use</a:t>
            </a:r>
          </a:p>
          <a:p>
            <a:pPr lvl="1"/>
            <a:r>
              <a:rPr lang="en-US" dirty="0" smtClean="0"/>
              <a:t>CTPP adjustment ensures consistent definition of employment across the region</a:t>
            </a:r>
          </a:p>
          <a:p>
            <a:pPr lvl="1"/>
            <a:r>
              <a:rPr lang="en-US" dirty="0" smtClean="0"/>
              <a:t>Script that applied adjustment had coding error that has now been fixed</a:t>
            </a:r>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10</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summaries:</a:t>
            </a:r>
            <a:br>
              <a:rPr lang="en-US" dirty="0" smtClean="0"/>
            </a:br>
            <a:r>
              <a:rPr lang="en-US" dirty="0" smtClean="0"/>
              <a:t>Ver. 2.3.27</a:t>
            </a:r>
            <a:endParaRPr lang="en-US" dirty="0"/>
          </a:p>
        </p:txBody>
      </p:sp>
      <p:sp>
        <p:nvSpPr>
          <p:cNvPr id="3" name="Text Placeholder 2"/>
          <p:cNvSpPr>
            <a:spLocks noGrp="1"/>
          </p:cNvSpPr>
          <p:nvPr>
            <p:ph type="body" idx="1"/>
          </p:nvPr>
        </p:nvSpPr>
        <p:spPr/>
        <p:txBody>
          <a:bodyPr/>
          <a:lstStyle/>
          <a:p>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11</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2007 est. &amp; obs. VMT by state for MSA</a:t>
            </a:r>
            <a:br>
              <a:rPr lang="en-US" dirty="0" smtClean="0"/>
            </a:br>
            <a:r>
              <a:rPr lang="en-US" sz="3100" dirty="0" smtClean="0"/>
              <a:t>Ver. 2.3.27</a:t>
            </a:r>
            <a:endParaRPr lang="en-US" dirty="0"/>
          </a:p>
        </p:txBody>
      </p:sp>
      <p:graphicFrame>
        <p:nvGraphicFramePr>
          <p:cNvPr id="7" name="Content Placeholder 6"/>
          <p:cNvGraphicFramePr>
            <a:graphicFrameLocks noGrp="1"/>
          </p:cNvGraphicFramePr>
          <p:nvPr>
            <p:ph sz="half" idx="1"/>
          </p:nvPr>
        </p:nvGraphicFramePr>
        <p:xfrm>
          <a:off x="457200" y="2057401"/>
          <a:ext cx="4190999" cy="2895600"/>
        </p:xfrm>
        <a:graphic>
          <a:graphicData uri="http://schemas.openxmlformats.org/drawingml/2006/table">
            <a:tbl>
              <a:tblPr/>
              <a:tblGrid>
                <a:gridCol w="533399"/>
                <a:gridCol w="884983"/>
                <a:gridCol w="1026367"/>
                <a:gridCol w="898071"/>
                <a:gridCol w="848179"/>
              </a:tblGrid>
              <a:tr h="675309">
                <a:tc>
                  <a:txBody>
                    <a:bodyPr/>
                    <a:lstStyle/>
                    <a:p>
                      <a:pPr>
                        <a:lnSpc>
                          <a:spcPct val="115000"/>
                        </a:lnSpc>
                      </a:pPr>
                      <a:r>
                        <a:rPr lang="en-US" sz="1400" b="1" dirty="0">
                          <a:solidFill>
                            <a:srgbClr val="000000"/>
                          </a:solidFill>
                          <a:latin typeface="Calibri"/>
                          <a:ea typeface="Times New Roman"/>
                        </a:rPr>
                        <a:t>State</a:t>
                      </a:r>
                      <a:endParaRPr lang="en-US" sz="1400" dirty="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en-US" sz="1400" b="1" dirty="0">
                          <a:solidFill>
                            <a:srgbClr val="000000"/>
                          </a:solidFill>
                          <a:latin typeface="Calibri"/>
                          <a:ea typeface="Times New Roman"/>
                        </a:rPr>
                        <a:t>Observed VMT</a:t>
                      </a:r>
                      <a:endParaRPr lang="en-US" sz="1400" dirty="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en-US" sz="1400" b="1" dirty="0">
                          <a:solidFill>
                            <a:srgbClr val="000000"/>
                          </a:solidFill>
                          <a:latin typeface="Calibri"/>
                          <a:ea typeface="Times New Roman"/>
                        </a:rPr>
                        <a:t>Estimated VMT</a:t>
                      </a:r>
                      <a:endParaRPr lang="en-US" sz="1400" dirty="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en-US" sz="1400" b="1" dirty="0">
                          <a:solidFill>
                            <a:srgbClr val="000000"/>
                          </a:solidFill>
                          <a:latin typeface="Calibri"/>
                          <a:ea typeface="Times New Roman"/>
                        </a:rPr>
                        <a:t>Difference</a:t>
                      </a:r>
                      <a:endParaRPr lang="en-US" sz="1400" dirty="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en-US" sz="1400" b="1">
                          <a:solidFill>
                            <a:srgbClr val="000000"/>
                          </a:solidFill>
                          <a:latin typeface="Calibri"/>
                          <a:ea typeface="Times New Roman"/>
                        </a:rPr>
                        <a:t>Pct. Difference</a:t>
                      </a:r>
                      <a:endParaRPr lang="en-US" sz="140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582">
                <a:tc>
                  <a:txBody>
                    <a:bodyPr/>
                    <a:lstStyle/>
                    <a:p>
                      <a:pPr>
                        <a:lnSpc>
                          <a:spcPct val="115000"/>
                        </a:lnSpc>
                      </a:pPr>
                      <a:r>
                        <a:rPr lang="en-US" sz="1400" dirty="0">
                          <a:solidFill>
                            <a:srgbClr val="000000"/>
                          </a:solidFill>
                          <a:latin typeface="Calibri"/>
                          <a:ea typeface="Times New Roman"/>
                        </a:rPr>
                        <a:t>DC</a:t>
                      </a:r>
                      <a:endParaRPr lang="en-US" sz="1400" dirty="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latin typeface="Calibri"/>
                        </a:rPr>
                        <a:t>8,272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latin typeface="Calibri"/>
                        </a:rPr>
                        <a:t>8,802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a:solidFill>
                            <a:srgbClr val="000000"/>
                          </a:solidFill>
                          <a:latin typeface="Calibri"/>
                        </a:rPr>
                        <a:t>530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a:solidFill>
                            <a:srgbClr val="000000"/>
                          </a:solidFill>
                          <a:latin typeface="Calibri"/>
                        </a:rPr>
                        <a:t>1.06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522242">
                <a:tc>
                  <a:txBody>
                    <a:bodyPr/>
                    <a:lstStyle/>
                    <a:p>
                      <a:pPr>
                        <a:lnSpc>
                          <a:spcPct val="115000"/>
                        </a:lnSpc>
                      </a:pPr>
                      <a:r>
                        <a:rPr lang="en-US" sz="1400">
                          <a:solidFill>
                            <a:srgbClr val="000000"/>
                          </a:solidFill>
                          <a:latin typeface="Calibri"/>
                          <a:ea typeface="Times New Roman"/>
                        </a:rPr>
                        <a:t>MD</a:t>
                      </a:r>
                      <a:endParaRPr lang="en-US" sz="140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56,366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56,391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dirty="0">
                          <a:solidFill>
                            <a:srgbClr val="000000"/>
                          </a:solidFill>
                          <a:latin typeface="Calibri"/>
                        </a:rPr>
                        <a:t>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dirty="0" smtClean="0">
                          <a:solidFill>
                            <a:srgbClr val="000000"/>
                          </a:solidFill>
                          <a:latin typeface="Calibri"/>
                        </a:rPr>
                        <a:t>1.00</a:t>
                      </a:r>
                      <a:endParaRPr lang="en-US" sz="14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536158">
                <a:tc>
                  <a:txBody>
                    <a:bodyPr/>
                    <a:lstStyle/>
                    <a:p>
                      <a:pPr>
                        <a:lnSpc>
                          <a:spcPct val="115000"/>
                        </a:lnSpc>
                      </a:pPr>
                      <a:r>
                        <a:rPr lang="en-US" sz="1400">
                          <a:solidFill>
                            <a:srgbClr val="000000"/>
                          </a:solidFill>
                          <a:latin typeface="Calibri"/>
                          <a:ea typeface="Times New Roman"/>
                        </a:rPr>
                        <a:t>VA</a:t>
                      </a:r>
                      <a:endParaRPr lang="en-US" sz="140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50,238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51,514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1,276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Calibri"/>
                        </a:rPr>
                        <a:t>1.03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675309">
                <a:tc>
                  <a:txBody>
                    <a:bodyPr/>
                    <a:lstStyle/>
                    <a:p>
                      <a:pPr>
                        <a:lnSpc>
                          <a:spcPct val="115000"/>
                        </a:lnSpc>
                      </a:pPr>
                      <a:r>
                        <a:rPr lang="en-US" sz="1400">
                          <a:solidFill>
                            <a:srgbClr val="000000"/>
                          </a:solidFill>
                          <a:latin typeface="Calibri"/>
                          <a:ea typeface="Times New Roman"/>
                        </a:rPr>
                        <a:t>Total</a:t>
                      </a:r>
                      <a:endParaRPr lang="en-US" sz="1400">
                        <a:latin typeface="Calibri"/>
                        <a:ea typeface="Times New Roman"/>
                      </a:endParaRPr>
                    </a:p>
                  </a:txBody>
                  <a:tcPr marL="36347" marR="363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114,876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116,707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1,831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Calibri"/>
                        </a:rPr>
                        <a:t>1.02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TextBox 10"/>
          <p:cNvSpPr txBox="1"/>
          <p:nvPr/>
        </p:nvSpPr>
        <p:spPr>
          <a:xfrm>
            <a:off x="381000" y="1447800"/>
            <a:ext cx="4267200" cy="461665"/>
          </a:xfrm>
          <a:prstGeom prst="rect">
            <a:avLst/>
          </a:prstGeom>
          <a:noFill/>
        </p:spPr>
        <p:txBody>
          <a:bodyPr wrap="square" rtlCol="0">
            <a:spAutoFit/>
          </a:bodyPr>
          <a:lstStyle/>
          <a:p>
            <a:r>
              <a:rPr lang="en-US" sz="2400" dirty="0" smtClean="0"/>
              <a:t>VMT in thousands</a:t>
            </a:r>
            <a:endParaRPr lang="en-US" sz="2400" dirty="0"/>
          </a:p>
        </p:txBody>
      </p:sp>
      <p:graphicFrame>
        <p:nvGraphicFramePr>
          <p:cNvPr id="13" name="Content Placeholder 12"/>
          <p:cNvGraphicFramePr>
            <a:graphicFrameLocks noGrp="1"/>
          </p:cNvGraphicFramePr>
          <p:nvPr>
            <p:ph sz="half" idx="2"/>
          </p:nvPr>
        </p:nvGraphicFramePr>
        <p:xfrm>
          <a:off x="4648200" y="1904999"/>
          <a:ext cx="4038600" cy="3810001"/>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609600" y="5410200"/>
            <a:ext cx="4648200" cy="738664"/>
          </a:xfrm>
          <a:prstGeom prst="rect">
            <a:avLst/>
          </a:prstGeom>
          <a:noFill/>
        </p:spPr>
        <p:txBody>
          <a:bodyPr wrap="square" rtlCol="0">
            <a:spAutoFit/>
          </a:bodyPr>
          <a:lstStyle/>
          <a:p>
            <a:r>
              <a:rPr lang="en-US" sz="1400" dirty="0" smtClean="0"/>
              <a:t>At the regional level, the model overestimates by about 2%.  For DC, the model overestimates by 6%, but the quality of the traffic counts may also be at play.</a:t>
            </a:r>
            <a:endParaRPr lang="en-US" sz="1400" dirty="0"/>
          </a:p>
        </p:txBody>
      </p:sp>
      <p:sp>
        <p:nvSpPr>
          <p:cNvPr id="14" name="Date Placeholder 13"/>
          <p:cNvSpPr>
            <a:spLocks noGrp="1"/>
          </p:cNvSpPr>
          <p:nvPr>
            <p:ph type="dt" sz="half" idx="10"/>
          </p:nvPr>
        </p:nvSpPr>
        <p:spPr/>
        <p:txBody>
          <a:bodyPr/>
          <a:lstStyle/>
          <a:p>
            <a:r>
              <a:rPr lang="en-US" smtClean="0"/>
              <a:t>7/22/2011</a:t>
            </a:r>
            <a:endParaRPr lang="en-US"/>
          </a:p>
        </p:txBody>
      </p:sp>
      <p:sp>
        <p:nvSpPr>
          <p:cNvPr id="15" name="Slide Number Placeholder 14"/>
          <p:cNvSpPr>
            <a:spLocks noGrp="1"/>
          </p:cNvSpPr>
          <p:nvPr>
            <p:ph type="sldNum" sz="quarter" idx="12"/>
          </p:nvPr>
        </p:nvSpPr>
        <p:spPr/>
        <p:txBody>
          <a:bodyPr/>
          <a:lstStyle/>
          <a:p>
            <a:fld id="{93171A41-9A09-4F16-9F90-B00686FCF47D}" type="slidenum">
              <a:rPr lang="en-US" smtClean="0"/>
              <a:pPr/>
              <a:t>12</a:t>
            </a:fld>
            <a:endParaRPr lang="en-US"/>
          </a:p>
        </p:txBody>
      </p:sp>
      <p:sp>
        <p:nvSpPr>
          <p:cNvPr id="16" name="Footer Placeholder 15"/>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2007 est. &amp; obs. VMT (in 000s) by jurisdiction, Ver. 2.3.27</a:t>
            </a:r>
            <a:endParaRPr lang="en-US" sz="2400" dirty="0"/>
          </a:p>
        </p:txBody>
      </p:sp>
      <p:graphicFrame>
        <p:nvGraphicFramePr>
          <p:cNvPr id="7" name="Content Placeholder 6"/>
          <p:cNvGraphicFramePr>
            <a:graphicFrameLocks noGrp="1"/>
          </p:cNvGraphicFramePr>
          <p:nvPr>
            <p:ph idx="1"/>
          </p:nvPr>
        </p:nvGraphicFramePr>
        <p:xfrm>
          <a:off x="1447800" y="1143000"/>
          <a:ext cx="6248401" cy="4626864"/>
        </p:xfrm>
        <a:graphic>
          <a:graphicData uri="http://schemas.openxmlformats.org/drawingml/2006/table">
            <a:tbl>
              <a:tblPr/>
              <a:tblGrid>
                <a:gridCol w="1732125"/>
                <a:gridCol w="1147665"/>
                <a:gridCol w="1147665"/>
                <a:gridCol w="1200799"/>
                <a:gridCol w="1020147"/>
              </a:tblGrid>
              <a:tr h="188582">
                <a:tc>
                  <a:txBody>
                    <a:bodyPr/>
                    <a:lstStyle/>
                    <a:p>
                      <a:pPr>
                        <a:lnSpc>
                          <a:spcPct val="115000"/>
                        </a:lnSpc>
                      </a:pPr>
                      <a:r>
                        <a:rPr lang="en-US" sz="1100" b="1" dirty="0">
                          <a:solidFill>
                            <a:srgbClr val="000000"/>
                          </a:solidFill>
                          <a:latin typeface="Calibri"/>
                          <a:ea typeface="Times New Roman"/>
                        </a:rPr>
                        <a:t>Jurisdiction</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en-US" sz="1100" b="1" dirty="0">
                          <a:solidFill>
                            <a:srgbClr val="000000"/>
                          </a:solidFill>
                          <a:latin typeface="Calibri"/>
                          <a:ea typeface="Times New Roman"/>
                        </a:rPr>
                        <a:t>Observed </a:t>
                      </a:r>
                      <a:r>
                        <a:rPr lang="en-US" sz="1100" b="1" dirty="0" smtClean="0">
                          <a:solidFill>
                            <a:srgbClr val="000000"/>
                          </a:solidFill>
                          <a:latin typeface="Calibri"/>
                          <a:ea typeface="Times New Roman"/>
                        </a:rPr>
                        <a:t>VMT</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en-US" sz="1100" b="1">
                          <a:solidFill>
                            <a:srgbClr val="000000"/>
                          </a:solidFill>
                          <a:latin typeface="Calibri"/>
                          <a:ea typeface="Times New Roman"/>
                        </a:rPr>
                        <a:t>Estimated VMT</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en-US" sz="1100" b="1">
                          <a:solidFill>
                            <a:srgbClr val="000000"/>
                          </a:solidFill>
                          <a:latin typeface="Calibri"/>
                          <a:ea typeface="Times New Roman"/>
                        </a:rPr>
                        <a:t>Difference (E-O)</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en-US" sz="1100" b="1">
                          <a:solidFill>
                            <a:srgbClr val="000000"/>
                          </a:solidFill>
                          <a:latin typeface="Calibri"/>
                          <a:ea typeface="Times New Roman"/>
                        </a:rPr>
                        <a:t>Ratio (E/O)</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a:lnSpc>
                          <a:spcPct val="115000"/>
                        </a:lnSpc>
                      </a:pPr>
                      <a:r>
                        <a:rPr lang="en-US" sz="1100">
                          <a:solidFill>
                            <a:srgbClr val="000000"/>
                          </a:solidFill>
                          <a:latin typeface="Calibri"/>
                          <a:ea typeface="Times New Roman"/>
                        </a:rPr>
                        <a:t>District of Columbia</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8,272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8,802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530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1.06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8582">
                <a:tc>
                  <a:txBody>
                    <a:bodyPr/>
                    <a:lstStyle/>
                    <a:p>
                      <a:pPr>
                        <a:lnSpc>
                          <a:spcPct val="115000"/>
                        </a:lnSpc>
                      </a:pPr>
                      <a:r>
                        <a:rPr lang="en-US" sz="1100" dirty="0">
                          <a:solidFill>
                            <a:srgbClr val="000000"/>
                          </a:solidFill>
                          <a:latin typeface="Calibri"/>
                          <a:ea typeface="Times New Roman"/>
                        </a:rPr>
                        <a:t>Montgomery County</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19,890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20,880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991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Prince George's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23,316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21,958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-1,357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dirty="0">
                          <a:solidFill>
                            <a:srgbClr val="000000"/>
                          </a:solidFill>
                          <a:latin typeface="Calibri"/>
                          <a:ea typeface="Times New Roman"/>
                        </a:rPr>
                        <a:t>Arlington County</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4,392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4,341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dirty="0">
                          <a:solidFill>
                            <a:srgbClr val="000000"/>
                          </a:solidFill>
                          <a:latin typeface="Calibri"/>
                          <a:ea typeface="Times New Roman"/>
                        </a:rPr>
                        <a:t>City of Alexandria</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1,958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2,015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58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Fairfax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26,799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26,213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-586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dirty="0">
                          <a:solidFill>
                            <a:srgbClr val="000000"/>
                          </a:solidFill>
                          <a:latin typeface="Calibri"/>
                          <a:ea typeface="Times New Roman"/>
                        </a:rPr>
                        <a:t>Loudoun County</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5,260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6,220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960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Prince William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8,685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685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Frederick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7,842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8,720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Howard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10,094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10,171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76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dirty="0">
                          <a:solidFill>
                            <a:srgbClr val="000000"/>
                          </a:solidFill>
                          <a:latin typeface="Calibri"/>
                          <a:ea typeface="Times New Roman"/>
                        </a:rPr>
                        <a:t>Anne Arundel County</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15,330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14,652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-678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Charles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3,348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3,022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-326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smtClean="0">
                          <a:solidFill>
                            <a:srgbClr val="000000"/>
                          </a:solidFill>
                          <a:latin typeface="Calibri"/>
                        </a:rPr>
                        <a:t>0.90</a:t>
                      </a:r>
                      <a:endParaRPr lang="en-US" sz="11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Carroll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3,395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4,255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Calvert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1,971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1,810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St. Mary's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2,195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2,079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King George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789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678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0.86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City of Fredericksburg</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948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822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-127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Stafford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3,829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4,040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dirty="0">
                          <a:solidFill>
                            <a:srgbClr val="000000"/>
                          </a:solidFill>
                          <a:latin typeface="Calibri"/>
                          <a:ea typeface="Times New Roman"/>
                        </a:rPr>
                        <a:t>Spotsylvania </a:t>
                      </a:r>
                      <a:r>
                        <a:rPr lang="en-US" sz="1100" dirty="0" smtClean="0">
                          <a:solidFill>
                            <a:srgbClr val="000000"/>
                          </a:solidFill>
                          <a:latin typeface="Calibri"/>
                          <a:ea typeface="Times New Roman"/>
                        </a:rPr>
                        <a:t>County</a:t>
                      </a:r>
                      <a:endParaRPr lang="en-US" sz="1100" dirty="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smtClean="0">
                          <a:solidFill>
                            <a:srgbClr val="000000"/>
                          </a:solidFill>
                          <a:latin typeface="Calibri"/>
                        </a:rPr>
                        <a:t>3,300*</a:t>
                      </a:r>
                      <a:endParaRPr lang="en-US" sz="11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2,061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-1,238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0.62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Fauquier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3,149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2,989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0.95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Clarke County</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770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930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1.21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8582">
                <a:tc>
                  <a:txBody>
                    <a:bodyPr/>
                    <a:lstStyle/>
                    <a:p>
                      <a:pPr>
                        <a:lnSpc>
                          <a:spcPct val="115000"/>
                        </a:lnSpc>
                      </a:pPr>
                      <a:r>
                        <a:rPr lang="en-US" sz="1100">
                          <a:solidFill>
                            <a:srgbClr val="000000"/>
                          </a:solidFill>
                          <a:latin typeface="Calibri"/>
                          <a:ea typeface="Times New Roman"/>
                        </a:rPr>
                        <a:t>Jefferson County </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1,082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1,370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289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1.27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8582">
                <a:tc>
                  <a:txBody>
                    <a:bodyPr/>
                    <a:lstStyle/>
                    <a:p>
                      <a:pPr>
                        <a:lnSpc>
                          <a:spcPct val="115000"/>
                        </a:lnSpc>
                      </a:pPr>
                      <a:r>
                        <a:rPr lang="en-US" sz="1100" b="1">
                          <a:solidFill>
                            <a:srgbClr val="000000"/>
                          </a:solidFill>
                          <a:latin typeface="Calibri"/>
                          <a:ea typeface="Times New Roman"/>
                        </a:rPr>
                        <a:t>Total</a:t>
                      </a:r>
                      <a:endParaRPr lang="en-US" sz="1100">
                        <a:latin typeface="Calibri"/>
                        <a:ea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155,927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156,714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787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latin typeface="Calibri"/>
                        </a:rPr>
                        <a:t>1.01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8"/>
          <p:cNvSpPr/>
          <p:nvPr/>
        </p:nvSpPr>
        <p:spPr>
          <a:xfrm>
            <a:off x="1447800" y="5791200"/>
            <a:ext cx="7146187" cy="461665"/>
          </a:xfrm>
          <a:prstGeom prst="rect">
            <a:avLst/>
          </a:prstGeom>
        </p:spPr>
        <p:txBody>
          <a:bodyPr wrap="none">
            <a:spAutoFit/>
          </a:bodyPr>
          <a:lstStyle/>
          <a:p>
            <a:r>
              <a:rPr lang="en-US" sz="1200" dirty="0" smtClean="0"/>
              <a:t>Note: The values in this table represent “on-network VMT,” not total VMT, so they do not include local VMT.</a:t>
            </a:r>
          </a:p>
          <a:p>
            <a:r>
              <a:rPr lang="en-US" sz="1200" dirty="0" smtClean="0"/>
              <a:t>*Spotsylvania Co.:  Obs. VMT includes the entire county;  Est. VMT includes only the northern half of the county.</a:t>
            </a:r>
          </a:p>
        </p:txBody>
      </p:sp>
      <p:sp>
        <p:nvSpPr>
          <p:cNvPr id="10" name="Date Placeholder 9"/>
          <p:cNvSpPr>
            <a:spLocks noGrp="1"/>
          </p:cNvSpPr>
          <p:nvPr>
            <p:ph type="dt" sz="half" idx="10"/>
          </p:nvPr>
        </p:nvSpPr>
        <p:spPr/>
        <p:txBody>
          <a:bodyPr/>
          <a:lstStyle/>
          <a:p>
            <a:r>
              <a:rPr lang="en-US" smtClean="0"/>
              <a:t>7/22/2011</a:t>
            </a:r>
            <a:endParaRPr lang="en-US"/>
          </a:p>
        </p:txBody>
      </p:sp>
      <p:sp>
        <p:nvSpPr>
          <p:cNvPr id="11" name="Slide Number Placeholder 10"/>
          <p:cNvSpPr>
            <a:spLocks noGrp="1"/>
          </p:cNvSpPr>
          <p:nvPr>
            <p:ph type="sldNum" sz="quarter" idx="12"/>
          </p:nvPr>
        </p:nvSpPr>
        <p:spPr/>
        <p:txBody>
          <a:bodyPr/>
          <a:lstStyle/>
          <a:p>
            <a:fld id="{93171A41-9A09-4F16-9F90-B00686FCF47D}" type="slidenum">
              <a:rPr lang="en-US" smtClean="0"/>
              <a:pPr/>
              <a:t>13</a:t>
            </a:fld>
            <a:endParaRPr lang="en-US"/>
          </a:p>
        </p:txBody>
      </p:sp>
      <p:sp>
        <p:nvSpPr>
          <p:cNvPr id="12" name="Footer Placeholder 11"/>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2007 est. &amp; obs. VMT by facility type</a:t>
            </a:r>
            <a:br>
              <a:rPr lang="en-US" dirty="0" smtClean="0"/>
            </a:br>
            <a:r>
              <a:rPr lang="en-US" sz="3100" dirty="0" smtClean="0"/>
              <a:t>Ver. 2.3.27</a:t>
            </a:r>
            <a:endParaRPr lang="en-US" dirty="0"/>
          </a:p>
        </p:txBody>
      </p:sp>
      <p:graphicFrame>
        <p:nvGraphicFramePr>
          <p:cNvPr id="8" name="Content Placeholder 7"/>
          <p:cNvGraphicFramePr>
            <a:graphicFrameLocks noGrp="1"/>
          </p:cNvGraphicFramePr>
          <p:nvPr>
            <p:ph sz="half" idx="1"/>
          </p:nvPr>
        </p:nvGraphicFramePr>
        <p:xfrm>
          <a:off x="609600" y="2504233"/>
          <a:ext cx="3809999" cy="2846912"/>
        </p:xfrm>
        <a:graphic>
          <a:graphicData uri="http://schemas.openxmlformats.org/drawingml/2006/table">
            <a:tbl>
              <a:tblPr/>
              <a:tblGrid>
                <a:gridCol w="880289"/>
                <a:gridCol w="976570"/>
                <a:gridCol w="976570"/>
                <a:gridCol w="976570"/>
              </a:tblGrid>
              <a:tr h="425878">
                <a:tc>
                  <a:txBody>
                    <a:bodyPr/>
                    <a:lstStyle/>
                    <a:p>
                      <a:pPr algn="l" fontAlgn="b"/>
                      <a:r>
                        <a:rPr lang="en-US" sz="1400" b="1" i="0" u="none" strike="noStrike" dirty="0">
                          <a:solidFill>
                            <a:srgbClr val="000000"/>
                          </a:solidFill>
                          <a:latin typeface="Calibri"/>
                        </a:rPr>
                        <a:t>FTYPE</a:t>
                      </a: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dirty="0">
                          <a:solidFill>
                            <a:srgbClr val="000000"/>
                          </a:solidFill>
                          <a:latin typeface="Calibri"/>
                        </a:rPr>
                        <a:t>Estimated </a:t>
                      </a: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dirty="0">
                          <a:solidFill>
                            <a:srgbClr val="000000"/>
                          </a:solidFill>
                          <a:latin typeface="Calibri"/>
                        </a:rPr>
                        <a:t>Observed</a:t>
                      </a: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dirty="0" smtClean="0">
                          <a:solidFill>
                            <a:srgbClr val="000000"/>
                          </a:solidFill>
                          <a:latin typeface="Calibri"/>
                        </a:rPr>
                        <a:t>Estimated/Observed</a:t>
                      </a:r>
                      <a:endParaRPr lang="en-US" sz="1400" b="1"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381">
                <a:tc>
                  <a:txBody>
                    <a:bodyPr/>
                    <a:lstStyle/>
                    <a:p>
                      <a:pPr algn="l" fontAlgn="b"/>
                      <a:r>
                        <a:rPr lang="en-US" sz="1400" b="0" i="0" u="none" strike="noStrike" dirty="0" smtClean="0">
                          <a:solidFill>
                            <a:srgbClr val="000000"/>
                          </a:solidFill>
                          <a:latin typeface="Calibri"/>
                        </a:rPr>
                        <a:t>Freeway</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latin typeface="Calibri"/>
                        </a:rPr>
                        <a:t>33,603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400" b="0" i="0" u="none" strike="noStrike">
                          <a:solidFill>
                            <a:srgbClr val="000000"/>
                          </a:solidFill>
                          <a:latin typeface="Calibri"/>
                        </a:rPr>
                        <a:t>31,204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400" b="0" i="0" u="none" strike="noStrike">
                          <a:solidFill>
                            <a:srgbClr val="000000"/>
                          </a:solidFill>
                          <a:latin typeface="Calibri"/>
                        </a:rPr>
                        <a:t>1.08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344381">
                <a:tc>
                  <a:txBody>
                    <a:bodyPr/>
                    <a:lstStyle/>
                    <a:p>
                      <a:pPr algn="l" fontAlgn="b"/>
                      <a:r>
                        <a:rPr lang="en-US" sz="1400" b="0" i="0" u="none" strike="noStrike" dirty="0" smtClean="0">
                          <a:solidFill>
                            <a:srgbClr val="000000"/>
                          </a:solidFill>
                          <a:latin typeface="Calibri"/>
                        </a:rPr>
                        <a:t>Maj.</a:t>
                      </a:r>
                      <a:r>
                        <a:rPr lang="en-US" sz="1400" b="0" i="0" u="none" strike="noStrike" baseline="0" dirty="0" smtClean="0">
                          <a:solidFill>
                            <a:srgbClr val="000000"/>
                          </a:solidFill>
                          <a:latin typeface="Calibri"/>
                        </a:rPr>
                        <a:t> Art.</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20,922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20,407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1.03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344381">
                <a:tc>
                  <a:txBody>
                    <a:bodyPr/>
                    <a:lstStyle/>
                    <a:p>
                      <a:pPr algn="l" fontAlgn="b"/>
                      <a:r>
                        <a:rPr lang="en-US" sz="1400" b="0" i="0" u="none" strike="noStrike" dirty="0" smtClean="0">
                          <a:solidFill>
                            <a:srgbClr val="000000"/>
                          </a:solidFill>
                          <a:latin typeface="Calibri"/>
                        </a:rPr>
                        <a:t>Min.</a:t>
                      </a:r>
                      <a:r>
                        <a:rPr lang="en-US" sz="1400" b="0" i="0" u="none" strike="noStrike" baseline="0" dirty="0" smtClean="0">
                          <a:solidFill>
                            <a:srgbClr val="000000"/>
                          </a:solidFill>
                          <a:latin typeface="Calibri"/>
                        </a:rPr>
                        <a:t> Art.</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6,259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6,492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0.96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344381">
                <a:tc>
                  <a:txBody>
                    <a:bodyPr/>
                    <a:lstStyle/>
                    <a:p>
                      <a:pPr algn="l" fontAlgn="b"/>
                      <a:r>
                        <a:rPr lang="en-US" sz="1400" b="0" i="0" u="none" strike="noStrike" dirty="0" smtClean="0">
                          <a:solidFill>
                            <a:srgbClr val="000000"/>
                          </a:solidFill>
                          <a:latin typeface="Calibri"/>
                        </a:rPr>
                        <a:t>Collector</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2,299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3,482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344381">
                <a:tc>
                  <a:txBody>
                    <a:bodyPr/>
                    <a:lstStyle/>
                    <a:p>
                      <a:pPr algn="l" fontAlgn="b"/>
                      <a:r>
                        <a:rPr lang="en-US" sz="1400" b="0" i="0" u="none" strike="noStrike" dirty="0" err="1" smtClean="0">
                          <a:solidFill>
                            <a:srgbClr val="000000"/>
                          </a:solidFill>
                          <a:latin typeface="Calibri"/>
                        </a:rPr>
                        <a:t>Expwy</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3,590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4,009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4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344381">
                <a:tc>
                  <a:txBody>
                    <a:bodyPr/>
                    <a:lstStyle/>
                    <a:p>
                      <a:pPr algn="l" fontAlgn="b"/>
                      <a:r>
                        <a:rPr lang="en-US" sz="1400" b="0" i="0" u="none" strike="noStrike" dirty="0" smtClean="0">
                          <a:solidFill>
                            <a:srgbClr val="000000"/>
                          </a:solidFill>
                          <a:latin typeface="Calibri"/>
                        </a:rPr>
                        <a:t>Ramp</a:t>
                      </a:r>
                      <a:endParaRPr lang="en-US" sz="1400" b="0" i="0" u="none" strike="noStrike" dirty="0">
                        <a:solidFill>
                          <a:srgbClr val="000000"/>
                        </a:solidFill>
                        <a:latin typeface="Calibri"/>
                      </a:endParaRP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32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r h="344381">
                <a:tc>
                  <a:txBody>
                    <a:bodyPr/>
                    <a:lstStyle/>
                    <a:p>
                      <a:pPr algn="l" fontAlgn="b"/>
                      <a:r>
                        <a:rPr lang="en-US" sz="1400" b="0" i="0" u="none" strike="noStrike" dirty="0">
                          <a:solidFill>
                            <a:srgbClr val="000000"/>
                          </a:solidFill>
                          <a:latin typeface="Calibri"/>
                        </a:rPr>
                        <a:t>Total</a:t>
                      </a:r>
                    </a:p>
                  </a:txBody>
                  <a:tcPr marL="27432" marR="2743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Calibri"/>
                        </a:rPr>
                        <a:t>66,704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Calibri"/>
                        </a:rPr>
                        <a:t>65,666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solidFill>
                            <a:srgbClr val="000000"/>
                          </a:solidFill>
                          <a:latin typeface="Calibri"/>
                        </a:rPr>
                        <a:t>1.02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533400" y="1828800"/>
            <a:ext cx="4191000" cy="646331"/>
          </a:xfrm>
          <a:prstGeom prst="rect">
            <a:avLst/>
          </a:prstGeom>
          <a:noFill/>
        </p:spPr>
        <p:txBody>
          <a:bodyPr wrap="square" rtlCol="0">
            <a:spAutoFit/>
          </a:bodyPr>
          <a:lstStyle/>
          <a:p>
            <a:r>
              <a:rPr lang="en-US" dirty="0" smtClean="0"/>
              <a:t>VMT (in thousands) based on 6,563 links with daily traffic counts</a:t>
            </a:r>
          </a:p>
        </p:txBody>
      </p:sp>
      <p:graphicFrame>
        <p:nvGraphicFramePr>
          <p:cNvPr id="12" name="Content Placeholder 11"/>
          <p:cNvGraphicFramePr>
            <a:graphicFrameLocks noGrp="1"/>
          </p:cNvGraphicFramePr>
          <p:nvPr>
            <p:ph sz="half" idx="2"/>
          </p:nvPr>
        </p:nvGraphicFramePr>
        <p:xfrm>
          <a:off x="4648200" y="1752600"/>
          <a:ext cx="40386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1828800" y="5562600"/>
            <a:ext cx="3657600" cy="738664"/>
          </a:xfrm>
          <a:prstGeom prst="rect">
            <a:avLst/>
          </a:prstGeom>
          <a:noFill/>
        </p:spPr>
        <p:txBody>
          <a:bodyPr wrap="square" rtlCol="0">
            <a:spAutoFit/>
          </a:bodyPr>
          <a:lstStyle/>
          <a:p>
            <a:r>
              <a:rPr lang="en-US" sz="1400" dirty="0" smtClean="0"/>
              <a:t>Estimated-to-observed ratio for ramp VMT is low (0.45), but the estimated and observed VMT values for ramps are also relatively small.</a:t>
            </a:r>
            <a:endParaRPr lang="en-US" sz="1400" dirty="0"/>
          </a:p>
        </p:txBody>
      </p:sp>
      <p:sp>
        <p:nvSpPr>
          <p:cNvPr id="13" name="Date Placeholder 12"/>
          <p:cNvSpPr>
            <a:spLocks noGrp="1"/>
          </p:cNvSpPr>
          <p:nvPr>
            <p:ph type="dt" sz="half" idx="10"/>
          </p:nvPr>
        </p:nvSpPr>
        <p:spPr/>
        <p:txBody>
          <a:bodyPr/>
          <a:lstStyle/>
          <a:p>
            <a:r>
              <a:rPr lang="en-US" smtClean="0"/>
              <a:t>7/22/2011</a:t>
            </a:r>
            <a:endParaRPr lang="en-US"/>
          </a:p>
        </p:txBody>
      </p:sp>
      <p:sp>
        <p:nvSpPr>
          <p:cNvPr id="14" name="Slide Number Placeholder 13"/>
          <p:cNvSpPr>
            <a:spLocks noGrp="1"/>
          </p:cNvSpPr>
          <p:nvPr>
            <p:ph type="sldNum" sz="quarter" idx="12"/>
          </p:nvPr>
        </p:nvSpPr>
        <p:spPr/>
        <p:txBody>
          <a:bodyPr/>
          <a:lstStyle/>
          <a:p>
            <a:fld id="{93171A41-9A09-4F16-9F90-B00686FCF47D}" type="slidenum">
              <a:rPr lang="en-US" smtClean="0"/>
              <a:pPr/>
              <a:t>14</a:t>
            </a:fld>
            <a:endParaRPr lang="en-US"/>
          </a:p>
        </p:txBody>
      </p:sp>
      <p:sp>
        <p:nvSpPr>
          <p:cNvPr id="15" name="Footer Placeholder 14"/>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2007 est. &amp; obs. VMT by time of day</a:t>
            </a:r>
            <a:br>
              <a:rPr lang="en-US" dirty="0" smtClean="0"/>
            </a:br>
            <a:r>
              <a:rPr lang="en-US" sz="3100" dirty="0" smtClean="0"/>
              <a:t>Ver. 2.3.27</a:t>
            </a:r>
            <a:endParaRPr lang="en-US" dirty="0"/>
          </a:p>
        </p:txBody>
      </p:sp>
      <p:graphicFrame>
        <p:nvGraphicFramePr>
          <p:cNvPr id="7" name="Content Placeholder 6"/>
          <p:cNvGraphicFramePr>
            <a:graphicFrameLocks noGrp="1"/>
          </p:cNvGraphicFramePr>
          <p:nvPr>
            <p:ph sz="half" idx="1"/>
          </p:nvPr>
        </p:nvGraphicFramePr>
        <p:xfrm>
          <a:off x="533400" y="2514600"/>
          <a:ext cx="4038601" cy="3019425"/>
        </p:xfrm>
        <a:graphic>
          <a:graphicData uri="http://schemas.openxmlformats.org/drawingml/2006/table">
            <a:tbl>
              <a:tblPr/>
              <a:tblGrid>
                <a:gridCol w="826197"/>
                <a:gridCol w="821777"/>
                <a:gridCol w="799072"/>
                <a:gridCol w="892824"/>
                <a:gridCol w="698731"/>
              </a:tblGrid>
              <a:tr h="473964">
                <a:tc>
                  <a:txBody>
                    <a:bodyPr/>
                    <a:lstStyle/>
                    <a:p>
                      <a:pPr algn="l" fontAlgn="b">
                        <a:lnSpc>
                          <a:spcPct val="150000"/>
                        </a:lnSpc>
                      </a:pPr>
                      <a:r>
                        <a:rPr lang="en-US" sz="1400" b="1" i="0" u="none" strike="noStrike" dirty="0">
                          <a:solidFill>
                            <a:srgbClr val="000000"/>
                          </a:solidFill>
                          <a:latin typeface="Calibri"/>
                        </a:rPr>
                        <a:t>Time of Day</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50000"/>
                        </a:lnSpc>
                      </a:pPr>
                      <a:r>
                        <a:rPr lang="en-US" sz="1400" b="1" i="0" u="none" strike="noStrike" dirty="0">
                          <a:solidFill>
                            <a:srgbClr val="000000"/>
                          </a:solidFill>
                          <a:latin typeface="Calibri"/>
                        </a:rPr>
                        <a:t>Estimated</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50000"/>
                        </a:lnSpc>
                      </a:pPr>
                      <a:r>
                        <a:rPr lang="en-US" sz="1400" b="1" i="0" u="none" strike="noStrike" dirty="0">
                          <a:solidFill>
                            <a:srgbClr val="000000"/>
                          </a:solidFill>
                          <a:latin typeface="Calibri"/>
                        </a:rPr>
                        <a:t>Observed</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50000"/>
                        </a:lnSpc>
                      </a:pPr>
                      <a:r>
                        <a:rPr lang="en-US" sz="1400" b="1" i="0" u="none" strike="noStrike" dirty="0">
                          <a:solidFill>
                            <a:srgbClr val="000000"/>
                          </a:solidFill>
                          <a:latin typeface="Calibri"/>
                        </a:rPr>
                        <a:t>Difference (E.-O.)</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50000"/>
                        </a:lnSpc>
                      </a:pPr>
                      <a:r>
                        <a:rPr lang="en-US" sz="1400" b="1" i="0" u="none" strike="noStrike" dirty="0">
                          <a:solidFill>
                            <a:srgbClr val="000000"/>
                          </a:solidFill>
                          <a:latin typeface="Calibri"/>
                        </a:rPr>
                        <a:t>Ratio (E./O.)</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3964">
                <a:tc>
                  <a:txBody>
                    <a:bodyPr/>
                    <a:lstStyle/>
                    <a:p>
                      <a:pPr algn="l" fontAlgn="b">
                        <a:lnSpc>
                          <a:spcPct val="150000"/>
                        </a:lnSpc>
                      </a:pPr>
                      <a:r>
                        <a:rPr lang="en-US" sz="1400" b="0" i="0" u="none" strike="noStrike" dirty="0">
                          <a:solidFill>
                            <a:srgbClr val="000000"/>
                          </a:solidFill>
                          <a:latin typeface="Calibri"/>
                        </a:rPr>
                        <a:t>AM </a:t>
                      </a:r>
                      <a:r>
                        <a:rPr lang="en-US" sz="1400" b="0" i="0" u="none" strike="noStrike" dirty="0" smtClean="0">
                          <a:solidFill>
                            <a:srgbClr val="000000"/>
                          </a:solidFill>
                          <a:latin typeface="Calibri"/>
                        </a:rPr>
                        <a:t>Peak</a:t>
                      </a:r>
                      <a:endParaRPr lang="en-US" sz="1400" b="0" i="0" u="none" strike="noStrike" dirty="0">
                        <a:solidFill>
                          <a:srgbClr val="000000"/>
                        </a:solidFill>
                        <a:latin typeface="Calibri"/>
                      </a:endParaRP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rtl="0" fontAlgn="b"/>
                      <a:r>
                        <a:rPr lang="en-US" sz="1400" b="0" i="0" u="none" strike="noStrike">
                          <a:solidFill>
                            <a:srgbClr val="000000"/>
                          </a:solidFill>
                          <a:latin typeface="Calibri"/>
                        </a:rPr>
                        <a:t>4,062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rtl="0" fontAlgn="b"/>
                      <a:r>
                        <a:rPr lang="en-US" sz="1400" b="0" i="0" u="none" strike="noStrike">
                          <a:solidFill>
                            <a:srgbClr val="000000"/>
                          </a:solidFill>
                          <a:latin typeface="Calibri"/>
                        </a:rPr>
                        <a:t>3,701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rtl="0" fontAlgn="b"/>
                      <a:r>
                        <a:rPr lang="en-US" sz="1400" b="0" i="0" u="none" strike="noStrike">
                          <a:solidFill>
                            <a:srgbClr val="000000"/>
                          </a:solidFill>
                          <a:latin typeface="Calibri"/>
                        </a:rPr>
                        <a:t>361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rtl="0" fontAlgn="b"/>
                      <a:r>
                        <a:rPr lang="en-US" sz="1400" b="0" i="0" u="none" strike="noStrike">
                          <a:solidFill>
                            <a:srgbClr val="000000"/>
                          </a:solidFill>
                          <a:latin typeface="Calibri"/>
                        </a:rPr>
                        <a:t>1.10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473964">
                <a:tc>
                  <a:txBody>
                    <a:bodyPr/>
                    <a:lstStyle/>
                    <a:p>
                      <a:pPr algn="l" fontAlgn="b">
                        <a:lnSpc>
                          <a:spcPct val="150000"/>
                        </a:lnSpc>
                      </a:pPr>
                      <a:r>
                        <a:rPr lang="en-US" sz="1400" b="0" i="0" u="none" strike="noStrike" dirty="0">
                          <a:solidFill>
                            <a:srgbClr val="000000"/>
                          </a:solidFill>
                          <a:latin typeface="Calibri"/>
                        </a:rPr>
                        <a:t>Midday </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6,499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6,411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1.01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73964">
                <a:tc>
                  <a:txBody>
                    <a:bodyPr/>
                    <a:lstStyle/>
                    <a:p>
                      <a:pPr algn="l" fontAlgn="b">
                        <a:lnSpc>
                          <a:spcPct val="150000"/>
                        </a:lnSpc>
                      </a:pPr>
                      <a:r>
                        <a:rPr lang="en-US" sz="1400" b="0" i="0" u="none" strike="noStrike" dirty="0">
                          <a:solidFill>
                            <a:srgbClr val="000000"/>
                          </a:solidFill>
                          <a:latin typeface="Calibri"/>
                        </a:rPr>
                        <a:t>PM </a:t>
                      </a:r>
                      <a:r>
                        <a:rPr lang="en-US" sz="1400" b="0" i="0" u="none" strike="noStrike" dirty="0" smtClean="0">
                          <a:solidFill>
                            <a:srgbClr val="000000"/>
                          </a:solidFill>
                          <a:latin typeface="Calibri"/>
                        </a:rPr>
                        <a:t>Peak</a:t>
                      </a:r>
                      <a:endParaRPr lang="en-US" sz="1400" b="0" i="0" u="none" strike="noStrike" dirty="0">
                        <a:solidFill>
                          <a:srgbClr val="000000"/>
                        </a:solidFill>
                        <a:latin typeface="Calibri"/>
                      </a:endParaRP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5,990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5,713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277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rtl="0" fontAlgn="b"/>
                      <a:r>
                        <a:rPr lang="en-US" sz="1400" b="0" i="0" u="none" strike="noStrike">
                          <a:solidFill>
                            <a:srgbClr val="000000"/>
                          </a:solidFill>
                          <a:latin typeface="Calibri"/>
                        </a:rPr>
                        <a:t>1.05</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73964">
                <a:tc>
                  <a:txBody>
                    <a:bodyPr/>
                    <a:lstStyle/>
                    <a:p>
                      <a:pPr algn="l" fontAlgn="b">
                        <a:lnSpc>
                          <a:spcPct val="150000"/>
                        </a:lnSpc>
                      </a:pPr>
                      <a:r>
                        <a:rPr lang="en-US" sz="1400" b="0" i="0" u="none" strike="noStrike" dirty="0">
                          <a:solidFill>
                            <a:srgbClr val="000000"/>
                          </a:solidFill>
                          <a:latin typeface="Calibri"/>
                        </a:rPr>
                        <a:t>Night </a:t>
                      </a: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a:solidFill>
                            <a:srgbClr val="000000"/>
                          </a:solidFill>
                          <a:latin typeface="Calibri"/>
                        </a:rPr>
                        <a:t>4,714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a:solidFill>
                            <a:srgbClr val="000000"/>
                          </a:solidFill>
                          <a:latin typeface="Calibri"/>
                        </a:rPr>
                        <a:t>4,636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a:solidFill>
                            <a:srgbClr val="000000"/>
                          </a:solidFill>
                          <a:latin typeface="Calibri"/>
                        </a:rPr>
                        <a:t>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a:solidFill>
                            <a:srgbClr val="000000"/>
                          </a:solidFill>
                          <a:latin typeface="Calibri"/>
                        </a:rPr>
                        <a:t>1.02</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r h="473964">
                <a:tc>
                  <a:txBody>
                    <a:bodyPr/>
                    <a:lstStyle/>
                    <a:p>
                      <a:pPr algn="l" fontAlgn="b">
                        <a:lnSpc>
                          <a:spcPct val="150000"/>
                        </a:lnSpc>
                      </a:pPr>
                      <a:r>
                        <a:rPr lang="en-US" sz="1400" b="0" i="0" u="none" strike="noStrike" dirty="0" smtClean="0">
                          <a:solidFill>
                            <a:srgbClr val="000000"/>
                          </a:solidFill>
                          <a:latin typeface="Calibri"/>
                        </a:rPr>
                        <a:t>Total</a:t>
                      </a:r>
                      <a:endParaRPr lang="en-US" sz="1400" b="0" i="0" u="none" strike="noStrike" dirty="0">
                        <a:solidFill>
                          <a:srgbClr val="000000"/>
                        </a:solidFill>
                        <a:latin typeface="Calibri"/>
                      </a:endParaRPr>
                    </a:p>
                  </a:txBody>
                  <a:tcPr marL="27432" marR="27432"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dirty="0">
                          <a:solidFill>
                            <a:srgbClr val="000000"/>
                          </a:solidFill>
                          <a:latin typeface="Calibri"/>
                        </a:rPr>
                        <a:t>21,265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dirty="0">
                          <a:solidFill>
                            <a:srgbClr val="000000"/>
                          </a:solidFill>
                          <a:latin typeface="Calibri"/>
                        </a:rPr>
                        <a:t>20,460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dirty="0">
                          <a:solidFill>
                            <a:srgbClr val="000000"/>
                          </a:solidFill>
                          <a:latin typeface="Calibri"/>
                        </a:rPr>
                        <a:t>805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0" i="0" u="none" strike="noStrike" dirty="0">
                          <a:solidFill>
                            <a:srgbClr val="000000"/>
                          </a:solidFill>
                          <a:latin typeface="Calibri"/>
                        </a:rPr>
                        <a:t>1.04</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TextBox 10"/>
          <p:cNvSpPr txBox="1"/>
          <p:nvPr/>
        </p:nvSpPr>
        <p:spPr>
          <a:xfrm>
            <a:off x="533400" y="1828800"/>
            <a:ext cx="4191000" cy="646331"/>
          </a:xfrm>
          <a:prstGeom prst="rect">
            <a:avLst/>
          </a:prstGeom>
          <a:noFill/>
        </p:spPr>
        <p:txBody>
          <a:bodyPr wrap="square" rtlCol="0">
            <a:spAutoFit/>
          </a:bodyPr>
          <a:lstStyle/>
          <a:p>
            <a:r>
              <a:rPr lang="en-US" dirty="0" smtClean="0"/>
              <a:t>VMT (in thousands) based on 1,717 links with hourly traffic counts</a:t>
            </a:r>
          </a:p>
        </p:txBody>
      </p:sp>
      <p:graphicFrame>
        <p:nvGraphicFramePr>
          <p:cNvPr id="10" name="Content Placeholder 9"/>
          <p:cNvGraphicFramePr>
            <a:graphicFrameLocks noGrp="1"/>
          </p:cNvGraphicFramePr>
          <p:nvPr>
            <p:ph sz="half" idx="2"/>
          </p:nvPr>
        </p:nvGraphicFramePr>
        <p:xfrm>
          <a:off x="4648200" y="1905000"/>
          <a:ext cx="403860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12" name="Date Placeholder 11"/>
          <p:cNvSpPr>
            <a:spLocks noGrp="1"/>
          </p:cNvSpPr>
          <p:nvPr>
            <p:ph type="dt" sz="half" idx="10"/>
          </p:nvPr>
        </p:nvSpPr>
        <p:spPr/>
        <p:txBody>
          <a:bodyPr/>
          <a:lstStyle/>
          <a:p>
            <a:r>
              <a:rPr lang="en-US" smtClean="0"/>
              <a:t>7/22/2011</a:t>
            </a:r>
            <a:endParaRPr lang="en-US"/>
          </a:p>
        </p:txBody>
      </p:sp>
      <p:sp>
        <p:nvSpPr>
          <p:cNvPr id="13" name="Slide Number Placeholder 12"/>
          <p:cNvSpPr>
            <a:spLocks noGrp="1"/>
          </p:cNvSpPr>
          <p:nvPr>
            <p:ph type="sldNum" sz="quarter" idx="12"/>
          </p:nvPr>
        </p:nvSpPr>
        <p:spPr/>
        <p:txBody>
          <a:bodyPr/>
          <a:lstStyle/>
          <a:p>
            <a:fld id="{93171A41-9A09-4F16-9F90-B00686FCF47D}" type="slidenum">
              <a:rPr lang="en-US" smtClean="0"/>
              <a:pPr/>
              <a:t>15</a:t>
            </a:fld>
            <a:endParaRPr lang="en-US"/>
          </a:p>
        </p:txBody>
      </p:sp>
      <p:sp>
        <p:nvSpPr>
          <p:cNvPr id="14" name="Footer Placeholder 13"/>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2007 RMSE Analysis</a:t>
            </a:r>
            <a:br>
              <a:rPr lang="en-US" dirty="0" smtClean="0"/>
            </a:br>
            <a:r>
              <a:rPr lang="en-US" sz="3100" dirty="0" smtClean="0"/>
              <a:t>Ver. 2.3.27</a:t>
            </a:r>
            <a:endParaRPr lang="en-US" dirty="0"/>
          </a:p>
        </p:txBody>
      </p:sp>
      <p:graphicFrame>
        <p:nvGraphicFramePr>
          <p:cNvPr id="7" name="Content Placeholder 6"/>
          <p:cNvGraphicFramePr>
            <a:graphicFrameLocks noGrp="1"/>
          </p:cNvGraphicFramePr>
          <p:nvPr>
            <p:ph idx="1"/>
          </p:nvPr>
        </p:nvGraphicFramePr>
        <p:xfrm>
          <a:off x="1676400" y="1905000"/>
          <a:ext cx="5867400" cy="2947035"/>
        </p:xfrm>
        <a:graphic>
          <a:graphicData uri="http://schemas.openxmlformats.org/drawingml/2006/table">
            <a:tbl>
              <a:tblPr/>
              <a:tblGrid>
                <a:gridCol w="1918188"/>
                <a:gridCol w="2256692"/>
                <a:gridCol w="1692520"/>
              </a:tblGrid>
              <a:tr h="271235">
                <a:tc>
                  <a:txBody>
                    <a:bodyPr/>
                    <a:lstStyle/>
                    <a:p>
                      <a:pPr algn="l" fontAlgn="b">
                        <a:lnSpc>
                          <a:spcPct val="150000"/>
                        </a:lnSpc>
                      </a:pPr>
                      <a:r>
                        <a:rPr lang="en-US" sz="1800" b="0" i="0" u="none" strike="noStrike" dirty="0" smtClean="0">
                          <a:solidFill>
                            <a:srgbClr val="000000"/>
                          </a:solidFill>
                          <a:latin typeface="+mn-lt"/>
                        </a:rPr>
                        <a:t>Facility Type</a:t>
                      </a:r>
                      <a:endParaRPr lang="en-US" sz="1800" b="0" i="0" u="none" strike="noStrike" dirty="0">
                        <a:solidFill>
                          <a:srgbClr val="000000"/>
                        </a:solidFill>
                        <a:latin typeface="+mn-lt"/>
                      </a:endParaRPr>
                    </a:p>
                  </a:txBody>
                  <a:tcPr marL="73152" marR="73152"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lnSpc>
                          <a:spcPct val="150000"/>
                        </a:lnSpc>
                      </a:pPr>
                      <a:endParaRPr lang="en-US" sz="1800" b="0" i="0" u="none" strike="noStrike" dirty="0">
                        <a:solidFill>
                          <a:srgbClr val="000000"/>
                        </a:solidFill>
                        <a:latin typeface="+mn-lt"/>
                      </a:endParaRPr>
                    </a:p>
                  </a:txBody>
                  <a:tcPr marL="73152" marR="73152"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lnSpc>
                          <a:spcPct val="150000"/>
                        </a:lnSpc>
                      </a:pPr>
                      <a:r>
                        <a:rPr lang="en-US" sz="1800" b="0" i="0" u="none" strike="noStrike" dirty="0">
                          <a:solidFill>
                            <a:srgbClr val="000000"/>
                          </a:solidFill>
                          <a:latin typeface="+mn-lt"/>
                        </a:rPr>
                        <a:t>% RMSE</a:t>
                      </a:r>
                    </a:p>
                  </a:txBody>
                  <a:tcPr marL="73152" marR="73152"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FTYPE1</a:t>
                      </a:r>
                    </a:p>
                  </a:txBody>
                  <a:tcPr marL="73152" marR="73152"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lnSpc>
                          <a:spcPct val="150000"/>
                        </a:lnSpc>
                      </a:pPr>
                      <a:r>
                        <a:rPr lang="en-US" sz="1800" b="0" i="0" u="none" strike="noStrike" dirty="0">
                          <a:solidFill>
                            <a:srgbClr val="000000"/>
                          </a:solidFill>
                          <a:latin typeface="+mn-lt"/>
                        </a:rPr>
                        <a:t>Freeway</a:t>
                      </a:r>
                    </a:p>
                  </a:txBody>
                  <a:tcPr marL="73152" marR="73152" marT="9525"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a:solidFill>
                            <a:srgbClr val="000000"/>
                          </a:solidFill>
                          <a:latin typeface="Calibri"/>
                          <a:ea typeface="Times New Roman"/>
                          <a:cs typeface="Calibri"/>
                        </a:rPr>
                        <a:t>24%</a:t>
                      </a:r>
                      <a:endParaRPr lang="en-US" sz="180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FTYPE2</a:t>
                      </a:r>
                    </a:p>
                  </a:txBody>
                  <a:tcPr marL="73152" marR="73152" marT="9525"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l" fontAlgn="b">
                        <a:lnSpc>
                          <a:spcPct val="150000"/>
                        </a:lnSpc>
                      </a:pPr>
                      <a:r>
                        <a:rPr lang="en-US" sz="1800" b="0" i="0" u="none" strike="noStrike" dirty="0">
                          <a:solidFill>
                            <a:srgbClr val="000000"/>
                          </a:solidFill>
                          <a:latin typeface="+mn-lt"/>
                        </a:rPr>
                        <a:t>Major Arterial</a:t>
                      </a:r>
                    </a:p>
                  </a:txBody>
                  <a:tcPr marL="73152" marR="73152"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a:solidFill>
                            <a:srgbClr val="000000"/>
                          </a:solidFill>
                          <a:latin typeface="Calibri"/>
                          <a:ea typeface="Times New Roman"/>
                          <a:cs typeface="Calibri"/>
                        </a:rPr>
                        <a:t>38%</a:t>
                      </a:r>
                      <a:endParaRPr lang="en-US" sz="180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FTYPE3</a:t>
                      </a:r>
                    </a:p>
                  </a:txBody>
                  <a:tcPr marL="73152" marR="73152" marT="9525"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l" fontAlgn="b">
                        <a:lnSpc>
                          <a:spcPct val="150000"/>
                        </a:lnSpc>
                      </a:pPr>
                      <a:r>
                        <a:rPr lang="en-US" sz="1800" b="0" i="0" u="none" strike="noStrike">
                          <a:solidFill>
                            <a:srgbClr val="000000"/>
                          </a:solidFill>
                          <a:latin typeface="+mn-lt"/>
                        </a:rPr>
                        <a:t>Minor Arterial</a:t>
                      </a:r>
                    </a:p>
                  </a:txBody>
                  <a:tcPr marL="73152" marR="73152"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a:solidFill>
                            <a:srgbClr val="000000"/>
                          </a:solidFill>
                          <a:latin typeface="Calibri"/>
                          <a:ea typeface="Times New Roman"/>
                          <a:cs typeface="Calibri"/>
                        </a:rPr>
                        <a:t>56%</a:t>
                      </a:r>
                      <a:endParaRPr lang="en-US" sz="180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FTYPE4</a:t>
                      </a:r>
                    </a:p>
                  </a:txBody>
                  <a:tcPr marL="73152" marR="73152" marT="9525"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l" fontAlgn="b">
                        <a:lnSpc>
                          <a:spcPct val="150000"/>
                        </a:lnSpc>
                      </a:pPr>
                      <a:r>
                        <a:rPr lang="en-US" sz="1800" b="0" i="0" u="none" strike="noStrike">
                          <a:solidFill>
                            <a:srgbClr val="000000"/>
                          </a:solidFill>
                          <a:latin typeface="+mn-lt"/>
                        </a:rPr>
                        <a:t>Collector</a:t>
                      </a:r>
                    </a:p>
                  </a:txBody>
                  <a:tcPr marL="73152" marR="73152"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a:solidFill>
                            <a:srgbClr val="000000"/>
                          </a:solidFill>
                          <a:latin typeface="Calibri"/>
                          <a:ea typeface="Times New Roman"/>
                          <a:cs typeface="Calibri"/>
                        </a:rPr>
                        <a:t>82%</a:t>
                      </a:r>
                      <a:endParaRPr lang="en-US" sz="180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FTYPE5</a:t>
                      </a:r>
                    </a:p>
                  </a:txBody>
                  <a:tcPr marL="73152" marR="73152" marT="9525" marB="0" anchor="b">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lnSpc>
                          <a:spcPct val="150000"/>
                        </a:lnSpc>
                      </a:pPr>
                      <a:r>
                        <a:rPr lang="en-US" sz="1800" b="0" i="0" u="none" strike="noStrike" dirty="0">
                          <a:solidFill>
                            <a:srgbClr val="000000"/>
                          </a:solidFill>
                          <a:latin typeface="+mn-lt"/>
                        </a:rPr>
                        <a:t>Expressway</a:t>
                      </a:r>
                    </a:p>
                  </a:txBody>
                  <a:tcPr marL="73152" marR="73152"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a:solidFill>
                            <a:srgbClr val="000000"/>
                          </a:solidFill>
                          <a:latin typeface="Calibri"/>
                          <a:ea typeface="Times New Roman"/>
                          <a:cs typeface="Calibri"/>
                        </a:rPr>
                        <a:t>34%</a:t>
                      </a:r>
                      <a:endParaRPr lang="en-US" sz="180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10394">
                <a:tc>
                  <a:txBody>
                    <a:bodyPr/>
                    <a:lstStyle/>
                    <a:p>
                      <a:pPr algn="l" fontAlgn="b">
                        <a:lnSpc>
                          <a:spcPct val="150000"/>
                        </a:lnSpc>
                      </a:pPr>
                      <a:r>
                        <a:rPr lang="en-US" sz="1800" b="0" i="0" u="none" strike="noStrike" dirty="0">
                          <a:solidFill>
                            <a:srgbClr val="000000"/>
                          </a:solidFill>
                          <a:latin typeface="+mn-lt"/>
                        </a:rPr>
                        <a:t>All FTYPEs</a:t>
                      </a:r>
                    </a:p>
                  </a:txBody>
                  <a:tcPr marL="73152" marR="73152"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lnSpc>
                          <a:spcPct val="150000"/>
                        </a:lnSpc>
                      </a:pPr>
                      <a:endParaRPr lang="en-US" sz="1800" b="0" i="0" u="none" strike="noStrike" dirty="0">
                        <a:solidFill>
                          <a:srgbClr val="000000"/>
                        </a:solidFill>
                        <a:latin typeface="+mn-lt"/>
                      </a:endParaRPr>
                    </a:p>
                  </a:txBody>
                  <a:tcPr marL="73152" marR="73152" marT="9525"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800" dirty="0">
                          <a:solidFill>
                            <a:srgbClr val="000000"/>
                          </a:solidFill>
                          <a:latin typeface="Calibri"/>
                          <a:ea typeface="Times New Roman"/>
                          <a:cs typeface="Calibri"/>
                        </a:rPr>
                        <a:t>43%</a:t>
                      </a:r>
                      <a:endParaRPr lang="en-US" sz="1800" dirty="0">
                        <a:latin typeface="Calibri"/>
                        <a:ea typeface="Times New Roman"/>
                        <a:cs typeface="Times New Roman"/>
                      </a:endParaRPr>
                    </a:p>
                  </a:txBody>
                  <a:tcPr marL="73025" marR="730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TextBox 8"/>
          <p:cNvSpPr txBox="1"/>
          <p:nvPr/>
        </p:nvSpPr>
        <p:spPr>
          <a:xfrm>
            <a:off x="1676400" y="1371600"/>
            <a:ext cx="5943600" cy="461665"/>
          </a:xfrm>
          <a:prstGeom prst="rect">
            <a:avLst/>
          </a:prstGeom>
          <a:noFill/>
        </p:spPr>
        <p:txBody>
          <a:bodyPr wrap="square" rtlCol="0">
            <a:spAutoFit/>
          </a:bodyPr>
          <a:lstStyle/>
          <a:p>
            <a:r>
              <a:rPr lang="en-US" sz="2400" dirty="0" smtClean="0"/>
              <a:t>Daily link volume pct. RMSE by Facility Type	</a:t>
            </a:r>
            <a:endParaRPr lang="en-US" sz="2400" dirty="0"/>
          </a:p>
        </p:txBody>
      </p:sp>
      <p:sp>
        <p:nvSpPr>
          <p:cNvPr id="10" name="TextBox 9"/>
          <p:cNvSpPr txBox="1"/>
          <p:nvPr/>
        </p:nvSpPr>
        <p:spPr>
          <a:xfrm>
            <a:off x="952500" y="5181600"/>
            <a:ext cx="7239000" cy="738664"/>
          </a:xfrm>
          <a:prstGeom prst="rect">
            <a:avLst/>
          </a:prstGeom>
          <a:noFill/>
        </p:spPr>
        <p:txBody>
          <a:bodyPr wrap="square" rtlCol="0">
            <a:spAutoFit/>
          </a:bodyPr>
          <a:lstStyle/>
          <a:p>
            <a:pPr marL="342900" indent="-342900">
              <a:buFont typeface="Arial" pitchFamily="34" charset="0"/>
              <a:buChar char="•"/>
            </a:pPr>
            <a:r>
              <a:rPr lang="en-US" sz="1400" dirty="0" smtClean="0"/>
              <a:t>As is typically seen, error is lowest for the highest-class facilities (e.g., freeways at 24%) and highest for the lowest-class facilities (e.g., collectors).</a:t>
            </a:r>
          </a:p>
          <a:p>
            <a:pPr marL="342900" indent="-342900">
              <a:buFont typeface="Arial" pitchFamily="34" charset="0"/>
              <a:buChar char="•"/>
            </a:pPr>
            <a:r>
              <a:rPr lang="en-US" sz="1400" dirty="0" smtClean="0"/>
              <a:t>These values are comparable to those seen in previous TPB travel models</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16</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 Validation</a:t>
            </a:r>
            <a:endParaRPr lang="en-US" dirty="0"/>
          </a:p>
        </p:txBody>
      </p:sp>
      <p:sp>
        <p:nvSpPr>
          <p:cNvPr id="5" name="Content Placeholder 4"/>
          <p:cNvSpPr>
            <a:spLocks noGrp="1"/>
          </p:cNvSpPr>
          <p:nvPr>
            <p:ph idx="1"/>
          </p:nvPr>
        </p:nvSpPr>
        <p:spPr/>
        <p:txBody>
          <a:bodyPr>
            <a:normAutofit/>
          </a:bodyPr>
          <a:lstStyle/>
          <a:p>
            <a:r>
              <a:rPr lang="en-US" dirty="0" smtClean="0"/>
              <a:t>Year-2007 model validation results are very similar to what was found April 29 for the earlier variant of the Ver. 2.3 model</a:t>
            </a:r>
          </a:p>
          <a:p>
            <a:r>
              <a:rPr lang="en-US" dirty="0" smtClean="0"/>
              <a:t>Estimated VMT matches observed VMT to within one or two percent at the regional level</a:t>
            </a:r>
            <a:endParaRPr lang="en-US" dirty="0"/>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17</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tests</a:t>
            </a:r>
            <a:endParaRPr lang="en-US" dirty="0"/>
          </a:p>
        </p:txBody>
      </p:sp>
      <p:sp>
        <p:nvSpPr>
          <p:cNvPr id="3" name="Text Placeholder 2"/>
          <p:cNvSpPr>
            <a:spLocks noGrp="1"/>
          </p:cNvSpPr>
          <p:nvPr>
            <p:ph type="body" idx="1"/>
          </p:nvPr>
        </p:nvSpPr>
        <p:spPr/>
        <p:txBody>
          <a:bodyPr/>
          <a:lstStyle/>
          <a:p>
            <a:endParaRPr lang="en-US"/>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18</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Why do sensitivity testing? </a:t>
            </a:r>
            <a:endParaRPr lang="en-US" dirty="0"/>
          </a:p>
        </p:txBody>
      </p:sp>
      <p:sp>
        <p:nvSpPr>
          <p:cNvPr id="3" name="Content Placeholder 2"/>
          <p:cNvSpPr>
            <a:spLocks noGrp="1"/>
          </p:cNvSpPr>
          <p:nvPr>
            <p:ph idx="1"/>
          </p:nvPr>
        </p:nvSpPr>
        <p:spPr/>
        <p:txBody>
          <a:bodyPr/>
          <a:lstStyle/>
          <a:p>
            <a:r>
              <a:rPr lang="en-US" dirty="0" smtClean="0"/>
              <a:t>Another approach to validate the model</a:t>
            </a:r>
          </a:p>
          <a:p>
            <a:r>
              <a:rPr lang="en-US" dirty="0" smtClean="0"/>
              <a:t>Provides a “feel” for the model’s response to changes in inputs or assumptions</a:t>
            </a:r>
          </a:p>
          <a:p>
            <a:r>
              <a:rPr lang="en-US" dirty="0" smtClean="0"/>
              <a:t>Points to possible problems in the model specification that need to be addressed – it aids in heading off unexpected surprises  </a:t>
            </a:r>
          </a:p>
          <a:p>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19</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tests to consider</a:t>
            </a:r>
            <a:endParaRPr lang="en-US" dirty="0"/>
          </a:p>
        </p:txBody>
      </p:sp>
      <p:sp>
        <p:nvSpPr>
          <p:cNvPr id="3" name="Content Placeholder 2"/>
          <p:cNvSpPr>
            <a:spLocks noGrp="1"/>
          </p:cNvSpPr>
          <p:nvPr>
            <p:ph idx="1"/>
          </p:nvPr>
        </p:nvSpPr>
        <p:spPr/>
        <p:txBody>
          <a:bodyPr/>
          <a:lstStyle/>
          <a:p>
            <a:r>
              <a:rPr lang="en-US" dirty="0" smtClean="0"/>
              <a:t>Operational or capacity changes to the highway or transit system</a:t>
            </a:r>
          </a:p>
          <a:p>
            <a:r>
              <a:rPr lang="en-US" dirty="0" smtClean="0"/>
              <a:t>Land use changes </a:t>
            </a:r>
          </a:p>
          <a:p>
            <a:r>
              <a:rPr lang="en-US" dirty="0" smtClean="0"/>
              <a:t>Transportation policy changes </a:t>
            </a:r>
          </a:p>
          <a:p>
            <a:r>
              <a:rPr lang="en-US" dirty="0" smtClean="0"/>
              <a:t>Model specification changes such as the traffic assignment convergence threshold or the number of gravity model iterations</a:t>
            </a:r>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20</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Notes about the sensitivity tests presented today</a:t>
            </a:r>
            <a:endParaRPr lang="en-US" dirty="0"/>
          </a:p>
        </p:txBody>
      </p:sp>
      <p:sp>
        <p:nvSpPr>
          <p:cNvPr id="3" name="Content Placeholder 2"/>
          <p:cNvSpPr>
            <a:spLocks noGrp="1"/>
          </p:cNvSpPr>
          <p:nvPr>
            <p:ph idx="1"/>
          </p:nvPr>
        </p:nvSpPr>
        <p:spPr/>
        <p:txBody>
          <a:bodyPr>
            <a:normAutofit lnSpcReduction="10000"/>
          </a:bodyPr>
          <a:lstStyle/>
          <a:p>
            <a:r>
              <a:rPr lang="en-US" dirty="0" smtClean="0"/>
              <a:t>Based on the most recent Version 2.3 specification </a:t>
            </a:r>
            <a:r>
              <a:rPr lang="en-US" dirty="0" smtClean="0"/>
              <a:t>(2.3.27) and inputs</a:t>
            </a:r>
            <a:endParaRPr lang="en-US" dirty="0" smtClean="0"/>
          </a:p>
          <a:p>
            <a:r>
              <a:rPr lang="en-US" b="1" dirty="0" smtClean="0"/>
              <a:t>Focuses on changes to the </a:t>
            </a:r>
            <a:r>
              <a:rPr lang="en-US" b="1" i="1" dirty="0" smtClean="0"/>
              <a:t>2007 base scenario</a:t>
            </a:r>
            <a:r>
              <a:rPr lang="en-US" i="1" dirty="0" smtClean="0"/>
              <a:t> </a:t>
            </a:r>
            <a:r>
              <a:rPr lang="en-US" dirty="0" smtClean="0"/>
              <a:t>(“Pseudo Round 8.0” land use)</a:t>
            </a:r>
          </a:p>
          <a:p>
            <a:r>
              <a:rPr lang="en-US" dirty="0" smtClean="0"/>
              <a:t>The 2007 network is based on information in the 2010 CLRP, not the 2011 CLRP update that will be used in this year’s AQC determination.</a:t>
            </a:r>
          </a:p>
          <a:p>
            <a:r>
              <a:rPr lang="en-US" dirty="0" smtClean="0"/>
              <a:t>We recognize that there are some errors with tolls that will need to be updated.</a:t>
            </a:r>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21</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Sensitivity Test Summary</a:t>
            </a:r>
            <a:br>
              <a:rPr lang="en-US" dirty="0" smtClean="0"/>
            </a:br>
            <a:r>
              <a:rPr lang="en-US" sz="2700" dirty="0" smtClean="0"/>
              <a:t>(</a:t>
            </a:r>
            <a:r>
              <a:rPr lang="en-US" sz="2700" b="1" dirty="0" smtClean="0"/>
              <a:t>all are for year 2007</a:t>
            </a:r>
            <a:r>
              <a:rPr lang="en-US" sz="2700" dirty="0" smtClean="0"/>
              <a:t>, except where noted)</a:t>
            </a:r>
            <a:endParaRPr lang="en-US" dirty="0"/>
          </a:p>
        </p:txBody>
      </p:sp>
      <p:graphicFrame>
        <p:nvGraphicFramePr>
          <p:cNvPr id="7" name="Table 6"/>
          <p:cNvGraphicFramePr>
            <a:graphicFrameLocks noGrp="1"/>
          </p:cNvGraphicFramePr>
          <p:nvPr/>
        </p:nvGraphicFramePr>
        <p:xfrm>
          <a:off x="1295400" y="1607479"/>
          <a:ext cx="6705600" cy="3815952"/>
        </p:xfrm>
        <a:graphic>
          <a:graphicData uri="http://schemas.openxmlformats.org/drawingml/2006/table">
            <a:tbl>
              <a:tblPr/>
              <a:tblGrid>
                <a:gridCol w="641172"/>
                <a:gridCol w="3993973"/>
                <a:gridCol w="2070455"/>
              </a:tblGrid>
              <a:tr h="365760">
                <a:tc>
                  <a:txBody>
                    <a:bodyPr/>
                    <a:lstStyle/>
                    <a:p>
                      <a:pPr algn="ctr" fontAlgn="t"/>
                      <a:r>
                        <a:rPr lang="en-US" sz="1700" b="1" i="0" u="none" strike="noStrike" dirty="0">
                          <a:solidFill>
                            <a:srgbClr val="FFFFFF"/>
                          </a:solidFill>
                          <a:latin typeface="Calibri"/>
                        </a:rPr>
                        <a:t> </a:t>
                      </a:r>
                    </a:p>
                  </a:txBody>
                  <a:tcPr marL="9108" marR="9108" marT="9108"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t"/>
                      <a:r>
                        <a:rPr lang="en-US" sz="1700" b="1" i="0" u="none" strike="noStrike" dirty="0">
                          <a:solidFill>
                            <a:srgbClr val="FFFFFF"/>
                          </a:solidFill>
                          <a:latin typeface="Calibri"/>
                        </a:rPr>
                        <a:t>Test </a:t>
                      </a:r>
                    </a:p>
                  </a:txBody>
                  <a:tcPr marL="9108" marR="9108" marT="9108"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t"/>
                      <a:r>
                        <a:rPr lang="en-US" sz="1700" b="1" i="0" u="none" strike="noStrike">
                          <a:solidFill>
                            <a:srgbClr val="FFFFFF"/>
                          </a:solidFill>
                          <a:latin typeface="Calibri"/>
                        </a:rPr>
                        <a:t> Test Type </a:t>
                      </a:r>
                    </a:p>
                  </a:txBody>
                  <a:tcPr marL="9108" marR="9108" marT="9108"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r>
              <a:tr h="365760">
                <a:tc>
                  <a:txBody>
                    <a:bodyPr/>
                    <a:lstStyle/>
                    <a:p>
                      <a:pPr algn="ctr" fontAlgn="ctr"/>
                      <a:r>
                        <a:rPr lang="en-US" sz="1300" b="0" i="0" u="none" strike="noStrike">
                          <a:solidFill>
                            <a:srgbClr val="000000"/>
                          </a:solidFill>
                          <a:latin typeface="Calibri"/>
                        </a:rPr>
                        <a:t>1</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ctr"/>
                      <a:r>
                        <a:rPr lang="en-US" sz="1300" b="0" i="0" u="none" strike="noStrike" dirty="0" smtClean="0">
                          <a:solidFill>
                            <a:srgbClr val="000000"/>
                          </a:solidFill>
                          <a:latin typeface="Calibri"/>
                        </a:rPr>
                        <a:t>Close Memorial </a:t>
                      </a:r>
                      <a:r>
                        <a:rPr lang="en-US" sz="1300" b="0" i="0" u="none" strike="noStrike" dirty="0">
                          <a:solidFill>
                            <a:srgbClr val="000000"/>
                          </a:solidFill>
                          <a:latin typeface="Calibri"/>
                        </a:rPr>
                        <a:t>Bridge </a:t>
                      </a:r>
                      <a:r>
                        <a:rPr lang="en-US" sz="1300" b="0" i="0" u="none" strike="noStrike" dirty="0" smtClean="0">
                          <a:solidFill>
                            <a:srgbClr val="000000"/>
                          </a:solidFill>
                          <a:latin typeface="Calibri"/>
                        </a:rPr>
                        <a:t> to auto use</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1300" b="0" i="0" u="none" strike="noStrike">
                          <a:solidFill>
                            <a:srgbClr val="000000"/>
                          </a:solidFill>
                          <a:latin typeface="Calibri"/>
                        </a:rPr>
                        <a:t>System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365760">
                <a:tc>
                  <a:txBody>
                    <a:bodyPr/>
                    <a:lstStyle/>
                    <a:p>
                      <a:pPr algn="ctr" fontAlgn="ctr"/>
                      <a:r>
                        <a:rPr lang="en-US" sz="1300" b="0" i="0" u="none" strike="noStrike">
                          <a:solidFill>
                            <a:srgbClr val="000000"/>
                          </a:solidFill>
                          <a:latin typeface="Calibri"/>
                        </a:rPr>
                        <a:t>2</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fontAlgn="ctr"/>
                      <a:r>
                        <a:rPr lang="en-US" sz="1300" b="0" i="0" u="none" strike="noStrike" dirty="0">
                          <a:solidFill>
                            <a:srgbClr val="000000"/>
                          </a:solidFill>
                          <a:latin typeface="Calibri"/>
                        </a:rPr>
                        <a:t>Add </a:t>
                      </a:r>
                      <a:r>
                        <a:rPr lang="en-US" sz="1300" b="0" i="0" u="none" strike="noStrike" dirty="0" smtClean="0">
                          <a:solidFill>
                            <a:srgbClr val="000000"/>
                          </a:solidFill>
                          <a:latin typeface="Calibri"/>
                        </a:rPr>
                        <a:t>lane in each direction on </a:t>
                      </a:r>
                      <a:r>
                        <a:rPr lang="en-US" sz="1300" b="0" i="0" u="none" strike="noStrike" dirty="0">
                          <a:solidFill>
                            <a:srgbClr val="000000"/>
                          </a:solidFill>
                          <a:latin typeface="Calibri"/>
                        </a:rPr>
                        <a:t>American Legion Bridge </a:t>
                      </a:r>
                      <a:endParaRPr lang="en-US" sz="1300" b="0" i="0" u="none" strike="noStrike" dirty="0" smtClean="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1300" b="0" i="0" u="none" strike="noStrike" dirty="0">
                          <a:solidFill>
                            <a:srgbClr val="000000"/>
                          </a:solidFill>
                          <a:latin typeface="Calibri"/>
                        </a:rPr>
                        <a:t>System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65760">
                <a:tc>
                  <a:txBody>
                    <a:bodyPr/>
                    <a:lstStyle/>
                    <a:p>
                      <a:pPr algn="ctr" fontAlgn="ctr"/>
                      <a:r>
                        <a:rPr lang="en-US" sz="1300" b="0" i="0" u="none" strike="noStrike">
                          <a:solidFill>
                            <a:srgbClr val="000000"/>
                          </a:solidFill>
                          <a:latin typeface="Calibri"/>
                        </a:rPr>
                        <a:t>3</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ctr"/>
                      <a:r>
                        <a:rPr lang="en-US" sz="1300" b="0" i="0" u="none" strike="noStrike" dirty="0">
                          <a:solidFill>
                            <a:srgbClr val="000000"/>
                          </a:solidFill>
                          <a:latin typeface="Calibri"/>
                        </a:rPr>
                        <a:t>Increase transit </a:t>
                      </a:r>
                      <a:r>
                        <a:rPr lang="en-US" sz="1300" b="0" i="0" u="none" strike="noStrike" dirty="0" smtClean="0">
                          <a:solidFill>
                            <a:srgbClr val="000000"/>
                          </a:solidFill>
                          <a:latin typeface="Calibri"/>
                        </a:rPr>
                        <a:t>service:  Double</a:t>
                      </a:r>
                      <a:r>
                        <a:rPr lang="en-US" sz="1300" b="0" i="0" u="none" strike="noStrike" baseline="0" dirty="0" smtClean="0">
                          <a:solidFill>
                            <a:srgbClr val="000000"/>
                          </a:solidFill>
                          <a:latin typeface="Calibri"/>
                        </a:rPr>
                        <a:t> the freq. of the </a:t>
                      </a:r>
                      <a:r>
                        <a:rPr lang="en-US" sz="1300" b="0" i="0" u="none" strike="noStrike" dirty="0" smtClean="0">
                          <a:solidFill>
                            <a:srgbClr val="000000"/>
                          </a:solidFill>
                          <a:latin typeface="Calibri"/>
                        </a:rPr>
                        <a:t>X2 bus</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1300" b="0" i="0" u="none" strike="noStrike">
                          <a:solidFill>
                            <a:srgbClr val="000000"/>
                          </a:solidFill>
                          <a:latin typeface="Calibri"/>
                        </a:rPr>
                        <a:t>System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365760">
                <a:tc>
                  <a:txBody>
                    <a:bodyPr/>
                    <a:lstStyle/>
                    <a:p>
                      <a:pPr algn="ctr" fontAlgn="ctr"/>
                      <a:r>
                        <a:rPr lang="en-US" sz="1300" b="0" i="0" u="none" strike="noStrike">
                          <a:solidFill>
                            <a:srgbClr val="000000"/>
                          </a:solidFill>
                          <a:latin typeface="Calibri"/>
                        </a:rPr>
                        <a:t>4</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fontAlgn="ctr"/>
                      <a:r>
                        <a:rPr lang="en-US" sz="1300" b="0" i="0" u="none" strike="noStrike" dirty="0">
                          <a:solidFill>
                            <a:srgbClr val="000000"/>
                          </a:solidFill>
                          <a:latin typeface="Calibri"/>
                        </a:rPr>
                        <a:t>Raise Metrorail base fare </a:t>
                      </a:r>
                      <a:r>
                        <a:rPr lang="en-US" sz="1300" b="0" i="0" u="none" strike="noStrike" dirty="0" smtClean="0">
                          <a:solidFill>
                            <a:srgbClr val="000000"/>
                          </a:solidFill>
                          <a:latin typeface="Calibri"/>
                        </a:rPr>
                        <a:t>by 25 cents (135 =&gt;</a:t>
                      </a:r>
                      <a:r>
                        <a:rPr lang="en-US" sz="1300" b="0" i="0" u="none" strike="noStrike" baseline="0" dirty="0" smtClean="0">
                          <a:solidFill>
                            <a:srgbClr val="000000"/>
                          </a:solidFill>
                          <a:latin typeface="Calibri"/>
                        </a:rPr>
                        <a:t> 160 cents)</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1300" b="0" i="0" u="none" strike="noStrike">
                          <a:solidFill>
                            <a:srgbClr val="000000"/>
                          </a:solidFill>
                          <a:latin typeface="Calibri"/>
                        </a:rPr>
                        <a:t>Policy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65760">
                <a:tc>
                  <a:txBody>
                    <a:bodyPr/>
                    <a:lstStyle/>
                    <a:p>
                      <a:pPr algn="ctr" fontAlgn="ctr"/>
                      <a:r>
                        <a:rPr lang="en-US" sz="1300" b="0" i="0" u="none" strike="noStrike">
                          <a:solidFill>
                            <a:srgbClr val="000000"/>
                          </a:solidFill>
                          <a:latin typeface="Calibri"/>
                        </a:rPr>
                        <a:t>5</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ctr"/>
                      <a:r>
                        <a:rPr lang="en-US" sz="1300" b="0" i="0" u="none" strike="noStrike" dirty="0">
                          <a:solidFill>
                            <a:srgbClr val="000000"/>
                          </a:solidFill>
                          <a:latin typeface="Calibri"/>
                        </a:rPr>
                        <a:t>Raise </a:t>
                      </a:r>
                      <a:r>
                        <a:rPr lang="en-US" sz="1300" b="0" i="0" u="none" strike="noStrike" dirty="0" smtClean="0">
                          <a:solidFill>
                            <a:srgbClr val="000000"/>
                          </a:solidFill>
                          <a:latin typeface="Calibri"/>
                        </a:rPr>
                        <a:t>tolls on the Dulles </a:t>
                      </a:r>
                      <a:r>
                        <a:rPr lang="en-US" sz="1300" b="0" i="0" u="none" strike="noStrike" dirty="0">
                          <a:solidFill>
                            <a:srgbClr val="000000"/>
                          </a:solidFill>
                          <a:latin typeface="Calibri"/>
                        </a:rPr>
                        <a:t>Toll </a:t>
                      </a:r>
                      <a:r>
                        <a:rPr lang="en-US" sz="1300" b="0" i="0" u="none" strike="noStrike" dirty="0" smtClean="0">
                          <a:solidFill>
                            <a:srgbClr val="000000"/>
                          </a:solidFill>
                          <a:latin typeface="Calibri"/>
                        </a:rPr>
                        <a:t>Road:  Doubled the tolls </a:t>
                      </a:r>
                      <a:r>
                        <a:rPr lang="en-US" sz="1300" b="0" i="0" u="none" strike="noStrike" dirty="0">
                          <a:solidFill>
                            <a:srgbClr val="000000"/>
                          </a:solidFill>
                          <a:latin typeface="Calibri"/>
                        </a:rPr>
                        <a:t>at </a:t>
                      </a:r>
                      <a:r>
                        <a:rPr lang="en-US" sz="1300" b="0" i="0" u="none" strike="noStrike" dirty="0" smtClean="0">
                          <a:solidFill>
                            <a:srgbClr val="000000"/>
                          </a:solidFill>
                          <a:latin typeface="Calibri"/>
                        </a:rPr>
                        <a:t>the</a:t>
                      </a:r>
                      <a:r>
                        <a:rPr lang="en-US" sz="1300" b="0" i="0" u="none" strike="noStrike" baseline="0" dirty="0" smtClean="0">
                          <a:solidFill>
                            <a:srgbClr val="000000"/>
                          </a:solidFill>
                          <a:latin typeface="Calibri"/>
                        </a:rPr>
                        <a:t> main plaza and the associated ramps</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1300" b="0" i="0" u="none" strike="noStrike">
                          <a:solidFill>
                            <a:srgbClr val="000000"/>
                          </a:solidFill>
                          <a:latin typeface="Calibri"/>
                        </a:rPr>
                        <a:t>Policy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365760">
                <a:tc>
                  <a:txBody>
                    <a:bodyPr/>
                    <a:lstStyle/>
                    <a:p>
                      <a:pPr algn="ctr" fontAlgn="ctr"/>
                      <a:r>
                        <a:rPr lang="en-US" sz="1300" b="0" i="0" u="none" strike="noStrike">
                          <a:solidFill>
                            <a:srgbClr val="000000"/>
                          </a:solidFill>
                          <a:latin typeface="Calibri"/>
                        </a:rPr>
                        <a:t>6</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fontAlgn="ctr"/>
                      <a:r>
                        <a:rPr lang="en-US" sz="1300" b="0" i="0" u="none" strike="noStrike" dirty="0">
                          <a:solidFill>
                            <a:srgbClr val="000000"/>
                          </a:solidFill>
                          <a:latin typeface="Calibri"/>
                        </a:rPr>
                        <a:t>Change area type of a selected TAZ from 3 to </a:t>
                      </a:r>
                      <a:r>
                        <a:rPr lang="en-US" sz="1300" b="0" i="0" u="none" strike="noStrike" dirty="0" smtClean="0">
                          <a:solidFill>
                            <a:srgbClr val="000000"/>
                          </a:solidFill>
                          <a:latin typeface="Calibri"/>
                        </a:rPr>
                        <a:t>2</a:t>
                      </a:r>
                      <a:r>
                        <a:rPr lang="en-US" sz="1300" b="0" i="0" u="none" strike="noStrike" baseline="0" dirty="0" smtClean="0">
                          <a:solidFill>
                            <a:srgbClr val="000000"/>
                          </a:solidFill>
                          <a:latin typeface="Calibri"/>
                        </a:rPr>
                        <a:t> (TAZ 1817 in Fairfax Co.)</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1300" b="0" i="0" u="none" strike="noStrike">
                          <a:solidFill>
                            <a:srgbClr val="000000"/>
                          </a:solidFill>
                          <a:latin typeface="Calibri"/>
                        </a:rPr>
                        <a:t>Land use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65760">
                <a:tc>
                  <a:txBody>
                    <a:bodyPr/>
                    <a:lstStyle/>
                    <a:p>
                      <a:pPr algn="ctr" fontAlgn="ctr"/>
                      <a:r>
                        <a:rPr lang="en-US" sz="1300" b="0" i="0" u="none" strike="noStrike">
                          <a:solidFill>
                            <a:srgbClr val="000000"/>
                          </a:solidFill>
                          <a:latin typeface="Calibri"/>
                        </a:rPr>
                        <a:t>7</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ctr"/>
                      <a:r>
                        <a:rPr lang="en-US" sz="1300" b="0" i="0" u="none" strike="noStrike" dirty="0">
                          <a:solidFill>
                            <a:srgbClr val="000000"/>
                          </a:solidFill>
                          <a:latin typeface="Calibri"/>
                        </a:rPr>
                        <a:t>Change area type of a selected TAZ from 3 to 1 </a:t>
                      </a:r>
                      <a:r>
                        <a:rPr lang="en-US" sz="1300" b="0" i="0" u="none" strike="noStrike" baseline="0" dirty="0" smtClean="0">
                          <a:solidFill>
                            <a:srgbClr val="000000"/>
                          </a:solidFill>
                          <a:latin typeface="+mn-lt"/>
                        </a:rPr>
                        <a:t> (TAZ 1817 in Fairfax Co.)</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1300" b="0" i="0" u="none" strike="noStrike">
                          <a:solidFill>
                            <a:srgbClr val="000000"/>
                          </a:solidFill>
                          <a:latin typeface="Calibri"/>
                        </a:rPr>
                        <a:t>Land use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365760">
                <a:tc>
                  <a:txBody>
                    <a:bodyPr/>
                    <a:lstStyle/>
                    <a:p>
                      <a:pPr algn="ctr" fontAlgn="ctr"/>
                      <a:r>
                        <a:rPr lang="en-US" sz="1300" b="0" i="0" u="none" strike="noStrike">
                          <a:solidFill>
                            <a:srgbClr val="000000"/>
                          </a:solidFill>
                          <a:latin typeface="Calibri"/>
                        </a:rPr>
                        <a:t>8</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fontAlgn="ctr"/>
                      <a:r>
                        <a:rPr lang="en-US" sz="1300" b="0" i="0" u="none" strike="noStrike">
                          <a:solidFill>
                            <a:srgbClr val="000000"/>
                          </a:solidFill>
                          <a:latin typeface="Calibri"/>
                        </a:rPr>
                        <a:t>Load 2040 demand onto 2007 network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1300" b="0" i="0" u="none" strike="noStrike">
                          <a:solidFill>
                            <a:srgbClr val="000000"/>
                          </a:solidFill>
                          <a:latin typeface="Calibri"/>
                        </a:rPr>
                        <a:t>Land use change </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65760">
                <a:tc>
                  <a:txBody>
                    <a:bodyPr/>
                    <a:lstStyle/>
                    <a:p>
                      <a:pPr algn="ctr" fontAlgn="ctr"/>
                      <a:r>
                        <a:rPr lang="en-US" sz="1300" b="0" i="0" u="none" strike="noStrike">
                          <a:solidFill>
                            <a:srgbClr val="000000"/>
                          </a:solidFill>
                          <a:latin typeface="Calibri"/>
                        </a:rPr>
                        <a:t>9</a:t>
                      </a: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ctr"/>
                      <a:r>
                        <a:rPr lang="en-US" sz="1300" b="0" i="0" u="none" strike="noStrike" dirty="0">
                          <a:solidFill>
                            <a:srgbClr val="000000"/>
                          </a:solidFill>
                          <a:latin typeface="Calibri"/>
                        </a:rPr>
                        <a:t>Change </a:t>
                      </a:r>
                      <a:r>
                        <a:rPr lang="en-US" sz="1300" b="0" i="0" u="none" strike="noStrike" dirty="0" smtClean="0">
                          <a:solidFill>
                            <a:srgbClr val="000000"/>
                          </a:solidFill>
                          <a:latin typeface="Calibri"/>
                        </a:rPr>
                        <a:t>highway assignment convergence</a:t>
                      </a:r>
                      <a:r>
                        <a:rPr lang="en-US" sz="1300" b="0" i="0" u="none" strike="noStrike" baseline="0" dirty="0" smtClean="0">
                          <a:solidFill>
                            <a:srgbClr val="000000"/>
                          </a:solidFill>
                          <a:latin typeface="Calibri"/>
                        </a:rPr>
                        <a:t> criterion for test #2 (Amer. Legion Bridge):  </a:t>
                      </a:r>
                      <a:r>
                        <a:rPr lang="en-US" sz="1300" b="0" i="0" u="none" strike="noStrike" dirty="0" smtClean="0">
                          <a:solidFill>
                            <a:srgbClr val="000000"/>
                          </a:solidFill>
                          <a:latin typeface="+mn-lt"/>
                        </a:rPr>
                        <a:t>Relative</a:t>
                      </a:r>
                      <a:r>
                        <a:rPr lang="en-US" sz="1300" b="0" i="0" u="none" strike="noStrike" baseline="0" dirty="0" smtClean="0">
                          <a:solidFill>
                            <a:srgbClr val="000000"/>
                          </a:solidFill>
                          <a:latin typeface="+mn-lt"/>
                        </a:rPr>
                        <a:t> gap, 10</a:t>
                      </a:r>
                      <a:r>
                        <a:rPr lang="en-US" sz="1300" b="0" i="0" u="none" strike="noStrike" baseline="30000" dirty="0" smtClean="0">
                          <a:solidFill>
                            <a:srgbClr val="000000"/>
                          </a:solidFill>
                          <a:latin typeface="+mn-lt"/>
                        </a:rPr>
                        <a:t>-3</a:t>
                      </a:r>
                      <a:r>
                        <a:rPr lang="en-US" sz="1300" b="0" i="0" u="none" strike="noStrike" baseline="0" dirty="0" smtClean="0">
                          <a:solidFill>
                            <a:srgbClr val="000000"/>
                          </a:solidFill>
                          <a:latin typeface="+mn-lt"/>
                        </a:rPr>
                        <a:t> =&gt; 10</a:t>
                      </a:r>
                      <a:r>
                        <a:rPr lang="en-US" sz="1300" b="0" i="0" u="none" strike="noStrike" baseline="30000" dirty="0" smtClean="0">
                          <a:solidFill>
                            <a:srgbClr val="000000"/>
                          </a:solidFill>
                          <a:latin typeface="+mn-lt"/>
                        </a:rPr>
                        <a:t>-4</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1300" b="0" i="0" u="none" strike="noStrike" dirty="0">
                          <a:solidFill>
                            <a:srgbClr val="000000"/>
                          </a:solidFill>
                          <a:latin typeface="Calibri"/>
                        </a:rPr>
                        <a:t>Specification change </a:t>
                      </a:r>
                      <a:r>
                        <a:rPr lang="en-US" sz="1300" b="0" i="0" u="none" strike="noStrike" dirty="0" smtClean="0">
                          <a:solidFill>
                            <a:srgbClr val="000000"/>
                          </a:solidFill>
                          <a:latin typeface="Calibri"/>
                        </a:rPr>
                        <a:t/>
                      </a:r>
                      <a:br>
                        <a:rPr lang="en-US" sz="1300" b="0" i="0" u="none" strike="noStrike" dirty="0" smtClean="0">
                          <a:solidFill>
                            <a:srgbClr val="000000"/>
                          </a:solidFill>
                          <a:latin typeface="Calibri"/>
                        </a:rPr>
                      </a:br>
                      <a:r>
                        <a:rPr lang="en-US" sz="1300" b="0" i="0" u="none" strike="noStrike" dirty="0" smtClean="0">
                          <a:solidFill>
                            <a:srgbClr val="000000"/>
                          </a:solidFill>
                          <a:latin typeface="Calibri"/>
                        </a:rPr>
                        <a:t>(on top of the system change)</a:t>
                      </a:r>
                      <a:endParaRPr lang="en-US" sz="1300" b="0" i="0" u="none" strike="noStrike" dirty="0">
                        <a:solidFill>
                          <a:srgbClr val="000000"/>
                        </a:solidFill>
                        <a:latin typeface="Calibri"/>
                      </a:endParaRPr>
                    </a:p>
                  </a:txBody>
                  <a:tcPr marL="9108" marR="9108" marT="91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bl>
          </a:graphicData>
        </a:graphic>
      </p:graphicFrame>
      <p:sp>
        <p:nvSpPr>
          <p:cNvPr id="8" name="TextBox 7"/>
          <p:cNvSpPr txBox="1"/>
          <p:nvPr/>
        </p:nvSpPr>
        <p:spPr>
          <a:xfrm>
            <a:off x="838200" y="5715000"/>
            <a:ext cx="7696200" cy="307777"/>
          </a:xfrm>
          <a:prstGeom prst="rect">
            <a:avLst/>
          </a:prstGeom>
          <a:noFill/>
        </p:spPr>
        <p:txBody>
          <a:bodyPr wrap="square" rtlCol="0">
            <a:spAutoFit/>
          </a:bodyPr>
          <a:lstStyle/>
          <a:p>
            <a:r>
              <a:rPr lang="en-US" sz="1400" dirty="0" smtClean="0"/>
              <a:t>For tests number 6 and 7, increase represents a net increase in land activity, not simply a redistribution.</a:t>
            </a:r>
            <a:endParaRPr lang="en-US" sz="1400" dirty="0"/>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22</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l="6855" t="8418" r="4240" b="4034"/>
          <a:stretch>
            <a:fillRect/>
          </a:stretch>
        </p:blipFill>
        <p:spPr bwMode="auto">
          <a:xfrm>
            <a:off x="1447800" y="1676400"/>
            <a:ext cx="6248400" cy="4778188"/>
          </a:xfrm>
          <a:prstGeom prst="rect">
            <a:avLst/>
          </a:prstGeom>
          <a:noFill/>
          <a:ln w="9525">
            <a:noFill/>
            <a:miter lim="800000"/>
            <a:headEnd/>
            <a:tailEnd/>
          </a:ln>
        </p:spPr>
      </p:pic>
      <p:sp>
        <p:nvSpPr>
          <p:cNvPr id="6" name="TextBox 5"/>
          <p:cNvSpPr txBox="1"/>
          <p:nvPr/>
        </p:nvSpPr>
        <p:spPr>
          <a:xfrm>
            <a:off x="5638800" y="16764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+/- 2000 vehicles</a:t>
            </a:r>
          </a:p>
          <a:p>
            <a:r>
              <a:rPr lang="en-US" dirty="0" smtClean="0"/>
              <a:t>Relative gap threshold: 10</a:t>
            </a:r>
            <a:r>
              <a:rPr lang="en-US" baseline="30000" dirty="0" smtClean="0"/>
              <a:t>-3</a:t>
            </a:r>
            <a:r>
              <a:rPr lang="en-US" dirty="0" smtClean="0"/>
              <a:t> </a:t>
            </a:r>
            <a:endParaRPr lang="en-US" baseline="30000" dirty="0"/>
          </a:p>
        </p:txBody>
      </p:sp>
      <p:sp>
        <p:nvSpPr>
          <p:cNvPr id="10" name="Title 1"/>
          <p:cNvSpPr>
            <a:spLocks noGrp="1"/>
          </p:cNvSpPr>
          <p:nvPr>
            <p:ph type="title"/>
          </p:nvPr>
        </p:nvSpPr>
        <p:spPr/>
        <p:txBody>
          <a:bodyPr>
            <a:normAutofit/>
          </a:bodyPr>
          <a:lstStyle/>
          <a:p>
            <a:r>
              <a:rPr lang="en-US" sz="3000" dirty="0" smtClean="0"/>
              <a:t>Test 1: Close Memorial Bridge to autos</a:t>
            </a:r>
            <a:r>
              <a:rPr lang="en-US" sz="3600" dirty="0" smtClean="0"/>
              <a:t/>
            </a:r>
            <a:br>
              <a:rPr lang="en-US" sz="3600" dirty="0" smtClean="0"/>
            </a:br>
            <a:r>
              <a:rPr lang="en-US" sz="2400" dirty="0" smtClean="0"/>
              <a:t>Results, 2007</a:t>
            </a:r>
            <a:endParaRPr lang="en-US" sz="2400" dirty="0"/>
          </a:p>
        </p:txBody>
      </p:sp>
      <p:sp>
        <p:nvSpPr>
          <p:cNvPr id="9" name="TextBox 8"/>
          <p:cNvSpPr txBox="1"/>
          <p:nvPr/>
        </p:nvSpPr>
        <p:spPr>
          <a:xfrm>
            <a:off x="5943600" y="4953000"/>
            <a:ext cx="2514600" cy="1600438"/>
          </a:xfrm>
          <a:prstGeom prst="rect">
            <a:avLst/>
          </a:prstGeom>
          <a:solidFill>
            <a:schemeClr val="bg1"/>
          </a:solidFill>
        </p:spPr>
        <p:txBody>
          <a:bodyPr wrap="square" rtlCol="0">
            <a:spAutoFit/>
          </a:bodyPr>
          <a:lstStyle/>
          <a:p>
            <a:r>
              <a:rPr lang="en-US" sz="1400" dirty="0" smtClean="0"/>
              <a:t>Large decrease (red) where Memorial Bridge used to be</a:t>
            </a:r>
          </a:p>
          <a:p>
            <a:endParaRPr lang="en-US" sz="1400" dirty="0" smtClean="0"/>
          </a:p>
          <a:p>
            <a:r>
              <a:rPr lang="en-US" sz="1400" dirty="0" smtClean="0"/>
              <a:t>Moderate increases on the three neighboring bridges (</a:t>
            </a:r>
            <a:r>
              <a:rPr lang="en-US" sz="1400" dirty="0" err="1" smtClean="0"/>
              <a:t>Theod</a:t>
            </a:r>
            <a:r>
              <a:rPr lang="en-US" sz="1400" dirty="0" smtClean="0"/>
              <a:t>. </a:t>
            </a:r>
            <a:r>
              <a:rPr lang="en-US" sz="1400" dirty="0" err="1" smtClean="0"/>
              <a:t>Roosev</a:t>
            </a:r>
            <a:r>
              <a:rPr lang="en-US" sz="1400" dirty="0" smtClean="0"/>
              <a:t>., 14ths St, and Key)</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23</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l="2932" t="10102" r="5547" b="5717"/>
          <a:stretch>
            <a:fillRect/>
          </a:stretch>
        </p:blipFill>
        <p:spPr bwMode="auto">
          <a:xfrm>
            <a:off x="1066800" y="1524000"/>
            <a:ext cx="7040880" cy="5029200"/>
          </a:xfrm>
          <a:prstGeom prst="rect">
            <a:avLst/>
          </a:prstGeom>
          <a:noFill/>
          <a:ln w="9525">
            <a:noFill/>
            <a:miter lim="800000"/>
            <a:headEnd/>
            <a:tailEnd/>
          </a:ln>
        </p:spPr>
      </p:pic>
      <p:sp>
        <p:nvSpPr>
          <p:cNvPr id="5" name="TextBox 4"/>
          <p:cNvSpPr txBox="1"/>
          <p:nvPr/>
        </p:nvSpPr>
        <p:spPr>
          <a:xfrm>
            <a:off x="1066800" y="15240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+/- 2000 vehicles</a:t>
            </a:r>
          </a:p>
          <a:p>
            <a:r>
              <a:rPr lang="en-US" dirty="0" smtClean="0"/>
              <a:t>Relative gap threshold: 10</a:t>
            </a:r>
            <a:r>
              <a:rPr lang="en-US" baseline="30000" dirty="0" smtClean="0"/>
              <a:t>-3</a:t>
            </a:r>
            <a:r>
              <a:rPr lang="en-US" dirty="0" smtClean="0"/>
              <a:t> </a:t>
            </a:r>
            <a:endParaRPr lang="en-US" baseline="30000" dirty="0" smtClean="0"/>
          </a:p>
        </p:txBody>
      </p:sp>
      <p:sp>
        <p:nvSpPr>
          <p:cNvPr id="7" name="Title 1"/>
          <p:cNvSpPr>
            <a:spLocks noGrp="1"/>
          </p:cNvSpPr>
          <p:nvPr>
            <p:ph type="title"/>
          </p:nvPr>
        </p:nvSpPr>
        <p:spPr/>
        <p:txBody>
          <a:bodyPr>
            <a:normAutofit/>
          </a:bodyPr>
          <a:lstStyle/>
          <a:p>
            <a:r>
              <a:rPr lang="en-US" sz="3000" dirty="0" smtClean="0"/>
              <a:t>Test 1: Close Memorial Bridge to autos</a:t>
            </a:r>
            <a:r>
              <a:rPr lang="en-US" sz="3600" dirty="0" smtClean="0"/>
              <a:t/>
            </a:r>
            <a:br>
              <a:rPr lang="en-US" sz="3600" dirty="0" smtClean="0"/>
            </a:br>
            <a:r>
              <a:rPr lang="en-US" sz="2400" dirty="0" smtClean="0"/>
              <a:t>Results, 2007</a:t>
            </a:r>
            <a:endParaRPr lang="en-US" sz="2400" dirty="0"/>
          </a:p>
        </p:txBody>
      </p:sp>
      <p:sp>
        <p:nvSpPr>
          <p:cNvPr id="10" name="TextBox 9"/>
          <p:cNvSpPr txBox="1"/>
          <p:nvPr/>
        </p:nvSpPr>
        <p:spPr>
          <a:xfrm>
            <a:off x="5943600" y="4724400"/>
            <a:ext cx="2514600" cy="1600438"/>
          </a:xfrm>
          <a:prstGeom prst="rect">
            <a:avLst/>
          </a:prstGeom>
          <a:solidFill>
            <a:schemeClr val="bg1"/>
          </a:solidFill>
        </p:spPr>
        <p:txBody>
          <a:bodyPr wrap="square" rtlCol="0">
            <a:spAutoFit/>
          </a:bodyPr>
          <a:lstStyle/>
          <a:p>
            <a:r>
              <a:rPr lang="en-US" sz="1400" dirty="0" smtClean="0"/>
              <a:t>There does appear to be some noise outside of the area where the system change occurred.</a:t>
            </a:r>
          </a:p>
          <a:p>
            <a:endParaRPr lang="en-US" sz="1400" dirty="0" smtClean="0"/>
          </a:p>
          <a:p>
            <a:r>
              <a:rPr lang="en-US" sz="1400" dirty="0" smtClean="0"/>
              <a:t>Likely a sign of incomplete convergence in the highway assignment</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24</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Regional VMT decreased by 91,102 or 0.06%</a:t>
            </a:r>
          </a:p>
          <a:p>
            <a:r>
              <a:rPr lang="en-US" dirty="0" smtClean="0"/>
              <a:t>Auto drivers to DC (from all jurisdictions) decreased by about 3,000 vehicle trips</a:t>
            </a:r>
          </a:p>
          <a:p>
            <a:pPr lvl="1"/>
            <a:r>
              <a:rPr lang="en-US" dirty="0" smtClean="0"/>
              <a:t>But change is not evenly distributed</a:t>
            </a:r>
          </a:p>
          <a:p>
            <a:pPr lvl="2"/>
            <a:r>
              <a:rPr lang="en-US" dirty="0" smtClean="0"/>
              <a:t>Auto driver trips from DC:		+1,000</a:t>
            </a:r>
          </a:p>
          <a:p>
            <a:pPr lvl="2"/>
            <a:r>
              <a:rPr lang="en-US" dirty="0" smtClean="0"/>
              <a:t>Auto driver trips from VA/WV:		-9,000</a:t>
            </a:r>
          </a:p>
          <a:p>
            <a:pPr lvl="2"/>
            <a:r>
              <a:rPr lang="en-US" dirty="0" smtClean="0"/>
              <a:t>Auto driver trips from MD:		+5,000</a:t>
            </a:r>
          </a:p>
          <a:p>
            <a:r>
              <a:rPr lang="en-US" dirty="0" smtClean="0"/>
              <a:t>Transit increased by 1,624 trips or 0.15%</a:t>
            </a:r>
          </a:p>
          <a:p>
            <a:pPr lvl="1"/>
            <a:r>
              <a:rPr lang="en-US" dirty="0" smtClean="0"/>
              <a:t>Existing bus service on the bridge, WMATA 13B/A, was allowed to continue</a:t>
            </a:r>
          </a:p>
          <a:p>
            <a:r>
              <a:rPr lang="en-US" dirty="0" smtClean="0"/>
              <a:t>All three findings are reasonable</a:t>
            </a:r>
            <a:endParaRPr lang="en-US" dirty="0"/>
          </a:p>
        </p:txBody>
      </p:sp>
      <p:sp>
        <p:nvSpPr>
          <p:cNvPr id="4" name="Title 1"/>
          <p:cNvSpPr>
            <a:spLocks noGrp="1"/>
          </p:cNvSpPr>
          <p:nvPr>
            <p:ph type="title"/>
          </p:nvPr>
        </p:nvSpPr>
        <p:spPr/>
        <p:txBody>
          <a:bodyPr>
            <a:normAutofit/>
          </a:bodyPr>
          <a:lstStyle/>
          <a:p>
            <a:r>
              <a:rPr lang="en-US" sz="3000" dirty="0" smtClean="0"/>
              <a:t>Test 1: Close Memorial Bridge to autos</a:t>
            </a:r>
            <a:r>
              <a:rPr lang="en-US" sz="3600" dirty="0" smtClean="0"/>
              <a:t/>
            </a:r>
            <a:br>
              <a:rPr lang="en-US" sz="3600" dirty="0" smtClean="0"/>
            </a:br>
            <a:r>
              <a:rPr lang="en-US" sz="2400" dirty="0" smtClean="0"/>
              <a:t>Results, 2007</a:t>
            </a:r>
            <a:endParaRPr lang="en-US" sz="2400" dirty="0"/>
          </a:p>
        </p:txBody>
      </p:sp>
      <p:sp>
        <p:nvSpPr>
          <p:cNvPr id="8" name="Date Placeholder 7"/>
          <p:cNvSpPr>
            <a:spLocks noGrp="1"/>
          </p:cNvSpPr>
          <p:nvPr>
            <p:ph type="dt" sz="half" idx="10"/>
          </p:nvPr>
        </p:nvSpPr>
        <p:spPr/>
        <p:txBody>
          <a:bodyPr/>
          <a:lstStyle/>
          <a:p>
            <a:r>
              <a:rPr lang="en-US" smtClean="0"/>
              <a:t>7/22/2011</a:t>
            </a:r>
            <a:endParaRPr lang="en-US"/>
          </a:p>
        </p:txBody>
      </p:sp>
      <p:sp>
        <p:nvSpPr>
          <p:cNvPr id="9" name="Slide Number Placeholder 8"/>
          <p:cNvSpPr>
            <a:spLocks noGrp="1"/>
          </p:cNvSpPr>
          <p:nvPr>
            <p:ph type="sldNum" sz="quarter" idx="12"/>
          </p:nvPr>
        </p:nvSpPr>
        <p:spPr/>
        <p:txBody>
          <a:bodyPr/>
          <a:lstStyle/>
          <a:p>
            <a:fld id="{93171A41-9A09-4F16-9F90-B00686FCF47D}" type="slidenum">
              <a:rPr lang="en-US" smtClean="0"/>
              <a:pPr/>
              <a:t>25</a:t>
            </a:fld>
            <a:endParaRPr lang="en-US"/>
          </a:p>
        </p:txBody>
      </p:sp>
      <p:sp>
        <p:nvSpPr>
          <p:cNvPr id="10" name="Footer Placeholder 9"/>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Grp="1" noChangeAspect="1" noChangeArrowheads="1"/>
          </p:cNvPicPr>
          <p:nvPr>
            <p:ph idx="1"/>
          </p:nvPr>
        </p:nvPicPr>
        <p:blipFill>
          <a:blip r:embed="rId3" cstate="print"/>
          <a:srcRect l="1777" t="8213" r="8105" b="4607"/>
          <a:stretch>
            <a:fillRect/>
          </a:stretch>
        </p:blipFill>
        <p:spPr bwMode="auto">
          <a:xfrm>
            <a:off x="1499616" y="1499615"/>
            <a:ext cx="6268552" cy="4709160"/>
          </a:xfrm>
          <a:prstGeom prst="rect">
            <a:avLst/>
          </a:prstGeom>
          <a:noFill/>
          <a:ln w="9525">
            <a:noFill/>
            <a:miter lim="800000"/>
            <a:headEnd/>
            <a:tailEnd/>
          </a:ln>
        </p:spPr>
      </p:pic>
      <p:sp>
        <p:nvSpPr>
          <p:cNvPr id="5" name="Title 1"/>
          <p:cNvSpPr>
            <a:spLocks noGrp="1"/>
          </p:cNvSpPr>
          <p:nvPr>
            <p:ph type="title"/>
          </p:nvPr>
        </p:nvSpPr>
        <p:spPr/>
        <p:txBody>
          <a:bodyPr>
            <a:normAutofit/>
          </a:bodyPr>
          <a:lstStyle/>
          <a:p>
            <a:r>
              <a:rPr lang="en-US" sz="3300" dirty="0" smtClean="0"/>
              <a:t>Test 2: Add Lanes to American Legion Bridge</a:t>
            </a:r>
            <a:r>
              <a:rPr lang="en-US" sz="3600" dirty="0" smtClean="0"/>
              <a:t/>
            </a:r>
            <a:br>
              <a:rPr lang="en-US" sz="3600" dirty="0" smtClean="0"/>
            </a:br>
            <a:r>
              <a:rPr lang="en-US" sz="2700" dirty="0" smtClean="0"/>
              <a:t> Daily Volume difference, 2007</a:t>
            </a:r>
            <a:endParaRPr lang="en-US" sz="2700" dirty="0"/>
          </a:p>
        </p:txBody>
      </p:sp>
      <p:sp>
        <p:nvSpPr>
          <p:cNvPr id="7" name="TextBox 6"/>
          <p:cNvSpPr txBox="1"/>
          <p:nvPr/>
        </p:nvSpPr>
        <p:spPr>
          <a:xfrm>
            <a:off x="1066800" y="15240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+/- 500 vehicles</a:t>
            </a:r>
          </a:p>
          <a:p>
            <a:r>
              <a:rPr lang="en-US" dirty="0" smtClean="0"/>
              <a:t>Relative gap </a:t>
            </a:r>
            <a:r>
              <a:rPr lang="en-US" dirty="0" smtClean="0"/>
              <a:t>threshold:  </a:t>
            </a:r>
            <a:r>
              <a:rPr lang="en-US" dirty="0" smtClean="0"/>
              <a:t>10</a:t>
            </a:r>
            <a:r>
              <a:rPr lang="en-US" baseline="30000" dirty="0" smtClean="0"/>
              <a:t>-3</a:t>
            </a:r>
            <a:endParaRPr lang="en-US" baseline="30000" dirty="0"/>
          </a:p>
        </p:txBody>
      </p:sp>
      <p:sp>
        <p:nvSpPr>
          <p:cNvPr id="11" name="TextBox 10"/>
          <p:cNvSpPr txBox="1"/>
          <p:nvPr/>
        </p:nvSpPr>
        <p:spPr>
          <a:xfrm>
            <a:off x="5791200" y="5181600"/>
            <a:ext cx="2667000" cy="738664"/>
          </a:xfrm>
          <a:prstGeom prst="rect">
            <a:avLst/>
          </a:prstGeom>
          <a:solidFill>
            <a:schemeClr val="bg1"/>
          </a:solidFill>
        </p:spPr>
        <p:txBody>
          <a:bodyPr wrap="square" rtlCol="0">
            <a:spAutoFit/>
          </a:bodyPr>
          <a:lstStyle/>
          <a:p>
            <a:r>
              <a:rPr lang="en-US" sz="1400" dirty="0" smtClean="0"/>
              <a:t>Volume increase (green) on bridge and  neighboring Beltway links</a:t>
            </a:r>
          </a:p>
        </p:txBody>
      </p:sp>
      <p:sp>
        <p:nvSpPr>
          <p:cNvPr id="12" name="Date Placeholder 11"/>
          <p:cNvSpPr>
            <a:spLocks noGrp="1"/>
          </p:cNvSpPr>
          <p:nvPr>
            <p:ph type="dt" sz="half" idx="10"/>
          </p:nvPr>
        </p:nvSpPr>
        <p:spPr/>
        <p:txBody>
          <a:bodyPr/>
          <a:lstStyle/>
          <a:p>
            <a:r>
              <a:rPr lang="en-US" smtClean="0"/>
              <a:t>7/22/2011</a:t>
            </a:r>
            <a:endParaRPr lang="en-US"/>
          </a:p>
        </p:txBody>
      </p:sp>
      <p:sp>
        <p:nvSpPr>
          <p:cNvPr id="13" name="Slide Number Placeholder 12"/>
          <p:cNvSpPr>
            <a:spLocks noGrp="1"/>
          </p:cNvSpPr>
          <p:nvPr>
            <p:ph type="sldNum" sz="quarter" idx="12"/>
          </p:nvPr>
        </p:nvSpPr>
        <p:spPr/>
        <p:txBody>
          <a:bodyPr/>
          <a:lstStyle/>
          <a:p>
            <a:fld id="{93171A41-9A09-4F16-9F90-B00686FCF47D}" type="slidenum">
              <a:rPr lang="en-US" smtClean="0"/>
              <a:pPr/>
              <a:t>26</a:t>
            </a:fld>
            <a:endParaRPr lang="en-US"/>
          </a:p>
        </p:txBody>
      </p:sp>
      <p:sp>
        <p:nvSpPr>
          <p:cNvPr id="14" name="Footer Placeholder 13"/>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l="1800" t="8209" r="8100" b="4636"/>
          <a:stretch>
            <a:fillRect/>
          </a:stretch>
        </p:blipFill>
        <p:spPr bwMode="auto">
          <a:xfrm>
            <a:off x="1499456" y="1497473"/>
            <a:ext cx="6273663" cy="4712658"/>
          </a:xfrm>
          <a:prstGeom prst="rect">
            <a:avLst/>
          </a:prstGeom>
          <a:noFill/>
          <a:ln w="9525">
            <a:noFill/>
            <a:miter lim="800000"/>
            <a:headEnd/>
            <a:tailEnd/>
          </a:ln>
        </p:spPr>
      </p:pic>
      <p:sp>
        <p:nvSpPr>
          <p:cNvPr id="8" name="TextBox 7"/>
          <p:cNvSpPr txBox="1"/>
          <p:nvPr/>
        </p:nvSpPr>
        <p:spPr>
          <a:xfrm>
            <a:off x="1066800" y="15240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+/- 500 vehicles</a:t>
            </a:r>
          </a:p>
          <a:p>
            <a:r>
              <a:rPr lang="en-US" dirty="0" smtClean="0"/>
              <a:t>Relative gap </a:t>
            </a:r>
            <a:r>
              <a:rPr lang="en-US" dirty="0" smtClean="0"/>
              <a:t>threshold:  </a:t>
            </a:r>
            <a:r>
              <a:rPr lang="en-US" dirty="0" smtClean="0"/>
              <a:t>10</a:t>
            </a:r>
            <a:r>
              <a:rPr lang="en-US" baseline="30000" dirty="0" smtClean="0"/>
              <a:t>-4</a:t>
            </a:r>
            <a:endParaRPr lang="en-US" baseline="30000" dirty="0"/>
          </a:p>
        </p:txBody>
      </p:sp>
      <p:sp>
        <p:nvSpPr>
          <p:cNvPr id="9" name="Title 1"/>
          <p:cNvSpPr>
            <a:spLocks noGrp="1"/>
          </p:cNvSpPr>
          <p:nvPr>
            <p:ph type="title"/>
          </p:nvPr>
        </p:nvSpPr>
        <p:spPr/>
        <p:txBody>
          <a:bodyPr>
            <a:normAutofit fontScale="90000"/>
          </a:bodyPr>
          <a:lstStyle/>
          <a:p>
            <a:r>
              <a:rPr lang="en-US" sz="3300" dirty="0" smtClean="0"/>
              <a:t>Test 9: Add Lanes to American Legion Bridge</a:t>
            </a:r>
            <a:r>
              <a:rPr lang="en-US" sz="3600" dirty="0" smtClean="0"/>
              <a:t> with relative gap of 10</a:t>
            </a:r>
            <a:r>
              <a:rPr lang="en-US" sz="3600" baseline="30000" dirty="0" smtClean="0"/>
              <a:t>-4 </a:t>
            </a:r>
            <a:r>
              <a:rPr lang="en-US" sz="3600" dirty="0" smtClean="0"/>
              <a:t/>
            </a:r>
            <a:br>
              <a:rPr lang="en-US" sz="3600" dirty="0" smtClean="0"/>
            </a:br>
            <a:r>
              <a:rPr lang="en-US" sz="2700" dirty="0" smtClean="0"/>
              <a:t> Daily Volume difference, 2007</a:t>
            </a:r>
            <a:endParaRPr lang="en-US" sz="2700" dirty="0"/>
          </a:p>
        </p:txBody>
      </p:sp>
      <p:sp>
        <p:nvSpPr>
          <p:cNvPr id="10" name="TextBox 9"/>
          <p:cNvSpPr txBox="1"/>
          <p:nvPr/>
        </p:nvSpPr>
        <p:spPr>
          <a:xfrm>
            <a:off x="5943600" y="5181600"/>
            <a:ext cx="2514600" cy="523220"/>
          </a:xfrm>
          <a:prstGeom prst="rect">
            <a:avLst/>
          </a:prstGeom>
          <a:solidFill>
            <a:schemeClr val="bg1"/>
          </a:solidFill>
        </p:spPr>
        <p:txBody>
          <a:bodyPr wrap="square" rtlCol="0">
            <a:spAutoFit/>
          </a:bodyPr>
          <a:lstStyle/>
          <a:p>
            <a:r>
              <a:rPr lang="en-US" sz="1400" dirty="0" smtClean="0"/>
              <a:t>Very similar to previous </a:t>
            </a:r>
            <a:r>
              <a:rPr lang="en-US" sz="1400" dirty="0" smtClean="0"/>
              <a:t>map, though green extends farther</a:t>
            </a:r>
            <a:endParaRPr lang="en-US" sz="1400" dirty="0" smtClean="0"/>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27</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cstate="print"/>
          <a:srcRect l="7500" t="8692" r="7500" b="5795"/>
          <a:stretch>
            <a:fillRect/>
          </a:stretch>
        </p:blipFill>
        <p:spPr bwMode="auto">
          <a:xfrm>
            <a:off x="1600200" y="1524000"/>
            <a:ext cx="6082461" cy="4751883"/>
          </a:xfrm>
          <a:prstGeom prst="rect">
            <a:avLst/>
          </a:prstGeom>
          <a:noFill/>
          <a:ln w="9525">
            <a:noFill/>
            <a:miter lim="800000"/>
            <a:headEnd/>
            <a:tailEnd/>
          </a:ln>
        </p:spPr>
      </p:pic>
      <p:sp>
        <p:nvSpPr>
          <p:cNvPr id="5" name="Title 1"/>
          <p:cNvSpPr>
            <a:spLocks noGrp="1"/>
          </p:cNvSpPr>
          <p:nvPr>
            <p:ph type="title"/>
          </p:nvPr>
        </p:nvSpPr>
        <p:spPr/>
        <p:txBody>
          <a:bodyPr>
            <a:normAutofit/>
          </a:bodyPr>
          <a:lstStyle/>
          <a:p>
            <a:r>
              <a:rPr lang="en-US" sz="3300" dirty="0" smtClean="0"/>
              <a:t>Test 2: Add Lanes to American Legion Bridge</a:t>
            </a:r>
            <a:r>
              <a:rPr lang="en-US" sz="3600" dirty="0" smtClean="0"/>
              <a:t/>
            </a:r>
            <a:br>
              <a:rPr lang="en-US" sz="3600" dirty="0" smtClean="0"/>
            </a:br>
            <a:r>
              <a:rPr lang="en-US" sz="2700" dirty="0" smtClean="0"/>
              <a:t> Daily Volume difference, 2007</a:t>
            </a:r>
            <a:endParaRPr lang="en-US" sz="2700" dirty="0"/>
          </a:p>
        </p:txBody>
      </p:sp>
      <p:sp>
        <p:nvSpPr>
          <p:cNvPr id="7" name="TextBox 6"/>
          <p:cNvSpPr txBox="1"/>
          <p:nvPr/>
        </p:nvSpPr>
        <p:spPr>
          <a:xfrm>
            <a:off x="5715000" y="51054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+/- 500 vehicles</a:t>
            </a:r>
          </a:p>
          <a:p>
            <a:r>
              <a:rPr lang="en-US" dirty="0" smtClean="0"/>
              <a:t>Relative gap </a:t>
            </a:r>
            <a:r>
              <a:rPr lang="en-US" dirty="0" smtClean="0"/>
              <a:t>threshold:  </a:t>
            </a:r>
            <a:r>
              <a:rPr lang="en-US" dirty="0" smtClean="0"/>
              <a:t>10</a:t>
            </a:r>
            <a:r>
              <a:rPr lang="en-US" baseline="30000" dirty="0" smtClean="0"/>
              <a:t>-3</a:t>
            </a:r>
          </a:p>
        </p:txBody>
      </p:sp>
      <p:sp>
        <p:nvSpPr>
          <p:cNvPr id="10" name="TextBox 9"/>
          <p:cNvSpPr txBox="1"/>
          <p:nvPr/>
        </p:nvSpPr>
        <p:spPr>
          <a:xfrm>
            <a:off x="228600" y="3962400"/>
            <a:ext cx="2514600" cy="2031325"/>
          </a:xfrm>
          <a:prstGeom prst="rect">
            <a:avLst/>
          </a:prstGeom>
          <a:solidFill>
            <a:schemeClr val="bg1"/>
          </a:solidFill>
        </p:spPr>
        <p:txBody>
          <a:bodyPr wrap="square" rtlCol="0">
            <a:spAutoFit/>
          </a:bodyPr>
          <a:lstStyle/>
          <a:p>
            <a:r>
              <a:rPr lang="en-US" sz="1400" dirty="0" smtClean="0"/>
              <a:t>Volume increase (green) on bridge and  neighboring Beltway links</a:t>
            </a:r>
          </a:p>
          <a:p>
            <a:endParaRPr lang="en-US" sz="1400" dirty="0" smtClean="0"/>
          </a:p>
          <a:p>
            <a:r>
              <a:rPr lang="en-US" sz="1400" dirty="0" smtClean="0"/>
              <a:t>Volume decrease (red) on the opposite side of the Beltway</a:t>
            </a:r>
          </a:p>
          <a:p>
            <a:endParaRPr lang="en-US" sz="1400" dirty="0" smtClean="0"/>
          </a:p>
          <a:p>
            <a:r>
              <a:rPr lang="en-US" sz="1400" dirty="0" smtClean="0"/>
              <a:t>Evidence of some network noise</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28</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l="7500" t="8692" r="7500" b="5795"/>
          <a:stretch>
            <a:fillRect/>
          </a:stretch>
        </p:blipFill>
        <p:spPr bwMode="auto">
          <a:xfrm>
            <a:off x="1600200" y="1527048"/>
            <a:ext cx="6086244" cy="4754880"/>
          </a:xfrm>
          <a:prstGeom prst="rect">
            <a:avLst/>
          </a:prstGeom>
          <a:noFill/>
          <a:ln w="9525">
            <a:noFill/>
            <a:miter lim="800000"/>
            <a:headEnd/>
            <a:tailEnd/>
          </a:ln>
        </p:spPr>
      </p:pic>
      <p:sp>
        <p:nvSpPr>
          <p:cNvPr id="8" name="TextBox 7"/>
          <p:cNvSpPr txBox="1"/>
          <p:nvPr/>
        </p:nvSpPr>
        <p:spPr>
          <a:xfrm>
            <a:off x="5715000" y="5105400"/>
            <a:ext cx="2819400" cy="1200329"/>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+/- 500 vehicles</a:t>
            </a:r>
          </a:p>
          <a:p>
            <a:r>
              <a:rPr lang="en-US" dirty="0" smtClean="0"/>
              <a:t>Relative gap </a:t>
            </a:r>
            <a:r>
              <a:rPr lang="en-US" dirty="0" smtClean="0"/>
              <a:t>threshold:  </a:t>
            </a:r>
            <a:r>
              <a:rPr lang="en-US" dirty="0" smtClean="0"/>
              <a:t>10</a:t>
            </a:r>
            <a:r>
              <a:rPr lang="en-US" baseline="30000" dirty="0" smtClean="0"/>
              <a:t>-4</a:t>
            </a:r>
          </a:p>
        </p:txBody>
      </p:sp>
      <p:sp>
        <p:nvSpPr>
          <p:cNvPr id="9" name="Title 1"/>
          <p:cNvSpPr>
            <a:spLocks noGrp="1"/>
          </p:cNvSpPr>
          <p:nvPr>
            <p:ph type="title"/>
          </p:nvPr>
        </p:nvSpPr>
        <p:spPr/>
        <p:txBody>
          <a:bodyPr>
            <a:normAutofit fontScale="90000"/>
          </a:bodyPr>
          <a:lstStyle/>
          <a:p>
            <a:r>
              <a:rPr lang="en-US" sz="3300" dirty="0" smtClean="0"/>
              <a:t>Test 9: Add Lanes to American Legion Bridge with relative gap of 10</a:t>
            </a:r>
            <a:r>
              <a:rPr lang="en-US" sz="3300" baseline="30000" dirty="0" smtClean="0"/>
              <a:t>-4</a:t>
            </a:r>
            <a:r>
              <a:rPr lang="en-US" sz="3600" dirty="0" smtClean="0"/>
              <a:t/>
            </a:r>
            <a:br>
              <a:rPr lang="en-US" sz="3600" dirty="0" smtClean="0"/>
            </a:br>
            <a:r>
              <a:rPr lang="en-US" sz="2700" dirty="0" smtClean="0"/>
              <a:t> Daily Volume difference, 2007</a:t>
            </a:r>
            <a:endParaRPr lang="en-US" sz="2700" dirty="0"/>
          </a:p>
        </p:txBody>
      </p:sp>
      <p:sp>
        <p:nvSpPr>
          <p:cNvPr id="10" name="TextBox 9"/>
          <p:cNvSpPr txBox="1"/>
          <p:nvPr/>
        </p:nvSpPr>
        <p:spPr>
          <a:xfrm>
            <a:off x="228600" y="3962400"/>
            <a:ext cx="2514600" cy="2031325"/>
          </a:xfrm>
          <a:prstGeom prst="rect">
            <a:avLst/>
          </a:prstGeom>
          <a:solidFill>
            <a:schemeClr val="bg1"/>
          </a:solidFill>
        </p:spPr>
        <p:txBody>
          <a:bodyPr wrap="square" rtlCol="0">
            <a:spAutoFit/>
          </a:bodyPr>
          <a:lstStyle/>
          <a:p>
            <a:r>
              <a:rPr lang="en-US" sz="1400" b="1" dirty="0" smtClean="0"/>
              <a:t>Less network noise</a:t>
            </a:r>
          </a:p>
          <a:p>
            <a:endParaRPr lang="en-US" sz="1400" dirty="0" smtClean="0"/>
          </a:p>
          <a:p>
            <a:r>
              <a:rPr lang="en-US" sz="1400" dirty="0" smtClean="0"/>
              <a:t>Volume increase (green) in the same area as before, around the Amer. Leg. Bridge</a:t>
            </a:r>
          </a:p>
          <a:p>
            <a:endParaRPr lang="en-US" sz="1400" dirty="0" smtClean="0"/>
          </a:p>
          <a:p>
            <a:r>
              <a:rPr lang="en-US" sz="1400" dirty="0" smtClean="0"/>
              <a:t>Volume decrease (red) has shifted to a different part of the Beltway and I-295</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29</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54623" y="1447800"/>
          <a:ext cx="6834755" cy="4114800"/>
        </p:xfrm>
        <a:graphic>
          <a:graphicData uri="http://schemas.openxmlformats.org/drawingml/2006/table">
            <a:tbl>
              <a:tblPr/>
              <a:tblGrid>
                <a:gridCol w="557937"/>
                <a:gridCol w="1150748"/>
                <a:gridCol w="854345"/>
                <a:gridCol w="854345"/>
                <a:gridCol w="854345"/>
                <a:gridCol w="854345"/>
                <a:gridCol w="854345"/>
                <a:gridCol w="854345"/>
              </a:tblGrid>
              <a:tr h="228600">
                <a:tc>
                  <a:txBody>
                    <a:bodyPr/>
                    <a:lstStyle/>
                    <a:p>
                      <a:pPr>
                        <a:lnSpc>
                          <a:spcPct val="100000"/>
                        </a:lnSpc>
                      </a:pPr>
                      <a:endParaRPr lang="en-US" sz="1200" dirty="0">
                        <a:latin typeface="Calibri"/>
                        <a:ea typeface="Times New Roman"/>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00000"/>
                        </a:lnSpc>
                      </a:pPr>
                      <a:endParaRPr lang="en-US" sz="1200">
                        <a:latin typeface="Calibri"/>
                        <a:ea typeface="Times New Roman"/>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00000"/>
                        </a:lnSpc>
                        <a:spcBef>
                          <a:spcPts val="0"/>
                        </a:spcBef>
                        <a:spcAft>
                          <a:spcPts val="0"/>
                        </a:spcAft>
                      </a:pPr>
                      <a:r>
                        <a:rPr lang="en-US" sz="1200" dirty="0">
                          <a:solidFill>
                            <a:srgbClr val="000000"/>
                          </a:solidFill>
                          <a:latin typeface="Calibri"/>
                          <a:ea typeface="Times New Roman"/>
                          <a:cs typeface="Calibri"/>
                        </a:rPr>
                        <a:t>Westbound</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ctr">
                        <a:lnSpc>
                          <a:spcPct val="115000"/>
                        </a:lnSpc>
                        <a:spcBef>
                          <a:spcPts val="0"/>
                        </a:spcBef>
                        <a:spcAft>
                          <a:spcPts val="0"/>
                        </a:spcAft>
                      </a:pPr>
                      <a:endParaRPr lang="en-US" sz="16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200" dirty="0">
                          <a:solidFill>
                            <a:srgbClr val="000000"/>
                          </a:solidFill>
                          <a:latin typeface="Calibri"/>
                          <a:ea typeface="Times New Roman"/>
                          <a:cs typeface="Calibri"/>
                        </a:rPr>
                        <a:t>Eastbound</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ctr">
                        <a:lnSpc>
                          <a:spcPct val="115000"/>
                        </a:lnSpc>
                        <a:spcBef>
                          <a:spcPts val="0"/>
                        </a:spcBef>
                        <a:spcAft>
                          <a:spcPts val="0"/>
                        </a:spcAft>
                      </a:pPr>
                      <a:endParaRPr lang="en-US" sz="16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nSpc>
                          <a:spcPct val="100000"/>
                        </a:lnSpc>
                      </a:pPr>
                      <a:endParaRPr lang="en-US" sz="1200">
                        <a:latin typeface="Calibri"/>
                        <a:ea typeface="Times New Roman"/>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00000"/>
                        </a:lnSpc>
                      </a:pPr>
                      <a:endParaRPr lang="en-US" sz="1200" dirty="0">
                        <a:latin typeface="Calibri"/>
                        <a:ea typeface="Times New Roman"/>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a:solidFill>
                            <a:srgbClr val="000000"/>
                          </a:solidFill>
                          <a:latin typeface="Calibri"/>
                          <a:ea typeface="Times New Roman"/>
                          <a:cs typeface="Calibri"/>
                        </a:rPr>
                        <a:t>Base</a:t>
                      </a:r>
                      <a:endParaRPr lang="en-US" sz="120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dirty="0">
                          <a:solidFill>
                            <a:srgbClr val="000000"/>
                          </a:solidFill>
                          <a:latin typeface="Calibri"/>
                          <a:ea typeface="Times New Roman"/>
                          <a:cs typeface="Calibri"/>
                        </a:rPr>
                        <a:t>Alt</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dirty="0" smtClean="0">
                          <a:latin typeface="Calibri"/>
                          <a:ea typeface="Calibri"/>
                          <a:cs typeface="Times New Roman"/>
                        </a:rPr>
                        <a:t>Diff.</a:t>
                      </a:r>
                      <a:endParaRPr lang="en-US" sz="1200" dirty="0">
                        <a:latin typeface="Calibri"/>
                        <a:ea typeface="Calibri"/>
                        <a:cs typeface="Times New Roman"/>
                      </a:endParaRPr>
                    </a:p>
                  </a:txBody>
                  <a:tcPr marL="62767" marR="62767" marT="0"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a:solidFill>
                            <a:srgbClr val="000000"/>
                          </a:solidFill>
                          <a:latin typeface="Calibri"/>
                          <a:ea typeface="Times New Roman"/>
                          <a:cs typeface="Calibri"/>
                        </a:rPr>
                        <a:t>Base</a:t>
                      </a:r>
                      <a:endParaRPr lang="en-US" sz="120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dirty="0">
                          <a:solidFill>
                            <a:srgbClr val="000000"/>
                          </a:solidFill>
                          <a:latin typeface="Calibri"/>
                          <a:ea typeface="Times New Roman"/>
                          <a:cs typeface="Calibri"/>
                        </a:rPr>
                        <a:t>Alt</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200" dirty="0" smtClean="0">
                          <a:latin typeface="Calibri"/>
                          <a:ea typeface="Calibri"/>
                          <a:cs typeface="Times New Roman"/>
                        </a:rPr>
                        <a:t>Diff</a:t>
                      </a:r>
                      <a:endParaRPr lang="en-US" sz="1200" dirty="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rowSpan="3">
                  <a:txBody>
                    <a:bodyPr/>
                    <a:lstStyle/>
                    <a:p>
                      <a:pPr marL="0" marR="0">
                        <a:lnSpc>
                          <a:spcPct val="100000"/>
                        </a:lnSpc>
                        <a:spcBef>
                          <a:spcPts val="0"/>
                        </a:spcBef>
                        <a:spcAft>
                          <a:spcPts val="0"/>
                        </a:spcAft>
                      </a:pPr>
                      <a:r>
                        <a:rPr lang="en-US" sz="1200" dirty="0">
                          <a:solidFill>
                            <a:srgbClr val="000000"/>
                          </a:solidFill>
                          <a:latin typeface="Calibri"/>
                          <a:ea typeface="Times New Roman"/>
                          <a:cs typeface="Calibri"/>
                        </a:rPr>
                        <a:t>AM</a:t>
                      </a: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Lanes</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a:solidFill>
                            <a:srgbClr val="000000"/>
                          </a:solidFill>
                          <a:latin typeface="Calibri"/>
                          <a:ea typeface="Times New Roman"/>
                          <a:cs typeface="Calibri"/>
                        </a:rPr>
                        <a:t>5</a:t>
                      </a:r>
                      <a:endParaRPr lang="en-US" sz="120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Volume </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29,882</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30,524</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642</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28,446</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28,962</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516</a:t>
                      </a:r>
                    </a:p>
                  </a:txBody>
                  <a:tcPr marL="8717" marR="8717" marT="8717" marB="0" anchor="b">
                    <a:lnL>
                      <a:noFill/>
                    </a:lnL>
                    <a:lnR w="12700" cap="flat" cmpd="sng" algn="ctr">
                      <a:solidFill>
                        <a:srgbClr val="000000"/>
                      </a:solidFill>
                      <a:prstDash val="solid"/>
                      <a:round/>
                      <a:headEnd type="none" w="med" len="med"/>
                      <a:tailEnd type="none" w="med" len="med"/>
                    </a:lnR>
                    <a:lnT>
                      <a:noFill/>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V/C</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a:solidFill>
                            <a:srgbClr val="000000"/>
                          </a:solidFill>
                          <a:latin typeface="Calibri"/>
                          <a:ea typeface="Times New Roman"/>
                          <a:cs typeface="Calibri"/>
                        </a:rPr>
                        <a:t>1.25</a:t>
                      </a:r>
                      <a:endParaRPr lang="en-US" sz="120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1.06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dirty="0">
                          <a:solidFill>
                            <a:srgbClr val="000000"/>
                          </a:solidFill>
                          <a:latin typeface="Calibri"/>
                        </a:rPr>
                        <a:t>-0.19</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a:solidFill>
                            <a:srgbClr val="000000"/>
                          </a:solidFill>
                          <a:latin typeface="Calibri"/>
                          <a:ea typeface="Times New Roman"/>
                          <a:cs typeface="Calibri"/>
                        </a:rPr>
                        <a:t>1.19</a:t>
                      </a:r>
                      <a:endParaRPr lang="en-US" sz="120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1.01</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a:solidFill>
                            <a:srgbClr val="000000"/>
                          </a:solidFill>
                          <a:latin typeface="Calibri"/>
                        </a:rPr>
                        <a:t>-0.18</a:t>
                      </a:r>
                    </a:p>
                  </a:txBody>
                  <a:tcPr marL="8717" marR="8717" marT="8717"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r>
              <a:tr h="228600">
                <a:tc>
                  <a:txBody>
                    <a:bodyPr/>
                    <a:lstStyle/>
                    <a:p>
                      <a:pPr marL="0" marR="0">
                        <a:lnSpc>
                          <a:spcPct val="100000"/>
                        </a:lnSpc>
                        <a:spcBef>
                          <a:spcPts val="0"/>
                        </a:spcBef>
                        <a:spcAft>
                          <a:spcPts val="0"/>
                        </a:spcAft>
                      </a:pP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200" dirty="0" smtClean="0">
                          <a:latin typeface="Calibri"/>
                          <a:ea typeface="Calibri"/>
                          <a:cs typeface="Times New Roman"/>
                        </a:rPr>
                        <a:t>Speed (mph)</a:t>
                      </a:r>
                      <a:endParaRPr lang="en-US" sz="1200" dirty="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8</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19</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11</a:t>
                      </a:r>
                      <a:endParaRPr lang="en-US" sz="1200" b="0" i="0" u="none" strike="noStrike" dirty="0">
                        <a:solidFill>
                          <a:srgbClr val="000000"/>
                        </a:solidFill>
                        <a:latin typeface="Calibri"/>
                      </a:endParaRP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10</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30</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20</a:t>
                      </a:r>
                      <a:endParaRPr lang="en-US" sz="1200" b="0" i="0" u="none" strike="noStrike" dirty="0">
                        <a:solidFill>
                          <a:srgbClr val="000000"/>
                        </a:solidFill>
                        <a:latin typeface="Calibri"/>
                      </a:endParaRP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rowSpan="3">
                  <a:txBody>
                    <a:bodyPr/>
                    <a:lstStyle/>
                    <a:p>
                      <a:pPr marL="0" marR="0">
                        <a:lnSpc>
                          <a:spcPct val="100000"/>
                        </a:lnSpc>
                        <a:spcBef>
                          <a:spcPts val="0"/>
                        </a:spcBef>
                        <a:spcAft>
                          <a:spcPts val="0"/>
                        </a:spcAft>
                      </a:pPr>
                      <a:r>
                        <a:rPr lang="en-US" sz="1200" dirty="0">
                          <a:solidFill>
                            <a:srgbClr val="000000"/>
                          </a:solidFill>
                          <a:latin typeface="Calibri"/>
                          <a:ea typeface="Times New Roman"/>
                          <a:cs typeface="Calibri"/>
                        </a:rPr>
                        <a:t>MD</a:t>
                      </a: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nSpc>
                          <a:spcPct val="100000"/>
                        </a:lnSpc>
                        <a:spcBef>
                          <a:spcPts val="0"/>
                        </a:spcBef>
                        <a:spcAft>
                          <a:spcPts val="0"/>
                        </a:spcAft>
                      </a:pPr>
                      <a:r>
                        <a:rPr lang="en-US" sz="1200" dirty="0">
                          <a:solidFill>
                            <a:srgbClr val="000000"/>
                          </a:solidFill>
                          <a:latin typeface="Calibri"/>
                          <a:ea typeface="Times New Roman"/>
                          <a:cs typeface="Calibri"/>
                        </a:rPr>
                        <a:t>Lanes</a:t>
                      </a:r>
                      <a:endParaRPr lang="en-US" sz="1200" dirty="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Volume </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50,120</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50,439</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319</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48,841</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49,223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382</a:t>
                      </a:r>
                    </a:p>
                  </a:txBody>
                  <a:tcPr marL="8717" marR="8717" marT="8717" marB="0" anchor="b">
                    <a:lnL>
                      <a:noFill/>
                    </a:lnL>
                    <a:lnR w="12700" cap="flat" cmpd="sng" algn="ctr">
                      <a:solidFill>
                        <a:srgbClr val="000000"/>
                      </a:solidFill>
                      <a:prstDash val="solid"/>
                      <a:round/>
                      <a:headEnd type="none" w="med" len="med"/>
                      <a:tailEnd type="none" w="med" len="med"/>
                    </a:lnR>
                    <a:lnT>
                      <a:noFill/>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V/C</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0.89</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0.74</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dirty="0">
                          <a:solidFill>
                            <a:srgbClr val="000000"/>
                          </a:solidFill>
                          <a:latin typeface="Calibri"/>
                        </a:rPr>
                        <a:t>-0.15</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0.86</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0.73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a:solidFill>
                            <a:srgbClr val="000000"/>
                          </a:solidFill>
                          <a:latin typeface="Calibri"/>
                        </a:rPr>
                        <a:t>-0.13</a:t>
                      </a:r>
                    </a:p>
                  </a:txBody>
                  <a:tcPr marL="8717" marR="8717" marT="8717"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r>
              <a:tr h="228600">
                <a:tc>
                  <a:txBody>
                    <a:bodyPr/>
                    <a:lstStyle/>
                    <a:p>
                      <a:pPr marL="0" marR="0">
                        <a:lnSpc>
                          <a:spcPct val="100000"/>
                        </a:lnSpc>
                        <a:spcBef>
                          <a:spcPts val="0"/>
                        </a:spcBef>
                        <a:spcAft>
                          <a:spcPts val="0"/>
                        </a:spcAft>
                      </a:pP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ea typeface="Calibri"/>
                          <a:cs typeface="Times New Roman"/>
                        </a:rPr>
                        <a:t>Speed (mph)</a:t>
                      </a: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51</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59</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8</a:t>
                      </a:r>
                      <a:endParaRPr lang="en-US" sz="1200" b="0" i="0" u="none" strike="noStrike" dirty="0">
                        <a:solidFill>
                          <a:srgbClr val="000000"/>
                        </a:solidFill>
                        <a:latin typeface="Calibri"/>
                      </a:endParaRP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53</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59</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6</a:t>
                      </a:r>
                      <a:endParaRPr lang="en-US" sz="1200" b="0" i="0" u="none" strike="noStrike" dirty="0">
                        <a:solidFill>
                          <a:srgbClr val="000000"/>
                        </a:solidFill>
                        <a:latin typeface="Calibri"/>
                      </a:endParaRP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rowSpan="3">
                  <a:txBody>
                    <a:bodyPr/>
                    <a:lstStyle/>
                    <a:p>
                      <a:pPr marL="0" marR="0">
                        <a:lnSpc>
                          <a:spcPct val="100000"/>
                        </a:lnSpc>
                        <a:spcBef>
                          <a:spcPts val="0"/>
                        </a:spcBef>
                        <a:spcAft>
                          <a:spcPts val="0"/>
                        </a:spcAft>
                      </a:pPr>
                      <a:r>
                        <a:rPr lang="en-US" sz="1200" dirty="0">
                          <a:solidFill>
                            <a:srgbClr val="000000"/>
                          </a:solidFill>
                          <a:latin typeface="Calibri"/>
                          <a:ea typeface="Times New Roman"/>
                          <a:cs typeface="Calibri"/>
                        </a:rPr>
                        <a:t>PM</a:t>
                      </a: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Lanes</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a:solidFill>
                            <a:srgbClr val="000000"/>
                          </a:solidFill>
                          <a:latin typeface="Calibri"/>
                        </a:rPr>
                        <a:t>1</a:t>
                      </a: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Volume </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41,314</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42,273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959</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41,810</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42,550</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a:solidFill>
                            <a:srgbClr val="000000"/>
                          </a:solidFill>
                          <a:latin typeface="Calibri"/>
                        </a:rPr>
                        <a:t>740</a:t>
                      </a:r>
                    </a:p>
                  </a:txBody>
                  <a:tcPr marL="8717" marR="8717" marT="8717" marB="0" anchor="b">
                    <a:lnL>
                      <a:noFill/>
                    </a:lnL>
                    <a:lnR w="12700" cap="flat" cmpd="sng" algn="ctr">
                      <a:solidFill>
                        <a:srgbClr val="000000"/>
                      </a:solidFill>
                      <a:prstDash val="solid"/>
                      <a:round/>
                      <a:headEnd type="none" w="med" len="med"/>
                      <a:tailEnd type="none" w="med" len="med"/>
                    </a:lnR>
                    <a:lnT>
                      <a:noFill/>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V/C</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1.21</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1.04</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dirty="0">
                          <a:solidFill>
                            <a:srgbClr val="000000"/>
                          </a:solidFill>
                          <a:latin typeface="Calibri"/>
                        </a:rPr>
                        <a:t>-0.17</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1.23</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1.04</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a:solidFill>
                            <a:srgbClr val="000000"/>
                          </a:solidFill>
                          <a:latin typeface="Calibri"/>
                        </a:rPr>
                        <a:t>-0.19</a:t>
                      </a:r>
                    </a:p>
                  </a:txBody>
                  <a:tcPr marL="8717" marR="8717" marT="8717"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r>
              <a:tr h="228600">
                <a:tc>
                  <a:txBody>
                    <a:bodyPr/>
                    <a:lstStyle/>
                    <a:p>
                      <a:pPr marL="0" marR="0">
                        <a:lnSpc>
                          <a:spcPct val="100000"/>
                        </a:lnSpc>
                        <a:spcBef>
                          <a:spcPts val="0"/>
                        </a:spcBef>
                        <a:spcAft>
                          <a:spcPts val="0"/>
                        </a:spcAft>
                      </a:pP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ea typeface="Calibri"/>
                          <a:cs typeface="Times New Roman"/>
                        </a:rPr>
                        <a:t>Speed (mph)</a:t>
                      </a: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9</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23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14</a:t>
                      </a:r>
                      <a:endParaRPr lang="en-US" sz="1200" b="0" i="0" u="none" strike="noStrike" dirty="0">
                        <a:solidFill>
                          <a:srgbClr val="000000"/>
                        </a:solidFill>
                        <a:latin typeface="Calibri"/>
                      </a:endParaRP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8</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22</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14</a:t>
                      </a:r>
                      <a:endParaRPr lang="en-US" sz="1200" b="0" i="0" u="none" strike="noStrike" dirty="0">
                        <a:solidFill>
                          <a:srgbClr val="000000"/>
                        </a:solidFill>
                        <a:latin typeface="Calibri"/>
                      </a:endParaRP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rowSpan="3">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NT</a:t>
                      </a:r>
                      <a:endParaRPr lang="en-US" sz="120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Lanes</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5</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6</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lnSpc>
                          <a:spcPct val="100000"/>
                        </a:lnSpc>
                      </a:pPr>
                      <a:r>
                        <a:rPr lang="en-US" sz="1200" b="0" i="0" u="none" strike="noStrike">
                          <a:solidFill>
                            <a:srgbClr val="000000"/>
                          </a:solidFill>
                          <a:latin typeface="Calibri"/>
                        </a:rPr>
                        <a:t>1</a:t>
                      </a: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Volume </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39,224</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39,434</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dirty="0">
                          <a:solidFill>
                            <a:srgbClr val="000000"/>
                          </a:solidFill>
                          <a:latin typeface="Calibri"/>
                        </a:rPr>
                        <a:t>210</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40,193</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40,465</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a:noFill/>
                    </a:lnB>
                  </a:tcPr>
                </a:tc>
                <a:tc>
                  <a:txBody>
                    <a:bodyPr/>
                    <a:lstStyle/>
                    <a:p>
                      <a:pPr algn="r" fontAlgn="b">
                        <a:lnSpc>
                          <a:spcPct val="100000"/>
                        </a:lnSpc>
                      </a:pPr>
                      <a:r>
                        <a:rPr lang="en-US" sz="1200" b="0" i="0" u="none" strike="noStrike">
                          <a:solidFill>
                            <a:srgbClr val="000000"/>
                          </a:solidFill>
                          <a:latin typeface="Calibri"/>
                        </a:rPr>
                        <a:t>272</a:t>
                      </a:r>
                    </a:p>
                  </a:txBody>
                  <a:tcPr marL="8717" marR="8717" marT="8717" marB="0" anchor="b">
                    <a:lnL>
                      <a:noFill/>
                    </a:lnL>
                    <a:lnR w="12700" cap="flat" cmpd="sng" algn="ctr">
                      <a:solidFill>
                        <a:srgbClr val="000000"/>
                      </a:solidFill>
                      <a:prstDash val="solid"/>
                      <a:round/>
                      <a:headEnd type="none" w="med" len="med"/>
                      <a:tailEnd type="none" w="med" len="med"/>
                    </a:lnR>
                    <a:lnT>
                      <a:noFill/>
                    </a:lnT>
                    <a:lnB>
                      <a:noFill/>
                    </a:lnB>
                  </a:tcPr>
                </a:tc>
              </a:tr>
              <a:tr h="228600">
                <a:tc vMerge="1">
                  <a:txBody>
                    <a:bodyPr/>
                    <a:lstStyle/>
                    <a:p>
                      <a:endParaRPr lang="en-US"/>
                    </a:p>
                  </a:txBody>
                  <a:tcPr/>
                </a:tc>
                <a:tc>
                  <a:txBody>
                    <a:bodyPr/>
                    <a:lstStyle/>
                    <a:p>
                      <a:pPr marL="0" marR="0">
                        <a:lnSpc>
                          <a:spcPct val="100000"/>
                        </a:lnSpc>
                        <a:spcBef>
                          <a:spcPts val="0"/>
                        </a:spcBef>
                        <a:spcAft>
                          <a:spcPts val="0"/>
                        </a:spcAft>
                      </a:pPr>
                      <a:r>
                        <a:rPr lang="en-US" sz="1200">
                          <a:solidFill>
                            <a:srgbClr val="000000"/>
                          </a:solidFill>
                          <a:latin typeface="Calibri"/>
                          <a:ea typeface="Times New Roman"/>
                          <a:cs typeface="Calibri"/>
                        </a:rPr>
                        <a:t>V/C</a:t>
                      </a:r>
                      <a:endParaRPr lang="en-US" sz="1200">
                        <a:latin typeface="Calibri"/>
                        <a:ea typeface="Calibri"/>
                        <a:cs typeface="Times New Roman"/>
                      </a:endParaRPr>
                    </a:p>
                  </a:txBody>
                  <a:tcPr marL="62767" marR="62767" marT="0"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0.59</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0.49</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dirty="0">
                          <a:solidFill>
                            <a:srgbClr val="000000"/>
                          </a:solidFill>
                          <a:latin typeface="Calibri"/>
                        </a:rPr>
                        <a:t>-0.1</a:t>
                      </a: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0.60</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a:solidFill>
                            <a:srgbClr val="000000"/>
                          </a:solidFill>
                          <a:latin typeface="Calibri"/>
                          <a:ea typeface="Times New Roman"/>
                          <a:cs typeface="Calibri"/>
                        </a:rPr>
                        <a:t>0.51</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lnSpc>
                          <a:spcPct val="100000"/>
                        </a:lnSpc>
                      </a:pPr>
                      <a:r>
                        <a:rPr lang="en-US" sz="1200" b="0" i="0" u="none" strike="noStrike">
                          <a:solidFill>
                            <a:srgbClr val="000000"/>
                          </a:solidFill>
                          <a:latin typeface="Calibri"/>
                        </a:rPr>
                        <a:t>-0.09</a:t>
                      </a:r>
                    </a:p>
                  </a:txBody>
                  <a:tcPr marL="8717" marR="8717" marT="8717" marB="0" anchor="b">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r>
              <a:tr h="228600">
                <a:tc>
                  <a:txBody>
                    <a:bodyPr/>
                    <a:lstStyle/>
                    <a:p>
                      <a:pPr marL="0" marR="0">
                        <a:lnSpc>
                          <a:spcPct val="100000"/>
                        </a:lnSpc>
                        <a:spcBef>
                          <a:spcPts val="0"/>
                        </a:spcBef>
                        <a:spcAft>
                          <a:spcPts val="0"/>
                        </a:spcAft>
                      </a:pPr>
                      <a:endParaRPr lang="en-US" sz="1200" dirty="0">
                        <a:latin typeface="Calibri"/>
                        <a:ea typeface="Calibri"/>
                        <a:cs typeface="Times New Roman"/>
                      </a:endParaRPr>
                    </a:p>
                  </a:txBody>
                  <a:tcPr marL="62767" marR="62767"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ea typeface="Calibri"/>
                          <a:cs typeface="Times New Roman"/>
                        </a:rPr>
                        <a:t>Speed (mph)</a:t>
                      </a:r>
                    </a:p>
                  </a:txBody>
                  <a:tcPr marL="62767" marR="62767" marT="0"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62</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63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smtClean="0">
                          <a:solidFill>
                            <a:srgbClr val="000000"/>
                          </a:solidFill>
                          <a:latin typeface="Calibri"/>
                        </a:rPr>
                        <a:t>1</a:t>
                      </a:r>
                      <a:endParaRPr lang="en-US" sz="1200" b="0" i="0" u="none" strike="noStrike" dirty="0">
                        <a:solidFill>
                          <a:srgbClr val="000000"/>
                        </a:solidFill>
                        <a:latin typeface="Calibri"/>
                      </a:endParaRPr>
                    </a:p>
                  </a:txBody>
                  <a:tcPr marL="8717" marR="8717" marT="8717" marB="0"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62</a:t>
                      </a:r>
                      <a:endParaRPr lang="en-US" sz="1200" dirty="0">
                        <a:latin typeface="Calibri"/>
                        <a:ea typeface="Calibri"/>
                        <a:cs typeface="Times New Roman"/>
                      </a:endParaRPr>
                    </a:p>
                  </a:txBody>
                  <a:tcPr marL="62767" marR="62767"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200" dirty="0" smtClean="0">
                          <a:latin typeface="Calibri"/>
                          <a:ea typeface="Calibri"/>
                          <a:cs typeface="Times New Roman"/>
                        </a:rPr>
                        <a:t>63</a:t>
                      </a:r>
                      <a:endParaRPr lang="en-US" sz="1200" dirty="0">
                        <a:latin typeface="Calibri"/>
                        <a:ea typeface="Calibri"/>
                        <a:cs typeface="Times New Roman"/>
                      </a:endParaRPr>
                    </a:p>
                  </a:txBody>
                  <a:tcPr marL="62767" marR="62767" marT="0"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lnSpc>
                          <a:spcPct val="100000"/>
                        </a:lnSpc>
                      </a:pPr>
                      <a:r>
                        <a:rPr lang="en-US" sz="1200" b="0" i="0" u="none" strike="noStrike" dirty="0">
                          <a:solidFill>
                            <a:srgbClr val="000000"/>
                          </a:solidFill>
                          <a:latin typeface="Calibri"/>
                        </a:rPr>
                        <a:t>1</a:t>
                      </a:r>
                    </a:p>
                  </a:txBody>
                  <a:tcPr marL="8717" marR="8717" marT="8717" marB="0" anchor="b">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1"/>
          <p:cNvSpPr>
            <a:spLocks noGrp="1"/>
          </p:cNvSpPr>
          <p:nvPr>
            <p:ph type="title"/>
          </p:nvPr>
        </p:nvSpPr>
        <p:spPr/>
        <p:txBody>
          <a:bodyPr>
            <a:normAutofit/>
          </a:bodyPr>
          <a:lstStyle/>
          <a:p>
            <a:r>
              <a:rPr lang="en-US" sz="3300" dirty="0" smtClean="0"/>
              <a:t>Test 2: Add Lanes to American Legion Bridge</a:t>
            </a:r>
            <a:r>
              <a:rPr lang="en-US" sz="3600" dirty="0" smtClean="0"/>
              <a:t/>
            </a:r>
            <a:br>
              <a:rPr lang="en-US" sz="3600" dirty="0" smtClean="0"/>
            </a:br>
            <a:r>
              <a:rPr lang="en-US" sz="2700" dirty="0" smtClean="0"/>
              <a:t> Results, 2007 (from the case with a 10</a:t>
            </a:r>
            <a:r>
              <a:rPr lang="en-US" sz="2700" baseline="30000" dirty="0" smtClean="0"/>
              <a:t>-3</a:t>
            </a:r>
            <a:r>
              <a:rPr lang="en-US" sz="2700" dirty="0" smtClean="0"/>
              <a:t> relative gap)</a:t>
            </a:r>
            <a:endParaRPr lang="en-US" sz="2700" dirty="0"/>
          </a:p>
        </p:txBody>
      </p:sp>
      <p:sp>
        <p:nvSpPr>
          <p:cNvPr id="9" name="TextBox 8"/>
          <p:cNvSpPr txBox="1"/>
          <p:nvPr/>
        </p:nvSpPr>
        <p:spPr>
          <a:xfrm>
            <a:off x="685800" y="5638800"/>
            <a:ext cx="7772400" cy="769441"/>
          </a:xfrm>
          <a:prstGeom prst="rect">
            <a:avLst/>
          </a:prstGeom>
          <a:noFill/>
        </p:spPr>
        <p:txBody>
          <a:bodyPr wrap="square" rtlCol="0">
            <a:spAutoFit/>
          </a:bodyPr>
          <a:lstStyle/>
          <a:p>
            <a:r>
              <a:rPr lang="en-US" sz="1100" dirty="0" smtClean="0"/>
              <a:t>Although this table shows estimated volume and speed values for individual links, it should be noted that the model is not validated to the level of individual links, so values should be used in a relative sense.  Furthermore, link speeds have not been validated in the model, and, since they are based on link impedances, not true link travel times, the speed values should not be construed as true operational speeds.</a:t>
            </a:r>
            <a:endParaRPr lang="en-US" sz="1100" dirty="0"/>
          </a:p>
        </p:txBody>
      </p:sp>
      <p:sp>
        <p:nvSpPr>
          <p:cNvPr id="10" name="Date Placeholder 9"/>
          <p:cNvSpPr>
            <a:spLocks noGrp="1"/>
          </p:cNvSpPr>
          <p:nvPr>
            <p:ph type="dt" sz="half" idx="10"/>
          </p:nvPr>
        </p:nvSpPr>
        <p:spPr/>
        <p:txBody>
          <a:bodyPr/>
          <a:lstStyle/>
          <a:p>
            <a:r>
              <a:rPr lang="en-US" smtClean="0"/>
              <a:t>7/22/2011</a:t>
            </a:r>
            <a:endParaRPr lang="en-US"/>
          </a:p>
        </p:txBody>
      </p:sp>
      <p:sp>
        <p:nvSpPr>
          <p:cNvPr id="11" name="Slide Number Placeholder 10"/>
          <p:cNvSpPr>
            <a:spLocks noGrp="1"/>
          </p:cNvSpPr>
          <p:nvPr>
            <p:ph type="sldNum" sz="quarter" idx="12"/>
          </p:nvPr>
        </p:nvSpPr>
        <p:spPr/>
        <p:txBody>
          <a:bodyPr/>
          <a:lstStyle/>
          <a:p>
            <a:fld id="{93171A41-9A09-4F16-9F90-B00686FCF47D}" type="slidenum">
              <a:rPr lang="en-US" smtClean="0"/>
              <a:pPr/>
              <a:t>30</a:t>
            </a:fld>
            <a:endParaRPr lang="en-US"/>
          </a:p>
        </p:txBody>
      </p:sp>
      <p:sp>
        <p:nvSpPr>
          <p:cNvPr id="12" name="Footer Placeholder 11"/>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Tests 2 and 9 (American Legion Br.):</a:t>
            </a:r>
            <a:br>
              <a:rPr lang="en-US" dirty="0" smtClean="0"/>
            </a:br>
            <a:r>
              <a:rPr lang="en-US" dirty="0" smtClean="0"/>
              <a:t>Change in VMT, 2007</a:t>
            </a:r>
            <a:endParaRPr lang="en-US" dirty="0"/>
          </a:p>
        </p:txBody>
      </p:sp>
      <p:sp>
        <p:nvSpPr>
          <p:cNvPr id="3" name="Content Placeholder 2"/>
          <p:cNvSpPr>
            <a:spLocks noGrp="1"/>
          </p:cNvSpPr>
          <p:nvPr>
            <p:ph idx="1"/>
          </p:nvPr>
        </p:nvSpPr>
        <p:spPr/>
        <p:txBody>
          <a:bodyPr>
            <a:normAutofit fontScale="92500"/>
          </a:bodyPr>
          <a:lstStyle/>
          <a:p>
            <a:r>
              <a:rPr lang="en-US" dirty="0" smtClean="0"/>
              <a:t>The addition of capacity on the American Legion Bridge results in a net increase in regional VMT, which is what we expected, but the amount of increase is different for the two scenarios:</a:t>
            </a:r>
          </a:p>
          <a:p>
            <a:pPr lvl="1"/>
            <a:r>
              <a:rPr lang="en-US" dirty="0" smtClean="0"/>
              <a:t>Relative gap of 10</a:t>
            </a:r>
            <a:r>
              <a:rPr lang="en-US" baseline="30000" dirty="0" smtClean="0"/>
              <a:t>-3</a:t>
            </a:r>
            <a:r>
              <a:rPr lang="en-US" dirty="0" smtClean="0"/>
              <a:t>, regional VMT:  +21,005 (0.01%)</a:t>
            </a:r>
          </a:p>
          <a:p>
            <a:pPr lvl="1"/>
            <a:r>
              <a:rPr lang="en-US" dirty="0" smtClean="0"/>
              <a:t>Relative gap of 10</a:t>
            </a:r>
            <a:r>
              <a:rPr lang="en-US" baseline="30000" dirty="0" smtClean="0"/>
              <a:t>-4</a:t>
            </a:r>
            <a:r>
              <a:rPr lang="en-US" dirty="0" smtClean="0"/>
              <a:t>, regional VMT:  +39,279 (0.03%)</a:t>
            </a:r>
          </a:p>
          <a:p>
            <a:r>
              <a:rPr lang="en-US" dirty="0" smtClean="0"/>
              <a:t>What does this mean? (see next slide)</a:t>
            </a:r>
          </a:p>
          <a:p>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31</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Tests 2 and 9 (American Legion Br.):</a:t>
            </a:r>
            <a:br>
              <a:rPr lang="en-US" dirty="0" smtClean="0"/>
            </a:br>
            <a:r>
              <a:rPr lang="en-US" dirty="0" smtClean="0"/>
              <a:t>Change in VMT, 2007</a:t>
            </a:r>
            <a:endParaRPr lang="en-US" dirty="0"/>
          </a:p>
        </p:txBody>
      </p:sp>
      <p:sp>
        <p:nvSpPr>
          <p:cNvPr id="7" name="Content Placeholder 6"/>
          <p:cNvSpPr>
            <a:spLocks noGrp="1"/>
          </p:cNvSpPr>
          <p:nvPr>
            <p:ph sz="half" idx="1"/>
          </p:nvPr>
        </p:nvSpPr>
        <p:spPr>
          <a:xfrm>
            <a:off x="457200" y="4237037"/>
            <a:ext cx="7848600" cy="2011363"/>
          </a:xfrm>
        </p:spPr>
        <p:txBody>
          <a:bodyPr>
            <a:normAutofit fontScale="62500" lnSpcReduction="20000"/>
          </a:bodyPr>
          <a:lstStyle/>
          <a:p>
            <a:r>
              <a:rPr lang="en-US" dirty="0" smtClean="0"/>
              <a:t>VMT differences due to added capacity (ca. 20-40k VMT) are trumped by VMT differences due to the level of convergence (ca. 70-90k VMT).</a:t>
            </a:r>
          </a:p>
          <a:p>
            <a:r>
              <a:rPr lang="en-US" b="1" dirty="0" smtClean="0"/>
              <a:t>So, to make a meaningful statement about the actual increase in VMT due to the bridge widening, we need to have a more converged highway assignment solution</a:t>
            </a:r>
            <a:r>
              <a:rPr lang="en-US" dirty="0" smtClean="0"/>
              <a:t>.  </a:t>
            </a:r>
          </a:p>
          <a:p>
            <a:r>
              <a:rPr lang="en-US" dirty="0" smtClean="0"/>
              <a:t>For example, if we were to re-run the “no build” and build with a higher convergence threshold, say a relative gap of 10</a:t>
            </a:r>
            <a:r>
              <a:rPr lang="en-US" baseline="30000" dirty="0" smtClean="0"/>
              <a:t>-5</a:t>
            </a:r>
            <a:r>
              <a:rPr lang="en-US" dirty="0" smtClean="0"/>
              <a:t>, the VMT differences due to adding a lane will be more meaningful.</a:t>
            </a:r>
            <a:endParaRPr lang="en-US" dirty="0"/>
          </a:p>
        </p:txBody>
      </p:sp>
      <p:graphicFrame>
        <p:nvGraphicFramePr>
          <p:cNvPr id="9" name="Content Placeholder 8"/>
          <p:cNvGraphicFramePr>
            <a:graphicFrameLocks noGrp="1"/>
          </p:cNvGraphicFramePr>
          <p:nvPr>
            <p:ph sz="half" idx="2"/>
          </p:nvPr>
        </p:nvGraphicFramePr>
        <p:xfrm>
          <a:off x="1600200" y="1523998"/>
          <a:ext cx="5943600" cy="2514602"/>
        </p:xfrm>
        <a:graphic>
          <a:graphicData uri="http://schemas.openxmlformats.org/drawingml/2006/table">
            <a:tbl>
              <a:tblPr/>
              <a:tblGrid>
                <a:gridCol w="1937726"/>
                <a:gridCol w="1145866"/>
                <a:gridCol w="1145866"/>
                <a:gridCol w="857071"/>
                <a:gridCol w="857071"/>
              </a:tblGrid>
              <a:tr h="356681">
                <a:tc>
                  <a:txBody>
                    <a:bodyPr/>
                    <a:lstStyle/>
                    <a:p>
                      <a:pPr algn="l" fontAlgn="b"/>
                      <a:r>
                        <a:rPr lang="en-US" sz="1600" b="0" i="0" u="none" strike="noStrike" dirty="0">
                          <a:solidFill>
                            <a:srgbClr val="000000"/>
                          </a:solidFill>
                          <a:latin typeface="Calibri"/>
                        </a:rPr>
                        <a:t> </a:t>
                      </a: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600" b="1" i="0" u="none" strike="noStrike">
                          <a:solidFill>
                            <a:srgbClr val="000000"/>
                          </a:solidFill>
                          <a:latin typeface="Calibri"/>
                        </a:rPr>
                        <a:t>Relative gap</a:t>
                      </a:r>
                    </a:p>
                  </a:txBody>
                  <a:tcPr marL="9465" marR="9465" marT="946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r>
                        <a:rPr lang="en-US" sz="1600" b="1" i="0" u="none" strike="noStrike">
                          <a:solidFill>
                            <a:srgbClr val="000000"/>
                          </a:solidFill>
                          <a:latin typeface="Calibri"/>
                        </a:rPr>
                        <a:t> </a:t>
                      </a:r>
                    </a:p>
                  </a:txBody>
                  <a:tcPr marL="9465" marR="9465" marT="946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600" b="1" i="0" u="none" strike="noStrike">
                          <a:solidFill>
                            <a:srgbClr val="000000"/>
                          </a:solidFill>
                          <a:latin typeface="Calibri"/>
                        </a:rPr>
                        <a:t> </a:t>
                      </a: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r>
              <a:tr h="356681">
                <a:tc>
                  <a:txBody>
                    <a:bodyPr/>
                    <a:lstStyle/>
                    <a:p>
                      <a:pPr algn="l" fontAlgn="b"/>
                      <a:endParaRPr lang="en-US" sz="1600" b="0" i="0" u="none" strike="noStrike">
                        <a:solidFill>
                          <a:srgbClr val="000000"/>
                        </a:solidFill>
                        <a:latin typeface="Calibri"/>
                      </a:endParaRPr>
                    </a:p>
                  </a:txBody>
                  <a:tcPr marL="9465" marR="9465" marT="9465" marB="0" anchor="b">
                    <a:lnL>
                      <a:noFill/>
                    </a:lnL>
                    <a:lnR>
                      <a:noFill/>
                    </a:lnR>
                    <a:lnT>
                      <a:noFill/>
                    </a:lnT>
                    <a:lnB>
                      <a:noFill/>
                    </a:lnB>
                  </a:tcPr>
                </a:tc>
                <a:tc>
                  <a:txBody>
                    <a:bodyPr/>
                    <a:lstStyle/>
                    <a:p>
                      <a:pPr algn="r" fontAlgn="b"/>
                      <a:r>
                        <a:rPr lang="en-US" sz="1600" b="1" i="0" u="none" strike="noStrike">
                          <a:solidFill>
                            <a:srgbClr val="000000"/>
                          </a:solidFill>
                          <a:latin typeface="Calibri"/>
                        </a:rPr>
                        <a:t>1.00E-03</a:t>
                      </a:r>
                    </a:p>
                  </a:txBody>
                  <a:tcPr marL="9465" marR="9465" marT="9465" marB="0" anchor="b">
                    <a:lnL>
                      <a:noFill/>
                    </a:lnL>
                    <a:lnR>
                      <a:noFill/>
                    </a:lnR>
                    <a:lnT>
                      <a:noFill/>
                    </a:lnT>
                    <a:lnB>
                      <a:noFill/>
                    </a:lnB>
                  </a:tcPr>
                </a:tc>
                <a:tc>
                  <a:txBody>
                    <a:bodyPr/>
                    <a:lstStyle/>
                    <a:p>
                      <a:pPr algn="r" fontAlgn="b"/>
                      <a:r>
                        <a:rPr lang="en-US" sz="1600" b="1" i="0" u="none" strike="noStrike">
                          <a:solidFill>
                            <a:srgbClr val="000000"/>
                          </a:solidFill>
                          <a:latin typeface="Calibri"/>
                        </a:rPr>
                        <a:t>1.00E-04</a:t>
                      </a:r>
                    </a:p>
                  </a:txBody>
                  <a:tcPr marL="9465" marR="9465" marT="946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600" b="1" i="0" u="none" strike="noStrike">
                          <a:solidFill>
                            <a:srgbClr val="000000"/>
                          </a:solidFill>
                          <a:latin typeface="Calibri"/>
                        </a:rPr>
                        <a:t>Diff</a:t>
                      </a:r>
                    </a:p>
                  </a:txBody>
                  <a:tcPr marL="9465" marR="9465" marT="946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600" b="1" i="0" u="none" strike="noStrike">
                          <a:solidFill>
                            <a:srgbClr val="000000"/>
                          </a:solidFill>
                          <a:latin typeface="Calibri"/>
                        </a:rPr>
                        <a:t>Pct Diff</a:t>
                      </a:r>
                    </a:p>
                  </a:txBody>
                  <a:tcPr marL="9465" marR="9465" marT="9465" marB="0" anchor="b">
                    <a:lnL>
                      <a:noFill/>
                    </a:lnL>
                    <a:lnR>
                      <a:noFill/>
                    </a:lnR>
                    <a:lnT>
                      <a:noFill/>
                    </a:lnT>
                    <a:lnB>
                      <a:noFill/>
                    </a:lnB>
                  </a:tcPr>
                </a:tc>
              </a:tr>
              <a:tr h="374516">
                <a:tc>
                  <a:txBody>
                    <a:bodyPr/>
                    <a:lstStyle/>
                    <a:p>
                      <a:pPr algn="l" fontAlgn="b"/>
                      <a:r>
                        <a:rPr lang="en-US" sz="1600" b="0" i="0" u="none" strike="noStrike">
                          <a:solidFill>
                            <a:srgbClr val="000000"/>
                          </a:solidFill>
                          <a:latin typeface="Calibri"/>
                        </a:rPr>
                        <a:t> </a:t>
                      </a:r>
                    </a:p>
                  </a:txBody>
                  <a:tcPr marL="9465" marR="9465" marT="94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Calibri"/>
                        </a:rPr>
                        <a:t>A</a:t>
                      </a:r>
                    </a:p>
                  </a:txBody>
                  <a:tcPr marL="9465" marR="9465" marT="946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600" b="1" i="0" u="none" strike="noStrike" dirty="0">
                          <a:solidFill>
                            <a:srgbClr val="000000"/>
                          </a:solidFill>
                          <a:latin typeface="Calibri"/>
                        </a:rPr>
                        <a:t>B</a:t>
                      </a:r>
                    </a:p>
                  </a:txBody>
                  <a:tcPr marL="9465" marR="9465" marT="946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Calibri"/>
                        </a:rPr>
                        <a:t>(B-A)</a:t>
                      </a:r>
                    </a:p>
                  </a:txBody>
                  <a:tcPr marL="9465" marR="9465" marT="946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600" b="1" i="0" u="none" strike="noStrike">
                          <a:solidFill>
                            <a:srgbClr val="000000"/>
                          </a:solidFill>
                          <a:latin typeface="Calibri"/>
                        </a:rPr>
                        <a:t>(B vs A)</a:t>
                      </a:r>
                    </a:p>
                  </a:txBody>
                  <a:tcPr marL="9465" marR="9465" marT="9465" marB="0" anchor="b">
                    <a:lnL>
                      <a:noFill/>
                    </a:lnL>
                    <a:lnR>
                      <a:noFill/>
                    </a:lnR>
                    <a:lnT>
                      <a:noFill/>
                    </a:lnT>
                    <a:lnB w="12700" cap="flat" cmpd="sng" algn="ctr">
                      <a:solidFill>
                        <a:srgbClr val="000000"/>
                      </a:solidFill>
                      <a:prstDash val="solid"/>
                      <a:round/>
                      <a:headEnd type="none" w="med" len="med"/>
                      <a:tailEnd type="none" w="med" len="med"/>
                    </a:lnB>
                  </a:tcPr>
                </a:tc>
              </a:tr>
              <a:tr h="356681">
                <a:tc>
                  <a:txBody>
                    <a:bodyPr/>
                    <a:lstStyle/>
                    <a:p>
                      <a:pPr algn="l" fontAlgn="b"/>
                      <a:r>
                        <a:rPr lang="en-US" sz="1600" b="1" i="0" u="none" strike="noStrike" dirty="0">
                          <a:solidFill>
                            <a:srgbClr val="000000"/>
                          </a:solidFill>
                          <a:latin typeface="Calibri"/>
                        </a:rPr>
                        <a:t>No build</a:t>
                      </a:r>
                    </a:p>
                  </a:txBody>
                  <a:tcPr marL="9465" marR="9465" marT="94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dirty="0">
                          <a:solidFill>
                            <a:srgbClr val="000000"/>
                          </a:solidFill>
                          <a:latin typeface="Calibri"/>
                        </a:rPr>
                        <a:t>156,713,974</a:t>
                      </a:r>
                    </a:p>
                  </a:txBody>
                  <a:tcPr marL="9465" marR="9465" marT="946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dirty="0">
                          <a:solidFill>
                            <a:srgbClr val="000000"/>
                          </a:solidFill>
                          <a:latin typeface="Calibri"/>
                        </a:rPr>
                        <a:t>156,626,643</a:t>
                      </a:r>
                    </a:p>
                  </a:txBody>
                  <a:tcPr marL="9465" marR="9465" marT="946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latin typeface="Calibri"/>
                        </a:rPr>
                        <a:t>-87,331</a:t>
                      </a:r>
                    </a:p>
                  </a:txBody>
                  <a:tcPr marL="9465" marR="9465" marT="946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latin typeface="Calibri"/>
                        </a:rPr>
                        <a:t>-0.06%</a:t>
                      </a:r>
                    </a:p>
                  </a:txBody>
                  <a:tcPr marL="9465" marR="9465" marT="9465" marB="0" anchor="b">
                    <a:lnL>
                      <a:noFill/>
                    </a:lnL>
                    <a:lnR>
                      <a:noFill/>
                    </a:lnR>
                    <a:lnT w="12700" cap="flat" cmpd="sng" algn="ctr">
                      <a:solidFill>
                        <a:srgbClr val="000000"/>
                      </a:solidFill>
                      <a:prstDash val="solid"/>
                      <a:round/>
                      <a:headEnd type="none" w="med" len="med"/>
                      <a:tailEnd type="none" w="med" len="med"/>
                    </a:lnT>
                    <a:lnB>
                      <a:noFill/>
                    </a:lnB>
                  </a:tcPr>
                </a:tc>
              </a:tr>
              <a:tr h="356681">
                <a:tc>
                  <a:txBody>
                    <a:bodyPr/>
                    <a:lstStyle/>
                    <a:p>
                      <a:pPr algn="l" fontAlgn="b"/>
                      <a:r>
                        <a:rPr lang="en-US" sz="1600" b="1" i="0" u="none" strike="noStrike">
                          <a:solidFill>
                            <a:srgbClr val="000000"/>
                          </a:solidFill>
                          <a:latin typeface="Calibri"/>
                        </a:rPr>
                        <a:t>Build (add lane)</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Calibri"/>
                        </a:rPr>
                        <a:t>156,734,979</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Calibri"/>
                        </a:rPr>
                        <a:t>156,665,922</a:t>
                      </a:r>
                    </a:p>
                  </a:txBody>
                  <a:tcPr marL="9465" marR="9465" marT="946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Calibri"/>
                        </a:rPr>
                        <a:t>-69,057</a:t>
                      </a:r>
                    </a:p>
                  </a:txBody>
                  <a:tcPr marL="9465" marR="9465" marT="946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Calibri"/>
                        </a:rPr>
                        <a:t>-0.04%</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r>
              <a:tr h="356681">
                <a:tc>
                  <a:txBody>
                    <a:bodyPr/>
                    <a:lstStyle/>
                    <a:p>
                      <a:pPr algn="l" fontAlgn="b"/>
                      <a:r>
                        <a:rPr lang="en-US" sz="1600" b="1" i="0" u="none" strike="noStrike">
                          <a:solidFill>
                            <a:srgbClr val="000000"/>
                          </a:solidFill>
                          <a:latin typeface="Calibri"/>
                        </a:rPr>
                        <a:t>Diff (build-NB)</a:t>
                      </a: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latin typeface="Calibri"/>
                        </a:rPr>
                        <a:t>21,005</a:t>
                      </a: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dirty="0">
                          <a:solidFill>
                            <a:srgbClr val="000000"/>
                          </a:solidFill>
                          <a:latin typeface="Calibri"/>
                        </a:rPr>
                        <a:t>39,279</a:t>
                      </a: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Calibri"/>
                      </a:endParaRP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Calibri"/>
                      </a:endParaRPr>
                    </a:p>
                  </a:txBody>
                  <a:tcPr marL="9465" marR="9465" marT="9465" marB="0" anchor="b">
                    <a:lnL>
                      <a:noFill/>
                    </a:lnL>
                    <a:lnR>
                      <a:noFill/>
                    </a:lnR>
                    <a:lnT w="6350" cap="flat" cmpd="sng" algn="ctr">
                      <a:solidFill>
                        <a:srgbClr val="000000"/>
                      </a:solidFill>
                      <a:prstDash val="solid"/>
                      <a:round/>
                      <a:headEnd type="none" w="med" len="med"/>
                      <a:tailEnd type="none" w="med" len="med"/>
                    </a:lnT>
                    <a:lnB>
                      <a:noFill/>
                    </a:lnB>
                  </a:tcPr>
                </a:tc>
              </a:tr>
              <a:tr h="356681">
                <a:tc>
                  <a:txBody>
                    <a:bodyPr/>
                    <a:lstStyle/>
                    <a:p>
                      <a:pPr algn="l" fontAlgn="b"/>
                      <a:r>
                        <a:rPr lang="en-US" sz="1600" b="1" i="0" u="none" strike="noStrike">
                          <a:solidFill>
                            <a:srgbClr val="000000"/>
                          </a:solidFill>
                          <a:latin typeface="Calibri"/>
                        </a:rPr>
                        <a:t>Pct Diff (build vs NB)</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Calibri"/>
                        </a:rPr>
                        <a:t>0.01%</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latin typeface="Calibri"/>
                        </a:rPr>
                        <a:t>0.03%</a:t>
                      </a:r>
                    </a:p>
                  </a:txBody>
                  <a:tcPr marL="9465" marR="9465" marT="946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9465" marR="9465" marT="9465" marB="0" anchor="b">
                    <a:lnL>
                      <a:noFill/>
                    </a:lnL>
                    <a:lnR>
                      <a:noFill/>
                    </a:lnR>
                    <a:lnT>
                      <a:noFill/>
                    </a:lnT>
                    <a:lnB>
                      <a:noFill/>
                    </a:lnB>
                  </a:tcPr>
                </a:tc>
                <a:tc>
                  <a:txBody>
                    <a:bodyPr/>
                    <a:lstStyle/>
                    <a:p>
                      <a:pPr algn="l" fontAlgn="b"/>
                      <a:endParaRPr lang="en-US" sz="1600" b="0" i="0" u="none" strike="noStrike" dirty="0">
                        <a:solidFill>
                          <a:srgbClr val="000000"/>
                        </a:solidFill>
                        <a:latin typeface="Calibri"/>
                      </a:endParaRPr>
                    </a:p>
                  </a:txBody>
                  <a:tcPr marL="9465" marR="9465" marT="9465" marB="0" anchor="b">
                    <a:lnL>
                      <a:noFill/>
                    </a:lnL>
                    <a:lnR>
                      <a:noFill/>
                    </a:lnR>
                    <a:lnT>
                      <a:noFill/>
                    </a:lnT>
                    <a:lnB>
                      <a:noFill/>
                    </a:lnB>
                  </a:tcPr>
                </a:tc>
              </a:tr>
            </a:tbl>
          </a:graphicData>
        </a:graphic>
      </p:graphicFrame>
      <p:sp>
        <p:nvSpPr>
          <p:cNvPr id="8" name="Date Placeholder 7"/>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32</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000" dirty="0" smtClean="0"/>
              <a:t>Test 3: Increase WMATA X2 Bus Frequency, 2007</a:t>
            </a:r>
            <a:r>
              <a:rPr lang="en-US" sz="3600" dirty="0" smtClean="0"/>
              <a:t/>
            </a:r>
            <a:br>
              <a:rPr lang="en-US" sz="3600" dirty="0" smtClean="0"/>
            </a:br>
            <a:endParaRPr lang="en-US" sz="2400" dirty="0"/>
          </a:p>
        </p:txBody>
      </p:sp>
      <p:pic>
        <p:nvPicPr>
          <p:cNvPr id="5" name="Content Placeholder 4"/>
          <p:cNvPicPr>
            <a:picLocks noGrp="1"/>
          </p:cNvPicPr>
          <p:nvPr>
            <p:ph idx="1"/>
          </p:nvPr>
        </p:nvPicPr>
        <p:blipFill>
          <a:blip r:embed="rId2" cstate="print"/>
          <a:srcRect l="1858" t="10280" r="5330" b="5775"/>
          <a:stretch>
            <a:fillRect/>
          </a:stretch>
        </p:blipFill>
        <p:spPr bwMode="auto">
          <a:xfrm>
            <a:off x="609600" y="1752600"/>
            <a:ext cx="6443827" cy="4525963"/>
          </a:xfrm>
          <a:prstGeom prst="rect">
            <a:avLst/>
          </a:prstGeom>
          <a:noFill/>
          <a:ln w="9525">
            <a:noFill/>
            <a:miter lim="800000"/>
            <a:headEnd/>
            <a:tailEnd/>
          </a:ln>
        </p:spPr>
      </p:pic>
      <p:graphicFrame>
        <p:nvGraphicFramePr>
          <p:cNvPr id="6" name="Table 5"/>
          <p:cNvGraphicFramePr>
            <a:graphicFrameLocks noGrp="1"/>
          </p:cNvGraphicFramePr>
          <p:nvPr/>
        </p:nvGraphicFramePr>
        <p:xfrm>
          <a:off x="5029200" y="1295400"/>
          <a:ext cx="3733800" cy="1447800"/>
        </p:xfrm>
        <a:graphic>
          <a:graphicData uri="http://schemas.openxmlformats.org/drawingml/2006/table">
            <a:tbl>
              <a:tblPr/>
              <a:tblGrid>
                <a:gridCol w="1457093"/>
                <a:gridCol w="1088680"/>
                <a:gridCol w="1188027"/>
              </a:tblGrid>
              <a:tr h="482600">
                <a:tc>
                  <a:txBody>
                    <a:bodyPr/>
                    <a:lstStyle/>
                    <a:p>
                      <a:pPr marL="0" marR="0">
                        <a:lnSpc>
                          <a:spcPct val="115000"/>
                        </a:lnSpc>
                        <a:spcBef>
                          <a:spcPts val="0"/>
                        </a:spcBef>
                        <a:spcAft>
                          <a:spcPts val="0"/>
                        </a:spcAft>
                      </a:pPr>
                      <a:r>
                        <a:rPr lang="en-US" sz="1200" b="1" dirty="0">
                          <a:latin typeface="Calibri"/>
                          <a:ea typeface="Calibri"/>
                          <a:cs typeface="Times New Roman"/>
                        </a:rPr>
                        <a:t>Route</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smtClean="0">
                          <a:latin typeface="Calibri"/>
                          <a:ea typeface="Calibri"/>
                          <a:cs typeface="Times New Roman"/>
                        </a:rPr>
                        <a:t>Base </a:t>
                      </a:r>
                      <a:r>
                        <a:rPr lang="en-US" sz="1200" b="1" dirty="0">
                          <a:latin typeface="Calibri"/>
                          <a:ea typeface="Calibri"/>
                          <a:cs typeface="Times New Roman"/>
                        </a:rPr>
                        <a:t>headway (min)</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smtClean="0">
                          <a:latin typeface="Calibri"/>
                          <a:ea typeface="Calibri"/>
                          <a:cs typeface="Times New Roman"/>
                        </a:rPr>
                        <a:t>Alternative </a:t>
                      </a:r>
                      <a:r>
                        <a:rPr lang="en-US" sz="1200" b="1" dirty="0">
                          <a:latin typeface="Calibri"/>
                          <a:ea typeface="Calibri"/>
                          <a:cs typeface="Times New Roman"/>
                        </a:rPr>
                        <a:t>headway (min)</a:t>
                      </a:r>
                      <a:endParaRPr lang="en-US"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1300">
                <a:tc>
                  <a:txBody>
                    <a:bodyPr/>
                    <a:lstStyle/>
                    <a:p>
                      <a:pPr marL="0" marR="0">
                        <a:lnSpc>
                          <a:spcPct val="115000"/>
                        </a:lnSpc>
                        <a:spcBef>
                          <a:spcPts val="0"/>
                        </a:spcBef>
                        <a:spcAft>
                          <a:spcPts val="0"/>
                        </a:spcAft>
                      </a:pPr>
                      <a:r>
                        <a:rPr lang="en-US" sz="1200">
                          <a:latin typeface="Calibri"/>
                          <a:ea typeface="Calibri"/>
                          <a:cs typeface="Times New Roman"/>
                        </a:rPr>
                        <a:t>X2 AM Inbound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dirty="0">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dirty="0">
                          <a:latin typeface="Calibri"/>
                          <a:ea typeface="Calibri"/>
                          <a:cs typeface="Times New Roman"/>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1300">
                <a:tc>
                  <a:txBody>
                    <a:bodyPr/>
                    <a:lstStyle/>
                    <a:p>
                      <a:pPr marL="0" marR="0">
                        <a:lnSpc>
                          <a:spcPct val="115000"/>
                        </a:lnSpc>
                        <a:spcBef>
                          <a:spcPts val="0"/>
                        </a:spcBef>
                        <a:spcAft>
                          <a:spcPts val="0"/>
                        </a:spcAft>
                      </a:pPr>
                      <a:r>
                        <a:rPr lang="en-US" sz="1200">
                          <a:latin typeface="Calibri"/>
                          <a:ea typeface="Calibri"/>
                          <a:cs typeface="Times New Roman"/>
                        </a:rPr>
                        <a:t>X2 AM Outbound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dirty="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1300">
                <a:tc>
                  <a:txBody>
                    <a:bodyPr/>
                    <a:lstStyle/>
                    <a:p>
                      <a:pPr marL="0" marR="0">
                        <a:lnSpc>
                          <a:spcPct val="115000"/>
                        </a:lnSpc>
                        <a:spcBef>
                          <a:spcPts val="0"/>
                        </a:spcBef>
                        <a:spcAft>
                          <a:spcPts val="0"/>
                        </a:spcAft>
                      </a:pPr>
                      <a:r>
                        <a:rPr lang="en-US" sz="1200">
                          <a:latin typeface="Calibri"/>
                          <a:ea typeface="Calibri"/>
                          <a:cs typeface="Times New Roman"/>
                        </a:rPr>
                        <a:t>X2 OP Inbound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dirty="0">
                          <a:latin typeface="Calibri"/>
                          <a:ea typeface="Calibri"/>
                          <a:cs typeface="Times New Roman"/>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1300">
                <a:tc>
                  <a:txBody>
                    <a:bodyPr/>
                    <a:lstStyle/>
                    <a:p>
                      <a:pPr marL="0" marR="0">
                        <a:lnSpc>
                          <a:spcPct val="115000"/>
                        </a:lnSpc>
                        <a:spcBef>
                          <a:spcPts val="0"/>
                        </a:spcBef>
                        <a:spcAft>
                          <a:spcPts val="0"/>
                        </a:spcAft>
                      </a:pPr>
                      <a:r>
                        <a:rPr lang="en-US" sz="1200">
                          <a:latin typeface="Calibri"/>
                          <a:ea typeface="Calibri"/>
                          <a:cs typeface="Times New Roman"/>
                        </a:rPr>
                        <a:t>X2 OP Outbound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a:latin typeface="Calibri"/>
                          <a:ea typeface="Calibri"/>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dirty="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0" name="Oval 9"/>
          <p:cNvSpPr/>
          <p:nvPr/>
        </p:nvSpPr>
        <p:spPr>
          <a:xfrm>
            <a:off x="2667000" y="3733800"/>
            <a:ext cx="3429000" cy="914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33</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Transit into DC core increased</a:t>
            </a:r>
          </a:p>
          <a:p>
            <a:endParaRPr lang="en-US" dirty="0"/>
          </a:p>
          <a:p>
            <a:endParaRPr lang="en-US" dirty="0" smtClean="0"/>
          </a:p>
          <a:p>
            <a:endParaRPr lang="en-US" dirty="0"/>
          </a:p>
          <a:p>
            <a:r>
              <a:rPr lang="en-US" dirty="0" smtClean="0"/>
              <a:t>VMT declined by 52,253 or 0.03%</a:t>
            </a:r>
          </a:p>
          <a:p>
            <a:r>
              <a:rPr lang="en-US" dirty="0" smtClean="0"/>
              <a:t>Results are intuitive and reasonable</a:t>
            </a:r>
          </a:p>
          <a:p>
            <a:pPr>
              <a:buNone/>
            </a:pPr>
            <a:endParaRPr lang="en-US" dirty="0"/>
          </a:p>
        </p:txBody>
      </p:sp>
      <p:sp>
        <p:nvSpPr>
          <p:cNvPr id="4" name="Title 1"/>
          <p:cNvSpPr>
            <a:spLocks noGrp="1"/>
          </p:cNvSpPr>
          <p:nvPr>
            <p:ph type="title"/>
          </p:nvPr>
        </p:nvSpPr>
        <p:spPr/>
        <p:txBody>
          <a:bodyPr>
            <a:normAutofit/>
          </a:bodyPr>
          <a:lstStyle/>
          <a:p>
            <a:r>
              <a:rPr lang="en-US" sz="3000" dirty="0" smtClean="0"/>
              <a:t>Test 3: Increase WMATA X2 Bus Frequency </a:t>
            </a:r>
            <a:r>
              <a:rPr lang="en-US" sz="3600" dirty="0" smtClean="0"/>
              <a:t/>
            </a:r>
            <a:br>
              <a:rPr lang="en-US" sz="3600" dirty="0" smtClean="0"/>
            </a:br>
            <a:r>
              <a:rPr lang="en-US" sz="2400" dirty="0" smtClean="0"/>
              <a:t>Results, 2007</a:t>
            </a:r>
            <a:endParaRPr lang="en-US" sz="2400" dirty="0"/>
          </a:p>
        </p:txBody>
      </p:sp>
      <p:graphicFrame>
        <p:nvGraphicFramePr>
          <p:cNvPr id="5" name="Table 4"/>
          <p:cNvGraphicFramePr>
            <a:graphicFrameLocks noGrp="1"/>
          </p:cNvGraphicFramePr>
          <p:nvPr/>
        </p:nvGraphicFramePr>
        <p:xfrm>
          <a:off x="990600" y="2286000"/>
          <a:ext cx="4724400" cy="1364888"/>
        </p:xfrm>
        <a:graphic>
          <a:graphicData uri="http://schemas.openxmlformats.org/drawingml/2006/table">
            <a:tbl>
              <a:tblPr/>
              <a:tblGrid>
                <a:gridCol w="1524000"/>
                <a:gridCol w="1600200"/>
                <a:gridCol w="1600200"/>
              </a:tblGrid>
              <a:tr h="203381">
                <a:tc>
                  <a:txBody>
                    <a:bodyPr/>
                    <a:lstStyle/>
                    <a:p>
                      <a:pPr algn="l" fontAlgn="b"/>
                      <a:endParaRPr lang="en-US" sz="2000" b="0" i="0" u="none" strike="noStrike" dirty="0">
                        <a:solidFill>
                          <a:srgbClr val="000000"/>
                        </a:solidFill>
                        <a:latin typeface="Calibri"/>
                      </a:endParaRP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gridSpan="2">
                  <a:txBody>
                    <a:bodyPr/>
                    <a:lstStyle/>
                    <a:p>
                      <a:pPr algn="ctr" fontAlgn="b"/>
                      <a:r>
                        <a:rPr lang="en-US" sz="2000" b="1" i="0" u="none" strike="noStrike" dirty="0">
                          <a:solidFill>
                            <a:srgbClr val="000000"/>
                          </a:solidFill>
                          <a:latin typeface="Calibri"/>
                        </a:rPr>
                        <a:t>Destination</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r>
              <a:tr h="368119">
                <a:tc>
                  <a:txBody>
                    <a:bodyPr/>
                    <a:lstStyle/>
                    <a:p>
                      <a:pPr algn="l" fontAlgn="b"/>
                      <a:r>
                        <a:rPr lang="en-US" sz="2000" b="1" i="0" u="none" strike="noStrike" dirty="0">
                          <a:solidFill>
                            <a:srgbClr val="000000"/>
                          </a:solidFill>
                          <a:latin typeface="Calibri"/>
                        </a:rPr>
                        <a:t>Origin</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DC core</a:t>
                      </a:r>
                    </a:p>
                  </a:txBody>
                  <a:tcPr marL="73152" marR="73152"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DC Non-core</a:t>
                      </a:r>
                    </a:p>
                  </a:txBody>
                  <a:tcPr marL="73152" marR="73152"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l" fontAlgn="b"/>
                      <a:r>
                        <a:rPr lang="en-US" sz="2000" b="0" i="0" u="none" strike="noStrike">
                          <a:solidFill>
                            <a:srgbClr val="000000"/>
                          </a:solidFill>
                          <a:latin typeface="Calibri"/>
                        </a:rPr>
                        <a:t>DC core</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latin typeface="Calibri"/>
                        </a:rPr>
                        <a:t>218</a:t>
                      </a:r>
                    </a:p>
                  </a:txBody>
                  <a:tcPr marL="73152" marR="73152"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latin typeface="Calibri"/>
                        </a:rPr>
                        <a:t>94</a:t>
                      </a:r>
                    </a:p>
                  </a:txBody>
                  <a:tcPr marL="73152" marR="73152"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368119">
                <a:tc>
                  <a:txBody>
                    <a:bodyPr/>
                    <a:lstStyle/>
                    <a:p>
                      <a:pPr algn="l" fontAlgn="b"/>
                      <a:r>
                        <a:rPr lang="en-US" sz="2000" b="0" i="0" u="none" strike="noStrike">
                          <a:solidFill>
                            <a:srgbClr val="000000"/>
                          </a:solidFill>
                          <a:latin typeface="Calibri"/>
                        </a:rPr>
                        <a:t>DC Non-core</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303</a:t>
                      </a:r>
                    </a:p>
                  </a:txBody>
                  <a:tcPr marL="73152" marR="73152"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375</a:t>
                      </a:r>
                    </a:p>
                  </a:txBody>
                  <a:tcPr marL="73152" marR="73152"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34</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1066799"/>
          </a:xfrm>
        </p:spPr>
        <p:txBody>
          <a:bodyPr>
            <a:normAutofit fontScale="70000" lnSpcReduction="20000"/>
          </a:bodyPr>
          <a:lstStyle/>
          <a:p>
            <a:r>
              <a:rPr lang="en-US" dirty="0" smtClean="0"/>
              <a:t>Change:  Base Metrorail fare raised by 25 cents (135 =&gt; 160)</a:t>
            </a:r>
          </a:p>
          <a:p>
            <a:r>
              <a:rPr lang="en-US" dirty="0" smtClean="0"/>
              <a:t>Result:  Reduction in Metrorail use</a:t>
            </a:r>
            <a:endParaRPr lang="en-US" dirty="0"/>
          </a:p>
        </p:txBody>
      </p:sp>
      <p:sp>
        <p:nvSpPr>
          <p:cNvPr id="4" name="Title 1"/>
          <p:cNvSpPr>
            <a:spLocks noGrp="1"/>
          </p:cNvSpPr>
          <p:nvPr>
            <p:ph type="title"/>
          </p:nvPr>
        </p:nvSpPr>
        <p:spPr/>
        <p:txBody>
          <a:bodyPr>
            <a:normAutofit/>
          </a:bodyPr>
          <a:lstStyle/>
          <a:p>
            <a:r>
              <a:rPr lang="en-US" sz="3000" dirty="0" smtClean="0"/>
              <a:t>Test 4: Raise Base </a:t>
            </a:r>
            <a:r>
              <a:rPr lang="en-US" sz="3000" dirty="0" smtClean="0"/>
              <a:t>Metrorail Fare</a:t>
            </a:r>
            <a:r>
              <a:rPr lang="en-US" sz="3600" dirty="0" smtClean="0"/>
              <a:t/>
            </a:r>
            <a:br>
              <a:rPr lang="en-US" sz="3600" dirty="0" smtClean="0"/>
            </a:br>
            <a:r>
              <a:rPr lang="en-US" sz="2400" dirty="0" smtClean="0"/>
              <a:t>Results, 2007</a:t>
            </a:r>
            <a:endParaRPr lang="en-US" sz="2400" dirty="0"/>
          </a:p>
        </p:txBody>
      </p:sp>
      <p:graphicFrame>
        <p:nvGraphicFramePr>
          <p:cNvPr id="5" name="Table 4"/>
          <p:cNvGraphicFramePr>
            <a:graphicFrameLocks noGrp="1"/>
          </p:cNvGraphicFramePr>
          <p:nvPr/>
        </p:nvGraphicFramePr>
        <p:xfrm>
          <a:off x="914400" y="2438400"/>
          <a:ext cx="6858000" cy="1783777"/>
        </p:xfrm>
        <a:graphic>
          <a:graphicData uri="http://schemas.openxmlformats.org/drawingml/2006/table">
            <a:tbl>
              <a:tblPr/>
              <a:tblGrid>
                <a:gridCol w="1588167"/>
                <a:gridCol w="1299411"/>
                <a:gridCol w="1299411"/>
                <a:gridCol w="1299411"/>
                <a:gridCol w="1371600"/>
              </a:tblGrid>
              <a:tr h="364552">
                <a:tc>
                  <a:txBody>
                    <a:bodyPr/>
                    <a:lstStyle/>
                    <a:p>
                      <a:pPr algn="l" fontAlgn="b"/>
                      <a:r>
                        <a:rPr lang="en-US" sz="1800" b="0" i="0" u="none" strike="noStrike" dirty="0">
                          <a:solidFill>
                            <a:srgbClr val="000000"/>
                          </a:solidFill>
                          <a:latin typeface="Calibri"/>
                        </a:rPr>
                        <a:t>Mode</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smtClean="0">
                          <a:solidFill>
                            <a:srgbClr val="000000"/>
                          </a:solidFill>
                          <a:latin typeface="Calibri"/>
                        </a:rPr>
                        <a:t>Base</a:t>
                      </a:r>
                      <a:endParaRPr lang="en-US" sz="1800" b="0" i="0" u="none" strike="noStrike" dirty="0">
                        <a:solidFill>
                          <a:srgbClr val="000000"/>
                        </a:solidFill>
                        <a:latin typeface="Calibri"/>
                      </a:endParaRP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smtClean="0">
                          <a:solidFill>
                            <a:srgbClr val="000000"/>
                          </a:solidFill>
                          <a:latin typeface="Calibri"/>
                        </a:rPr>
                        <a:t>Raise</a:t>
                      </a:r>
                      <a:r>
                        <a:rPr lang="en-US" sz="1800" b="0" i="0" u="none" strike="noStrike" baseline="0" dirty="0" smtClean="0">
                          <a:solidFill>
                            <a:srgbClr val="000000"/>
                          </a:solidFill>
                          <a:latin typeface="Calibri"/>
                        </a:rPr>
                        <a:t>d Fare</a:t>
                      </a:r>
                      <a:endParaRPr lang="en-US" sz="1800" b="0" i="0" u="none" strike="noStrike" dirty="0">
                        <a:solidFill>
                          <a:srgbClr val="000000"/>
                        </a:solidFill>
                        <a:latin typeface="Calibri"/>
                      </a:endParaRP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Change</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Pct. Change</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1410">
                <a:tc>
                  <a:txBody>
                    <a:bodyPr/>
                    <a:lstStyle/>
                    <a:p>
                      <a:pPr algn="l" fontAlgn="b"/>
                      <a:r>
                        <a:rPr lang="en-US" sz="1800" b="0" i="0" u="none" strike="noStrike" dirty="0">
                          <a:solidFill>
                            <a:srgbClr val="000000"/>
                          </a:solidFill>
                          <a:latin typeface="Calibri"/>
                        </a:rPr>
                        <a:t>Commuter Rail</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800" b="0" i="0" u="none" strike="noStrike" dirty="0">
                          <a:solidFill>
                            <a:srgbClr val="000000"/>
                          </a:solidFill>
                          <a:latin typeface="Calibri"/>
                        </a:rPr>
                        <a:t>21,327</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800" b="0" i="0" u="none" strike="noStrike" dirty="0">
                          <a:solidFill>
                            <a:srgbClr val="000000"/>
                          </a:solidFill>
                          <a:latin typeface="Calibri"/>
                        </a:rPr>
                        <a:t>21,088</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800" b="0" i="0" u="none" strike="noStrike">
                          <a:solidFill>
                            <a:srgbClr val="000000"/>
                          </a:solidFill>
                          <a:latin typeface="Calibri"/>
                        </a:rPr>
                        <a:t>-239</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800" b="0" i="0" u="none" strike="noStrike" dirty="0">
                          <a:solidFill>
                            <a:srgbClr val="000000"/>
                          </a:solidFill>
                          <a:latin typeface="Calibri"/>
                        </a:rPr>
                        <a:t>-1.12%</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201410">
                <a:tc>
                  <a:txBody>
                    <a:bodyPr/>
                    <a:lstStyle/>
                    <a:p>
                      <a:pPr algn="l" fontAlgn="b"/>
                      <a:r>
                        <a:rPr lang="en-US" sz="1800" b="0" i="0" u="none" strike="noStrike" dirty="0">
                          <a:solidFill>
                            <a:srgbClr val="000000"/>
                          </a:solidFill>
                          <a:latin typeface="Calibri"/>
                        </a:rPr>
                        <a:t>Metrorail</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493,649</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477,911</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-15,738</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-3.19%</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01410">
                <a:tc>
                  <a:txBody>
                    <a:bodyPr/>
                    <a:lstStyle/>
                    <a:p>
                      <a:pPr algn="l" fontAlgn="b"/>
                      <a:r>
                        <a:rPr lang="en-US" sz="1800" b="0" i="0" u="none" strike="noStrike" dirty="0">
                          <a:solidFill>
                            <a:srgbClr val="000000"/>
                          </a:solidFill>
                          <a:latin typeface="Calibri"/>
                        </a:rPr>
                        <a:t>Bus/Metrorail</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223,466</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215,820</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a:solidFill>
                            <a:srgbClr val="000000"/>
                          </a:solidFill>
                          <a:latin typeface="Calibri"/>
                        </a:rPr>
                        <a:t>-7,646</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800" b="0" i="0" u="none" strike="noStrike" dirty="0">
                          <a:solidFill>
                            <a:srgbClr val="000000"/>
                          </a:solidFill>
                          <a:latin typeface="Calibri"/>
                        </a:rPr>
                        <a:t>-3.42%</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01410">
                <a:tc>
                  <a:txBody>
                    <a:bodyPr/>
                    <a:lstStyle/>
                    <a:p>
                      <a:pPr algn="l" fontAlgn="b"/>
                      <a:r>
                        <a:rPr lang="en-US" sz="1800" b="0" i="0" u="none" strike="noStrike" dirty="0">
                          <a:solidFill>
                            <a:srgbClr val="000000"/>
                          </a:solidFill>
                          <a:latin typeface="Calibri"/>
                        </a:rPr>
                        <a:t>All Bus</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341,597</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350,353</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a:solidFill>
                            <a:srgbClr val="000000"/>
                          </a:solidFill>
                          <a:latin typeface="Calibri"/>
                        </a:rPr>
                        <a:t>8,756</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2.56%</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r h="201410">
                <a:tc>
                  <a:txBody>
                    <a:bodyPr/>
                    <a:lstStyle/>
                    <a:p>
                      <a:pPr algn="l" fontAlgn="b"/>
                      <a:r>
                        <a:rPr lang="en-US" sz="1800" b="0" i="0" u="none" strike="noStrike" dirty="0">
                          <a:solidFill>
                            <a:srgbClr val="000000"/>
                          </a:solidFill>
                          <a:latin typeface="Calibri"/>
                        </a:rPr>
                        <a:t>All</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1,080,039</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1,065,172</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-14,867</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-1.38%</a:t>
                      </a:r>
                    </a:p>
                  </a:txBody>
                  <a:tcPr marL="73152" marR="73152"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609600" y="4419600"/>
            <a:ext cx="7696200" cy="2031325"/>
          </a:xfrm>
          <a:prstGeom prst="rect">
            <a:avLst/>
          </a:prstGeom>
          <a:noFill/>
        </p:spPr>
        <p:txBody>
          <a:bodyPr wrap="square" rtlCol="0">
            <a:spAutoFit/>
          </a:bodyPr>
          <a:lstStyle/>
          <a:p>
            <a:pPr marL="342900" indent="-342900">
              <a:buFont typeface="Arial" pitchFamily="34" charset="0"/>
              <a:buChar char="•"/>
            </a:pPr>
            <a:r>
              <a:rPr lang="en-US" dirty="0" smtClean="0"/>
              <a:t>19% increase in base fare for MR results in about 3% drop in MR and BU/MR</a:t>
            </a:r>
          </a:p>
          <a:p>
            <a:pPr marL="342900" indent="-342900">
              <a:buFont typeface="Arial" pitchFamily="34" charset="0"/>
              <a:buChar char="•"/>
            </a:pPr>
            <a:r>
              <a:rPr lang="en-US" dirty="0" smtClean="0"/>
              <a:t>“All bus” trips increase, since their fare was not changed.</a:t>
            </a:r>
          </a:p>
          <a:p>
            <a:pPr marL="342900" indent="-342900">
              <a:buFont typeface="Arial" pitchFamily="34" charset="0"/>
              <a:buChar char="•"/>
            </a:pPr>
            <a:r>
              <a:rPr lang="en-US" dirty="0" smtClean="0"/>
              <a:t>It is hard to compute fare elasticity, since not all trips see the same fare increase:</a:t>
            </a:r>
          </a:p>
          <a:p>
            <a:pPr marL="800100" lvl="1" indent="-342900">
              <a:buFont typeface="Arial" pitchFamily="34" charset="0"/>
              <a:buChar char="•"/>
            </a:pPr>
            <a:r>
              <a:rPr lang="en-US" dirty="0" smtClean="0"/>
              <a:t>DC to DC trip would see full 19% increase</a:t>
            </a:r>
          </a:p>
          <a:p>
            <a:pPr marL="800100" lvl="1" indent="-342900">
              <a:buFont typeface="Arial" pitchFamily="34" charset="0"/>
              <a:buChar char="•"/>
            </a:pPr>
            <a:r>
              <a:rPr lang="en-US" dirty="0" smtClean="0"/>
              <a:t>Long distance trips would see no increase (390-cent max. fare did not change)</a:t>
            </a:r>
          </a:p>
        </p:txBody>
      </p:sp>
      <p:sp>
        <p:nvSpPr>
          <p:cNvPr id="10" name="Date Placeholder 9"/>
          <p:cNvSpPr>
            <a:spLocks noGrp="1"/>
          </p:cNvSpPr>
          <p:nvPr>
            <p:ph type="dt" sz="half" idx="10"/>
          </p:nvPr>
        </p:nvSpPr>
        <p:spPr/>
        <p:txBody>
          <a:bodyPr/>
          <a:lstStyle/>
          <a:p>
            <a:r>
              <a:rPr lang="en-US" smtClean="0"/>
              <a:t>7/22/2011</a:t>
            </a:r>
            <a:endParaRPr lang="en-US"/>
          </a:p>
        </p:txBody>
      </p:sp>
      <p:sp>
        <p:nvSpPr>
          <p:cNvPr id="11" name="Slide Number Placeholder 10"/>
          <p:cNvSpPr>
            <a:spLocks noGrp="1"/>
          </p:cNvSpPr>
          <p:nvPr>
            <p:ph type="sldNum" sz="quarter" idx="12"/>
          </p:nvPr>
        </p:nvSpPr>
        <p:spPr/>
        <p:txBody>
          <a:bodyPr/>
          <a:lstStyle/>
          <a:p>
            <a:fld id="{93171A41-9A09-4F16-9F90-B00686FCF47D}" type="slidenum">
              <a:rPr lang="en-US" smtClean="0"/>
              <a:pPr/>
              <a:t>35</a:t>
            </a:fld>
            <a:endParaRPr lang="en-US"/>
          </a:p>
        </p:txBody>
      </p:sp>
      <p:sp>
        <p:nvSpPr>
          <p:cNvPr id="12" name="Footer Placeholder 11"/>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1447800" y="12192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a:p>
                  </a:txBody>
                  <a:tcPr/>
                </a:tc>
                <a:tc>
                  <a:txBody>
                    <a:bodyPr/>
                    <a:lstStyle/>
                    <a:p>
                      <a:r>
                        <a:rPr lang="en-US" dirty="0" smtClean="0"/>
                        <a:t>Base Toll</a:t>
                      </a:r>
                      <a:endParaRPr lang="en-US" dirty="0"/>
                    </a:p>
                  </a:txBody>
                  <a:tcPr/>
                </a:tc>
                <a:tc>
                  <a:txBody>
                    <a:bodyPr/>
                    <a:lstStyle/>
                    <a:p>
                      <a:r>
                        <a:rPr lang="en-US" dirty="0" smtClean="0"/>
                        <a:t>Alternative Toll</a:t>
                      </a:r>
                      <a:endParaRPr lang="en-US" dirty="0"/>
                    </a:p>
                  </a:txBody>
                  <a:tcPr/>
                </a:tc>
              </a:tr>
              <a:tr h="370840">
                <a:tc>
                  <a:txBody>
                    <a:bodyPr/>
                    <a:lstStyle/>
                    <a:p>
                      <a:r>
                        <a:rPr lang="en-US" dirty="0" smtClean="0"/>
                        <a:t>Main Toll</a:t>
                      </a:r>
                      <a:r>
                        <a:rPr lang="en-US" baseline="0" dirty="0" smtClean="0"/>
                        <a:t> Plaza</a:t>
                      </a:r>
                      <a:endParaRPr lang="en-US" dirty="0"/>
                    </a:p>
                  </a:txBody>
                  <a:tcPr/>
                </a:tc>
                <a:tc>
                  <a:txBody>
                    <a:bodyPr/>
                    <a:lstStyle/>
                    <a:p>
                      <a:r>
                        <a:rPr lang="en-US" dirty="0" smtClean="0"/>
                        <a:t>$0.50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$1.00</a:t>
                      </a:r>
                    </a:p>
                  </a:txBody>
                  <a:tcPr/>
                </a:tc>
              </a:tr>
              <a:tr h="370840">
                <a:tc>
                  <a:txBody>
                    <a:bodyPr/>
                    <a:lstStyle/>
                    <a:p>
                      <a:r>
                        <a:rPr lang="en-US" dirty="0" smtClean="0"/>
                        <a:t>Ramps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$0.25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$0.50</a:t>
                      </a:r>
                    </a:p>
                  </a:txBody>
                  <a:tcPr/>
                </a:tc>
              </a:tr>
            </a:tbl>
          </a:graphicData>
        </a:graphic>
      </p:graphicFrame>
      <p:sp>
        <p:nvSpPr>
          <p:cNvPr id="4" name="Title 1"/>
          <p:cNvSpPr>
            <a:spLocks noGrp="1"/>
          </p:cNvSpPr>
          <p:nvPr>
            <p:ph type="title"/>
          </p:nvPr>
        </p:nvSpPr>
        <p:spPr/>
        <p:txBody>
          <a:bodyPr>
            <a:normAutofit fontScale="90000"/>
          </a:bodyPr>
          <a:lstStyle/>
          <a:p>
            <a:r>
              <a:rPr lang="en-US" sz="3300" dirty="0" smtClean="0"/>
              <a:t>Test 5: Raise Toll on Dulles Toll Rd Main Plaza, 2007</a:t>
            </a:r>
            <a:r>
              <a:rPr lang="en-US" sz="3600" dirty="0" smtClean="0"/>
              <a:t/>
            </a:r>
            <a:br>
              <a:rPr lang="en-US" sz="3600" dirty="0" smtClean="0"/>
            </a:br>
            <a:endParaRPr lang="en-US" sz="2700" dirty="0"/>
          </a:p>
        </p:txBody>
      </p:sp>
      <p:pic>
        <p:nvPicPr>
          <p:cNvPr id="12289" name="Picture 1"/>
          <p:cNvPicPr>
            <a:picLocks noChangeAspect="1" noChangeArrowheads="1"/>
          </p:cNvPicPr>
          <p:nvPr/>
        </p:nvPicPr>
        <p:blipFill>
          <a:blip r:embed="rId2" cstate="print"/>
          <a:srcRect l="5177" t="15000" r="6813" b="8333"/>
          <a:stretch>
            <a:fillRect/>
          </a:stretch>
        </p:blipFill>
        <p:spPr bwMode="auto">
          <a:xfrm>
            <a:off x="1905000" y="2590800"/>
            <a:ext cx="5181600" cy="3505200"/>
          </a:xfrm>
          <a:prstGeom prst="rect">
            <a:avLst/>
          </a:prstGeom>
          <a:noFill/>
          <a:ln w="9525">
            <a:noFill/>
            <a:miter lim="800000"/>
            <a:headEnd/>
            <a:tailEnd/>
          </a:ln>
        </p:spPr>
      </p:pic>
      <p:sp>
        <p:nvSpPr>
          <p:cNvPr id="9" name="Oval 8"/>
          <p:cNvSpPr/>
          <p:nvPr/>
        </p:nvSpPr>
        <p:spPr>
          <a:xfrm>
            <a:off x="3962400" y="3733800"/>
            <a:ext cx="12954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p:cNvSpPr>
            <a:spLocks noGrp="1"/>
          </p:cNvSpPr>
          <p:nvPr>
            <p:ph type="dt" sz="half" idx="10"/>
          </p:nvPr>
        </p:nvSpPr>
        <p:spPr/>
        <p:txBody>
          <a:bodyPr/>
          <a:lstStyle/>
          <a:p>
            <a:r>
              <a:rPr lang="en-US" smtClean="0"/>
              <a:t>7/22/2011</a:t>
            </a:r>
            <a:endParaRPr lang="en-US"/>
          </a:p>
        </p:txBody>
      </p:sp>
      <p:sp>
        <p:nvSpPr>
          <p:cNvPr id="14" name="Slide Number Placeholder 13"/>
          <p:cNvSpPr>
            <a:spLocks noGrp="1"/>
          </p:cNvSpPr>
          <p:nvPr>
            <p:ph type="sldNum" sz="quarter" idx="12"/>
          </p:nvPr>
        </p:nvSpPr>
        <p:spPr/>
        <p:txBody>
          <a:bodyPr/>
          <a:lstStyle/>
          <a:p>
            <a:fld id="{93171A41-9A09-4F16-9F90-B00686FCF47D}" type="slidenum">
              <a:rPr lang="en-US" smtClean="0"/>
              <a:pPr/>
              <a:t>36</a:t>
            </a:fld>
            <a:endParaRPr lang="en-US"/>
          </a:p>
        </p:txBody>
      </p:sp>
      <p:sp>
        <p:nvSpPr>
          <p:cNvPr id="15" name="Footer Placeholder 14"/>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300" dirty="0" smtClean="0"/>
              <a:t>Test 5: Raise Toll on Dulles Toll Rd Main Plaza</a:t>
            </a:r>
            <a:r>
              <a:rPr lang="en-US" sz="3600" dirty="0" smtClean="0"/>
              <a:t/>
            </a:r>
            <a:br>
              <a:rPr lang="en-US" sz="3600" dirty="0" smtClean="0"/>
            </a:br>
            <a:r>
              <a:rPr lang="en-US" sz="2700" dirty="0" smtClean="0"/>
              <a:t> Daily Volume difference, 2007</a:t>
            </a:r>
            <a:endParaRPr lang="en-US" sz="2700" dirty="0"/>
          </a:p>
        </p:txBody>
      </p:sp>
      <p:pic>
        <p:nvPicPr>
          <p:cNvPr id="29698" name="Picture 2"/>
          <p:cNvPicPr>
            <a:picLocks noGrp="1" noChangeAspect="1" noChangeArrowheads="1"/>
          </p:cNvPicPr>
          <p:nvPr>
            <p:ph idx="1"/>
          </p:nvPr>
        </p:nvPicPr>
        <p:blipFill>
          <a:blip r:embed="rId3" cstate="print"/>
          <a:srcRect/>
          <a:stretch>
            <a:fillRect/>
          </a:stretch>
        </p:blipFill>
        <p:spPr bwMode="auto">
          <a:xfrm>
            <a:off x="457200" y="1909034"/>
            <a:ext cx="8229600" cy="3908295"/>
          </a:xfrm>
          <a:prstGeom prst="rect">
            <a:avLst/>
          </a:prstGeom>
          <a:noFill/>
          <a:ln w="9525">
            <a:noFill/>
            <a:miter lim="800000"/>
            <a:headEnd/>
            <a:tailEnd/>
          </a:ln>
        </p:spPr>
      </p:pic>
      <p:sp>
        <p:nvSpPr>
          <p:cNvPr id="6" name="TextBox 5"/>
          <p:cNvSpPr txBox="1"/>
          <p:nvPr/>
        </p:nvSpPr>
        <p:spPr>
          <a:xfrm>
            <a:off x="6096000" y="1905000"/>
            <a:ext cx="2819400" cy="923330"/>
          </a:xfrm>
          <a:prstGeom prst="rect">
            <a:avLst/>
          </a:prstGeom>
          <a:solidFill>
            <a:schemeClr val="bg1"/>
          </a:solidFill>
        </p:spPr>
        <p:txBody>
          <a:bodyPr wrap="square" rtlCol="0">
            <a:spAutoFit/>
          </a:bodyPr>
          <a:lstStyle/>
          <a:p>
            <a:r>
              <a:rPr lang="en-US" dirty="0" smtClean="0"/>
              <a:t>Red: Decrease in Volume</a:t>
            </a:r>
          </a:p>
          <a:p>
            <a:r>
              <a:rPr lang="en-US" dirty="0" smtClean="0"/>
              <a:t>Green: Increase in Volume</a:t>
            </a:r>
          </a:p>
          <a:p>
            <a:r>
              <a:rPr lang="en-US" dirty="0" smtClean="0"/>
              <a:t>Tolerance: +/- 2000 vehicles</a:t>
            </a:r>
            <a:endParaRPr lang="en-US" dirty="0"/>
          </a:p>
        </p:txBody>
      </p:sp>
      <p:graphicFrame>
        <p:nvGraphicFramePr>
          <p:cNvPr id="9" name="Table 8"/>
          <p:cNvGraphicFramePr>
            <a:graphicFrameLocks noGrp="1"/>
          </p:cNvGraphicFramePr>
          <p:nvPr/>
        </p:nvGraphicFramePr>
        <p:xfrm>
          <a:off x="457200" y="4724400"/>
          <a:ext cx="3276600" cy="1127760"/>
        </p:xfrm>
        <a:graphic>
          <a:graphicData uri="http://schemas.openxmlformats.org/drawingml/2006/table">
            <a:tbl>
              <a:tblPr firstRow="1" bandRow="1">
                <a:tableStyleId>{5C22544A-7EE6-4342-B048-85BDC9FD1C3A}</a:tableStyleId>
              </a:tblPr>
              <a:tblGrid>
                <a:gridCol w="1092200"/>
                <a:gridCol w="1092200"/>
                <a:gridCol w="1092200"/>
              </a:tblGrid>
              <a:tr h="304800">
                <a:tc>
                  <a:txBody>
                    <a:bodyPr/>
                    <a:lstStyle/>
                    <a:p>
                      <a:endParaRPr lang="en-US" sz="140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aseline="0" dirty="0" smtClean="0">
                          <a:solidFill>
                            <a:schemeClr val="tx1"/>
                          </a:solidFill>
                          <a:latin typeface="+mn-lt"/>
                        </a:rPr>
                        <a:t>Main Plaza Vol. Before</a:t>
                      </a:r>
                      <a:endParaRPr lang="en-US" sz="140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aseline="0" dirty="0" smtClean="0">
                          <a:solidFill>
                            <a:schemeClr val="tx1"/>
                          </a:solidFill>
                          <a:latin typeface="+mn-lt"/>
                        </a:rPr>
                        <a:t>Main Plaza Vol. After</a:t>
                      </a:r>
                      <a:endParaRPr lang="en-US" sz="140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52400">
                <a:tc>
                  <a:txBody>
                    <a:bodyPr/>
                    <a:lstStyle/>
                    <a:p>
                      <a:r>
                        <a:rPr lang="en-US" sz="1400" baseline="0" dirty="0" smtClean="0">
                          <a:solidFill>
                            <a:schemeClr val="tx1"/>
                          </a:solidFill>
                          <a:latin typeface="+mn-lt"/>
                        </a:rPr>
                        <a:t>Westbound</a:t>
                      </a:r>
                      <a:endParaRPr lang="en-US" sz="140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latin typeface="+mn-lt"/>
                        </a:rPr>
                        <a:t>79,132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latin typeface="+mn-lt"/>
                        </a:rPr>
                        <a:t>61,280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4409">
                <a:tc>
                  <a:txBody>
                    <a:bodyPr/>
                    <a:lstStyle/>
                    <a:p>
                      <a:r>
                        <a:rPr lang="en-US" sz="1400" baseline="0" dirty="0" smtClean="0">
                          <a:solidFill>
                            <a:schemeClr val="tx1"/>
                          </a:solidFill>
                          <a:latin typeface="+mn-lt"/>
                        </a:rPr>
                        <a:t>Eastbound</a:t>
                      </a:r>
                      <a:endParaRPr lang="en-US" sz="140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latin typeface="+mn-lt"/>
                        </a:rPr>
                        <a:t>77,509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latin typeface="+mn-lt"/>
                        </a:rPr>
                        <a:t>59,690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extBox 9"/>
          <p:cNvSpPr txBox="1"/>
          <p:nvPr/>
        </p:nvSpPr>
        <p:spPr>
          <a:xfrm>
            <a:off x="457200" y="3581400"/>
            <a:ext cx="4267200" cy="954107"/>
          </a:xfrm>
          <a:prstGeom prst="rect">
            <a:avLst/>
          </a:prstGeom>
          <a:solidFill>
            <a:schemeClr val="bg1"/>
          </a:solidFill>
        </p:spPr>
        <p:txBody>
          <a:bodyPr wrap="square" rtlCol="0">
            <a:spAutoFit/>
          </a:bodyPr>
          <a:lstStyle/>
          <a:p>
            <a:r>
              <a:rPr lang="en-US" sz="1400" dirty="0" smtClean="0"/>
              <a:t>Volume decrease (red) on DTR and some connecting Beltway links</a:t>
            </a:r>
          </a:p>
          <a:p>
            <a:endParaRPr lang="en-US" sz="1400" dirty="0" smtClean="0"/>
          </a:p>
          <a:p>
            <a:r>
              <a:rPr lang="en-US" sz="1400" dirty="0" smtClean="0"/>
              <a:t>Volume increase (green) on Route 7 and </a:t>
            </a:r>
            <a:r>
              <a:rPr lang="en-US" sz="1400" dirty="0" err="1" smtClean="0"/>
              <a:t>Lewinsville</a:t>
            </a:r>
            <a:r>
              <a:rPr lang="en-US" sz="1400" dirty="0" smtClean="0"/>
              <a:t> Rd</a:t>
            </a:r>
          </a:p>
        </p:txBody>
      </p:sp>
      <p:sp>
        <p:nvSpPr>
          <p:cNvPr id="11" name="Date Placeholder 10"/>
          <p:cNvSpPr>
            <a:spLocks noGrp="1"/>
          </p:cNvSpPr>
          <p:nvPr>
            <p:ph type="dt" sz="half" idx="10"/>
          </p:nvPr>
        </p:nvSpPr>
        <p:spPr/>
        <p:txBody>
          <a:bodyPr/>
          <a:lstStyle/>
          <a:p>
            <a:r>
              <a:rPr lang="en-US" smtClean="0"/>
              <a:t>7/22/2011</a:t>
            </a:r>
            <a:endParaRPr lang="en-US"/>
          </a:p>
        </p:txBody>
      </p:sp>
      <p:sp>
        <p:nvSpPr>
          <p:cNvPr id="12" name="Slide Number Placeholder 11"/>
          <p:cNvSpPr>
            <a:spLocks noGrp="1"/>
          </p:cNvSpPr>
          <p:nvPr>
            <p:ph type="sldNum" sz="quarter" idx="12"/>
          </p:nvPr>
        </p:nvSpPr>
        <p:spPr/>
        <p:txBody>
          <a:bodyPr/>
          <a:lstStyle/>
          <a:p>
            <a:fld id="{93171A41-9A09-4F16-9F90-B00686FCF47D}" type="slidenum">
              <a:rPr lang="en-US" smtClean="0"/>
              <a:pPr/>
              <a:t>37</a:t>
            </a:fld>
            <a:endParaRPr lang="en-US"/>
          </a:p>
        </p:txBody>
      </p:sp>
      <p:sp>
        <p:nvSpPr>
          <p:cNvPr id="13" name="Footer Placeholder 12"/>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p:cNvPicPr>
            <a:picLocks noGrp="1" noChangeAspect="1" noChangeArrowheads="1"/>
          </p:cNvPicPr>
          <p:nvPr>
            <p:ph idx="1"/>
          </p:nvPr>
        </p:nvPicPr>
        <p:blipFill>
          <a:blip r:embed="rId2" cstate="print"/>
          <a:srcRect l="27774" t="10102" r="4240" b="14135"/>
          <a:stretch>
            <a:fillRect/>
          </a:stretch>
        </p:blipFill>
        <p:spPr bwMode="auto">
          <a:xfrm>
            <a:off x="1295400" y="1295400"/>
            <a:ext cx="5562600" cy="4813788"/>
          </a:xfrm>
          <a:prstGeom prst="rect">
            <a:avLst/>
          </a:prstGeom>
          <a:noFill/>
          <a:ln w="9525">
            <a:noFill/>
            <a:miter lim="800000"/>
            <a:headEnd/>
            <a:tailEnd/>
          </a:ln>
        </p:spPr>
      </p:pic>
      <p:cxnSp>
        <p:nvCxnSpPr>
          <p:cNvPr id="6" name="Straight Arrow Connector 5"/>
          <p:cNvCxnSpPr/>
          <p:nvPr/>
        </p:nvCxnSpPr>
        <p:spPr>
          <a:xfrm>
            <a:off x="1066800" y="3048000"/>
            <a:ext cx="2057400" cy="533400"/>
          </a:xfrm>
          <a:prstGeom prst="straightConnector1">
            <a:avLst/>
          </a:prstGeom>
          <a:ln w="19050">
            <a:solidFill>
              <a:srgbClr val="66FFFF"/>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52400" y="2667000"/>
            <a:ext cx="1066800" cy="369332"/>
          </a:xfrm>
          <a:prstGeom prst="rect">
            <a:avLst/>
          </a:prstGeom>
          <a:noFill/>
        </p:spPr>
        <p:txBody>
          <a:bodyPr wrap="square" rtlCol="0">
            <a:spAutoFit/>
          </a:bodyPr>
          <a:lstStyle/>
          <a:p>
            <a:r>
              <a:rPr lang="en-US" dirty="0" smtClean="0"/>
              <a:t>TAZ 1817</a:t>
            </a:r>
            <a:endParaRPr lang="en-US" dirty="0"/>
          </a:p>
        </p:txBody>
      </p:sp>
      <p:sp>
        <p:nvSpPr>
          <p:cNvPr id="8" name="Title 1"/>
          <p:cNvSpPr>
            <a:spLocks noGrp="1"/>
          </p:cNvSpPr>
          <p:nvPr>
            <p:ph type="title"/>
          </p:nvPr>
        </p:nvSpPr>
        <p:spPr/>
        <p:txBody>
          <a:bodyPr>
            <a:normAutofit/>
          </a:bodyPr>
          <a:lstStyle/>
          <a:p>
            <a:r>
              <a:rPr lang="en-US" sz="3000" dirty="0" smtClean="0"/>
              <a:t>Test 6: Change TAZ 1817 area type 3 to 2 (2007)</a:t>
            </a:r>
            <a:r>
              <a:rPr lang="en-US" sz="3600" dirty="0" smtClean="0"/>
              <a:t/>
            </a:r>
            <a:br>
              <a:rPr lang="en-US" sz="3600" dirty="0" smtClean="0"/>
            </a:br>
            <a:endParaRPr lang="en-US" sz="2700" dirty="0"/>
          </a:p>
        </p:txBody>
      </p:sp>
      <p:sp>
        <p:nvSpPr>
          <p:cNvPr id="9" name="TextBox 8"/>
          <p:cNvSpPr txBox="1"/>
          <p:nvPr/>
        </p:nvSpPr>
        <p:spPr>
          <a:xfrm>
            <a:off x="6858000" y="1600200"/>
            <a:ext cx="1828800" cy="3954929"/>
          </a:xfrm>
          <a:prstGeom prst="rect">
            <a:avLst/>
          </a:prstGeom>
          <a:noFill/>
        </p:spPr>
        <p:txBody>
          <a:bodyPr wrap="square" rtlCol="0">
            <a:spAutoFit/>
          </a:bodyPr>
          <a:lstStyle/>
          <a:p>
            <a:r>
              <a:rPr lang="en-US" dirty="0" smtClean="0"/>
              <a:t>Increased zonal population from 944 to 1888 (doubled</a:t>
            </a:r>
            <a:r>
              <a:rPr lang="en-US" dirty="0" smtClean="0"/>
              <a:t>)</a:t>
            </a:r>
          </a:p>
          <a:p>
            <a:endParaRPr lang="en-US" dirty="0" smtClean="0"/>
          </a:p>
          <a:p>
            <a:endParaRPr lang="en-US" dirty="0" smtClean="0"/>
          </a:p>
          <a:p>
            <a:r>
              <a:rPr lang="en-US" sz="1100" dirty="0" smtClean="0"/>
              <a:t>AT1:</a:t>
            </a:r>
          </a:p>
          <a:p>
            <a:r>
              <a:rPr lang="en-US" sz="1100" dirty="0" smtClean="0"/>
              <a:t>High mixed employment and population density</a:t>
            </a:r>
          </a:p>
          <a:p>
            <a:endParaRPr lang="en-US" sz="1100" dirty="0" smtClean="0"/>
          </a:p>
          <a:p>
            <a:r>
              <a:rPr lang="en-US" sz="1100" dirty="0" smtClean="0"/>
              <a:t>AT2:</a:t>
            </a:r>
          </a:p>
          <a:p>
            <a:r>
              <a:rPr lang="en-US" sz="1100" dirty="0" smtClean="0"/>
              <a:t>Medium/high mixed density</a:t>
            </a:r>
          </a:p>
          <a:p>
            <a:endParaRPr lang="en-US" sz="1100" dirty="0" smtClean="0"/>
          </a:p>
          <a:p>
            <a:r>
              <a:rPr lang="en-US" sz="1100" dirty="0" smtClean="0"/>
              <a:t>AT3:</a:t>
            </a:r>
          </a:p>
          <a:p>
            <a:r>
              <a:rPr lang="en-US" sz="1100" dirty="0" smtClean="0"/>
              <a:t>Medium employment density</a:t>
            </a:r>
          </a:p>
          <a:p>
            <a:endParaRPr lang="en-US" sz="1100" dirty="0" smtClean="0"/>
          </a:p>
          <a:p>
            <a:r>
              <a:rPr lang="en-US" sz="1100" dirty="0" smtClean="0"/>
              <a:t>See Table 24 in Ver. 2.3 calibration report</a:t>
            </a:r>
            <a:endParaRPr lang="en-US" sz="1100" dirty="0"/>
          </a:p>
        </p:txBody>
      </p:sp>
      <p:pic>
        <p:nvPicPr>
          <p:cNvPr id="2051" name="Picture 3"/>
          <p:cNvPicPr>
            <a:picLocks noChangeAspect="1" noChangeArrowheads="1"/>
          </p:cNvPicPr>
          <p:nvPr/>
        </p:nvPicPr>
        <p:blipFill>
          <a:blip r:embed="rId3" cstate="print"/>
          <a:srcRect t="21230"/>
          <a:stretch>
            <a:fillRect/>
          </a:stretch>
        </p:blipFill>
        <p:spPr bwMode="auto">
          <a:xfrm>
            <a:off x="762000" y="4495800"/>
            <a:ext cx="1219200" cy="1413611"/>
          </a:xfrm>
          <a:prstGeom prst="rect">
            <a:avLst/>
          </a:prstGeom>
          <a:noFill/>
          <a:ln w="9525">
            <a:noFill/>
            <a:miter lim="800000"/>
            <a:headEnd/>
            <a:tailEnd/>
          </a:ln>
          <a:effectLst/>
        </p:spPr>
      </p:pic>
      <p:sp>
        <p:nvSpPr>
          <p:cNvPr id="14" name="Date Placeholder 13"/>
          <p:cNvSpPr>
            <a:spLocks noGrp="1"/>
          </p:cNvSpPr>
          <p:nvPr>
            <p:ph type="dt" sz="half" idx="10"/>
          </p:nvPr>
        </p:nvSpPr>
        <p:spPr/>
        <p:txBody>
          <a:bodyPr/>
          <a:lstStyle/>
          <a:p>
            <a:r>
              <a:rPr lang="en-US" smtClean="0"/>
              <a:t>7/22/2011</a:t>
            </a:r>
            <a:endParaRPr lang="en-US"/>
          </a:p>
        </p:txBody>
      </p:sp>
      <p:sp>
        <p:nvSpPr>
          <p:cNvPr id="15" name="Slide Number Placeholder 14"/>
          <p:cNvSpPr>
            <a:spLocks noGrp="1"/>
          </p:cNvSpPr>
          <p:nvPr>
            <p:ph type="sldNum" sz="quarter" idx="12"/>
          </p:nvPr>
        </p:nvSpPr>
        <p:spPr/>
        <p:txBody>
          <a:bodyPr/>
          <a:lstStyle/>
          <a:p>
            <a:fld id="{93171A41-9A09-4F16-9F90-B00686FCF47D}" type="slidenum">
              <a:rPr lang="en-US" smtClean="0"/>
              <a:pPr/>
              <a:t>38</a:t>
            </a:fld>
            <a:endParaRPr lang="en-US"/>
          </a:p>
        </p:txBody>
      </p:sp>
      <p:sp>
        <p:nvSpPr>
          <p:cNvPr id="16" name="Footer Placeholder 15"/>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Increase in zonal non-motorized productions</a:t>
            </a:r>
          </a:p>
          <a:p>
            <a:endParaRPr lang="en-US" dirty="0"/>
          </a:p>
          <a:p>
            <a:endParaRPr lang="en-US" dirty="0" smtClean="0"/>
          </a:p>
          <a:p>
            <a:r>
              <a:rPr lang="en-US" dirty="0" smtClean="0"/>
              <a:t>Increase in zonal non-motorized attractions</a:t>
            </a:r>
            <a:endParaRPr lang="en-US" dirty="0"/>
          </a:p>
        </p:txBody>
      </p:sp>
      <p:sp>
        <p:nvSpPr>
          <p:cNvPr id="4" name="Title 1"/>
          <p:cNvSpPr>
            <a:spLocks noGrp="1"/>
          </p:cNvSpPr>
          <p:nvPr>
            <p:ph type="title"/>
          </p:nvPr>
        </p:nvSpPr>
        <p:spPr/>
        <p:txBody>
          <a:bodyPr>
            <a:normAutofit/>
          </a:bodyPr>
          <a:lstStyle/>
          <a:p>
            <a:r>
              <a:rPr lang="en-US" sz="3000" dirty="0" smtClean="0"/>
              <a:t>Test 6: Change TAZ 1817 area type 3 to 2</a:t>
            </a:r>
            <a:r>
              <a:rPr lang="en-US" sz="3600" dirty="0" smtClean="0"/>
              <a:t/>
            </a:r>
            <a:br>
              <a:rPr lang="en-US" sz="3600" dirty="0" smtClean="0"/>
            </a:br>
            <a:r>
              <a:rPr lang="en-US" sz="2400" dirty="0" smtClean="0"/>
              <a:t>Results, 2007</a:t>
            </a:r>
            <a:endParaRPr lang="en-US" sz="2400" dirty="0"/>
          </a:p>
        </p:txBody>
      </p:sp>
      <p:graphicFrame>
        <p:nvGraphicFramePr>
          <p:cNvPr id="6" name="Table 5"/>
          <p:cNvGraphicFramePr>
            <a:graphicFrameLocks noGrp="1"/>
          </p:cNvGraphicFramePr>
          <p:nvPr/>
        </p:nvGraphicFramePr>
        <p:xfrm>
          <a:off x="914401" y="2286000"/>
          <a:ext cx="6553197" cy="725805"/>
        </p:xfrm>
        <a:graphic>
          <a:graphicData uri="http://schemas.openxmlformats.org/drawingml/2006/table">
            <a:tbl>
              <a:tblPr/>
              <a:tblGrid>
                <a:gridCol w="936171"/>
                <a:gridCol w="936171"/>
                <a:gridCol w="936171"/>
                <a:gridCol w="936171"/>
                <a:gridCol w="936171"/>
                <a:gridCol w="936171"/>
                <a:gridCol w="936171"/>
              </a:tblGrid>
              <a:tr h="344805">
                <a:tc>
                  <a:txBody>
                    <a:bodyPr/>
                    <a:lstStyle/>
                    <a:p>
                      <a:pPr algn="l" fontAlgn="b"/>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r" fontAlgn="b"/>
                      <a:r>
                        <a:rPr lang="en-US" sz="1100" b="0" i="0" u="none" strike="noStrike" dirty="0" smtClean="0">
                          <a:solidFill>
                            <a:srgbClr val="000000"/>
                          </a:solidFill>
                          <a:latin typeface="Calibri"/>
                        </a:rPr>
                        <a:t>Base Case </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smtClean="0">
                          <a:solidFill>
                            <a:srgbClr val="000000"/>
                          </a:solidFill>
                          <a:latin typeface="Calibri"/>
                        </a:rPr>
                        <a:t>19</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2.45%</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263</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8.90%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282</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7.57%</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90500">
                <a:tc>
                  <a:txBody>
                    <a:bodyPr/>
                    <a:lstStyle/>
                    <a:p>
                      <a:pPr algn="r" fontAlgn="b"/>
                      <a:r>
                        <a:rPr lang="en-US" sz="1100" b="0" i="0" u="none" strike="noStrike" dirty="0" smtClean="0">
                          <a:solidFill>
                            <a:srgbClr val="000000"/>
                          </a:solidFill>
                          <a:latin typeface="Calibri"/>
                        </a:rPr>
                        <a:t>LU Test 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smtClean="0">
                          <a:solidFill>
                            <a:srgbClr val="000000"/>
                          </a:solidFill>
                          <a:latin typeface="Calibri"/>
                        </a:rPr>
                        <a:t>51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4.98%</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484</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10.31%</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535</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9.35%</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914400" y="4114800"/>
          <a:ext cx="6553197" cy="725805"/>
        </p:xfrm>
        <a:graphic>
          <a:graphicData uri="http://schemas.openxmlformats.org/drawingml/2006/table">
            <a:tbl>
              <a:tblPr/>
              <a:tblGrid>
                <a:gridCol w="936171"/>
                <a:gridCol w="936171"/>
                <a:gridCol w="936171"/>
                <a:gridCol w="936171"/>
                <a:gridCol w="936171"/>
                <a:gridCol w="936171"/>
                <a:gridCol w="936171"/>
              </a:tblGrid>
              <a:tr h="190500">
                <a:tc>
                  <a:txBody>
                    <a:bodyPr/>
                    <a:lstStyle/>
                    <a:p>
                      <a:pPr algn="l" fontAlgn="b"/>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a:t>
                      </a:r>
                      <a:r>
                        <a:rPr lang="en-US" sz="1100" b="0" i="0" u="none" strike="noStrike" dirty="0" err="1" smtClean="0">
                          <a:solidFill>
                            <a:srgbClr val="000000"/>
                          </a:solidFill>
                          <a:latin typeface="Calibri"/>
                        </a:rPr>
                        <a:t>NonM</a:t>
                      </a:r>
                      <a:r>
                        <a:rPr lang="en-US" sz="1100" b="0" i="0" u="none" strike="noStrike" dirty="0" smtClean="0">
                          <a:solidFill>
                            <a:srgbClr val="000000"/>
                          </a:solidFill>
                          <a:latin typeface="Calibri"/>
                        </a:rPr>
                        <a:t> </a:t>
                      </a:r>
                      <a:r>
                        <a:rPr lang="en-US" sz="1100" b="0" i="0" u="none" strike="noStrike" dirty="0">
                          <a:solidFill>
                            <a:srgbClr val="000000"/>
                          </a:solidFill>
                          <a:latin typeface="Calibri"/>
                        </a:rPr>
                        <a:t>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a:t>
                      </a:r>
                      <a:r>
                        <a:rPr lang="en-US" sz="1100" b="0" i="0" u="none" strike="noStrike" dirty="0" err="1" smtClean="0">
                          <a:solidFill>
                            <a:srgbClr val="000000"/>
                          </a:solidFill>
                          <a:latin typeface="Calibri"/>
                        </a:rPr>
                        <a:t>NonM</a:t>
                      </a:r>
                      <a:r>
                        <a:rPr lang="en-US" sz="1100" b="0" i="0" u="none" strike="noStrike" dirty="0" smtClean="0">
                          <a:solidFill>
                            <a:srgbClr val="000000"/>
                          </a:solidFill>
                          <a:latin typeface="Calibri"/>
                        </a:rPr>
                        <a:t> </a:t>
                      </a:r>
                      <a:r>
                        <a:rPr lang="en-US" sz="1100" b="0" i="0" u="none" strike="noStrike" dirty="0">
                          <a:solidFill>
                            <a:srgbClr val="000000"/>
                          </a:solidFill>
                          <a:latin typeface="Calibri"/>
                        </a:rPr>
                        <a:t>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r" fontAlgn="b"/>
                      <a:r>
                        <a:rPr lang="en-US" sz="1100" b="0" i="0" u="none" strike="noStrike" dirty="0" smtClean="0">
                          <a:solidFill>
                            <a:srgbClr val="000000"/>
                          </a:solidFill>
                          <a:latin typeface="Calibri"/>
                        </a:rPr>
                        <a:t>Base Case </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smtClean="0">
                          <a:solidFill>
                            <a:srgbClr val="000000"/>
                          </a:solidFill>
                          <a:latin typeface="Calibri"/>
                        </a:rPr>
                        <a:t>102</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1.90%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645</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4.90%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747</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4.03%</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90500">
                <a:tc>
                  <a:txBody>
                    <a:bodyPr/>
                    <a:lstStyle/>
                    <a:p>
                      <a:pPr algn="r" fontAlgn="b"/>
                      <a:r>
                        <a:rPr lang="en-US" sz="1100" b="0" i="0" u="none" strike="noStrike" dirty="0" smtClean="0">
                          <a:solidFill>
                            <a:srgbClr val="000000"/>
                          </a:solidFill>
                          <a:latin typeface="Calibri"/>
                        </a:rPr>
                        <a:t>LU Test 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smtClean="0">
                          <a:solidFill>
                            <a:srgbClr val="000000"/>
                          </a:solidFill>
                          <a:latin typeface="Calibri"/>
                        </a:rPr>
                        <a:t>251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4.05%</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767</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7.49%</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1,019</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6.19%</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9" name="Date Placeholder 8"/>
          <p:cNvSpPr>
            <a:spLocks noGrp="1"/>
          </p:cNvSpPr>
          <p:nvPr>
            <p:ph type="dt" sz="half" idx="10"/>
          </p:nvPr>
        </p:nvSpPr>
        <p:spPr/>
        <p:txBody>
          <a:bodyPr/>
          <a:lstStyle/>
          <a:p>
            <a:r>
              <a:rPr lang="en-US" smtClean="0"/>
              <a:t>7/22/2011</a:t>
            </a:r>
            <a:endParaRPr lang="en-US"/>
          </a:p>
        </p:txBody>
      </p:sp>
      <p:sp>
        <p:nvSpPr>
          <p:cNvPr id="13" name="Slide Number Placeholder 12"/>
          <p:cNvSpPr>
            <a:spLocks noGrp="1"/>
          </p:cNvSpPr>
          <p:nvPr>
            <p:ph type="sldNum" sz="quarter" idx="12"/>
          </p:nvPr>
        </p:nvSpPr>
        <p:spPr/>
        <p:txBody>
          <a:bodyPr/>
          <a:lstStyle/>
          <a:p>
            <a:fld id="{93171A41-9A09-4F16-9F90-B00686FCF47D}" type="slidenum">
              <a:rPr lang="en-US" smtClean="0"/>
              <a:pPr/>
              <a:t>39</a:t>
            </a:fld>
            <a:endParaRPr lang="en-US"/>
          </a:p>
        </p:txBody>
      </p:sp>
      <p:sp>
        <p:nvSpPr>
          <p:cNvPr id="14" name="Footer Placeholder 13"/>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Same zone (TAZ 1817) as previous test</a:t>
            </a:r>
          </a:p>
          <a:p>
            <a:r>
              <a:rPr lang="en-US" dirty="0" smtClean="0"/>
              <a:t>Population increased from 944 to 1,888</a:t>
            </a:r>
          </a:p>
          <a:p>
            <a:r>
              <a:rPr lang="en-US" dirty="0" smtClean="0"/>
              <a:t>Employment increased from 6,114 </a:t>
            </a:r>
            <a:r>
              <a:rPr lang="en-US" dirty="0"/>
              <a:t>to </a:t>
            </a:r>
            <a:r>
              <a:rPr lang="en-US" dirty="0" smtClean="0"/>
              <a:t>24,456</a:t>
            </a:r>
            <a:endParaRPr lang="en-US" dirty="0"/>
          </a:p>
        </p:txBody>
      </p:sp>
      <p:sp>
        <p:nvSpPr>
          <p:cNvPr id="4" name="Title 1"/>
          <p:cNvSpPr>
            <a:spLocks noGrp="1"/>
          </p:cNvSpPr>
          <p:nvPr>
            <p:ph type="title"/>
          </p:nvPr>
        </p:nvSpPr>
        <p:spPr/>
        <p:txBody>
          <a:bodyPr>
            <a:normAutofit/>
          </a:bodyPr>
          <a:lstStyle/>
          <a:p>
            <a:r>
              <a:rPr lang="en-US" sz="3000" dirty="0" smtClean="0"/>
              <a:t>Test 7: Change TAZ 1817 area type 3 to 1 (2007)</a:t>
            </a:r>
            <a:r>
              <a:rPr lang="en-US" sz="3600" dirty="0" smtClean="0"/>
              <a:t/>
            </a:r>
            <a:br>
              <a:rPr lang="en-US" sz="3600" dirty="0" smtClean="0"/>
            </a:br>
            <a:endParaRPr lang="en-US" sz="2700" dirty="0"/>
          </a:p>
        </p:txBody>
      </p:sp>
      <p:sp>
        <p:nvSpPr>
          <p:cNvPr id="8" name="Date Placeholder 7"/>
          <p:cNvSpPr>
            <a:spLocks noGrp="1"/>
          </p:cNvSpPr>
          <p:nvPr>
            <p:ph type="dt" sz="half" idx="10"/>
          </p:nvPr>
        </p:nvSpPr>
        <p:spPr/>
        <p:txBody>
          <a:bodyPr/>
          <a:lstStyle/>
          <a:p>
            <a:r>
              <a:rPr lang="en-US" smtClean="0"/>
              <a:t>7/22/2011</a:t>
            </a:r>
            <a:endParaRPr lang="en-US"/>
          </a:p>
        </p:txBody>
      </p:sp>
      <p:sp>
        <p:nvSpPr>
          <p:cNvPr id="9" name="Slide Number Placeholder 8"/>
          <p:cNvSpPr>
            <a:spLocks noGrp="1"/>
          </p:cNvSpPr>
          <p:nvPr>
            <p:ph type="sldNum" sz="quarter" idx="12"/>
          </p:nvPr>
        </p:nvSpPr>
        <p:spPr/>
        <p:txBody>
          <a:bodyPr/>
          <a:lstStyle/>
          <a:p>
            <a:fld id="{93171A41-9A09-4F16-9F90-B00686FCF47D}" type="slidenum">
              <a:rPr lang="en-US" smtClean="0"/>
              <a:pPr/>
              <a:t>40</a:t>
            </a:fld>
            <a:endParaRPr lang="en-US"/>
          </a:p>
        </p:txBody>
      </p:sp>
      <p:sp>
        <p:nvSpPr>
          <p:cNvPr id="10" name="Footer Placeholder 9"/>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Increase in zonal non-motorized productions</a:t>
            </a:r>
          </a:p>
          <a:p>
            <a:endParaRPr lang="en-US" dirty="0"/>
          </a:p>
          <a:p>
            <a:endParaRPr lang="en-US" dirty="0" smtClean="0"/>
          </a:p>
          <a:p>
            <a:r>
              <a:rPr lang="en-US" dirty="0" smtClean="0"/>
              <a:t>Increase in zonal non-motorized attractions</a:t>
            </a:r>
            <a:endParaRPr lang="en-US" dirty="0"/>
          </a:p>
        </p:txBody>
      </p:sp>
      <p:sp>
        <p:nvSpPr>
          <p:cNvPr id="4" name="Title 1"/>
          <p:cNvSpPr>
            <a:spLocks noGrp="1"/>
          </p:cNvSpPr>
          <p:nvPr>
            <p:ph type="title"/>
          </p:nvPr>
        </p:nvSpPr>
        <p:spPr/>
        <p:txBody>
          <a:bodyPr>
            <a:normAutofit/>
          </a:bodyPr>
          <a:lstStyle/>
          <a:p>
            <a:r>
              <a:rPr lang="en-US" sz="3000" dirty="0" smtClean="0"/>
              <a:t>Test 7: Change TAZ 1817 area type 3 to 1</a:t>
            </a:r>
            <a:r>
              <a:rPr lang="en-US" sz="3600" dirty="0" smtClean="0"/>
              <a:t/>
            </a:r>
            <a:br>
              <a:rPr lang="en-US" sz="3600" dirty="0" smtClean="0"/>
            </a:br>
            <a:r>
              <a:rPr lang="en-US" sz="2400" dirty="0" smtClean="0"/>
              <a:t>Results, 2007</a:t>
            </a:r>
            <a:endParaRPr lang="en-US" sz="2400" dirty="0"/>
          </a:p>
        </p:txBody>
      </p:sp>
      <p:graphicFrame>
        <p:nvGraphicFramePr>
          <p:cNvPr id="6" name="Table 5"/>
          <p:cNvGraphicFramePr>
            <a:graphicFrameLocks noGrp="1"/>
          </p:cNvGraphicFramePr>
          <p:nvPr/>
        </p:nvGraphicFramePr>
        <p:xfrm>
          <a:off x="914401" y="2286000"/>
          <a:ext cx="6553197" cy="916305"/>
        </p:xfrm>
        <a:graphic>
          <a:graphicData uri="http://schemas.openxmlformats.org/drawingml/2006/table">
            <a:tbl>
              <a:tblPr/>
              <a:tblGrid>
                <a:gridCol w="936171"/>
                <a:gridCol w="936171"/>
                <a:gridCol w="936171"/>
                <a:gridCol w="936171"/>
                <a:gridCol w="936171"/>
                <a:gridCol w="936171"/>
                <a:gridCol w="936171"/>
              </a:tblGrid>
              <a:tr h="344805">
                <a:tc>
                  <a:txBody>
                    <a:bodyPr/>
                    <a:lstStyle/>
                    <a:p>
                      <a:pPr algn="l" fontAlgn="b"/>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r" fontAlgn="b"/>
                      <a:r>
                        <a:rPr lang="en-US" sz="1100" b="0" i="0" u="none" strike="noStrike" dirty="0" smtClean="0">
                          <a:solidFill>
                            <a:srgbClr val="000000"/>
                          </a:solidFill>
                          <a:latin typeface="Calibri"/>
                        </a:rPr>
                        <a:t>Base Case </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smtClean="0">
                          <a:solidFill>
                            <a:srgbClr val="000000"/>
                          </a:solidFill>
                          <a:latin typeface="Calibri"/>
                        </a:rPr>
                        <a:t>19</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2.45%</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263</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8.90%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282</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7.57%</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90500">
                <a:tc>
                  <a:txBody>
                    <a:bodyPr/>
                    <a:lstStyle/>
                    <a:p>
                      <a:pPr algn="r" fontAlgn="b"/>
                      <a:r>
                        <a:rPr lang="en-US" sz="1100" b="0" i="0" u="none" strike="noStrike" dirty="0" smtClean="0">
                          <a:solidFill>
                            <a:srgbClr val="000000"/>
                          </a:solidFill>
                          <a:latin typeface="Calibri"/>
                        </a:rPr>
                        <a:t>LU Test 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dirty="0" smtClean="0">
                          <a:solidFill>
                            <a:srgbClr val="000000"/>
                          </a:solidFill>
                          <a:latin typeface="Calibri"/>
                        </a:rPr>
                        <a:t>51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latin typeface="Calibri"/>
                        </a:rPr>
                        <a:t>4.98%</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latin typeface="Calibri"/>
                        </a:rPr>
                        <a:t>484</a:t>
                      </a: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latin typeface="Calibri"/>
                        </a:rPr>
                        <a:t>10.31%</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latin typeface="Calibri"/>
                        </a:rPr>
                        <a:t>535</a:t>
                      </a: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latin typeface="Calibri"/>
                        </a:rPr>
                        <a:t>9.35%</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r>
              <a:tr h="190500">
                <a:tc>
                  <a:txBody>
                    <a:bodyPr/>
                    <a:lstStyle/>
                    <a:p>
                      <a:pPr algn="r" fontAlgn="b"/>
                      <a:r>
                        <a:rPr lang="en-US" sz="1100" b="0" i="0" u="none" strike="noStrike" dirty="0" smtClean="0">
                          <a:solidFill>
                            <a:srgbClr val="000000"/>
                          </a:solidFill>
                          <a:latin typeface="Calibri"/>
                        </a:rPr>
                        <a:t>LU Test 2</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smtClean="0">
                          <a:solidFill>
                            <a:srgbClr val="000000"/>
                          </a:solidFill>
                          <a:latin typeface="Calibri"/>
                        </a:rPr>
                        <a:t>95</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9.13%</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451</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10.18%</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546</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9.98%</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914400" y="4114800"/>
          <a:ext cx="6553197" cy="916305"/>
        </p:xfrm>
        <a:graphic>
          <a:graphicData uri="http://schemas.openxmlformats.org/drawingml/2006/table">
            <a:tbl>
              <a:tblPr/>
              <a:tblGrid>
                <a:gridCol w="936171"/>
                <a:gridCol w="936171"/>
                <a:gridCol w="936171"/>
                <a:gridCol w="936171"/>
                <a:gridCol w="936171"/>
                <a:gridCol w="936171"/>
                <a:gridCol w="936171"/>
              </a:tblGrid>
              <a:tr h="190500">
                <a:tc>
                  <a:txBody>
                    <a:bodyPr/>
                    <a:lstStyle/>
                    <a:p>
                      <a:pPr algn="l" fontAlgn="b"/>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HBW </a:t>
                      </a:r>
                      <a:r>
                        <a:rPr lang="en-US" sz="1100" b="0" i="0" u="none" strike="noStrike" dirty="0" err="1" smtClean="0">
                          <a:solidFill>
                            <a:srgbClr val="000000"/>
                          </a:solidFill>
                          <a:latin typeface="Calibri"/>
                        </a:rPr>
                        <a:t>NonM</a:t>
                      </a:r>
                      <a:r>
                        <a:rPr lang="en-US" sz="1100" b="0" i="0" u="none" strike="noStrike" dirty="0" smtClean="0">
                          <a:solidFill>
                            <a:srgbClr val="000000"/>
                          </a:solidFill>
                          <a:latin typeface="Calibri"/>
                        </a:rPr>
                        <a:t> </a:t>
                      </a:r>
                      <a:r>
                        <a:rPr lang="en-US" sz="1100" b="0" i="0" u="none" strike="noStrike" dirty="0">
                          <a:solidFill>
                            <a:srgbClr val="000000"/>
                          </a:solidFill>
                          <a:latin typeface="Calibri"/>
                        </a:rPr>
                        <a:t>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Non-HBW </a:t>
                      </a:r>
                      <a:r>
                        <a:rPr lang="en-US" sz="1100" b="0" i="0" u="none" strike="noStrike" dirty="0" err="1">
                          <a:solidFill>
                            <a:srgbClr val="000000"/>
                          </a:solidFill>
                          <a:latin typeface="Calibri"/>
                        </a:rPr>
                        <a:t>NonM</a:t>
                      </a:r>
                      <a:r>
                        <a:rPr lang="en-US" sz="1100" b="0" i="0" u="none" strike="noStrike" dirty="0">
                          <a:solidFill>
                            <a:srgbClr val="000000"/>
                          </a:solidFill>
                          <a:latin typeface="Calibri"/>
                        </a:rPr>
                        <a:t> 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Trips</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All </a:t>
                      </a:r>
                      <a:r>
                        <a:rPr lang="en-US" sz="1100" b="0" i="0" u="none" strike="noStrike" dirty="0" err="1" smtClean="0">
                          <a:solidFill>
                            <a:srgbClr val="000000"/>
                          </a:solidFill>
                          <a:latin typeface="Calibri"/>
                        </a:rPr>
                        <a:t>NonM</a:t>
                      </a:r>
                      <a:r>
                        <a:rPr lang="en-US" sz="1100" b="0" i="0" u="none" strike="noStrike" dirty="0" smtClean="0">
                          <a:solidFill>
                            <a:srgbClr val="000000"/>
                          </a:solidFill>
                          <a:latin typeface="Calibri"/>
                        </a:rPr>
                        <a:t> </a:t>
                      </a:r>
                      <a:r>
                        <a:rPr lang="en-US" sz="1100" b="0" i="0" u="none" strike="noStrike" dirty="0">
                          <a:solidFill>
                            <a:srgbClr val="000000"/>
                          </a:solidFill>
                          <a:latin typeface="Calibri"/>
                        </a:rPr>
                        <a:t>Pct</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r" fontAlgn="b"/>
                      <a:r>
                        <a:rPr lang="en-US" sz="1100" b="0" i="0" u="none" strike="noStrike" dirty="0" smtClean="0">
                          <a:solidFill>
                            <a:srgbClr val="000000"/>
                          </a:solidFill>
                          <a:latin typeface="Calibri"/>
                        </a:rPr>
                        <a:t>Base Case </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smtClean="0">
                          <a:solidFill>
                            <a:srgbClr val="000000"/>
                          </a:solidFill>
                          <a:latin typeface="Calibri"/>
                        </a:rPr>
                        <a:t>102</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1.90%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645</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dirty="0">
                          <a:solidFill>
                            <a:srgbClr val="000000"/>
                          </a:solidFill>
                          <a:latin typeface="Calibri"/>
                        </a:rPr>
                        <a:t>4.90%</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747</a:t>
                      </a:r>
                    </a:p>
                  </a:txBody>
                  <a:tcPr marL="36576" marR="36576"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r" fontAlgn="b"/>
                      <a:r>
                        <a:rPr lang="en-US" sz="1100" b="0" i="0" u="none" strike="noStrike">
                          <a:solidFill>
                            <a:srgbClr val="000000"/>
                          </a:solidFill>
                          <a:latin typeface="Calibri"/>
                        </a:rPr>
                        <a:t>4.03%</a:t>
                      </a:r>
                    </a:p>
                  </a:txBody>
                  <a:tcPr marL="36576" marR="36576"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90500">
                <a:tc>
                  <a:txBody>
                    <a:bodyPr/>
                    <a:lstStyle/>
                    <a:p>
                      <a:pPr algn="r" fontAlgn="b"/>
                      <a:r>
                        <a:rPr lang="en-US" sz="1100" b="0" i="0" u="none" strike="noStrike" dirty="0" smtClean="0">
                          <a:solidFill>
                            <a:srgbClr val="000000"/>
                          </a:solidFill>
                          <a:latin typeface="Calibri"/>
                        </a:rPr>
                        <a:t>LU Test 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dirty="0" smtClean="0">
                          <a:solidFill>
                            <a:srgbClr val="000000"/>
                          </a:solidFill>
                          <a:latin typeface="Calibri"/>
                        </a:rPr>
                        <a:t>251</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latin typeface="Calibri"/>
                        </a:rPr>
                        <a:t>4.05%</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latin typeface="Calibri"/>
                        </a:rPr>
                        <a:t>767</a:t>
                      </a: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latin typeface="Calibri"/>
                        </a:rPr>
                        <a:t>7.49%</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latin typeface="Calibri"/>
                        </a:rPr>
                        <a:t>1,019</a:t>
                      </a:r>
                    </a:p>
                  </a:txBody>
                  <a:tcPr marL="36576" marR="36576"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latin typeface="Calibri"/>
                        </a:rPr>
                        <a:t>6.19%</a:t>
                      </a:r>
                    </a:p>
                  </a:txBody>
                  <a:tcPr marL="36576" marR="36576" marT="9525" marB="0" anchor="b">
                    <a:lnL>
                      <a:noFill/>
                    </a:lnL>
                    <a:lnR w="12700" cap="flat" cmpd="sng" algn="ctr">
                      <a:solidFill>
                        <a:schemeClr val="tx1"/>
                      </a:solidFill>
                      <a:prstDash val="solid"/>
                      <a:round/>
                      <a:headEnd type="none" w="med" len="med"/>
                      <a:tailEnd type="none" w="med" len="med"/>
                    </a:lnR>
                    <a:lnT>
                      <a:noFill/>
                    </a:lnT>
                    <a:lnB>
                      <a:noFill/>
                    </a:lnB>
                  </a:tcPr>
                </a:tc>
              </a:tr>
              <a:tr h="190500">
                <a:tc>
                  <a:txBody>
                    <a:bodyPr/>
                    <a:lstStyle/>
                    <a:p>
                      <a:pPr algn="r" fontAlgn="b"/>
                      <a:r>
                        <a:rPr lang="en-US" sz="1100" b="0" i="0" u="none" strike="noStrike" dirty="0" smtClean="0">
                          <a:solidFill>
                            <a:srgbClr val="000000"/>
                          </a:solidFill>
                          <a:latin typeface="Calibri"/>
                        </a:rPr>
                        <a:t>LU Test 2</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smtClean="0">
                          <a:solidFill>
                            <a:srgbClr val="000000"/>
                          </a:solidFill>
                          <a:latin typeface="Calibri"/>
                        </a:rPr>
                        <a:t>1864</a:t>
                      </a:r>
                      <a:endParaRPr lang="en-US" sz="1100" b="0" i="0" u="none" strike="noStrike" dirty="0">
                        <a:solidFill>
                          <a:srgbClr val="000000"/>
                        </a:solidFill>
                        <a:latin typeface="Calibri"/>
                      </a:endParaRP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5.91%</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2,588</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8.64%</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a:solidFill>
                            <a:srgbClr val="000000"/>
                          </a:solidFill>
                          <a:latin typeface="Calibri"/>
                        </a:rPr>
                        <a:t>4,452</a:t>
                      </a:r>
                    </a:p>
                  </a:txBody>
                  <a:tcPr marL="36576" marR="36576"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7.24%</a:t>
                      </a:r>
                    </a:p>
                  </a:txBody>
                  <a:tcPr marL="36576" marR="36576"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9" name="Date Placeholder 8"/>
          <p:cNvSpPr>
            <a:spLocks noGrp="1"/>
          </p:cNvSpPr>
          <p:nvPr>
            <p:ph type="dt" sz="half" idx="10"/>
          </p:nvPr>
        </p:nvSpPr>
        <p:spPr/>
        <p:txBody>
          <a:bodyPr/>
          <a:lstStyle/>
          <a:p>
            <a:r>
              <a:rPr lang="en-US" smtClean="0"/>
              <a:t>7/22/2011</a:t>
            </a:r>
            <a:endParaRPr lang="en-US"/>
          </a:p>
        </p:txBody>
      </p:sp>
      <p:sp>
        <p:nvSpPr>
          <p:cNvPr id="13" name="Slide Number Placeholder 12"/>
          <p:cNvSpPr>
            <a:spLocks noGrp="1"/>
          </p:cNvSpPr>
          <p:nvPr>
            <p:ph type="sldNum" sz="quarter" idx="12"/>
          </p:nvPr>
        </p:nvSpPr>
        <p:spPr/>
        <p:txBody>
          <a:bodyPr/>
          <a:lstStyle/>
          <a:p>
            <a:fld id="{93171A41-9A09-4F16-9F90-B00686FCF47D}" type="slidenum">
              <a:rPr lang="en-US" smtClean="0"/>
              <a:pPr/>
              <a:t>41</a:t>
            </a:fld>
            <a:endParaRPr lang="en-US"/>
          </a:p>
        </p:txBody>
      </p:sp>
      <p:sp>
        <p:nvSpPr>
          <p:cNvPr id="14" name="Footer Placeholder 13"/>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Regional VMT increased by 38,886,000 (24.8%)</a:t>
            </a:r>
          </a:p>
          <a:p>
            <a:r>
              <a:rPr lang="en-US" dirty="0" smtClean="0"/>
              <a:t>Regional vehicle trips increased by 5,604,000 (36.5%)</a:t>
            </a:r>
          </a:p>
          <a:p>
            <a:r>
              <a:rPr lang="en-US" dirty="0" smtClean="0"/>
              <a:t>VMT per capita decreased from 26.2 to 22.7</a:t>
            </a:r>
          </a:p>
          <a:p>
            <a:r>
              <a:rPr lang="en-US" dirty="0" smtClean="0"/>
              <a:t>VMT per trip declined from 10.2 to 9.33</a:t>
            </a:r>
            <a:endParaRPr lang="en-US" dirty="0"/>
          </a:p>
        </p:txBody>
      </p:sp>
      <p:sp>
        <p:nvSpPr>
          <p:cNvPr id="4" name="Title 1"/>
          <p:cNvSpPr>
            <a:spLocks noGrp="1"/>
          </p:cNvSpPr>
          <p:nvPr>
            <p:ph type="title"/>
          </p:nvPr>
        </p:nvSpPr>
        <p:spPr>
          <a:xfrm>
            <a:off x="381000" y="274638"/>
            <a:ext cx="8382000" cy="1143000"/>
          </a:xfrm>
        </p:spPr>
        <p:txBody>
          <a:bodyPr>
            <a:normAutofit/>
          </a:bodyPr>
          <a:lstStyle/>
          <a:p>
            <a:r>
              <a:rPr lang="en-US" sz="2800" dirty="0" smtClean="0"/>
              <a:t>Test 8: Load 2040 land use onto 2007 network</a:t>
            </a:r>
            <a:br>
              <a:rPr lang="en-US" sz="2800" dirty="0" smtClean="0"/>
            </a:br>
            <a:r>
              <a:rPr lang="en-US" sz="2800" dirty="0" smtClean="0"/>
              <a:t>R</a:t>
            </a:r>
            <a:r>
              <a:rPr lang="en-US" sz="2400" dirty="0" smtClean="0"/>
              <a:t>esults</a:t>
            </a:r>
            <a:endParaRPr lang="en-US" sz="2400" dirty="0"/>
          </a:p>
        </p:txBody>
      </p:sp>
      <p:sp>
        <p:nvSpPr>
          <p:cNvPr id="8" name="Date Placeholder 7"/>
          <p:cNvSpPr>
            <a:spLocks noGrp="1"/>
          </p:cNvSpPr>
          <p:nvPr>
            <p:ph type="dt" sz="half" idx="10"/>
          </p:nvPr>
        </p:nvSpPr>
        <p:spPr/>
        <p:txBody>
          <a:bodyPr/>
          <a:lstStyle/>
          <a:p>
            <a:r>
              <a:rPr lang="en-US" smtClean="0"/>
              <a:t>7/22/2011</a:t>
            </a:r>
            <a:endParaRPr lang="en-US"/>
          </a:p>
        </p:txBody>
      </p:sp>
      <p:sp>
        <p:nvSpPr>
          <p:cNvPr id="9" name="Slide Number Placeholder 8"/>
          <p:cNvSpPr>
            <a:spLocks noGrp="1"/>
          </p:cNvSpPr>
          <p:nvPr>
            <p:ph type="sldNum" sz="quarter" idx="12"/>
          </p:nvPr>
        </p:nvSpPr>
        <p:spPr/>
        <p:txBody>
          <a:bodyPr/>
          <a:lstStyle/>
          <a:p>
            <a:fld id="{93171A41-9A09-4F16-9F90-B00686FCF47D}" type="slidenum">
              <a:rPr lang="en-US" smtClean="0"/>
              <a:pPr/>
              <a:t>42</a:t>
            </a:fld>
            <a:endParaRPr lang="en-US"/>
          </a:p>
        </p:txBody>
      </p:sp>
      <p:sp>
        <p:nvSpPr>
          <p:cNvPr id="10" name="Footer Placeholder 9"/>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 Sensitivity Tests</a:t>
            </a:r>
            <a:endParaRPr lang="en-US" dirty="0"/>
          </a:p>
        </p:txBody>
      </p:sp>
      <p:sp>
        <p:nvSpPr>
          <p:cNvPr id="5" name="Content Placeholder 4"/>
          <p:cNvSpPr>
            <a:spLocks noGrp="1"/>
          </p:cNvSpPr>
          <p:nvPr>
            <p:ph idx="1"/>
          </p:nvPr>
        </p:nvSpPr>
        <p:spPr/>
        <p:txBody>
          <a:bodyPr>
            <a:normAutofit/>
          </a:bodyPr>
          <a:lstStyle/>
          <a:p>
            <a:r>
              <a:rPr lang="en-US" dirty="0" smtClean="0"/>
              <a:t>The model response to system changes makes sense and meets our expectations, e.g.,</a:t>
            </a:r>
          </a:p>
          <a:p>
            <a:pPr lvl="1"/>
            <a:r>
              <a:rPr lang="en-US" dirty="0" smtClean="0"/>
              <a:t>When road capacity is increased, traffic on and near the improved facility increases and regional VMT increases;</a:t>
            </a:r>
          </a:p>
          <a:p>
            <a:pPr lvl="1"/>
            <a:r>
              <a:rPr lang="en-US" dirty="0" smtClean="0"/>
              <a:t>When transit service is increased on a bus line, transit trips go up and VMT decreases</a:t>
            </a:r>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43</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 Sensitivity Tests</a:t>
            </a:r>
            <a:endParaRPr lang="en-US" dirty="0"/>
          </a:p>
        </p:txBody>
      </p:sp>
      <p:sp>
        <p:nvSpPr>
          <p:cNvPr id="5" name="Content Placeholder 4"/>
          <p:cNvSpPr>
            <a:spLocks noGrp="1"/>
          </p:cNvSpPr>
          <p:nvPr>
            <p:ph idx="1"/>
          </p:nvPr>
        </p:nvSpPr>
        <p:spPr/>
        <p:txBody>
          <a:bodyPr>
            <a:normAutofit fontScale="85000" lnSpcReduction="20000"/>
          </a:bodyPr>
          <a:lstStyle/>
          <a:p>
            <a:r>
              <a:rPr lang="en-US" dirty="0" smtClean="0"/>
              <a:t>When looking at some of the difference plots, it is evident that there is still some degree of noise in the system, due to the fact that the traffic assignment is still not fully converged</a:t>
            </a:r>
          </a:p>
          <a:p>
            <a:pPr lvl="1"/>
            <a:r>
              <a:rPr lang="en-US" dirty="0" smtClean="0"/>
              <a:t>A relative gap threshold of 10</a:t>
            </a:r>
            <a:r>
              <a:rPr lang="en-US" baseline="30000" dirty="0" smtClean="0"/>
              <a:t>-3</a:t>
            </a:r>
            <a:r>
              <a:rPr lang="en-US" dirty="0" smtClean="0"/>
              <a:t> (which is the default value used in the Ver. 2.3 mode) is probably sufficient for regional analyses, such as the AQC analysis</a:t>
            </a:r>
          </a:p>
          <a:p>
            <a:pPr lvl="1"/>
            <a:r>
              <a:rPr lang="en-US" b="1" dirty="0" smtClean="0"/>
              <a:t>A smaller relative gap threshold may need to be considered for corridor studies that require a minimum degree of noise in the traffic assignment</a:t>
            </a:r>
          </a:p>
          <a:p>
            <a:pPr lvl="1"/>
            <a:r>
              <a:rPr lang="en-US" dirty="0" smtClean="0"/>
              <a:t>Both the relative gap threshold and the max. no. of UE iterations can be easily set in the highway assignment script</a:t>
            </a:r>
            <a:endParaRPr lang="en-US" dirty="0"/>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44</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conclusions</a:t>
            </a:r>
            <a:endParaRPr lang="en-US" dirty="0"/>
          </a:p>
        </p:txBody>
      </p:sp>
      <p:sp>
        <p:nvSpPr>
          <p:cNvPr id="5" name="Content Placeholder 4"/>
          <p:cNvSpPr>
            <a:spLocks noGrp="1"/>
          </p:cNvSpPr>
          <p:nvPr>
            <p:ph idx="1"/>
          </p:nvPr>
        </p:nvSpPr>
        <p:spPr/>
        <p:txBody>
          <a:bodyPr>
            <a:normAutofit fontScale="77500" lnSpcReduction="20000"/>
          </a:bodyPr>
          <a:lstStyle/>
          <a:p>
            <a:r>
              <a:rPr lang="en-US" dirty="0" smtClean="0"/>
              <a:t>The TPB Version 2.3 Travel Model remains in beta release</a:t>
            </a:r>
          </a:p>
          <a:p>
            <a:pPr lvl="1"/>
            <a:r>
              <a:rPr lang="en-US" dirty="0" smtClean="0"/>
              <a:t>an updated version (2.3.27) is now available for data request, including</a:t>
            </a:r>
          </a:p>
          <a:p>
            <a:pPr lvl="2"/>
            <a:r>
              <a:rPr lang="en-US" dirty="0" smtClean="0"/>
              <a:t>Model inputs for 2007 and 2040</a:t>
            </a:r>
          </a:p>
          <a:p>
            <a:pPr lvl="2"/>
            <a:r>
              <a:rPr lang="en-US" dirty="0" smtClean="0"/>
              <a:t>Documentation (PDF documents on the TFS web page)</a:t>
            </a:r>
          </a:p>
          <a:p>
            <a:pPr lvl="1"/>
            <a:r>
              <a:rPr lang="en-US" dirty="0" smtClean="0"/>
              <a:t>Please follow the normal data request procedures (</a:t>
            </a:r>
            <a:r>
              <a:rPr lang="en-US" dirty="0" smtClean="0">
                <a:hlinkClick r:id="rId2"/>
              </a:rPr>
              <a:t>www.mwcog.org/transportation/activities/models/documentation.asp</a:t>
            </a:r>
            <a:r>
              <a:rPr lang="en-US" dirty="0" smtClean="0"/>
              <a:t>)</a:t>
            </a:r>
          </a:p>
          <a:p>
            <a:r>
              <a:rPr lang="en-US" dirty="0" smtClean="0"/>
              <a:t>The Ver. 2.3 model will not become the official TPB model until the TPB approves the Air Quality Conformity Determination of the 2011 CLRP and the FY 2012-2018 TIP (expected November 2011)</a:t>
            </a:r>
          </a:p>
          <a:p>
            <a:r>
              <a:rPr lang="en-US" dirty="0" smtClean="0"/>
              <a:t>Between now and Nov. 2011, the model may undergo changes</a:t>
            </a:r>
          </a:p>
          <a:p>
            <a:endParaRPr lang="en-US" dirty="0"/>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45</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conclusions</a:t>
            </a:r>
            <a:endParaRPr lang="en-US" dirty="0"/>
          </a:p>
        </p:txBody>
      </p:sp>
      <p:sp>
        <p:nvSpPr>
          <p:cNvPr id="5" name="Content Placeholder 4"/>
          <p:cNvSpPr>
            <a:spLocks noGrp="1"/>
          </p:cNvSpPr>
          <p:nvPr>
            <p:ph idx="1"/>
          </p:nvPr>
        </p:nvSpPr>
        <p:spPr/>
        <p:txBody>
          <a:bodyPr>
            <a:normAutofit fontScale="85000" lnSpcReduction="20000"/>
          </a:bodyPr>
          <a:lstStyle/>
          <a:p>
            <a:r>
              <a:rPr lang="en-US" dirty="0" smtClean="0"/>
              <a:t>The model has been run on a variety of software/hardware platforms, but there are still issues</a:t>
            </a:r>
          </a:p>
          <a:p>
            <a:pPr lvl="1"/>
            <a:r>
              <a:rPr lang="en-US" dirty="0" smtClean="0"/>
              <a:t>Long run times (these have been made shorter by distributed processing)</a:t>
            </a:r>
          </a:p>
          <a:p>
            <a:pPr lvl="1"/>
            <a:r>
              <a:rPr lang="en-US" dirty="0" smtClean="0"/>
              <a:t>Stability: Some users report problems getting the model to run (most of these have been fixed by hardware or software changes)</a:t>
            </a:r>
          </a:p>
          <a:p>
            <a:pPr lvl="1"/>
            <a:r>
              <a:rPr lang="en-US" dirty="0" smtClean="0"/>
              <a:t>We have found some incorrect tolls in the 2007 highway network</a:t>
            </a:r>
          </a:p>
          <a:p>
            <a:r>
              <a:rPr lang="en-US" dirty="0" smtClean="0"/>
              <a:t>Transit constraint through regional core: Now added to the Ver. 2.3 model</a:t>
            </a:r>
          </a:p>
          <a:p>
            <a:r>
              <a:rPr lang="en-US" dirty="0" smtClean="0"/>
              <a:t>Emissions post processor:  In progress</a:t>
            </a:r>
            <a:endParaRPr lang="en-US" dirty="0"/>
          </a:p>
        </p:txBody>
      </p:sp>
      <p:sp>
        <p:nvSpPr>
          <p:cNvPr id="9" name="Date Placeholder 8"/>
          <p:cNvSpPr>
            <a:spLocks noGrp="1"/>
          </p:cNvSpPr>
          <p:nvPr>
            <p:ph type="dt" sz="half" idx="10"/>
          </p:nvPr>
        </p:nvSpPr>
        <p:spPr/>
        <p:txBody>
          <a:bodyPr/>
          <a:lstStyle/>
          <a:p>
            <a:r>
              <a:rPr lang="en-US" smtClean="0"/>
              <a:t>7/22/2011</a:t>
            </a:r>
            <a:endParaRPr lang="en-US"/>
          </a:p>
        </p:txBody>
      </p:sp>
      <p:sp>
        <p:nvSpPr>
          <p:cNvPr id="10" name="Slide Number Placeholder 9"/>
          <p:cNvSpPr>
            <a:spLocks noGrp="1"/>
          </p:cNvSpPr>
          <p:nvPr>
            <p:ph type="sldNum" sz="quarter" idx="12"/>
          </p:nvPr>
        </p:nvSpPr>
        <p:spPr/>
        <p:txBody>
          <a:bodyPr/>
          <a:lstStyle/>
          <a:p>
            <a:fld id="{93171A41-9A09-4F16-9F90-B00686FCF47D}" type="slidenum">
              <a:rPr lang="en-US" smtClean="0"/>
              <a:pPr/>
              <a:t>46</a:t>
            </a:fld>
            <a:endParaRPr lang="en-US"/>
          </a:p>
        </p:txBody>
      </p:sp>
      <p:sp>
        <p:nvSpPr>
          <p:cNvPr id="11" name="Footer Placeholder 10"/>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conclusions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continue to recommend using the bi-conjugate Frank-Wolfe algorithm in traffic assignment, which leads to faster convergence than the regular FW algorithm</a:t>
            </a:r>
          </a:p>
          <a:p>
            <a:r>
              <a:rPr lang="en-US" dirty="0" smtClean="0"/>
              <a:t>We continue to recommend users use distributed processing (DP), though we have noticed that the introduction of DP results in very small changes in estimated VMT.</a:t>
            </a:r>
          </a:p>
          <a:p>
            <a:r>
              <a:rPr lang="en-US" dirty="0" smtClean="0"/>
              <a:t>Manage these small differences by</a:t>
            </a:r>
          </a:p>
          <a:p>
            <a:pPr lvl="1"/>
            <a:r>
              <a:rPr lang="en-US" dirty="0" smtClean="0"/>
              <a:t>Running all your modeling scenarios (e.g. build and no-build) with DP on </a:t>
            </a:r>
            <a:r>
              <a:rPr lang="en-US" u="sng" dirty="0" smtClean="0"/>
              <a:t>or</a:t>
            </a:r>
            <a:r>
              <a:rPr lang="en-US" dirty="0" smtClean="0"/>
              <a:t> off (don’t mix the two)</a:t>
            </a:r>
          </a:p>
          <a:p>
            <a:pPr lvl="1"/>
            <a:r>
              <a:rPr lang="en-US" dirty="0" smtClean="0"/>
              <a:t>When using DP, use the same number of cores for each modeled scenario (we tend to use four cores per model run on our computers with 8 and 12 cores)</a:t>
            </a:r>
          </a:p>
          <a:p>
            <a:pPr lvl="1"/>
            <a:endParaRPr lang="en-US" dirty="0"/>
          </a:p>
        </p:txBody>
      </p:sp>
      <p:sp>
        <p:nvSpPr>
          <p:cNvPr id="7" name="Date Placeholder 6"/>
          <p:cNvSpPr>
            <a:spLocks noGrp="1"/>
          </p:cNvSpPr>
          <p:nvPr>
            <p:ph type="dt" sz="half" idx="10"/>
          </p:nvPr>
        </p:nvSpPr>
        <p:spPr/>
        <p:txBody>
          <a:bodyPr/>
          <a:lstStyle/>
          <a:p>
            <a:r>
              <a:rPr lang="en-US" smtClean="0"/>
              <a:t>7/22/2011</a:t>
            </a:r>
            <a:endParaRPr lang="en-US"/>
          </a:p>
        </p:txBody>
      </p:sp>
      <p:sp>
        <p:nvSpPr>
          <p:cNvPr id="8" name="Slide Number Placeholder 7"/>
          <p:cNvSpPr>
            <a:spLocks noGrp="1"/>
          </p:cNvSpPr>
          <p:nvPr>
            <p:ph type="sldNum" sz="quarter" idx="12"/>
          </p:nvPr>
        </p:nvSpPr>
        <p:spPr/>
        <p:txBody>
          <a:bodyPr/>
          <a:lstStyle/>
          <a:p>
            <a:fld id="{93171A41-9A09-4F16-9F90-B00686FCF47D}" type="slidenum">
              <a:rPr lang="en-US" smtClean="0"/>
              <a:pPr/>
              <a:t>47</a:t>
            </a:fld>
            <a:endParaRPr lang="en-US"/>
          </a:p>
        </p:txBody>
      </p:sp>
      <p:sp>
        <p:nvSpPr>
          <p:cNvPr id="9" name="Footer Placeholder 8"/>
          <p:cNvSpPr>
            <a:spLocks noGrp="1"/>
          </p:cNvSpPr>
          <p:nvPr>
            <p:ph type="ftr" sz="quarter" idx="11"/>
          </p:nvPr>
        </p:nvSpPr>
        <p:spPr/>
        <p:txBody>
          <a:bodyPr/>
          <a:lstStyle/>
          <a:p>
            <a:r>
              <a:rPr lang="en-US" smtClean="0"/>
              <a:t>TPB Version 2.3 Travel Model: Status Report</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1472</TotalTime>
  <Words>3977</Words>
  <Application>Microsoft Office PowerPoint</Application>
  <PresentationFormat>On-screen Show (4:3)</PresentationFormat>
  <Paragraphs>993</Paragraphs>
  <Slides>47</Slides>
  <Notes>11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 TPB Version 2.3 travel model on the 3,722-TAZ area system: Status report and sensitivity tests</vt:lpstr>
      <vt:lpstr>Acknowledgements</vt:lpstr>
      <vt:lpstr>Outline</vt:lpstr>
      <vt:lpstr>Overview</vt:lpstr>
      <vt:lpstr>Recent past events</vt:lpstr>
      <vt:lpstr>Staff activities since May 20  </vt:lpstr>
      <vt:lpstr>Production schedule  for 2011 CLRP update</vt:lpstr>
      <vt:lpstr>Remaining modeling issues  </vt:lpstr>
      <vt:lpstr>Updates to the model since April 29 (Ver. 2.3.17 =&gt; 2.3.27)</vt:lpstr>
      <vt:lpstr>Updates to the inputs since April 29  (Ver. 2.3.17 =&gt; 2.3.27)</vt:lpstr>
      <vt:lpstr>Validation summaries: Ver. 2.3.27</vt:lpstr>
      <vt:lpstr>2007 est. &amp; obs. VMT by state for MSA Ver. 2.3.27</vt:lpstr>
      <vt:lpstr>2007 est. &amp; obs. VMT (in 000s) by jurisdiction, Ver. 2.3.27</vt:lpstr>
      <vt:lpstr>2007 est. &amp; obs. VMT by facility type Ver. 2.3.27</vt:lpstr>
      <vt:lpstr>2007 est. &amp; obs. VMT by time of day Ver. 2.3.27</vt:lpstr>
      <vt:lpstr>2007 RMSE Analysis Ver. 2.3.27</vt:lpstr>
      <vt:lpstr>Conclusions: Validation</vt:lpstr>
      <vt:lpstr>Sensitivity tests</vt:lpstr>
      <vt:lpstr> Why do sensitivity testing? </vt:lpstr>
      <vt:lpstr>Typical tests to consider</vt:lpstr>
      <vt:lpstr>Notes about the sensitivity tests presented today</vt:lpstr>
      <vt:lpstr>Sensitivity Test Summary (all are for year 2007, except where noted)</vt:lpstr>
      <vt:lpstr>Test 1: Close Memorial Bridge to autos Results, 2007</vt:lpstr>
      <vt:lpstr>Test 1: Close Memorial Bridge to autos Results, 2007</vt:lpstr>
      <vt:lpstr>Test 1: Close Memorial Bridge to autos Results, 2007</vt:lpstr>
      <vt:lpstr>Test 2: Add Lanes to American Legion Bridge  Daily Volume difference, 2007</vt:lpstr>
      <vt:lpstr>Test 9: Add Lanes to American Legion Bridge with relative gap of 10-4   Daily Volume difference, 2007</vt:lpstr>
      <vt:lpstr>Test 2: Add Lanes to American Legion Bridge  Daily Volume difference, 2007</vt:lpstr>
      <vt:lpstr>Test 9: Add Lanes to American Legion Bridge with relative gap of 10-4  Daily Volume difference, 2007</vt:lpstr>
      <vt:lpstr>Test 2: Add Lanes to American Legion Bridge  Results, 2007 (from the case with a 10-3 relative gap)</vt:lpstr>
      <vt:lpstr>Tests 2 and 9 (American Legion Br.): Change in VMT, 2007</vt:lpstr>
      <vt:lpstr>Tests 2 and 9 (American Legion Br.): Change in VMT, 2007</vt:lpstr>
      <vt:lpstr>Test 3: Increase WMATA X2 Bus Frequency, 2007 </vt:lpstr>
      <vt:lpstr>Test 3: Increase WMATA X2 Bus Frequency  Results, 2007</vt:lpstr>
      <vt:lpstr>Test 4: Raise Base Metrorail Fare Results, 2007</vt:lpstr>
      <vt:lpstr>Test 5: Raise Toll on Dulles Toll Rd Main Plaza, 2007 </vt:lpstr>
      <vt:lpstr>Test 5: Raise Toll on Dulles Toll Rd Main Plaza  Daily Volume difference, 2007</vt:lpstr>
      <vt:lpstr>Test 6: Change TAZ 1817 area type 3 to 2 (2007) </vt:lpstr>
      <vt:lpstr>Test 6: Change TAZ 1817 area type 3 to 2 Results, 2007</vt:lpstr>
      <vt:lpstr>Test 7: Change TAZ 1817 area type 3 to 1 (2007) </vt:lpstr>
      <vt:lpstr>Test 7: Change TAZ 1817 area type 3 to 1 Results, 2007</vt:lpstr>
      <vt:lpstr>Test 8: Load 2040 land use onto 2007 network Results</vt:lpstr>
      <vt:lpstr>Conclusions: Sensitivity Tests</vt:lpstr>
      <vt:lpstr>Conclusions: Sensitivity Tests</vt:lpstr>
      <vt:lpstr>Other conclusions</vt:lpstr>
      <vt:lpstr>Other conclusions</vt:lpstr>
      <vt:lpstr>Other 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TPB Version 2.3 travel model on the 3,722-TAZ area system: Status report and release of documentation</dc:title>
  <dc:creator>mmartchouk</dc:creator>
  <cp:lastModifiedBy>Mark S. Moran</cp:lastModifiedBy>
  <cp:revision>248</cp:revision>
  <dcterms:created xsi:type="dcterms:W3CDTF">2011-07-15T15:50:28Z</dcterms:created>
  <dcterms:modified xsi:type="dcterms:W3CDTF">2011-07-22T12:25:04Z</dcterms:modified>
</cp:coreProperties>
</file>