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5" r:id="rId2"/>
    <p:sldId id="266" r:id="rId3"/>
    <p:sldId id="278" r:id="rId4"/>
    <p:sldId id="294" r:id="rId5"/>
    <p:sldId id="273" r:id="rId6"/>
    <p:sldId id="279" r:id="rId7"/>
    <p:sldId id="315" r:id="rId8"/>
    <p:sldId id="312" r:id="rId9"/>
    <p:sldId id="316" r:id="rId10"/>
    <p:sldId id="314" r:id="rId11"/>
    <p:sldId id="306" r:id="rId12"/>
    <p:sldId id="296" r:id="rId13"/>
    <p:sldId id="297" r:id="rId14"/>
    <p:sldId id="299" r:id="rId15"/>
    <p:sldId id="310" r:id="rId16"/>
    <p:sldId id="280" r:id="rId17"/>
    <p:sldId id="309" r:id="rId18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54" autoAdjust="0"/>
  </p:normalViewPr>
  <p:slideViewPr>
    <p:cSldViewPr>
      <p:cViewPr>
        <p:scale>
          <a:sx n="50" d="100"/>
          <a:sy n="50" d="100"/>
        </p:scale>
        <p:origin x="-2730" y="-12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34" y="-84"/>
      </p:cViewPr>
      <p:guideLst>
        <p:guide orient="horz" pos="2928"/>
        <p:guide pos="216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mfarrell$\Safety\Regional%20Safety%20Data\Ped%20&amp;%20Bike\PedBikeFatal98to08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400" dirty="0"/>
              <a:t>Chart</a:t>
            </a:r>
            <a:r>
              <a:rPr lang="en-US" sz="1400" baseline="0" dirty="0"/>
              <a:t> 3-1: </a:t>
            </a:r>
            <a:r>
              <a:rPr lang="en-US" sz="1400" baseline="0" dirty="0" smtClean="0"/>
              <a:t> Annual </a:t>
            </a:r>
            <a:r>
              <a:rPr lang="en-US" sz="1400" dirty="0"/>
              <a:t>Pedestrian, Bicyclist</a:t>
            </a:r>
            <a:r>
              <a:rPr lang="en-US" sz="1400" baseline="0" dirty="0"/>
              <a:t>, and Motorized Fatalities, </a:t>
            </a:r>
            <a:r>
              <a:rPr lang="en-US" sz="1400" dirty="0"/>
              <a:t>2004-2008</a:t>
            </a:r>
          </a:p>
        </c:rich>
      </c:tx>
      <c:layout>
        <c:manualLayout>
          <c:xMode val="edge"/>
          <c:yMode val="edge"/>
          <c:x val="0.21926583095487404"/>
          <c:y val="3.634682310322384E-2"/>
        </c:manualLayout>
      </c:layout>
    </c:title>
    <c:plotArea>
      <c:layout>
        <c:manualLayout>
          <c:layoutTarget val="inner"/>
          <c:xMode val="edge"/>
          <c:yMode val="edge"/>
          <c:x val="0.21612149869684241"/>
          <c:y val="0.18054513238765946"/>
          <c:w val="0.52677914896499067"/>
          <c:h val="0.72591999119789974"/>
        </c:manualLayout>
      </c:layout>
      <c:pieChart>
        <c:varyColors val="1"/>
        <c:ser>
          <c:idx val="0"/>
          <c:order val="0"/>
          <c:tx>
            <c:strRef>
              <c:f>Sheet1!$R$140</c:f>
              <c:strCache>
                <c:ptCount val="1"/>
                <c:pt idx="0">
                  <c:v>2004-2008</c:v>
                </c:pt>
              </c:strCache>
            </c:strRef>
          </c:tx>
          <c:dPt>
            <c:idx val="1"/>
            <c:spPr>
              <a:solidFill>
                <a:srgbClr val="00206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/>
                      <a:t>83.8, 21%</a:t>
                    </a:r>
                  </a:p>
                </c:rich>
              </c:tx>
              <c:dLblPos val="outEnd"/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/>
                      <a:t>6.8, 2%</a:t>
                    </a:r>
                  </a:p>
                </c:rich>
              </c:tx>
              <c:dLblPos val="outEnd"/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/>
                      <a:t>304.6, 77%</a:t>
                    </a:r>
                  </a:p>
                </c:rich>
              </c:tx>
              <c:dLblPos val="outEnd"/>
              <c:showVal val="1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Val val="1"/>
            <c:showLeaderLines val="1"/>
          </c:dLbls>
          <c:cat>
            <c:strRef>
              <c:f>Sheet1!$Q$141:$Q$143</c:f>
              <c:strCache>
                <c:ptCount val="3"/>
                <c:pt idx="0">
                  <c:v>Pedestrian</c:v>
                </c:pt>
                <c:pt idx="1">
                  <c:v>Bicyclist</c:v>
                </c:pt>
                <c:pt idx="2">
                  <c:v>Motorized</c:v>
                </c:pt>
              </c:strCache>
            </c:strRef>
          </c:cat>
          <c:val>
            <c:numRef>
              <c:f>Sheet1!$R$141:$R$143</c:f>
              <c:numCache>
                <c:formatCode>General</c:formatCode>
                <c:ptCount val="3"/>
                <c:pt idx="0">
                  <c:v>83.8</c:v>
                </c:pt>
                <c:pt idx="1">
                  <c:v>6.8</c:v>
                </c:pt>
                <c:pt idx="2">
                  <c:v>304.60000000000002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78453943257092862"/>
          <c:y val="0.51480766076115458"/>
          <c:w val="0.19958755155605573"/>
          <c:h val="0.18705134514435726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r>
              <a:rPr lang="en-US" dirty="0" smtClean="0"/>
              <a:t>TPB Technical Committee, October 1st,  2010, Item 5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102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346554F-31C6-4BE3-8001-7B6F31AEAF21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3F4415-65BE-4849-821A-85E9057196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TPB  Tech, June 2, 2006 Item #5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102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BE314B2-20DF-45AC-B826-F984A02E7205}" type="datetime1">
              <a:rPr lang="en-US"/>
              <a:pPr>
                <a:defRPr/>
              </a:pPr>
              <a:t>10/4/2010</a:t>
            </a:fld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182" y="4415790"/>
            <a:ext cx="550545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8E233D7-2CFF-4A7E-8477-39CDAA85DE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255D1F-11C2-4073-A516-D12C7EDFBCB8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0EE8AE-AFB2-4C96-8280-3C376B4AC8F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VDOT – all transportation projects will accommodate peds/bikes.  Exceptions</a:t>
            </a:r>
          </a:p>
          <a:p>
            <a:pPr eaLnBrk="1" hangingPunct="1"/>
            <a:r>
              <a:rPr lang="en-US" smtClean="0"/>
              <a:t>DDOT – “Pedestrian Strategy” calls for a pedestrian-friendly city and accommodating pedestrians in all road projects.</a:t>
            </a:r>
          </a:p>
          <a:p>
            <a:pPr eaLnBrk="1" hangingPunct="1"/>
            <a:r>
              <a:rPr lang="en-US" smtClean="0"/>
              <a:t>FWHA Guidance 2000 calls for walking and bicycling to be incorporated into all transportation projects unless exceptional circumstances exist. 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898D7-1FCE-427F-A3F6-0352842F3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012B2-2CA6-4E5D-9C1F-6BBA2A66A3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2DED2-B74E-4BFE-823A-A6FE637225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105FF-0A54-4594-B8A0-0D96F333DF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431A1-D350-447E-A56A-30DB7B7A1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1F1F8-A1E6-4A16-B410-79DF5B583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320D4-BBA1-4010-B99D-7E6C8CE3FB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8BF6B-47A3-4349-93E6-87A53224B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2F0E4-BE62-4F44-A49B-967D68A84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72F90-CFC7-4988-9326-3B51DB669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539ED-ABF8-40E5-B7F3-D83C73B50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E267E-18CD-4B4D-8B16-4E8EE87D5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/>
            </a:lvl1pPr>
          </a:lstStyle>
          <a:p>
            <a:pPr>
              <a:defRPr/>
            </a:pPr>
            <a:r>
              <a:rPr lang="en-US"/>
              <a:t>DRAFT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1905919-4271-4D55-838B-3D6D50B86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wcog.org/bikepedplan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BD8AE9-9041-4C4F-9CA4-06F6C2F90531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2514600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Item 9:  Briefing on the Update to the </a:t>
            </a:r>
            <a:br>
              <a:rPr lang="en-US" sz="3600" b="1" dirty="0" smtClean="0"/>
            </a:br>
            <a:r>
              <a:rPr lang="en-US" sz="3600" b="1" dirty="0" smtClean="0"/>
              <a:t>Bicycle and Pedestrian Plan</a:t>
            </a:r>
            <a:br>
              <a:rPr lang="en-US" sz="3600" b="1" dirty="0" smtClean="0"/>
            </a:br>
            <a:r>
              <a:rPr lang="en-US" sz="3600" b="1" dirty="0" smtClean="0"/>
              <a:t>for the National Capital Region</a:t>
            </a: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962400"/>
            <a:ext cx="5867400" cy="2209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Michael Farrell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TPB Staff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Presentation to the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TPB Technical Committee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October 1st, 2010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Item #5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724400" y="3810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TPB Technical Committee, 10/1/2010</a:t>
            </a:r>
          </a:p>
          <a:p>
            <a:r>
              <a:rPr lang="en-US" dirty="0" smtClean="0"/>
              <a:t>Item #5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  <a:noFill/>
        </p:spPr>
        <p:txBody>
          <a:bodyPr/>
          <a:lstStyle/>
          <a:p>
            <a:fld id="{E4561AEA-BE9C-45EC-B8BA-8E935F8835AA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Overview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3200400" cy="4800600"/>
          </a:xfrm>
        </p:spPr>
        <p:txBody>
          <a:bodyPr/>
          <a:lstStyle/>
          <a:p>
            <a:pPr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Last Bicycle and Pedestrian Plan was adopted by the TPB in July 2006</a:t>
            </a:r>
          </a:p>
          <a:p>
            <a:pPr eaLnBrk="1" hangingPunct="1"/>
            <a:endParaRPr lang="en-US" sz="800" dirty="0" smtClean="0"/>
          </a:p>
          <a:p>
            <a:pPr eaLnBrk="1" hangingPunct="1"/>
            <a:r>
              <a:rPr lang="en-US" sz="2400" dirty="0" smtClean="0"/>
              <a:t>An updated  Bicycle and Pedestrian Plan will go to the TPB for approval October 20, 2010</a:t>
            </a:r>
          </a:p>
          <a:p>
            <a:pPr lvl="1" eaLnBrk="1" hangingPunct="1">
              <a:buNone/>
            </a:pPr>
            <a:endParaRPr lang="en-US" sz="900" dirty="0" smtClean="0"/>
          </a:p>
          <a:p>
            <a:pPr lvl="1" eaLnBrk="1" hangingPunct="1">
              <a:buFontTx/>
              <a:buNone/>
            </a:pPr>
            <a:endParaRPr lang="en-US" sz="2000" dirty="0" smtClean="0"/>
          </a:p>
          <a:p>
            <a:pPr lvl="1" eaLnBrk="1" hangingPunct="1"/>
            <a:endParaRPr lang="en-US" sz="1400" dirty="0" smtClean="0"/>
          </a:p>
          <a:p>
            <a:pPr eaLnBrk="1" hangingPunct="1">
              <a:buFontTx/>
              <a:buNone/>
            </a:pPr>
            <a:endParaRPr lang="en-US" sz="2400" dirty="0" smtClean="0"/>
          </a:p>
        </p:txBody>
      </p:sp>
      <p:pic>
        <p:nvPicPr>
          <p:cNvPr id="3077" name="Picture 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57600" y="1828800"/>
            <a:ext cx="5283200" cy="3962400"/>
          </a:xfrm>
          <a:noFill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ED88F59-4558-411D-BBBE-A8E6ACCBDB27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/>
          <a:lstStyle/>
          <a:p>
            <a:pPr eaLnBrk="1" hangingPunct="1"/>
            <a:r>
              <a:rPr lang="en-US" sz="4000" b="1" dirty="0" smtClean="0"/>
              <a:t>The 2010 Bicycle and Pedestrian Plan</a:t>
            </a:r>
            <a:r>
              <a:rPr lang="en-US" sz="3600" b="1" dirty="0" smtClean="0"/>
              <a:t> 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229600" cy="48307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sz="2800" dirty="0" smtClean="0"/>
              <a:t>Identifies major bicycle and pedestrian projects the region wishes to carry out by 2040</a:t>
            </a:r>
          </a:p>
          <a:p>
            <a:pPr lvl="1"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sz="2400" dirty="0" smtClean="0"/>
              <a:t>Contains both funded and unfunded projects</a:t>
            </a:r>
          </a:p>
          <a:p>
            <a:pPr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sz="2800" dirty="0" smtClean="0"/>
              <a:t>Incorporates goals and performance indicators  for walking and bicycling from:</a:t>
            </a:r>
          </a:p>
          <a:p>
            <a:pPr lvl="1"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sz="2400" dirty="0" smtClean="0"/>
              <a:t>1999 TPB </a:t>
            </a:r>
            <a:r>
              <a:rPr lang="en-US" sz="2400" i="1" dirty="0" smtClean="0"/>
              <a:t>Vision </a:t>
            </a:r>
          </a:p>
          <a:p>
            <a:pPr lvl="1"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sz="2400" dirty="0" smtClean="0"/>
              <a:t>2010 COG </a:t>
            </a:r>
            <a:r>
              <a:rPr lang="en-US" sz="2400" i="1" dirty="0" smtClean="0"/>
              <a:t>Region Forward 2050 </a:t>
            </a:r>
            <a:r>
              <a:rPr lang="en-US" sz="2400" dirty="0" smtClean="0"/>
              <a:t>plan</a:t>
            </a:r>
          </a:p>
          <a:p>
            <a:pPr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sz="2800" dirty="0" smtClean="0"/>
              <a:t>Identifies “best practices” likely to be effective in achieving those goals</a:t>
            </a:r>
          </a:p>
          <a:p>
            <a:pPr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sz="2800" dirty="0" smtClean="0"/>
              <a:t>Discusses trends in policy, mode share, safety</a:t>
            </a:r>
          </a:p>
          <a:p>
            <a:pPr eaLnBrk="1" hangingPunct="1">
              <a:lnSpc>
                <a:spcPct val="80000"/>
              </a:lnSpc>
              <a:spcAft>
                <a:spcPct val="25000"/>
              </a:spcAft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D350C18-26AB-4195-887B-E24ACB8D8CD5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/>
              <a:t>Plan Outline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800" dirty="0" smtClean="0"/>
              <a:t>Chapter 1:  Planning context of federal, state, and local bicycle/pedestrian policies and plans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800" dirty="0" smtClean="0"/>
              <a:t>Chapter 2:  Demographic and geographic overview of bicycling and walking in the region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800" dirty="0" smtClean="0"/>
              <a:t>Chapter 3:  Pedestrian and Bicyclist Safety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800" dirty="0" smtClean="0"/>
              <a:t>Chapter 4:  Overview of existing facilities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800" dirty="0" smtClean="0"/>
              <a:t>Chapter 5:  Goals and Indicators 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800" dirty="0" smtClean="0"/>
              <a:t>Chapter 6:  Best Practices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800" dirty="0" smtClean="0"/>
              <a:t>Chapter 7:  The 2040 Network 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 smtClean="0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C2557B9-1E69-400D-B152-25DCA7436275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Plan Development 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001000" cy="5257800"/>
          </a:xfrm>
        </p:spPr>
        <p:txBody>
          <a:bodyPr/>
          <a:lstStyle/>
          <a:p>
            <a:pPr eaLnBrk="1" hangingPunct="1"/>
            <a:r>
              <a:rPr lang="en-US" dirty="0" smtClean="0"/>
              <a:t>Oversight   </a:t>
            </a:r>
          </a:p>
          <a:p>
            <a:pPr lvl="1" eaLnBrk="1" hangingPunct="1"/>
            <a:r>
              <a:rPr lang="en-US" sz="2400" dirty="0" smtClean="0"/>
              <a:t>Bicycle and Pedestrian Subcommittee of the TPB Technical Committee</a:t>
            </a:r>
          </a:p>
          <a:p>
            <a:pPr eaLnBrk="1" hangingPunct="1"/>
            <a:r>
              <a:rPr lang="en-US" dirty="0" smtClean="0"/>
              <a:t>Project listings </a:t>
            </a:r>
          </a:p>
          <a:p>
            <a:pPr lvl="1" eaLnBrk="1" hangingPunct="1"/>
            <a:r>
              <a:rPr lang="en-US" sz="2400" dirty="0" smtClean="0"/>
              <a:t>Submitted by state and local jurisdictional staffs</a:t>
            </a:r>
          </a:p>
          <a:p>
            <a:pPr lvl="1" eaLnBrk="1" hangingPunct="1"/>
            <a:r>
              <a:rPr lang="en-US" sz="2400" dirty="0" smtClean="0"/>
              <a:t>On-line database</a:t>
            </a:r>
          </a:p>
          <a:p>
            <a:pPr eaLnBrk="1" hangingPunct="1"/>
            <a:r>
              <a:rPr lang="en-US" dirty="0" smtClean="0"/>
              <a:t>Criteria for including projects:</a:t>
            </a:r>
            <a:endParaRPr lang="en-US" sz="2800" dirty="0" smtClean="0"/>
          </a:p>
          <a:p>
            <a:pPr lvl="1" eaLnBrk="1" hangingPunct="1"/>
            <a:r>
              <a:rPr lang="en-US" sz="2400" dirty="0" smtClean="0"/>
              <a:t>Of a size and scope to be regionally significant</a:t>
            </a:r>
          </a:p>
          <a:p>
            <a:pPr lvl="2" eaLnBrk="1" hangingPunct="1"/>
            <a:r>
              <a:rPr lang="en-US" sz="2000" dirty="0" smtClean="0"/>
              <a:t>Regional connectivity</a:t>
            </a:r>
          </a:p>
          <a:p>
            <a:pPr lvl="2" eaLnBrk="1" hangingPunct="1"/>
            <a:r>
              <a:rPr lang="en-US" sz="2000" dirty="0" smtClean="0"/>
              <a:t>Access to transit, pedestrian safety</a:t>
            </a:r>
          </a:p>
          <a:p>
            <a:pPr lvl="1" eaLnBrk="1" hangingPunct="1"/>
            <a:r>
              <a:rPr lang="en-US" sz="2400" dirty="0" smtClean="0"/>
              <a:t>Inclusion in jurisdictional/agency plans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400" dirty="0" smtClean="0"/>
          </a:p>
          <a:p>
            <a:pPr lvl="1" eaLnBrk="1" hangingPunct="1"/>
            <a:endParaRPr lang="en-US" sz="2400" dirty="0" smtClean="0"/>
          </a:p>
          <a:p>
            <a:pPr eaLnBrk="1" hangingPunct="1">
              <a:buFontTx/>
              <a:buNone/>
            </a:pPr>
            <a:endParaRPr lang="en-US" sz="2400" dirty="0" smtClean="0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7B2F84-C0CE-4276-A4AE-CC74CE760BC9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/>
              <a:t>Plan Projects</a:t>
            </a:r>
            <a:br>
              <a:rPr lang="en-US" sz="4000" b="1" dirty="0" smtClean="0"/>
            </a:br>
            <a:r>
              <a:rPr lang="en-US" sz="2000" b="1" dirty="0" smtClean="0"/>
              <a:t>(Chapter 7 and Appendix A)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50593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409 total projects </a:t>
            </a:r>
            <a:endParaRPr lang="en-US" sz="2000" dirty="0" smtClean="0"/>
          </a:p>
          <a:p>
            <a:pPr marL="1200150" lvl="3" indent="-342900" eaLnBrk="1" hangingPunct="1">
              <a:lnSpc>
                <a:spcPct val="80000"/>
              </a:lnSpc>
              <a:defRPr/>
            </a:pPr>
            <a:r>
              <a:rPr lang="en-US" dirty="0" smtClean="0"/>
              <a:t>336 planned projects</a:t>
            </a:r>
          </a:p>
          <a:p>
            <a:pPr marL="1200150" lvl="3" indent="-342900" eaLnBrk="1" hangingPunct="1">
              <a:lnSpc>
                <a:spcPct val="80000"/>
              </a:lnSpc>
              <a:defRPr/>
            </a:pPr>
            <a:r>
              <a:rPr lang="en-US" dirty="0" smtClean="0"/>
              <a:t>73 projects completed since 2006</a:t>
            </a:r>
          </a:p>
          <a:p>
            <a:pPr marL="1200150" lvl="3" indent="-342900" eaLnBrk="1" hangingPunct="1">
              <a:lnSpc>
                <a:spcPct val="80000"/>
              </a:lnSpc>
              <a:defRPr/>
            </a:pPr>
            <a:r>
              <a:rPr lang="en-US" dirty="0" smtClean="0"/>
              <a:t>View projects at : </a:t>
            </a:r>
            <a:r>
              <a:rPr lang="en-US" u="sng" dirty="0" smtClean="0">
                <a:hlinkClick r:id="rId2" tooltip="http://www.mwcog.org/bikepedplan/"/>
              </a:rPr>
              <a:t>http://www.mwcog.org/bikepedplan/</a:t>
            </a:r>
            <a:endParaRPr lang="en-US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9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Chapter 7:  The 2040 Network shows: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dirty="0" smtClean="0"/>
              <a:t>Planned facilities</a:t>
            </a:r>
          </a:p>
          <a:p>
            <a:pPr lvl="3" eaLnBrk="1" hangingPunct="1">
              <a:lnSpc>
                <a:spcPct val="80000"/>
              </a:lnSpc>
              <a:defRPr/>
            </a:pPr>
            <a:r>
              <a:rPr lang="en-US" dirty="0" smtClean="0"/>
              <a:t>450 miles of bicycle lanes, 630 miles shared-used paths, and signed bicycle routes </a:t>
            </a:r>
          </a:p>
          <a:p>
            <a:pPr lvl="3" eaLnBrk="1" hangingPunct="1">
              <a:lnSpc>
                <a:spcPct val="80000"/>
              </a:lnSpc>
              <a:defRPr/>
            </a:pPr>
            <a:r>
              <a:rPr lang="en-US" dirty="0" smtClean="0"/>
              <a:t>20 major pedestrian/bicycle  intersection improvement projects</a:t>
            </a:r>
          </a:p>
          <a:p>
            <a:pPr lvl="3" eaLnBrk="1" hangingPunct="1">
              <a:lnSpc>
                <a:spcPct val="80000"/>
              </a:lnSpc>
              <a:defRPr/>
            </a:pPr>
            <a:r>
              <a:rPr lang="en-US" dirty="0" smtClean="0"/>
              <a:t>10 bridges or tunnels</a:t>
            </a:r>
          </a:p>
          <a:p>
            <a:pPr lvl="3" eaLnBrk="1" hangingPunct="1">
              <a:lnSpc>
                <a:spcPct val="80000"/>
              </a:lnSpc>
              <a:defRPr/>
            </a:pPr>
            <a:r>
              <a:rPr lang="en-US" dirty="0" smtClean="0"/>
              <a:t>21 major </a:t>
            </a:r>
            <a:r>
              <a:rPr lang="en-US" dirty="0" err="1" smtClean="0"/>
              <a:t>streetscaping</a:t>
            </a:r>
            <a:r>
              <a:rPr lang="en-US" dirty="0" smtClean="0"/>
              <a:t> projects</a:t>
            </a:r>
          </a:p>
          <a:p>
            <a:pPr lvl="3" eaLnBrk="1" hangingPunct="1">
              <a:lnSpc>
                <a:spcPct val="80000"/>
              </a:lnSpc>
              <a:defRPr/>
            </a:pPr>
            <a:r>
              <a:rPr lang="en-US" dirty="0" smtClean="0"/>
              <a:t>Ongoing sidewalk retrofit and pedestrian safety programs</a:t>
            </a:r>
          </a:p>
          <a:p>
            <a:pPr lvl="3" eaLnBrk="1" hangingPunct="1">
              <a:lnSpc>
                <a:spcPct val="80000"/>
              </a:lnSpc>
              <a:defRPr/>
            </a:pPr>
            <a:r>
              <a:rPr lang="en-US" dirty="0" smtClean="0"/>
              <a:t>Estimated cost:  $1 billion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dirty="0" smtClean="0"/>
              <a:t>Does not include privately provided facilities.     </a:t>
            </a:r>
          </a:p>
          <a:p>
            <a:pPr lvl="3" eaLnBrk="1" hangingPunct="1">
              <a:lnSpc>
                <a:spcPct val="80000"/>
              </a:lnSpc>
              <a:defRPr/>
            </a:pPr>
            <a:endParaRPr lang="en-US" dirty="0" smtClean="0"/>
          </a:p>
          <a:p>
            <a:pPr lvl="4" eaLnBrk="1" hangingPunct="1">
              <a:lnSpc>
                <a:spcPct val="8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800" dirty="0" smtClean="0"/>
          </a:p>
          <a:p>
            <a:pPr lvl="1" eaLnBrk="1" hangingPunct="1">
              <a:lnSpc>
                <a:spcPct val="80000"/>
              </a:lnSpc>
              <a:defRPr/>
            </a:pPr>
            <a:endParaRPr lang="en-US" sz="1600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A012B2-2CA6-4E5D-9C1F-6BBA2A66A3D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0" y="228600"/>
          <a:ext cx="4724400" cy="6114492"/>
        </p:xfrm>
        <a:graphic>
          <a:graphicData uri="http://schemas.openxmlformats.org/presentationml/2006/ole">
            <p:oleObj spid="_x0000_s37890" name="Acrobat Document" r:id="rId3" imgW="6454440" imgH="8353080" progId="AcroExch.Document.7">
              <p:embed/>
            </p:oleObj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4724400" y="649895"/>
          <a:ext cx="4419600" cy="5720009"/>
        </p:xfrm>
        <a:graphic>
          <a:graphicData uri="http://schemas.openxmlformats.org/presentationml/2006/ole">
            <p:oleObj spid="_x0000_s37891" name="Acrobat Document" r:id="rId4" imgW="6454440" imgH="8353080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Planned Facility Mileage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A012B2-2CA6-4E5D-9C1F-6BBA2A66A3D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228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1828800"/>
            <a:ext cx="8915398" cy="287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/>
          <a:lstStyle/>
          <a:p>
            <a:r>
              <a:rPr lang="en-US" dirty="0" smtClean="0"/>
              <a:t>Cost Estimates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A012B2-2CA6-4E5D-9C1F-6BBA2A66A3D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429000"/>
            <a:ext cx="8643324" cy="3130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838200"/>
            <a:ext cx="8077200" cy="2667000"/>
          </a:xfrm>
        </p:spPr>
        <p:txBody>
          <a:bodyPr/>
          <a:lstStyle/>
          <a:p>
            <a:pPr lvl="1"/>
            <a:r>
              <a:rPr lang="en-US" sz="2400" dirty="0" smtClean="0"/>
              <a:t>Projects mostly not yet designed, no cost estimate </a:t>
            </a:r>
          </a:p>
          <a:p>
            <a:pPr lvl="1"/>
            <a:r>
              <a:rPr lang="en-US" sz="2400" dirty="0" smtClean="0"/>
              <a:t>Bike/</a:t>
            </a:r>
            <a:r>
              <a:rPr lang="en-US" sz="2400" dirty="0" err="1" smtClean="0"/>
              <a:t>Ped</a:t>
            </a:r>
            <a:r>
              <a:rPr lang="en-US" sz="2400" dirty="0" smtClean="0"/>
              <a:t> Projects often part of a larger project</a:t>
            </a:r>
          </a:p>
          <a:p>
            <a:pPr lvl="2"/>
            <a:r>
              <a:rPr lang="en-US" sz="2000" dirty="0" smtClean="0"/>
              <a:t>Bike/</a:t>
            </a:r>
            <a:r>
              <a:rPr lang="en-US" sz="2000" dirty="0" err="1" smtClean="0"/>
              <a:t>Ped</a:t>
            </a:r>
            <a:r>
              <a:rPr lang="en-US" sz="2000" dirty="0" smtClean="0"/>
              <a:t> cost not available, even after the fact</a:t>
            </a:r>
          </a:p>
          <a:p>
            <a:pPr lvl="2"/>
            <a:r>
              <a:rPr lang="en-US" sz="2000" dirty="0" smtClean="0"/>
              <a:t>Example:  Woodrow Wilson Bridge</a:t>
            </a:r>
          </a:p>
          <a:p>
            <a:pPr lvl="1"/>
            <a:r>
              <a:rPr lang="en-US" sz="2400" dirty="0" smtClean="0"/>
              <a:t>“Imputed Cost” per facility/mile</a:t>
            </a:r>
          </a:p>
          <a:p>
            <a:pPr lvl="2"/>
            <a:r>
              <a:rPr lang="en-US" sz="2000" dirty="0" smtClean="0"/>
              <a:t>All cost estimates are 2010 dollars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Progress Since 2006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05400"/>
          </a:xfrm>
        </p:spPr>
        <p:txBody>
          <a:bodyPr/>
          <a:lstStyle/>
          <a:p>
            <a:r>
              <a:rPr lang="en-US" sz="2800" dirty="0" smtClean="0"/>
              <a:t>73 projects completed, including:</a:t>
            </a:r>
          </a:p>
          <a:p>
            <a:pPr lvl="1"/>
            <a:r>
              <a:rPr lang="en-US" sz="2400" dirty="0" smtClean="0"/>
              <a:t>13 miles of shared-use path and nine miles of bike lane added per year  </a:t>
            </a:r>
          </a:p>
          <a:p>
            <a:pPr lvl="1"/>
            <a:r>
              <a:rPr lang="en-US" sz="2400" dirty="0" smtClean="0"/>
              <a:t>Sixteen major pedestrian intersection improvement projects</a:t>
            </a:r>
          </a:p>
          <a:p>
            <a:pPr lvl="1"/>
            <a:r>
              <a:rPr lang="en-US" sz="2400" dirty="0" smtClean="0"/>
              <a:t>Nine </a:t>
            </a:r>
            <a:r>
              <a:rPr lang="en-US" sz="2400" dirty="0" err="1" smtClean="0"/>
              <a:t>streetscaping</a:t>
            </a:r>
            <a:r>
              <a:rPr lang="en-US" sz="2400" dirty="0" smtClean="0"/>
              <a:t> projects</a:t>
            </a:r>
          </a:p>
          <a:p>
            <a:pPr lvl="1"/>
            <a:r>
              <a:rPr lang="en-US" sz="2400" dirty="0" smtClean="0"/>
              <a:t>Five pedestrian bridges or tunnels </a:t>
            </a:r>
          </a:p>
          <a:p>
            <a:pPr lvl="1"/>
            <a:endParaRPr lang="en-US" sz="900" dirty="0" smtClean="0"/>
          </a:p>
          <a:p>
            <a:pPr lvl="0"/>
            <a:r>
              <a:rPr lang="en-US" sz="2800" dirty="0" smtClean="0"/>
              <a:t>Notable projects finished since 2006 include:</a:t>
            </a:r>
          </a:p>
          <a:p>
            <a:pPr lvl="1"/>
            <a:r>
              <a:rPr lang="en-US" sz="2400" dirty="0" smtClean="0"/>
              <a:t>Pedestrian bridge over Route 50 at 7 Corners </a:t>
            </a:r>
          </a:p>
          <a:p>
            <a:pPr lvl="1"/>
            <a:r>
              <a:rPr lang="en-US" sz="2400" dirty="0" smtClean="0"/>
              <a:t>Woodrow Wilson Bridge </a:t>
            </a:r>
          </a:p>
          <a:p>
            <a:pPr lvl="1"/>
            <a:r>
              <a:rPr lang="en-US" sz="2400" dirty="0" smtClean="0"/>
              <a:t>College Park Trolley Trail</a:t>
            </a:r>
          </a:p>
          <a:p>
            <a:pPr lvl="1"/>
            <a:r>
              <a:rPr lang="en-US" sz="2400" dirty="0" smtClean="0"/>
              <a:t>DC Bike Station at Union Station</a:t>
            </a:r>
          </a:p>
          <a:p>
            <a:pPr lvl="1"/>
            <a:endParaRPr lang="en-US" sz="2400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A012B2-2CA6-4E5D-9C1F-6BBA2A66A3D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9200" y="3886200"/>
            <a:ext cx="3505200" cy="2628900"/>
          </a:xfrm>
          <a:noFill/>
        </p:spPr>
      </p:pic>
      <p:sp>
        <p:nvSpPr>
          <p:cNvPr id="1024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1C33EEE-04E2-4E3E-A8C2-5D1614DA359E}" type="slidenum">
              <a:rPr lang="en-US" smtClean="0"/>
              <a:pPr/>
              <a:t>11</a:t>
            </a:fld>
            <a:endParaRPr lang="en-US" smtClean="0"/>
          </a:p>
        </p:txBody>
      </p:sp>
      <p:pic>
        <p:nvPicPr>
          <p:cNvPr id="10244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1371600"/>
            <a:ext cx="3352800" cy="2514600"/>
          </a:xfrm>
          <a:noFill/>
        </p:spPr>
      </p:pic>
      <p:pic>
        <p:nvPicPr>
          <p:cNvPr id="1024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4419600"/>
            <a:ext cx="23622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1524000"/>
            <a:ext cx="27940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Some projects built since 2006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CDF19B-2947-490B-A66A-1FF398E2DADD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81000"/>
            <a:ext cx="7391400" cy="914400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Regional Planning Context:  Goals &amp; Indicators (Ch. 1, 5)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50292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TPB </a:t>
            </a:r>
            <a:r>
              <a:rPr lang="en-US" sz="2800" i="1" dirty="0" smtClean="0"/>
              <a:t>Vision</a:t>
            </a:r>
            <a:r>
              <a:rPr lang="en-US" sz="2800" dirty="0" smtClean="0"/>
              <a:t> (1999) calls for </a:t>
            </a:r>
          </a:p>
          <a:p>
            <a:pPr lvl="1" eaLnBrk="1" hangingPunct="1"/>
            <a:r>
              <a:rPr lang="en-US" sz="2000" dirty="0" smtClean="0"/>
              <a:t>Mixed-use, </a:t>
            </a:r>
            <a:r>
              <a:rPr lang="en-US" sz="2000" dirty="0" err="1" smtClean="0"/>
              <a:t>walkable</a:t>
            </a:r>
            <a:r>
              <a:rPr lang="en-US" sz="2000" dirty="0" smtClean="0"/>
              <a:t> regional activity centers</a:t>
            </a:r>
          </a:p>
          <a:p>
            <a:pPr lvl="1" eaLnBrk="1" hangingPunct="1"/>
            <a:r>
              <a:rPr lang="en-US" sz="2000" dirty="0" smtClean="0"/>
              <a:t>Reduced reliance on the automobile</a:t>
            </a:r>
          </a:p>
          <a:p>
            <a:pPr lvl="1" eaLnBrk="1" hangingPunct="1"/>
            <a:r>
              <a:rPr lang="en-US" sz="2000" dirty="0" smtClean="0"/>
              <a:t>Safe, convenient walking and biking </a:t>
            </a:r>
          </a:p>
          <a:p>
            <a:pPr lvl="1" eaLnBrk="1" hangingPunct="1"/>
            <a:endParaRPr lang="en-US" sz="1000" dirty="0" smtClean="0"/>
          </a:p>
          <a:p>
            <a:pPr eaLnBrk="1" hangingPunct="1"/>
            <a:r>
              <a:rPr lang="en-US" sz="2800" dirty="0" smtClean="0"/>
              <a:t>COG </a:t>
            </a:r>
            <a:r>
              <a:rPr lang="en-US" sz="2800" i="1" dirty="0" smtClean="0"/>
              <a:t>Region Forward 2050 </a:t>
            </a:r>
            <a:r>
              <a:rPr lang="en-US" sz="2800" dirty="0" smtClean="0"/>
              <a:t>plan builds on the </a:t>
            </a:r>
            <a:r>
              <a:rPr lang="en-US" sz="2800" i="1" dirty="0" smtClean="0"/>
              <a:t>Vision, </a:t>
            </a:r>
            <a:r>
              <a:rPr lang="en-US" sz="2800" dirty="0" smtClean="0"/>
              <a:t>adds performance indicators</a:t>
            </a:r>
          </a:p>
          <a:p>
            <a:pPr lvl="1" eaLnBrk="1" hangingPunct="1"/>
            <a:r>
              <a:rPr lang="en-US" sz="2000" dirty="0" smtClean="0"/>
              <a:t>More rapid implementation of projects in the bicycle and pedestrian plan</a:t>
            </a:r>
          </a:p>
          <a:p>
            <a:pPr lvl="1" eaLnBrk="1" hangingPunct="1"/>
            <a:r>
              <a:rPr lang="en-US" sz="2000" dirty="0" smtClean="0"/>
              <a:t>Increase walk and bike mode share</a:t>
            </a:r>
          </a:p>
          <a:p>
            <a:pPr lvl="1" eaLnBrk="1" hangingPunct="1"/>
            <a:r>
              <a:rPr lang="en-US" sz="2000" dirty="0" smtClean="0"/>
              <a:t>Reduce pedestrian and bicyclist deaths &amp; injuries</a:t>
            </a:r>
          </a:p>
          <a:p>
            <a:pPr lvl="1" eaLnBrk="1" hangingPunct="1"/>
            <a:r>
              <a:rPr lang="en-US" sz="2000" dirty="0" smtClean="0"/>
              <a:t>Regular progress reports</a:t>
            </a:r>
          </a:p>
          <a:p>
            <a:pPr eaLnBrk="1" hangingPunct="1"/>
            <a:r>
              <a:rPr lang="en-US" sz="2800" dirty="0" smtClean="0"/>
              <a:t>This Plan incorporates relevant </a:t>
            </a:r>
            <a:r>
              <a:rPr lang="en-US" sz="2800" i="1" dirty="0" smtClean="0"/>
              <a:t>Region Forward  </a:t>
            </a:r>
            <a:r>
              <a:rPr lang="en-US" sz="2800" dirty="0" smtClean="0"/>
              <a:t>Goals and Indicators (Chapter 5)</a:t>
            </a:r>
          </a:p>
          <a:p>
            <a:pPr lvl="1" eaLnBrk="1" hangingPunct="1"/>
            <a:endParaRPr lang="en-US" sz="1000" dirty="0" smtClean="0"/>
          </a:p>
          <a:p>
            <a:pPr eaLnBrk="1" hangingPunct="1">
              <a:buFontTx/>
              <a:buNone/>
            </a:pPr>
            <a:endParaRPr lang="en-US" sz="2800" dirty="0" smtClean="0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820E4E-7E33-43B2-8525-83E034D99195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pPr eaLnBrk="1" hangingPunct="1"/>
            <a:r>
              <a:rPr lang="en-US" b="1" dirty="0" smtClean="0"/>
              <a:t>Federal and State Policies </a:t>
            </a:r>
            <a:br>
              <a:rPr lang="en-US" b="1" dirty="0" smtClean="0"/>
            </a:br>
            <a:r>
              <a:rPr lang="en-US" sz="2000" b="1" dirty="0" smtClean="0"/>
              <a:t>(Chapter 1)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eaLnBrk="1" hangingPunct="1"/>
            <a:r>
              <a:rPr lang="en-US" dirty="0" smtClean="0"/>
              <a:t>Federal </a:t>
            </a:r>
          </a:p>
          <a:p>
            <a:pPr lvl="1" eaLnBrk="1" hangingPunct="1"/>
            <a:r>
              <a:rPr lang="en-US" dirty="0" smtClean="0"/>
              <a:t>FHWA Guidance 2010</a:t>
            </a:r>
          </a:p>
          <a:p>
            <a:pPr lvl="3" eaLnBrk="1" hangingPunct="1"/>
            <a:r>
              <a:rPr lang="en-US" dirty="0" smtClean="0"/>
              <a:t>“Go beyond the minimum requirements”</a:t>
            </a:r>
          </a:p>
          <a:p>
            <a:pPr lvl="1" eaLnBrk="1" hangingPunct="1"/>
            <a:r>
              <a:rPr lang="en-US" dirty="0" smtClean="0"/>
              <a:t>ADA, Safe Routes to School</a:t>
            </a:r>
          </a:p>
          <a:p>
            <a:pPr eaLnBrk="1" hangingPunct="1"/>
            <a:endParaRPr lang="en-US" sz="800" dirty="0" smtClean="0"/>
          </a:p>
          <a:p>
            <a:pPr eaLnBrk="1" hangingPunct="1"/>
            <a:r>
              <a:rPr lang="en-US" dirty="0" smtClean="0"/>
              <a:t>States – “Complete Streets” </a:t>
            </a:r>
          </a:p>
          <a:p>
            <a:pPr lvl="1" eaLnBrk="1" hangingPunct="1"/>
            <a:r>
              <a:rPr lang="en-US" dirty="0" smtClean="0"/>
              <a:t>VDOT:  “Policy for Bicycle and Pedestrian Accommodation” (2004)</a:t>
            </a:r>
          </a:p>
          <a:p>
            <a:pPr lvl="2" eaLnBrk="1" hangingPunct="1"/>
            <a:r>
              <a:rPr lang="en-US" dirty="0" smtClean="0"/>
              <a:t>Secondary Street Acceptance Requirements 2009</a:t>
            </a:r>
          </a:p>
          <a:p>
            <a:pPr lvl="1" eaLnBrk="1" hangingPunct="1"/>
            <a:r>
              <a:rPr lang="en-US" dirty="0" smtClean="0"/>
              <a:t>DDOT:  “Action Agenda” (2010)</a:t>
            </a:r>
          </a:p>
          <a:p>
            <a:pPr lvl="2" eaLnBrk="1" hangingPunct="1"/>
            <a:r>
              <a:rPr lang="en-US" dirty="0" smtClean="0"/>
              <a:t>Create a “walk-centric, bike-centric” city </a:t>
            </a:r>
          </a:p>
          <a:p>
            <a:pPr lvl="1" eaLnBrk="1" hangingPunct="1">
              <a:buFontTx/>
              <a:buNone/>
            </a:pPr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6DF920-3C86-4E01-9A74-234CB78A7AAF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WMATA Policies </a:t>
            </a:r>
            <a:br>
              <a:rPr lang="en-US" b="1" dirty="0" smtClean="0"/>
            </a:br>
            <a:r>
              <a:rPr lang="en-US" sz="2000" b="1" dirty="0" smtClean="0"/>
              <a:t>(Chapter 1)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Old policy: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First priority to auto access, park &amp; ride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Bus access second</a:t>
            </a:r>
          </a:p>
          <a:p>
            <a:pPr lvl="1" eaLnBrk="1" hangingPunct="1">
              <a:lnSpc>
                <a:spcPct val="90000"/>
              </a:lnSpc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New policy: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Pedestrian access first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“Joint development”</a:t>
            </a:r>
          </a:p>
          <a:p>
            <a:pPr lvl="1" eaLnBrk="1" hangingPunct="1">
              <a:lnSpc>
                <a:spcPct val="90000"/>
              </a:lnSpc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Bike/</a:t>
            </a:r>
            <a:r>
              <a:rPr lang="en-US" sz="2800" dirty="0" err="1" smtClean="0"/>
              <a:t>Ped</a:t>
            </a:r>
            <a:r>
              <a:rPr lang="en-US" sz="2800" dirty="0" smtClean="0"/>
              <a:t> Access Study (September 2010)</a:t>
            </a:r>
          </a:p>
        </p:txBody>
      </p:sp>
      <p:sp>
        <p:nvSpPr>
          <p:cNvPr id="13317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  <p:pic>
        <p:nvPicPr>
          <p:cNvPr id="1331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76400"/>
            <a:ext cx="421481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Pedestrian and Bicycle Safety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000" b="1" dirty="0" smtClean="0"/>
              <a:t>(Chapter 3)</a:t>
            </a:r>
          </a:p>
        </p:txBody>
      </p:sp>
      <p:sp>
        <p:nvSpPr>
          <p:cNvPr id="14339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052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Nearly ¼ of all traffic deaths </a:t>
            </a:r>
          </a:p>
          <a:p>
            <a:pPr lvl="1"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000" dirty="0" smtClean="0"/>
              <a:t>Low income, immigrant, inner  suburbs especially affected</a:t>
            </a:r>
          </a:p>
          <a:p>
            <a:pPr lvl="1"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000" dirty="0" smtClean="0"/>
              <a:t>Total traffic deaths are falling, but pedestrian deaths are not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400" dirty="0" smtClean="0"/>
              <a:t>Street Smart Safety Campaign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400" dirty="0" smtClean="0"/>
              <a:t>Trail Safety</a:t>
            </a: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85C167-BE08-425A-8399-D9AF94D8629A}" type="slidenum">
              <a:rPr lang="en-US" smtClean="0"/>
              <a:pPr/>
              <a:t>15</a:t>
            </a:fld>
            <a:endParaRPr lang="en-US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3886200" y="1600200"/>
          <a:ext cx="4800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85367B-B22F-4618-9D16-BE24554779AA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Walking and Bicycling Trends</a:t>
            </a:r>
            <a:br>
              <a:rPr lang="en-US" sz="3600" b="1" dirty="0" smtClean="0"/>
            </a:br>
            <a:r>
              <a:rPr lang="en-US" sz="1800" b="1" dirty="0" smtClean="0"/>
              <a:t>(Chapter 2)</a:t>
            </a:r>
            <a:endParaRPr lang="en-US" sz="3600" b="1" dirty="0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96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Growth in Walking and Bicycling,1994 – 2007/8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Walk trips grew from 7.7% to 8.5% of all trips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Bicycling stayed at 0.5%.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 smtClean="0"/>
              <a:t>Grew in the urban core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 smtClean="0"/>
              <a:t>Decline d in the outer suburbs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DC bike counts show peak hour volumes doubled between 2004 and 2009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Potential for growth in walking and bicycling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25% of auto trips were 1.5 miles or less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25% of auto passenger trips were 1.2 miles or less</a:t>
            </a:r>
          </a:p>
          <a:p>
            <a:pPr lvl="1" eaLnBrk="1" hangingPunct="1">
              <a:lnSpc>
                <a:spcPct val="90000"/>
              </a:lnSpc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Walking is the usual mode of accessing transit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62% Metrorail, 80% bus (all day)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33% Metrorail am peak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spcAft>
                <a:spcPct val="50000"/>
              </a:spcAft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endParaRPr lang="en-US" sz="2400" dirty="0" smtClean="0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Follow-On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4563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 smtClean="0"/>
              <a:t>Annual Database Updates</a:t>
            </a:r>
          </a:p>
          <a:p>
            <a:pPr lvl="1">
              <a:defRPr/>
            </a:pPr>
            <a:r>
              <a:rPr lang="en-US" dirty="0" smtClean="0"/>
              <a:t>Measure progress </a:t>
            </a:r>
          </a:p>
          <a:p>
            <a:pPr lvl="1">
              <a:defRPr/>
            </a:pPr>
            <a:r>
              <a:rPr lang="en-US" dirty="0" smtClean="0"/>
              <a:t>Tool for generating lists of “ready to go” projects</a:t>
            </a:r>
          </a:p>
          <a:p>
            <a:pPr lvl="1">
              <a:defRPr/>
            </a:pPr>
            <a:endParaRPr lang="en-US" sz="900" dirty="0" smtClean="0"/>
          </a:p>
          <a:p>
            <a:pPr>
              <a:defRPr/>
            </a:pPr>
            <a:r>
              <a:rPr lang="en-US" dirty="0" smtClean="0"/>
              <a:t>Annual Progress Reports to TPB</a:t>
            </a:r>
          </a:p>
          <a:p>
            <a:pPr lvl="1">
              <a:defRPr/>
            </a:pPr>
            <a:r>
              <a:rPr lang="en-US" dirty="0" smtClean="0"/>
              <a:t>Projects completed</a:t>
            </a:r>
          </a:p>
          <a:p>
            <a:pPr lvl="1">
              <a:defRPr/>
            </a:pPr>
            <a:r>
              <a:rPr lang="en-US" dirty="0" smtClean="0"/>
              <a:t>Other indicators as data is available</a:t>
            </a:r>
          </a:p>
          <a:p>
            <a:pPr lvl="1">
              <a:defRPr/>
            </a:pPr>
            <a:endParaRPr lang="en-US" sz="900" dirty="0" smtClean="0"/>
          </a:p>
          <a:p>
            <a:pPr>
              <a:defRPr/>
            </a:pPr>
            <a:r>
              <a:rPr lang="en-US" dirty="0" smtClean="0"/>
              <a:t>Plan Updates </a:t>
            </a:r>
          </a:p>
          <a:p>
            <a:pPr lvl="1">
              <a:defRPr/>
            </a:pPr>
            <a:r>
              <a:rPr lang="en-US" dirty="0"/>
              <a:t>E</a:t>
            </a:r>
            <a:r>
              <a:rPr lang="en-US" dirty="0" smtClean="0"/>
              <a:t>very 4 years</a:t>
            </a:r>
          </a:p>
          <a:p>
            <a:pPr lvl="1">
              <a:defRPr/>
            </a:pPr>
            <a:r>
              <a:rPr lang="en-US" dirty="0"/>
              <a:t>G</a:t>
            </a:r>
            <a:r>
              <a:rPr lang="en-US" dirty="0" smtClean="0"/>
              <a:t>eneral information for bicycle and pedestrian planning in the region</a:t>
            </a:r>
          </a:p>
          <a:p>
            <a:pPr lvl="1">
              <a:defRPr/>
            </a:pPr>
            <a:r>
              <a:rPr lang="en-US" dirty="0" smtClean="0"/>
              <a:t>Changes in best practices, goals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843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E1CC98CF-6E34-4893-8239-A19B92252B98}" type="datetime1">
              <a:rPr lang="en-US" smtClean="0"/>
              <a:pPr/>
              <a:t>10/4/2010</a:t>
            </a:fld>
            <a:endParaRPr lang="en-US" smtClean="0"/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E58D2E-9BBD-4989-9825-2B5AFC08F5A7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2978</TotalTime>
  <Words>873</Words>
  <Application>Microsoft Office PowerPoint</Application>
  <PresentationFormat>On-screen Show (4:3)</PresentationFormat>
  <Paragraphs>185</Paragraphs>
  <Slides>17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Default Design</vt:lpstr>
      <vt:lpstr>Acrobat Document</vt:lpstr>
      <vt:lpstr>Item 9:  Briefing on the Update to the  Bicycle and Pedestrian Plan for the National Capital Region</vt:lpstr>
      <vt:lpstr>Overview</vt:lpstr>
      <vt:lpstr>The 2010 Bicycle and Pedestrian Plan </vt:lpstr>
      <vt:lpstr>Plan Outline</vt:lpstr>
      <vt:lpstr>Plan Development </vt:lpstr>
      <vt:lpstr>Plan Projects (Chapter 7 and Appendix A)</vt:lpstr>
      <vt:lpstr>Slide 7</vt:lpstr>
      <vt:lpstr>Planned Facility Mileage</vt:lpstr>
      <vt:lpstr>Cost Estimates</vt:lpstr>
      <vt:lpstr>Progress Since 2006</vt:lpstr>
      <vt:lpstr>Some projects built since 2006</vt:lpstr>
      <vt:lpstr>Regional Planning Context:  Goals &amp; Indicators (Ch. 1, 5)</vt:lpstr>
      <vt:lpstr>Federal and State Policies  (Chapter 1)</vt:lpstr>
      <vt:lpstr>WMATA Policies  (Chapter 1)</vt:lpstr>
      <vt:lpstr>Pedestrian and Bicycle Safety (Chapter 3)</vt:lpstr>
      <vt:lpstr>Walking and Bicycling Trends (Chapter 2)</vt:lpstr>
      <vt:lpstr>Follow-On Actions</vt:lpstr>
    </vt:vector>
  </TitlesOfParts>
  <Company>Metropolitan Washington Council of Governments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940 Rules/Policy</dc:title>
  <dc:creator>Michael Farrell</dc:creator>
  <cp:lastModifiedBy>detheridge</cp:lastModifiedBy>
  <cp:revision>273</cp:revision>
  <dcterms:created xsi:type="dcterms:W3CDTF">2006-04-06T14:29:27Z</dcterms:created>
  <dcterms:modified xsi:type="dcterms:W3CDTF">2010-10-04T14:38:14Z</dcterms:modified>
</cp:coreProperties>
</file>