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17"/>
  </p:notesMasterIdLst>
  <p:handoutMasterIdLst>
    <p:handoutMasterId r:id="rId18"/>
  </p:handoutMasterIdLst>
  <p:sldIdLst>
    <p:sldId id="262" r:id="rId2"/>
    <p:sldId id="263" r:id="rId3"/>
    <p:sldId id="342" r:id="rId4"/>
    <p:sldId id="343" r:id="rId5"/>
    <p:sldId id="341" r:id="rId6"/>
    <p:sldId id="348" r:id="rId7"/>
    <p:sldId id="338" r:id="rId8"/>
    <p:sldId id="333" r:id="rId9"/>
    <p:sldId id="339" r:id="rId10"/>
    <p:sldId id="344" r:id="rId11"/>
    <p:sldId id="349" r:id="rId12"/>
    <p:sldId id="350" r:id="rId13"/>
    <p:sldId id="337" r:id="rId14"/>
    <p:sldId id="340" r:id="rId15"/>
    <p:sldId id="346" r:id="rId16"/>
  </p:sldIdLst>
  <p:sldSz cx="9144000" cy="6858000" type="screen4x3"/>
  <p:notesSz cx="7077075" cy="9418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ECFF"/>
    <a:srgbClr val="0000CC"/>
    <a:srgbClr val="000099"/>
    <a:srgbClr val="CCFFFF"/>
    <a:srgbClr val="CCCCFF"/>
    <a:srgbClr val="FFFFCC"/>
    <a:srgbClr val="93074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9" autoAdjust="0"/>
    <p:restoredTop sz="94691" autoAdjust="0"/>
  </p:normalViewPr>
  <p:slideViewPr>
    <p:cSldViewPr>
      <p:cViewPr>
        <p:scale>
          <a:sx n="75" d="100"/>
          <a:sy n="75" d="100"/>
        </p:scale>
        <p:origin x="-72" y="3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37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5" d="100"/>
          <a:sy n="75" d="100"/>
        </p:scale>
        <p:origin x="-732" y="-72"/>
      </p:cViewPr>
      <p:guideLst>
        <p:guide orient="horz" pos="2966"/>
        <p:guide pos="222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8438" y="0"/>
            <a:ext cx="3067050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59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45563"/>
            <a:ext cx="3067050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59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8438" y="8945563"/>
            <a:ext cx="3067050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E6AC9C4-412E-4DA0-ADF6-F44019C49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49" tIns="47125" rIns="94249" bIns="47125" numCol="1" anchor="t" anchorCtr="0" compatLnSpc="1">
            <a:prstTxWarp prst="textNoShape">
              <a:avLst/>
            </a:prstTxWarp>
          </a:bodyPr>
          <a:lstStyle>
            <a:lvl1pPr defTabSz="94297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438" y="0"/>
            <a:ext cx="3067050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49" tIns="47125" rIns="94249" bIns="47125" numCol="1" anchor="t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706438"/>
            <a:ext cx="4710113" cy="3532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475163"/>
            <a:ext cx="5661025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49" tIns="47125" rIns="94249" bIns="47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45563"/>
            <a:ext cx="3067050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49" tIns="47125" rIns="94249" bIns="47125" numCol="1" anchor="b" anchorCtr="0" compatLnSpc="1">
            <a:prstTxWarp prst="textNoShape">
              <a:avLst/>
            </a:prstTxWarp>
          </a:bodyPr>
          <a:lstStyle>
            <a:lvl1pPr defTabSz="94297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438" y="8945563"/>
            <a:ext cx="3067050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49" tIns="47125" rIns="94249" bIns="47125" numCol="1" anchor="b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6D47AE4-94E6-4DDF-9928-3F655B8941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40A725-FFF0-4294-8B06-1D6B460A239A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723900"/>
            <a:ext cx="4721225" cy="3541713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9963" y="4483100"/>
            <a:ext cx="5175250" cy="4265613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6EDDCB-1542-4946-B797-5D914EA043B6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D47AE4-94E6-4DDF-9928-3F655B89413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D47AE4-94E6-4DDF-9928-3F655B89413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D47AE4-94E6-4DDF-9928-3F655B89413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D47AE4-94E6-4DDF-9928-3F655B89413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D47AE4-94E6-4DDF-9928-3F655B89413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0EE5AB-E59F-43B6-9470-B3E45E509F8D}" type="slidenum">
              <a:rPr lang="en-US" smtClean="0"/>
              <a:pPr/>
              <a:t>8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D47AE4-94E6-4DDF-9928-3F655B89413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D47AE4-94E6-4DDF-9928-3F655B89413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D47AE4-94E6-4DDF-9928-3F655B89413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D47AE4-94E6-4DDF-9928-3F655B89413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D47AE4-94E6-4DDF-9928-3F655B894139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D47AE4-94E6-4DDF-9928-3F655B894139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D47AE4-94E6-4DDF-9928-3F655B894139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DD997-38AB-481C-B956-224BD4A8C6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61E00-F2A8-484F-91B0-2DD5288532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4D7FA-128A-4D26-B0CB-213EF6C8AF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06F1C-9ADE-4527-8437-91D88FB909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8CC8D-96DF-43D1-9B0D-9477A25890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C7FFF-62D3-4C94-9C8D-5194ED06AB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FD18A9-7712-41EE-A175-8A85CF178A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02DF5-0D39-4FDA-8FBA-B42B8BE978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6528E-5DDC-43F8-A94A-EA1E756E58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BEA92-4AC1-487D-A9F1-4D2C6ED62B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5B2F1-2F5B-476B-AB49-BBD6B1A7F1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47312-4941-4CD2-A77C-2A097D67A9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82B1D-DE25-4525-8541-573C698F49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35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Verdana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35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Verdana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35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Verdana" pitchFamily="34" charset="0"/>
              </a:defRPr>
            </a:lvl1pPr>
          </a:lstStyle>
          <a:p>
            <a:pPr>
              <a:defRPr/>
            </a:pPr>
            <a:fld id="{B2F7D25E-F2F0-4932-9F36-71E8415046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35207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435208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35209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435210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 dirty="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1" r:id="rId2"/>
    <p:sldLayoutId id="2147483720" r:id="rId3"/>
    <p:sldLayoutId id="2147483719" r:id="rId4"/>
    <p:sldLayoutId id="2147483718" r:id="rId5"/>
    <p:sldLayoutId id="2147483717" r:id="rId6"/>
    <p:sldLayoutId id="2147483716" r:id="rId7"/>
    <p:sldLayoutId id="2147483715" r:id="rId8"/>
    <p:sldLayoutId id="2147483714" r:id="rId9"/>
    <p:sldLayoutId id="2147483713" r:id="rId10"/>
    <p:sldLayoutId id="2147483712" r:id="rId11"/>
    <p:sldLayoutId id="2147483711" r:id="rId12"/>
    <p:sldLayoutId id="2147483710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cid:image001.gif@01C94F06.4E0D6AB0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C10C8B-4A69-47B1-BD42-EBBD20FF775B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2224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0" y="2224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2053" name="Text Box 9"/>
          <p:cNvSpPr txBox="1">
            <a:spLocks noChangeArrowheads="1"/>
          </p:cNvSpPr>
          <p:nvPr/>
        </p:nvSpPr>
        <p:spPr bwMode="auto">
          <a:xfrm>
            <a:off x="1676400" y="3886200"/>
            <a:ext cx="5791200" cy="15859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1" i="1" dirty="0"/>
              <a:t>“Affordable Choices for a Brighter Future”</a:t>
            </a:r>
          </a:p>
          <a:p>
            <a:pPr algn="ctr" eaLnBrk="1" hangingPunct="1"/>
            <a:endParaRPr lang="en-US" sz="2000" b="1" dirty="0">
              <a:latin typeface="Georgia" pitchFamily="18" charset="0"/>
              <a:cs typeface="Arial" charset="0"/>
            </a:endParaRPr>
          </a:p>
          <a:p>
            <a:pPr algn="ctr" eaLnBrk="1" hangingPunct="1"/>
            <a:endParaRPr lang="en-US" sz="2000" b="1" dirty="0">
              <a:latin typeface="Georgia" pitchFamily="18" charset="0"/>
              <a:cs typeface="Arial" charset="0"/>
            </a:endParaRPr>
          </a:p>
          <a:p>
            <a:pPr algn="ctr" eaLnBrk="1" hangingPunct="1"/>
            <a:r>
              <a:rPr lang="en-US" sz="2000" b="1" i="1" u="sng" dirty="0">
                <a:solidFill>
                  <a:schemeClr val="bg2"/>
                </a:solidFill>
                <a:latin typeface="Georgia" pitchFamily="18" charset="0"/>
                <a:cs typeface="Arial" charset="0"/>
              </a:rPr>
              <a:t>www.greenenergy.dc.gov</a:t>
            </a:r>
          </a:p>
          <a:p>
            <a:pPr algn="ctr" eaLnBrk="1" hangingPunct="1"/>
            <a:endParaRPr lang="en-US" sz="2000" b="1" i="1" dirty="0">
              <a:latin typeface="Georgia" pitchFamily="18" charset="0"/>
              <a:cs typeface="Arial" charset="0"/>
            </a:endParaRPr>
          </a:p>
        </p:txBody>
      </p:sp>
      <p:sp>
        <p:nvSpPr>
          <p:cNvPr id="2054" name="Text Box 11"/>
          <p:cNvSpPr txBox="1">
            <a:spLocks noChangeArrowheads="1"/>
          </p:cNvSpPr>
          <p:nvPr/>
        </p:nvSpPr>
        <p:spPr bwMode="auto">
          <a:xfrm>
            <a:off x="2514600" y="5638800"/>
            <a:ext cx="4038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1200" b="1" dirty="0" smtClean="0">
                <a:cs typeface="Arial" charset="0"/>
              </a:rPr>
              <a:t>Taresa Lawrence, Ph.D.</a:t>
            </a:r>
          </a:p>
          <a:p>
            <a:pPr algn="ctr" eaLnBrk="1" hangingPunct="1"/>
            <a:r>
              <a:rPr lang="en-US" sz="1200" dirty="0" smtClean="0">
                <a:cs typeface="Arial" charset="0"/>
              </a:rPr>
              <a:t>Acting Deputy </a:t>
            </a:r>
            <a:r>
              <a:rPr lang="en-US" sz="1200" dirty="0">
                <a:cs typeface="Arial" charset="0"/>
              </a:rPr>
              <a:t>Director, </a:t>
            </a:r>
            <a:r>
              <a:rPr lang="en-US" sz="1200" dirty="0" smtClean="0">
                <a:cs typeface="Arial" charset="0"/>
              </a:rPr>
              <a:t>Energy Administration</a:t>
            </a:r>
            <a:endParaRPr lang="en-US" sz="1200" dirty="0">
              <a:cs typeface="Arial" charset="0"/>
            </a:endParaRPr>
          </a:p>
          <a:p>
            <a:pPr algn="ctr" eaLnBrk="1" hangingPunct="1"/>
            <a:r>
              <a:rPr lang="en-US" sz="1200" dirty="0" smtClean="0">
                <a:cs typeface="Arial" charset="0"/>
              </a:rPr>
              <a:t> </a:t>
            </a:r>
            <a:endParaRPr lang="en-US" sz="1200" dirty="0">
              <a:cs typeface="Arial" charset="0"/>
            </a:endParaRPr>
          </a:p>
        </p:txBody>
      </p:sp>
      <p:sp>
        <p:nvSpPr>
          <p:cNvPr id="2055" name="Text Box 12"/>
          <p:cNvSpPr txBox="1">
            <a:spLocks noChangeArrowheads="1"/>
          </p:cNvSpPr>
          <p:nvPr/>
        </p:nvSpPr>
        <p:spPr bwMode="auto">
          <a:xfrm>
            <a:off x="762000" y="304800"/>
            <a:ext cx="80010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n-US" sz="2400" b="1" dirty="0">
              <a:solidFill>
                <a:schemeClr val="tx2"/>
              </a:solidFill>
              <a:cs typeface="Arial" charset="0"/>
            </a:endParaRPr>
          </a:p>
          <a:p>
            <a:pPr algn="ctr" eaLnBrk="1" hangingPunct="1"/>
            <a:r>
              <a:rPr lang="en-US" sz="4400" b="1" dirty="0" smtClean="0">
                <a:solidFill>
                  <a:schemeClr val="tx2"/>
                </a:solidFill>
                <a:latin typeface="+mj-lt"/>
                <a:cs typeface="Arial" charset="0"/>
              </a:rPr>
              <a:t>DC’s </a:t>
            </a:r>
            <a:r>
              <a:rPr lang="en-US" sz="4400" b="1" dirty="0">
                <a:solidFill>
                  <a:schemeClr val="tx2"/>
                </a:solidFill>
                <a:latin typeface="+mj-lt"/>
                <a:cs typeface="Arial" charset="0"/>
              </a:rPr>
              <a:t>Sustainable Energy Utility</a:t>
            </a:r>
          </a:p>
          <a:p>
            <a:pPr algn="ctr" eaLnBrk="1" hangingPunct="1"/>
            <a:endParaRPr lang="en-US" sz="2400" b="1" dirty="0">
              <a:solidFill>
                <a:schemeClr val="tx2"/>
              </a:solidFill>
              <a:cs typeface="Arial" charset="0"/>
            </a:endParaRPr>
          </a:p>
          <a:p>
            <a:pPr algn="ctr" eaLnBrk="1" hangingPunct="1"/>
            <a:endParaRPr lang="en-US" sz="2400" b="1" dirty="0">
              <a:solidFill>
                <a:schemeClr val="bg2"/>
              </a:solidFill>
              <a:cs typeface="Arial" charset="0"/>
            </a:endParaRPr>
          </a:p>
        </p:txBody>
      </p:sp>
      <p:pic>
        <p:nvPicPr>
          <p:cNvPr id="2056" name="Picture 14" descr="cid:image001.gif@01C94F06.4E0D6AB0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7086600" y="5715000"/>
            <a:ext cx="1828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17" descr="Dcflag-smal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5829300"/>
            <a:ext cx="9144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4" descr="Green Energy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1524000"/>
            <a:ext cx="4038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dirty="0" smtClean="0"/>
              <a:t>Clean and Affordable Energy Act (CAEA) 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624763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Sustainable Energy Utility (SEU) established by CAEA</a:t>
            </a:r>
          </a:p>
          <a:p>
            <a:pPr lvl="1"/>
            <a:r>
              <a:rPr lang="en-US" sz="2000" dirty="0" smtClean="0"/>
              <a:t>October 1, 2008</a:t>
            </a:r>
          </a:p>
          <a:p>
            <a:pPr lvl="2"/>
            <a:r>
              <a:rPr lang="en-US" dirty="0" smtClean="0"/>
              <a:t>Emergency version of CAEA was enacted with effective date of  October 1, 2008</a:t>
            </a:r>
          </a:p>
          <a:p>
            <a:pPr lvl="1"/>
            <a:r>
              <a:rPr lang="en-US" sz="2000" dirty="0" smtClean="0"/>
              <a:t>October 22, 2008 </a:t>
            </a:r>
          </a:p>
          <a:p>
            <a:pPr lvl="2"/>
            <a:r>
              <a:rPr lang="en-US" dirty="0" smtClean="0"/>
              <a:t>CAEA became Law</a:t>
            </a:r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CAEA directed DDOE to issue SEU RFP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CAEA required SEU Advisory Board to propose performance benchmarks and comment upon draft RFP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DD997-38AB-481C-B956-224BD4A8C6B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2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2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2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2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2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2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865187"/>
          </a:xfrm>
        </p:spPr>
        <p:txBody>
          <a:bodyPr/>
          <a:lstStyle/>
          <a:p>
            <a:r>
              <a:rPr lang="en-US" sz="3600" b="1" dirty="0" smtClean="0"/>
              <a:t>SEU Advisory Board</a:t>
            </a:r>
            <a:endParaRPr lang="en-US" sz="36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Duties and responsibilities of the Board are:</a:t>
            </a:r>
          </a:p>
          <a:p>
            <a:r>
              <a:rPr lang="en-US" sz="2400" dirty="0" smtClean="0"/>
              <a:t>Provide advice, comments, and recommendations to DDOE and District Council regarding the SEU contract</a:t>
            </a:r>
          </a:p>
          <a:p>
            <a:r>
              <a:rPr lang="en-US" sz="2400" dirty="0" smtClean="0"/>
              <a:t>Recommend SEU’s performance benchmarks</a:t>
            </a:r>
          </a:p>
          <a:p>
            <a:r>
              <a:rPr lang="en-US" sz="2400" dirty="0" smtClean="0"/>
              <a:t>Comment on SEU RFP</a:t>
            </a:r>
          </a:p>
          <a:p>
            <a:r>
              <a:rPr lang="en-US" sz="2400" dirty="0" smtClean="0"/>
              <a:t>Meet quarterly with DDOE and SEU to monitor programs and Contractor performance</a:t>
            </a:r>
          </a:p>
          <a:p>
            <a:r>
              <a:rPr lang="en-US" sz="2400" dirty="0" smtClean="0"/>
              <a:t>Report SEU’s performance to the District Council and public annually</a:t>
            </a:r>
          </a:p>
          <a:p>
            <a:r>
              <a:rPr lang="en-US" sz="2400" dirty="0" smtClean="0"/>
              <a:t>Convene subcommittees and working groups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DD997-38AB-481C-B956-224BD4A8C6B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Composition of the SEU Advisory Board</a:t>
            </a:r>
            <a:endParaRPr lang="en-US" sz="3600" b="1" dirty="0"/>
          </a:p>
        </p:txBody>
      </p:sp>
      <p:graphicFrame>
        <p:nvGraphicFramePr>
          <p:cNvPr id="8" name="Table Placeholder 7"/>
          <p:cNvGraphicFramePr>
            <a:graphicFrameLocks noGrp="1"/>
          </p:cNvGraphicFramePr>
          <p:nvPr>
            <p:ph type="tbl" idx="1"/>
          </p:nvPr>
        </p:nvGraphicFramePr>
        <p:xfrm>
          <a:off x="457200" y="1523999"/>
          <a:ext cx="8382000" cy="5028106"/>
        </p:xfrm>
        <a:graphic>
          <a:graphicData uri="http://schemas.openxmlformats.org/drawingml/2006/table">
            <a:tbl>
              <a:tblPr/>
              <a:tblGrid>
                <a:gridCol w="5743222"/>
                <a:gridCol w="2638778"/>
              </a:tblGrid>
              <a:tr h="4132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</a:rPr>
                        <a:t>Keith Anderson, </a:t>
                      </a:r>
                      <a:r>
                        <a:rPr lang="en-US" sz="1400" dirty="0">
                          <a:latin typeface="Arial"/>
                          <a:ea typeface="Times New Roman"/>
                        </a:rPr>
                        <a:t>Chief of Staff, District Department of the Environment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Mayor’s Designee, Chair</a:t>
                      </a:r>
                      <a:endParaRPr lang="en-US" sz="12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34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</a:rPr>
                        <a:t>Richard E. Morgan, </a:t>
                      </a:r>
                      <a:r>
                        <a:rPr lang="en-US" sz="1400" dirty="0">
                          <a:latin typeface="Arial"/>
                          <a:ea typeface="Times New Roman"/>
                        </a:rPr>
                        <a:t>Commissioner, DC Public Service Commission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Calibri"/>
                          <a:cs typeface="Times New Roman"/>
                        </a:rPr>
                        <a:t>DC Public Service Commission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2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</a:rPr>
                        <a:t>Chris VanArsdale, JD, LEED AP, </a:t>
                      </a:r>
                      <a:r>
                        <a:rPr lang="en-US" sz="1400" dirty="0">
                          <a:latin typeface="Arial"/>
                          <a:ea typeface="Times New Roman"/>
                        </a:rPr>
                        <a:t>Executive Director, Canal Park Development Association, Inc.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Building Construction</a:t>
                      </a:r>
                      <a:endParaRPr lang="en-US" sz="12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86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</a:rPr>
                        <a:t>Brenda K. Pennington, Esq., </a:t>
                      </a:r>
                      <a:r>
                        <a:rPr lang="en-US" sz="1400" dirty="0">
                          <a:latin typeface="Arial"/>
                          <a:ea typeface="Times New Roman"/>
                        </a:rPr>
                        <a:t>Interim People’s Counsel, Office of the People’s Counsel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Office of the People’s Counsel</a:t>
                      </a:r>
                      <a:endParaRPr lang="en-US" sz="12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34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</a:rPr>
                        <a:t>Dr. Donna Cooper, </a:t>
                      </a:r>
                      <a:r>
                        <a:rPr lang="en-US" sz="1400" dirty="0">
                          <a:latin typeface="Arial"/>
                          <a:ea typeface="Times New Roman"/>
                        </a:rPr>
                        <a:t>Senior Public Affairs Manager, PEPCO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Calibri"/>
                          <a:cs typeface="Times New Roman"/>
                        </a:rPr>
                        <a:t>Electric Company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34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</a:rPr>
                        <a:t>John Mizroch, </a:t>
                      </a:r>
                      <a:r>
                        <a:rPr lang="en-US" sz="1400" dirty="0">
                          <a:latin typeface="Arial"/>
                          <a:ea typeface="Times New Roman"/>
                        </a:rPr>
                        <a:t>Counsel, Wilson, Sonsini &amp; Rosati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Calibri"/>
                          <a:cs typeface="Times New Roman"/>
                        </a:rPr>
                        <a:t>Councilmember Mary Cheh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6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</a:rPr>
                        <a:t>Bernice M. McIntyre, Esq., </a:t>
                      </a:r>
                      <a:r>
                        <a:rPr lang="en-US" sz="1400" dirty="0">
                          <a:latin typeface="Arial"/>
                          <a:ea typeface="Times New Roman"/>
                        </a:rPr>
                        <a:t>Director, Regulatory Matters, Washington Gas Light Company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Gas Company</a:t>
                      </a:r>
                      <a:endParaRPr lang="en-US" sz="12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0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</a:rPr>
                        <a:t>Joseph Andronaco, </a:t>
                      </a:r>
                      <a:r>
                        <a:rPr lang="en-US" sz="1400" dirty="0">
                          <a:latin typeface="Arial"/>
                          <a:ea typeface="Times New Roman"/>
                        </a:rPr>
                        <a:t>President, Access Green, LLC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Economic Development Community With Particular Expertise in the Generation of Green Collar Jobs</a:t>
                      </a:r>
                      <a:endParaRPr lang="en-US" sz="12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2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</a:rPr>
                        <a:t>Larry Martin, </a:t>
                      </a:r>
                      <a:r>
                        <a:rPr lang="en-US" sz="1400" dirty="0">
                          <a:latin typeface="Arial"/>
                          <a:ea typeface="Times New Roman"/>
                        </a:rPr>
                        <a:t>DC Chapter of Sierra Club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Environmental Group</a:t>
                      </a:r>
                      <a:endParaRPr lang="en-US" sz="12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Arial"/>
                          <a:ea typeface="Times New Roman"/>
                        </a:rPr>
                        <a:t>Jermaine</a:t>
                      </a:r>
                      <a:r>
                        <a:rPr lang="en-US" sz="1400" b="1" baseline="0" dirty="0" smtClean="0">
                          <a:latin typeface="Arial"/>
                          <a:ea typeface="Times New Roman"/>
                        </a:rPr>
                        <a:t> Brown, </a:t>
                      </a:r>
                      <a:r>
                        <a:rPr lang="en-US" sz="1400" b="0" baseline="0" dirty="0" smtClean="0">
                          <a:latin typeface="Arial"/>
                          <a:ea typeface="Times New Roman"/>
                        </a:rPr>
                        <a:t>DCRA </a:t>
                      </a:r>
                      <a:r>
                        <a:rPr lang="en-US" sz="1400" b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Environmental, LLC</a:t>
                      </a:r>
                      <a:endParaRPr lang="en-US" sz="1400" b="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Low-Income Groups</a:t>
                      </a:r>
                      <a:endParaRPr lang="en-US" sz="12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2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</a:rPr>
                        <a:t>Daniel Wedderburn, </a:t>
                      </a:r>
                      <a:r>
                        <a:rPr lang="en-US" sz="1400" dirty="0">
                          <a:latin typeface="Arial"/>
                          <a:ea typeface="Times New Roman"/>
                        </a:rPr>
                        <a:t>Economist &amp; Energy Expert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Council Chairman Vincent Gray</a:t>
                      </a:r>
                      <a:endParaRPr lang="en-US" sz="12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2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</a:rPr>
                        <a:t>Allison Archambault, </a:t>
                      </a:r>
                      <a:r>
                        <a:rPr lang="en-US" sz="1400" dirty="0">
                          <a:latin typeface="Arial"/>
                          <a:ea typeface="Times New Roman"/>
                        </a:rPr>
                        <a:t>Renewable Energy Advisor, Fresh Generation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Renewable Energy</a:t>
                      </a:r>
                      <a:endParaRPr lang="en-US" sz="12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6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</a:rPr>
                        <a:t>Evan Tyroler, </a:t>
                      </a:r>
                      <a:r>
                        <a:rPr lang="en-US" sz="1400" b="0" dirty="0">
                          <a:latin typeface="Arial"/>
                          <a:ea typeface="Times New Roman"/>
                        </a:rPr>
                        <a:t>E</a:t>
                      </a:r>
                      <a:r>
                        <a:rPr lang="en-US" sz="1400" dirty="0">
                          <a:latin typeface="Arial"/>
                          <a:ea typeface="Times New Roman"/>
                        </a:rPr>
                        <a:t>ngineering/Sustainability Specialist, Cassidy &amp; Pinkard Colliers</a:t>
                      </a:r>
                      <a:endParaRPr lang="en-US" sz="14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</a:rPr>
                        <a:t>Building Management</a:t>
                      </a:r>
                      <a:endParaRPr lang="en-US" sz="1200" dirty="0">
                        <a:latin typeface="Calibri"/>
                        <a:ea typeface="Times New Roman"/>
                      </a:endParaRPr>
                    </a:p>
                  </a:txBody>
                  <a:tcPr marL="68485" marR="684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E82B1D-DE25-4525-8541-573C698F498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SEU RFP Development</a:t>
            </a:r>
            <a:endParaRPr lang="en-US" sz="36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As required by CAEA, DDOE hired consultant with experience in the drafting of a RFP for the state-wide provision of end-user energy efficiency services</a:t>
            </a:r>
          </a:p>
          <a:p>
            <a:r>
              <a:rPr lang="en-US" sz="2400" dirty="0" smtClean="0"/>
              <a:t>DDOE hired a consultant to assist in developing performance benchmarks</a:t>
            </a:r>
          </a:p>
          <a:p>
            <a:r>
              <a:rPr lang="en-US" sz="2400" dirty="0" smtClean="0"/>
              <a:t>DDOE held an industry day on September 15, 2009 to solicit the advice and input of private entities that may bid on the SEU contract  </a:t>
            </a:r>
          </a:p>
          <a:p>
            <a:r>
              <a:rPr lang="en-US" sz="2400" dirty="0" smtClean="0"/>
              <a:t>DDOE developed the RFP with substantial input from SEU Advisory Board, mostly by consensus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DD997-38AB-481C-B956-224BD4A8C6B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Objectives of the SEU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Provide energy efficiency and renewable energy programs for all major market segments</a:t>
            </a:r>
          </a:p>
          <a:p>
            <a:r>
              <a:rPr lang="en-US" sz="2400" dirty="0" smtClean="0"/>
              <a:t>Provide programs to traditionally difficult-to-serve market segments</a:t>
            </a:r>
          </a:p>
          <a:p>
            <a:r>
              <a:rPr lang="en-US" sz="2400" dirty="0" smtClean="0"/>
              <a:t>Provide programs to market segments that face significant barriers to participation</a:t>
            </a:r>
          </a:p>
          <a:p>
            <a:r>
              <a:rPr lang="en-US" sz="2400" dirty="0" smtClean="0"/>
              <a:t>Offer coordinated delivery of energy efficiency and renewable energy programs</a:t>
            </a:r>
          </a:p>
          <a:p>
            <a:r>
              <a:rPr lang="en-US" sz="2400" dirty="0" smtClean="0"/>
              <a:t>Identify and leverage opportunities to bring additional funding to the SEU</a:t>
            </a:r>
          </a:p>
          <a:p>
            <a:r>
              <a:rPr lang="en-US" sz="2400" dirty="0" smtClean="0"/>
              <a:t>Create green jobs for District residents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DD997-38AB-481C-B956-224BD4A8C6B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www.greenenergy.dc.gov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2400" b="1" i="1" dirty="0" smtClean="0"/>
              <a:t>“Affordable Choices for a Brighter Future”</a:t>
            </a:r>
          </a:p>
          <a:p>
            <a:pPr eaLnBrk="1" hangingPunct="1"/>
            <a:r>
              <a:rPr lang="en-US" sz="2400" dirty="0" smtClean="0"/>
              <a:t>Energy efficiency and renewable energy programs provided under brand name </a:t>
            </a:r>
            <a:r>
              <a:rPr lang="en-US" sz="2400" b="1" i="1" dirty="0" smtClean="0">
                <a:solidFill>
                  <a:schemeClr val="accent1"/>
                </a:solidFill>
                <a:latin typeface="Bookman Old Style" pitchFamily="18" charset="0"/>
              </a:rPr>
              <a:t>“Green Energy DC”</a:t>
            </a:r>
            <a:endParaRPr lang="en-US" sz="2400" dirty="0" smtClean="0"/>
          </a:p>
          <a:p>
            <a:pPr eaLnBrk="1" hangingPunct="1"/>
            <a:r>
              <a:rPr lang="en-US" sz="2400" dirty="0" smtClean="0"/>
              <a:t>Portal to provide information about every energy efficiency and renewable energy program in the District, offered by:</a:t>
            </a:r>
          </a:p>
          <a:p>
            <a:pPr lvl="2" eaLnBrk="1" hangingPunct="1"/>
            <a:r>
              <a:rPr lang="en-US" sz="1800" dirty="0" smtClean="0"/>
              <a:t>DDOE</a:t>
            </a:r>
          </a:p>
          <a:p>
            <a:pPr lvl="2" eaLnBrk="1" hangingPunct="1"/>
            <a:r>
              <a:rPr lang="en-US" sz="1800" dirty="0" smtClean="0"/>
              <a:t>SEU</a:t>
            </a:r>
          </a:p>
          <a:p>
            <a:pPr lvl="2" eaLnBrk="1" hangingPunct="1"/>
            <a:r>
              <a:rPr lang="en-US" sz="1800" dirty="0" smtClean="0"/>
              <a:t>PACE</a:t>
            </a:r>
          </a:p>
          <a:p>
            <a:pPr lvl="2" eaLnBrk="1" hangingPunct="1"/>
            <a:r>
              <a:rPr lang="en-US" sz="1800" dirty="0" smtClean="0"/>
              <a:t>Electricity or natural gas companies</a:t>
            </a:r>
          </a:p>
          <a:p>
            <a:pPr lvl="2" eaLnBrk="1" hangingPunct="1"/>
            <a:r>
              <a:rPr lang="en-US" sz="1800" dirty="0" smtClean="0"/>
              <a:t>Federal Government</a:t>
            </a:r>
          </a:p>
          <a:p>
            <a:pPr lvl="2" eaLnBrk="1" hangingPunct="1"/>
            <a:r>
              <a:rPr lang="en-US" sz="1800" dirty="0" smtClean="0"/>
              <a:t>Non-Profit entities</a:t>
            </a:r>
          </a:p>
          <a:p>
            <a:pPr lvl="2" eaLnBrk="1" hangingPunct="1"/>
            <a:r>
              <a:rPr lang="en-US" sz="1800" dirty="0" smtClean="0"/>
              <a:t>Any contractor or subcontractor for any of the above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DD997-38AB-481C-B956-224BD4A8C6B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bg2"/>
                </a:solidFill>
              </a:rPr>
              <a:t>SEU Performance Benchmarks</a:t>
            </a:r>
            <a:endParaRPr lang="en-US" sz="3600" b="1" i="1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Reduce per-capita energy consumption </a:t>
            </a:r>
            <a:endParaRPr lang="en-US" sz="2400" i="1" dirty="0" smtClean="0">
              <a:solidFill>
                <a:schemeClr val="folHlink"/>
              </a:solidFill>
            </a:endParaRPr>
          </a:p>
          <a:p>
            <a:pPr eaLnBrk="1" hangingPunct="1"/>
            <a:r>
              <a:rPr lang="en-US" sz="2400" dirty="0" smtClean="0"/>
              <a:t>Increase renewable energy generating capacity</a:t>
            </a:r>
          </a:p>
          <a:p>
            <a:pPr eaLnBrk="1" hangingPunct="1"/>
            <a:r>
              <a:rPr lang="en-US" sz="2400" dirty="0" smtClean="0"/>
              <a:t>Reduce growth of peak electricity demand </a:t>
            </a:r>
            <a:endParaRPr lang="en-US" sz="2400" i="1" dirty="0" smtClean="0">
              <a:solidFill>
                <a:schemeClr val="folHlink"/>
              </a:solidFill>
            </a:endParaRPr>
          </a:p>
          <a:p>
            <a:pPr eaLnBrk="1" hangingPunct="1"/>
            <a:r>
              <a:rPr lang="en-US" sz="2400" dirty="0" smtClean="0"/>
              <a:t>Improve energy efficiency of low-income housing</a:t>
            </a:r>
            <a:endParaRPr lang="en-US" sz="2400" dirty="0" smtClean="0">
              <a:solidFill>
                <a:schemeClr val="folHlink"/>
              </a:solidFill>
            </a:endParaRPr>
          </a:p>
          <a:p>
            <a:pPr eaLnBrk="1" hangingPunct="1"/>
            <a:r>
              <a:rPr lang="en-US" sz="2400" dirty="0" smtClean="0"/>
              <a:t>Reduce growth of energy demand of largest energy users </a:t>
            </a:r>
          </a:p>
          <a:p>
            <a:pPr eaLnBrk="1" hangingPunct="1"/>
            <a:r>
              <a:rPr lang="en-US" sz="2400" dirty="0" smtClean="0"/>
              <a:t>Increase number of green-collar jobs</a:t>
            </a:r>
            <a:endParaRPr lang="en-US" sz="2400" i="1" dirty="0" smtClean="0">
              <a:solidFill>
                <a:schemeClr val="folHlin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DD997-38AB-481C-B956-224BD4A8C6B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SEU Contract Tasks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General administration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Budgeting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Financial management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Implementation Contract management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Dispute resolution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Information technology, data collection, and management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Preparation and submission of required reports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Program research and design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Program implementation and delivery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Qualification and certification of SEU’s and IC’s workforce, support workforce training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2400" b="1" i="1" dirty="0" smtClean="0">
              <a:solidFill>
                <a:schemeClr val="accent1"/>
              </a:solidFill>
              <a:latin typeface="Bookman Old Style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DD997-38AB-481C-B956-224BD4A8C6B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SEU Contract Tasks cont’d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Program marketing and consumer education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Identify and leverage additional funding for the SEU</a:t>
            </a:r>
          </a:p>
          <a:p>
            <a:pPr lvl="1"/>
            <a:r>
              <a:rPr lang="en-US" sz="2000" dirty="0" smtClean="0"/>
              <a:t>Property Assessed Clean Energy Program</a:t>
            </a:r>
          </a:p>
          <a:p>
            <a:pPr lvl="1"/>
            <a:r>
              <a:rPr lang="en-US" sz="2000" dirty="0" smtClean="0"/>
              <a:t>PJM Capacity Market</a:t>
            </a:r>
          </a:p>
          <a:p>
            <a:pPr lvl="1"/>
            <a:r>
              <a:rPr lang="en-US" sz="2000" dirty="0" smtClean="0"/>
              <a:t>Federal and private grants</a:t>
            </a:r>
            <a:endParaRPr lang="en-US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DD997-38AB-481C-B956-224BD4A8C6B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Terms of Contract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Contractor Structure</a:t>
            </a:r>
          </a:p>
          <a:p>
            <a:pPr lvl="1"/>
            <a:r>
              <a:rPr lang="en-US" sz="2000" dirty="0" smtClean="0"/>
              <a:t>Single firm</a:t>
            </a:r>
          </a:p>
          <a:p>
            <a:pPr lvl="1"/>
            <a:r>
              <a:rPr lang="en-US" sz="2000" dirty="0" smtClean="0"/>
              <a:t>Team of firms</a:t>
            </a:r>
          </a:p>
          <a:p>
            <a:r>
              <a:rPr lang="en-US" sz="2400" dirty="0" smtClean="0"/>
              <a:t>Term of Contract</a:t>
            </a:r>
          </a:p>
          <a:p>
            <a:pPr lvl="1"/>
            <a:r>
              <a:rPr lang="en-US" sz="2000" dirty="0" smtClean="0"/>
              <a:t>One year</a:t>
            </a:r>
          </a:p>
          <a:p>
            <a:pPr lvl="1"/>
            <a:r>
              <a:rPr lang="en-US" sz="2000" dirty="0" smtClean="0"/>
              <a:t>Six one-year extension options (contingent upon annual appropriation of funds and District Council’s approval)</a:t>
            </a:r>
          </a:p>
          <a:p>
            <a:r>
              <a:rPr lang="en-US" sz="2400" dirty="0" smtClean="0"/>
              <a:t>Contract Administration</a:t>
            </a:r>
          </a:p>
          <a:p>
            <a:pPr lvl="1"/>
            <a:r>
              <a:rPr lang="en-US" sz="2000" dirty="0" smtClean="0"/>
              <a:t>Invoice Payment</a:t>
            </a:r>
          </a:p>
          <a:p>
            <a:r>
              <a:rPr lang="en-US" sz="2400" dirty="0" smtClean="0"/>
              <a:t>Funding Sources</a:t>
            </a:r>
          </a:p>
          <a:p>
            <a:pPr lvl="1"/>
            <a:r>
              <a:rPr lang="en-US" sz="2000" dirty="0" smtClean="0"/>
              <a:t>Sustainable Energy Trust Fund</a:t>
            </a:r>
          </a:p>
          <a:p>
            <a:pPr lvl="1">
              <a:buNone/>
            </a:pPr>
            <a:r>
              <a:rPr lang="en-US" sz="2000" dirty="0" smtClean="0"/>
              <a:t>		</a:t>
            </a:r>
          </a:p>
          <a:p>
            <a:pPr lvl="1">
              <a:buNone/>
            </a:pPr>
            <a:endParaRPr lang="en-US" sz="2000" dirty="0" smtClean="0"/>
          </a:p>
          <a:p>
            <a:pPr lvl="1">
              <a:buNone/>
            </a:pPr>
            <a:endParaRPr lang="en-US" sz="20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DD997-38AB-481C-B956-224BD4A8C6B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SEU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Year 1 - $7.5M</a:t>
            </a:r>
          </a:p>
          <a:p>
            <a:r>
              <a:rPr lang="en-US" dirty="0" smtClean="0"/>
              <a:t>Year 2 - $15M</a:t>
            </a:r>
          </a:p>
          <a:p>
            <a:r>
              <a:rPr lang="en-US" dirty="0" smtClean="0"/>
              <a:t>Year 3 - $17.5M</a:t>
            </a:r>
          </a:p>
          <a:p>
            <a:r>
              <a:rPr lang="en-US" dirty="0" smtClean="0"/>
              <a:t>Year 4 (and Thereafter) - $20M</a:t>
            </a:r>
          </a:p>
          <a:p>
            <a:endParaRPr lang="en-US" dirty="0" smtClean="0"/>
          </a:p>
          <a:p>
            <a:r>
              <a:rPr lang="en-US" dirty="0" smtClean="0">
                <a:ea typeface="Verdana"/>
                <a:cs typeface="Verdana"/>
              </a:rPr>
              <a:t>Leveraged funds (e.g., federal grants) will not change performance benchmarks and incentives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DD997-38AB-481C-B956-224BD4A8C6B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SEU Contract Oversight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962400"/>
          </a:xfrm>
        </p:spPr>
        <p:txBody>
          <a:bodyPr/>
          <a:lstStyle/>
          <a:p>
            <a:pPr marL="342900" lvl="1" indent="-342900" eaLnBrk="1" hangingPunct="1">
              <a:buClr>
                <a:schemeClr val="bg2"/>
              </a:buClr>
              <a:buFont typeface="Wingdings" pitchFamily="2" charset="2"/>
              <a:buChar char="p"/>
            </a:pPr>
            <a:r>
              <a:rPr lang="en-US" sz="2000" dirty="0" smtClean="0"/>
              <a:t>DDOE will monitor SEU performance with advice comments, and recommendations from the SEU Advisory Board</a:t>
            </a:r>
          </a:p>
          <a:p>
            <a:pPr eaLnBrk="1" hangingPunct="1"/>
            <a:r>
              <a:rPr lang="en-US" sz="2000" dirty="0" smtClean="0"/>
              <a:t>SEU Advisory Board will meet quarterly with the Contractor to monitor the performance of the SEU and its programs</a:t>
            </a:r>
          </a:p>
          <a:p>
            <a:pPr eaLnBrk="1" hangingPunct="1"/>
            <a:r>
              <a:rPr lang="en-US" sz="2000" dirty="0" smtClean="0"/>
              <a:t>SEU Advisory Board will report on the progress of the SEU to the District Council annually</a:t>
            </a:r>
          </a:p>
          <a:p>
            <a:pPr eaLnBrk="1" hangingPunct="1"/>
            <a:r>
              <a:rPr lang="en-US" sz="2000" dirty="0" smtClean="0"/>
              <a:t>DDOE will commission an annual independent audit on SEU performance and expenditures of the Contractor and shall provide the results of this review to the Board and Council within 6 months of the conclusion of each year of the SEU contract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DD997-38AB-481C-B956-224BD4A8C6B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Evaluation, Measurement &amp; Verification</a:t>
            </a:r>
            <a:endParaRPr lang="en-US" sz="36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DDOE will hold in reserve up to 8% of annual SETF funding for the SEU contract to pay for EM&amp;V of the SEU, less in year one</a:t>
            </a:r>
          </a:p>
          <a:p>
            <a:r>
              <a:rPr lang="en-US" sz="2000" dirty="0" smtClean="0"/>
              <a:t>Contractor will have a plan for monitoring and data collection activities for each program</a:t>
            </a:r>
          </a:p>
          <a:p>
            <a:r>
              <a:rPr lang="en-US" sz="2000" dirty="0" smtClean="0"/>
              <a:t>In program design, the Contractor will identify appropriate and cost-effective measurement, monitoring, and verification activities for energy efficiency measures that are eligible to be bid into the RPM </a:t>
            </a:r>
          </a:p>
          <a:p>
            <a:r>
              <a:rPr lang="en-US" sz="2000" dirty="0" smtClean="0"/>
              <a:t>Contractor will develop EM&amp;V protocols, in consultation with DDOE, and develop and continually update a TRM </a:t>
            </a:r>
          </a:p>
          <a:p>
            <a:r>
              <a:rPr lang="en-US" sz="2000" dirty="0" smtClean="0"/>
              <a:t>Contractor may be required to participate in the NEEP EM&amp;V Forum</a:t>
            </a:r>
            <a:endParaRPr lang="en-US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DD997-38AB-481C-B956-224BD4A8C6B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RFP Timeline</a:t>
            </a:r>
            <a:endParaRPr lang="en-US" sz="36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Questions Submitted:  July 30, 2010 </a:t>
            </a:r>
          </a:p>
          <a:p>
            <a:r>
              <a:rPr lang="en-US" sz="2400" dirty="0" smtClean="0"/>
              <a:t>Questions Answered:   August 6, 2010 </a:t>
            </a:r>
          </a:p>
          <a:p>
            <a:r>
              <a:rPr lang="en-US" sz="2400" dirty="0" smtClean="0"/>
              <a:t>Statement of Intent:    August 10, 2010 </a:t>
            </a:r>
          </a:p>
          <a:p>
            <a:r>
              <a:rPr lang="en-US" sz="2400" dirty="0" smtClean="0"/>
              <a:t>RFP Response Due:      September 1, 2010 </a:t>
            </a:r>
          </a:p>
          <a:p>
            <a:r>
              <a:rPr lang="en-US" sz="2400" dirty="0" smtClean="0"/>
              <a:t>Bidder Presentations:   September 15-17, 2010 </a:t>
            </a:r>
          </a:p>
          <a:p>
            <a:r>
              <a:rPr lang="en-US" sz="2400" dirty="0" smtClean="0"/>
              <a:t>Contract Negotiations:  October 4-15, 2010</a:t>
            </a:r>
          </a:p>
          <a:p>
            <a:r>
              <a:rPr lang="en-US" sz="2400" dirty="0" smtClean="0"/>
              <a:t>Contract Execution:      November 8, 2010 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DD997-38AB-481C-B956-224BD4A8C6B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11">
      <a:dk1>
        <a:srgbClr val="000000"/>
      </a:dk1>
      <a:lt1>
        <a:srgbClr val="FFFFFF"/>
      </a:lt1>
      <a:dk2>
        <a:srgbClr val="0B4D24"/>
      </a:dk2>
      <a:lt2>
        <a:srgbClr val="0B4D24"/>
      </a:lt2>
      <a:accent1>
        <a:srgbClr val="99CC00"/>
      </a:accent1>
      <a:accent2>
        <a:srgbClr val="82B73B"/>
      </a:accent2>
      <a:accent3>
        <a:srgbClr val="FFFFFF"/>
      </a:accent3>
      <a:accent4>
        <a:srgbClr val="000000"/>
      </a:accent4>
      <a:accent5>
        <a:srgbClr val="CAE2AA"/>
      </a:accent5>
      <a:accent6>
        <a:srgbClr val="75A635"/>
      </a:accent6>
      <a:hlink>
        <a:srgbClr val="FFCC00"/>
      </a:hlink>
      <a:folHlink>
        <a:srgbClr val="CC9900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9">
        <a:dk1>
          <a:srgbClr val="000000"/>
        </a:dk1>
        <a:lt1>
          <a:srgbClr val="FFFFFF"/>
        </a:lt1>
        <a:dk2>
          <a:srgbClr val="1E6C27"/>
        </a:dk2>
        <a:lt2>
          <a:srgbClr val="117D3A"/>
        </a:lt2>
        <a:accent1>
          <a:srgbClr val="99CC00"/>
        </a:accent1>
        <a:accent2>
          <a:srgbClr val="82B73B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75A635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10">
        <a:dk1>
          <a:srgbClr val="000000"/>
        </a:dk1>
        <a:lt1>
          <a:srgbClr val="FFFFFF"/>
        </a:lt1>
        <a:dk2>
          <a:srgbClr val="1E6C27"/>
        </a:dk2>
        <a:lt2>
          <a:srgbClr val="0B4D24"/>
        </a:lt2>
        <a:accent1>
          <a:srgbClr val="99CC00"/>
        </a:accent1>
        <a:accent2>
          <a:srgbClr val="82B73B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75A635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11">
        <a:dk1>
          <a:srgbClr val="000000"/>
        </a:dk1>
        <a:lt1>
          <a:srgbClr val="FFFFFF"/>
        </a:lt1>
        <a:dk2>
          <a:srgbClr val="0B4D24"/>
        </a:dk2>
        <a:lt2>
          <a:srgbClr val="0B4D24"/>
        </a:lt2>
        <a:accent1>
          <a:srgbClr val="99CC00"/>
        </a:accent1>
        <a:accent2>
          <a:srgbClr val="82B73B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75A635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6311</TotalTime>
  <Words>1033</Words>
  <Application>Microsoft Office PowerPoint</Application>
  <PresentationFormat>On-screen Show (4:3)</PresentationFormat>
  <Paragraphs>174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Level</vt:lpstr>
      <vt:lpstr>Slide 1</vt:lpstr>
      <vt:lpstr>Clean and Affordable Energy Act (CAEA) </vt:lpstr>
      <vt:lpstr>SEU Advisory Board</vt:lpstr>
      <vt:lpstr>Composition of the SEU Advisory Board</vt:lpstr>
      <vt:lpstr>SEU RFP Development</vt:lpstr>
      <vt:lpstr>Objectives of the SEU</vt:lpstr>
      <vt:lpstr>www.greenenergy.dc.gov</vt:lpstr>
      <vt:lpstr>SEU Performance Benchmarks</vt:lpstr>
      <vt:lpstr>SEU Contract Tasks</vt:lpstr>
      <vt:lpstr>SEU Contract Tasks cont’d</vt:lpstr>
      <vt:lpstr>Terms of Contract</vt:lpstr>
      <vt:lpstr>SEU Budget</vt:lpstr>
      <vt:lpstr>SEU Contract Oversight</vt:lpstr>
      <vt:lpstr>Evaluation, Measurement &amp; Verification</vt:lpstr>
      <vt:lpstr>RFP Timeline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Here</dc:title>
  <dc:creator>Crystal Godfrey</dc:creator>
  <cp:lastModifiedBy>LaptopUser</cp:lastModifiedBy>
  <cp:revision>150</cp:revision>
  <dcterms:created xsi:type="dcterms:W3CDTF">2005-02-07T15:42:38Z</dcterms:created>
  <dcterms:modified xsi:type="dcterms:W3CDTF">2010-09-16T13:55:31Z</dcterms:modified>
</cp:coreProperties>
</file>