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0" r:id="rId3"/>
    <p:sldId id="261" r:id="rId4"/>
    <p:sldId id="257" r:id="rId5"/>
    <p:sldId id="259" r:id="rId6"/>
    <p:sldId id="258" r:id="rId7"/>
    <p:sldId id="269" r:id="rId8"/>
    <p:sldId id="264" r:id="rId9"/>
    <p:sldId id="263" r:id="rId10"/>
    <p:sldId id="265" r:id="rId11"/>
    <p:sldId id="270" r:id="rId12"/>
    <p:sldId id="271" r:id="rId13"/>
    <p:sldId id="266" r:id="rId14"/>
    <p:sldId id="272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87" autoAdjust="0"/>
    <p:restoredTop sz="94660"/>
  </p:normalViewPr>
  <p:slideViewPr>
    <p:cSldViewPr>
      <p:cViewPr varScale="1">
        <p:scale>
          <a:sx n="68" d="100"/>
          <a:sy n="68" d="100"/>
        </p:scale>
        <p:origin x="-7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ep$\Maia%20Davis\Progress%20Report\2010-8-25%20Progress%20Report%20Chart%20Play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ep$\Maia%20Davis\Progress%20Report\2010-9%20EAC%20and%20CEEPC%20Mtg%20Visuals\Progress%20on%20Regional%20Climate%20Action%20Goal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ep$\Maia%20Davis\Progress%20Report\2010-9%20EAC%20and%20CEEPC%20Mtg%20Visuals\Progress%20on%20Regional%20Climate%20Action%20Goal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ep$\Maia%20Davis\Progress%20Report\2010-9%20EAC%20and%20CEEPC%20Mtg%20Visuals\Progress%20on%20Regional%20Climate%20Action%20Goal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ep$\Maia%20Davis\Progress%20Report\2010-9%20EAC%20and%20CEEPC%20Mtg%20Visuals\Progress%20on%20Regional%20Climate%20Action%20Goal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"/>
  <c:chart>
    <c:view3D>
      <c:depthPercent val="100"/>
      <c:rAngAx val="1"/>
    </c:view3D>
    <c:floor>
      <c:spPr>
        <a:solidFill>
          <a:schemeClr val="accent6">
            <a:lumMod val="50000"/>
          </a:schemeClr>
        </a:solidFill>
      </c:spPr>
    </c:floor>
    <c:plotArea>
      <c:layout>
        <c:manualLayout>
          <c:layoutTarget val="inner"/>
          <c:xMode val="edge"/>
          <c:yMode val="edge"/>
          <c:x val="0.11843285214348211"/>
          <c:y val="5.1400554097404488E-2"/>
          <c:w val="0.70614829396325463"/>
          <c:h val="0.64562920544023006"/>
        </c:manualLayout>
      </c:layout>
      <c:bar3DChart>
        <c:barDir val="col"/>
        <c:grouping val="stacked"/>
        <c:ser>
          <c:idx val="0"/>
          <c:order val="0"/>
          <c:tx>
            <c:strRef>
              <c:f>'Key Accomplishments'!$C$3</c:f>
              <c:strCache>
                <c:ptCount val="1"/>
                <c:pt idx="0">
                  <c:v>% Completed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 i="0" baseline="0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'Key Accomplishments'!$B$4:$B$8</c:f>
              <c:strCache>
                <c:ptCount val="5"/>
                <c:pt idx="0">
                  <c:v> 50% GHG Inventories by 2010</c:v>
                </c:pt>
                <c:pt idx="1">
                  <c:v>50% GHG Govt Ops Plans by 2010</c:v>
                </c:pt>
                <c:pt idx="2">
                  <c:v>100% Idling Regulations by 2010</c:v>
                </c:pt>
                <c:pt idx="3">
                  <c:v>35% Green Business Challenge by 2011</c:v>
                </c:pt>
                <c:pt idx="4">
                  <c:v>100% Green Building Policy by 2011</c:v>
                </c:pt>
              </c:strCache>
            </c:strRef>
          </c:cat>
          <c:val>
            <c:numRef>
              <c:f>'Key Accomplishments'!$C$4:$C$8</c:f>
              <c:numCache>
                <c:formatCode>0%</c:formatCode>
                <c:ptCount val="5"/>
                <c:pt idx="0">
                  <c:v>0.60000000000000064</c:v>
                </c:pt>
                <c:pt idx="1">
                  <c:v>0.52</c:v>
                </c:pt>
                <c:pt idx="2">
                  <c:v>1</c:v>
                </c:pt>
                <c:pt idx="3">
                  <c:v>0.4</c:v>
                </c:pt>
                <c:pt idx="4">
                  <c:v>0.95000000000000062</c:v>
                </c:pt>
              </c:numCache>
            </c:numRef>
          </c:val>
        </c:ser>
        <c:ser>
          <c:idx val="1"/>
          <c:order val="1"/>
          <c:tx>
            <c:strRef>
              <c:f>'Key Accomplishments'!$D$3</c:f>
              <c:strCache>
                <c:ptCount val="1"/>
                <c:pt idx="0">
                  <c:v>% In Progress</c:v>
                </c:pt>
              </c:strCache>
            </c:strRef>
          </c:tx>
          <c:dLbls>
            <c:txPr>
              <a:bodyPr/>
              <a:lstStyle/>
              <a:p>
                <a:pPr>
                  <a:defRPr sz="1400" baseline="0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'Key Accomplishments'!$B$4:$B$8</c:f>
              <c:strCache>
                <c:ptCount val="5"/>
                <c:pt idx="0">
                  <c:v> 50% GHG Inventories by 2010</c:v>
                </c:pt>
                <c:pt idx="1">
                  <c:v>50% GHG Govt Ops Plans by 2010</c:v>
                </c:pt>
                <c:pt idx="2">
                  <c:v>100% Idling Regulations by 2010</c:v>
                </c:pt>
                <c:pt idx="3">
                  <c:v>35% Green Business Challenge by 2011</c:v>
                </c:pt>
                <c:pt idx="4">
                  <c:v>100% Green Building Policy by 2011</c:v>
                </c:pt>
              </c:strCache>
            </c:strRef>
          </c:cat>
          <c:val>
            <c:numRef>
              <c:f>'Key Accomplishments'!$D$4:$D$8</c:f>
              <c:numCache>
                <c:formatCode>0%</c:formatCode>
                <c:ptCount val="5"/>
                <c:pt idx="0">
                  <c:v>0.30000000000000032</c:v>
                </c:pt>
                <c:pt idx="1">
                  <c:v>0.19047619047619085</c:v>
                </c:pt>
                <c:pt idx="3">
                  <c:v>0.2</c:v>
                </c:pt>
                <c:pt idx="4">
                  <c:v>5.0000000000000031E-2</c:v>
                </c:pt>
              </c:numCache>
            </c:numRef>
          </c:val>
        </c:ser>
        <c:shape val="box"/>
        <c:axId val="59528704"/>
        <c:axId val="59530240"/>
        <c:axId val="0"/>
      </c:bar3DChart>
      <c:catAx>
        <c:axId val="5952870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0" i="0" baseline="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59530240"/>
        <c:crosses val="autoZero"/>
        <c:auto val="1"/>
        <c:lblAlgn val="ctr"/>
        <c:lblOffset val="100"/>
      </c:catAx>
      <c:valAx>
        <c:axId val="59530240"/>
        <c:scaling>
          <c:orientation val="minMax"/>
        </c:scaling>
        <c:axPos val="l"/>
        <c:majorGridlines>
          <c:spPr>
            <a:ln>
              <a:solidFill>
                <a:schemeClr val="accent6">
                  <a:lumMod val="75000"/>
                </a:schemeClr>
              </a:solidFill>
            </a:ln>
          </c:spPr>
        </c:majorGridlines>
        <c:numFmt formatCode="0%" sourceLinked="1"/>
        <c:tickLblPos val="nextTo"/>
        <c:spPr>
          <a:ln>
            <a:solidFill>
              <a:schemeClr val="accent6">
                <a:lumMod val="50000"/>
              </a:schemeClr>
            </a:solidFill>
          </a:ln>
        </c:spPr>
        <c:txPr>
          <a:bodyPr/>
          <a:lstStyle/>
          <a:p>
            <a:pPr>
              <a:defRPr sz="1400" b="0" i="0" baseline="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59528704"/>
        <c:crosses val="autoZero"/>
        <c:crossBetween val="between"/>
        <c:majorUnit val="0.2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8904832619606757"/>
          <c:y val="0.88115508190786429"/>
          <c:w val="0.33266830133075553"/>
          <c:h val="0.10447710200018102"/>
        </c:manualLayout>
      </c:layout>
      <c:txPr>
        <a:bodyPr/>
        <a:lstStyle/>
        <a:p>
          <a:pPr>
            <a:defRPr sz="1400" b="0" i="0" baseline="0">
              <a:solidFill>
                <a:schemeClr val="tx2">
                  <a:lumMod val="75000"/>
                </a:schemeClr>
              </a:solidFill>
            </a:defRPr>
          </a:pPr>
          <a:endParaRPr lang="en-US"/>
        </a:p>
      </c:txPr>
    </c:legend>
    <c:plotVisOnly val="1"/>
    <c:dispBlanksAs val="gap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AngAx val="1"/>
    </c:view3D>
    <c:floor>
      <c:spPr>
        <a:solidFill>
          <a:srgbClr val="F79646">
            <a:lumMod val="50000"/>
          </a:srgbClr>
        </a:solidFill>
      </c:spPr>
    </c:floor>
    <c:plotArea>
      <c:layout>
        <c:manualLayout>
          <c:layoutTarget val="inner"/>
          <c:xMode val="edge"/>
          <c:yMode val="edge"/>
          <c:x val="0.31115057328360346"/>
          <c:y val="1.912603692371102E-2"/>
          <c:w val="0.60496311645254874"/>
          <c:h val="0.7377257217847778"/>
        </c:manualLayout>
      </c:layout>
      <c:bar3DChart>
        <c:barDir val="bar"/>
        <c:grouping val="stacked"/>
        <c:ser>
          <c:idx val="0"/>
          <c:order val="0"/>
          <c:tx>
            <c:strRef>
              <c:f>'State3 '!$B$1</c:f>
              <c:strCache>
                <c:ptCount val="1"/>
                <c:pt idx="0">
                  <c:v>Residential Building Retrofits </c:v>
                </c:pt>
              </c:strCache>
            </c:strRef>
          </c:tx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strRef>
              <c:f>'State3 '!$A$2:$A$5</c:f>
              <c:strCache>
                <c:ptCount val="4"/>
                <c:pt idx="0">
                  <c:v>Metro DC Region</c:v>
                </c:pt>
                <c:pt idx="1">
                  <c:v>District of Columbia </c:v>
                </c:pt>
                <c:pt idx="2">
                  <c:v>Maryland in Region</c:v>
                </c:pt>
                <c:pt idx="3">
                  <c:v>Northern Virginia </c:v>
                </c:pt>
              </c:strCache>
            </c:strRef>
          </c:cat>
          <c:val>
            <c:numRef>
              <c:f>'State3 '!$B$2:$B$5</c:f>
              <c:numCache>
                <c:formatCode>_(* #,##0_);_(* \(#,##0\);_(* "-"??_);_(@_)</c:formatCode>
                <c:ptCount val="4"/>
                <c:pt idx="0">
                  <c:v>10200</c:v>
                </c:pt>
                <c:pt idx="1">
                  <c:v>3125</c:v>
                </c:pt>
                <c:pt idx="2">
                  <c:v>4025</c:v>
                </c:pt>
                <c:pt idx="3">
                  <c:v>3050</c:v>
                </c:pt>
              </c:numCache>
            </c:numRef>
          </c:val>
        </c:ser>
        <c:ser>
          <c:idx val="1"/>
          <c:order val="1"/>
          <c:tx>
            <c:strRef>
              <c:f>'State3 '!$C$1</c:f>
              <c:strCache>
                <c:ptCount val="1"/>
                <c:pt idx="0">
                  <c:v>Commerical Building Retrofits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dLbls>
            <c:dLbl>
              <c:idx val="0"/>
              <c:layout>
                <c:manualLayout>
                  <c:x val="4.6915341782128958E-2"/>
                  <c:y val="-4.0175318977082701E-3"/>
                </c:manualLayout>
              </c:layout>
              <c:showVal val="1"/>
            </c:dLbl>
            <c:dLbl>
              <c:idx val="1"/>
              <c:layout>
                <c:manualLayout>
                  <c:x val="3.5612377400193476E-2"/>
                  <c:y val="-1.2683945756780403E-2"/>
                </c:manualLayout>
              </c:layout>
              <c:showVal val="1"/>
            </c:dLbl>
            <c:dLbl>
              <c:idx val="2"/>
              <c:layout>
                <c:manualLayout>
                  <c:x val="3.6080674126260578E-2"/>
                  <c:y val="-7.3138670166229313E-3"/>
                </c:manualLayout>
              </c:layout>
              <c:showVal val="1"/>
            </c:dLbl>
            <c:dLbl>
              <c:idx val="3"/>
              <c:layout>
                <c:manualLayout>
                  <c:x val="4.253004558640696E-2"/>
                  <c:y val="-7.0734908136482998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strRef>
              <c:f>'State3 '!$A$2:$A$5</c:f>
              <c:strCache>
                <c:ptCount val="4"/>
                <c:pt idx="0">
                  <c:v>Metro DC Region</c:v>
                </c:pt>
                <c:pt idx="1">
                  <c:v>District of Columbia </c:v>
                </c:pt>
                <c:pt idx="2">
                  <c:v>Maryland in Region</c:v>
                </c:pt>
                <c:pt idx="3">
                  <c:v>Northern Virginia </c:v>
                </c:pt>
              </c:strCache>
            </c:strRef>
          </c:cat>
          <c:val>
            <c:numRef>
              <c:f>'State3 '!$C$2:$C$5</c:f>
              <c:numCache>
                <c:formatCode>General</c:formatCode>
                <c:ptCount val="4"/>
                <c:pt idx="0" formatCode="_(* #,##0_);_(* \(#,##0\);_(* &quot;-&quot;??_);_(@_)">
                  <c:v>301</c:v>
                </c:pt>
                <c:pt idx="1">
                  <c:v>95</c:v>
                </c:pt>
                <c:pt idx="2">
                  <c:v>75</c:v>
                </c:pt>
                <c:pt idx="3">
                  <c:v>131</c:v>
                </c:pt>
              </c:numCache>
            </c:numRef>
          </c:val>
        </c:ser>
        <c:shape val="box"/>
        <c:axId val="61057280"/>
        <c:axId val="61079552"/>
        <c:axId val="0"/>
      </c:bar3DChart>
      <c:catAx>
        <c:axId val="61057280"/>
        <c:scaling>
          <c:orientation val="minMax"/>
        </c:scaling>
        <c:axPos val="l"/>
        <c:tickLblPos val="nextTo"/>
        <c:txPr>
          <a:bodyPr/>
          <a:lstStyle/>
          <a:p>
            <a:pPr>
              <a:defRPr sz="1400" b="1" i="0" baseline="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61079552"/>
        <c:crosses val="autoZero"/>
        <c:auto val="1"/>
        <c:lblAlgn val="ctr"/>
        <c:lblOffset val="100"/>
      </c:catAx>
      <c:valAx>
        <c:axId val="61079552"/>
        <c:scaling>
          <c:orientation val="minMax"/>
        </c:scaling>
        <c:axPos val="b"/>
        <c:majorGridlines>
          <c:spPr>
            <a:ln>
              <a:solidFill>
                <a:srgbClr val="F79646">
                  <a:lumMod val="50000"/>
                </a:srgbClr>
              </a:solidFill>
            </a:ln>
          </c:spPr>
        </c:majorGridlines>
        <c:numFmt formatCode="_(* #,##0_);_(* \(#,##0\);_(* &quot;-&quot;??_);_(@_)" sourceLinked="1"/>
        <c:tickLblPos val="nextTo"/>
        <c:spPr>
          <a:ln>
            <a:solidFill>
              <a:srgbClr val="F79646">
                <a:lumMod val="50000"/>
              </a:srgbClr>
            </a:solidFill>
          </a:ln>
        </c:spPr>
        <c:txPr>
          <a:bodyPr rot="0" vert="horz"/>
          <a:lstStyle/>
          <a:p>
            <a:pPr>
              <a:defRPr sz="1400" baseline="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61057280"/>
        <c:crosses val="autoZero"/>
        <c:crossBetween val="between"/>
        <c:majorUnit val="2000"/>
      </c:valAx>
    </c:plotArea>
    <c:legend>
      <c:legendPos val="r"/>
      <c:layout>
        <c:manualLayout>
          <c:xMode val="edge"/>
          <c:yMode val="edge"/>
          <c:x val="0.35535683862104522"/>
          <c:y val="0.87209251925126852"/>
          <c:w val="0.36260185126309197"/>
          <c:h val="0.12790743332149834"/>
        </c:manualLayout>
      </c:layout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AngAx val="1"/>
    </c:view3D>
    <c:floor>
      <c:spPr>
        <a:solidFill>
          <a:schemeClr val="accent6">
            <a:lumMod val="50000"/>
          </a:schemeClr>
        </a:solidFill>
      </c:spPr>
    </c:floor>
    <c:plotArea>
      <c:layout/>
      <c:bar3DChart>
        <c:barDir val="col"/>
        <c:grouping val="clustered"/>
        <c:ser>
          <c:idx val="0"/>
          <c:order val="0"/>
          <c:tx>
            <c:strRef>
              <c:f>JursPop2!$A$3</c:f>
              <c:strCache>
                <c:ptCount val="1"/>
                <c:pt idx="0">
                  <c:v>Population &gt; 100,000</c:v>
                </c:pt>
              </c:strCache>
            </c:strRef>
          </c:tx>
          <c:dLbls>
            <c:dLbl>
              <c:idx val="0"/>
              <c:layout>
                <c:manualLayout>
                  <c:x val="6.0851095121730522E-2"/>
                  <c:y val="2.5439659548729295E-2"/>
                </c:manualLayout>
              </c:layout>
              <c:showVal val="1"/>
            </c:dLbl>
            <c:dLbl>
              <c:idx val="1"/>
              <c:layout>
                <c:manualLayout>
                  <c:x val="9.0702947845805008E-3"/>
                  <c:y val="-3.3670033670033716E-3"/>
                </c:manualLayout>
              </c:layout>
              <c:showVal val="1"/>
            </c:dLbl>
            <c:dLbl>
              <c:idx val="2"/>
              <c:layout>
                <c:manualLayout>
                  <c:x val="-4.4524617612453687E-2"/>
                  <c:y val="2.0825637536048741E-2"/>
                </c:manualLayout>
              </c:layout>
              <c:showVal val="1"/>
            </c:dLbl>
            <c:dLbl>
              <c:idx val="3"/>
              <c:layout>
                <c:manualLayout>
                  <c:x val="1.6326530612244903E-2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-3.401755815005883E-2"/>
                  <c:y val="1.3467915276022601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strRef>
              <c:f>JursPop2!$B$2:$F$2</c:f>
              <c:strCache>
                <c:ptCount val="5"/>
                <c:pt idx="0">
                  <c:v>GHG Inventories</c:v>
                </c:pt>
                <c:pt idx="1">
                  <c:v>GHG Govt Operation Plans</c:v>
                </c:pt>
                <c:pt idx="2">
                  <c:v>Idling Regulations</c:v>
                </c:pt>
                <c:pt idx="3">
                  <c:v>Green Business Challenge</c:v>
                </c:pt>
                <c:pt idx="4">
                  <c:v>Green Building Policy </c:v>
                </c:pt>
              </c:strCache>
            </c:strRef>
          </c:cat>
          <c:val>
            <c:numRef>
              <c:f>JursPop2!$B$3:$F$3</c:f>
              <c:numCache>
                <c:formatCode>0%</c:formatCode>
                <c:ptCount val="5"/>
                <c:pt idx="0">
                  <c:v>1</c:v>
                </c:pt>
                <c:pt idx="1">
                  <c:v>0.55555555555555569</c:v>
                </c:pt>
                <c:pt idx="2">
                  <c:v>0.88888888888888884</c:v>
                </c:pt>
                <c:pt idx="3">
                  <c:v>0.44444444444444442</c:v>
                </c:pt>
                <c:pt idx="4">
                  <c:v>0.77777777777777846</c:v>
                </c:pt>
              </c:numCache>
            </c:numRef>
          </c:val>
        </c:ser>
        <c:ser>
          <c:idx val="1"/>
          <c:order val="1"/>
          <c:tx>
            <c:strRef>
              <c:f>JursPop2!$A$4</c:f>
              <c:strCache>
                <c:ptCount val="1"/>
                <c:pt idx="0">
                  <c:v>Population ≤ 100,000 </c:v>
                </c:pt>
              </c:strCache>
            </c:strRef>
          </c:tx>
          <c:spPr>
            <a:solidFill>
              <a:srgbClr val="1F497D">
                <a:lumMod val="20000"/>
                <a:lumOff val="80000"/>
              </a:srgbClr>
            </a:solidFill>
          </c:spPr>
          <c:dLbls>
            <c:dLbl>
              <c:idx val="0"/>
              <c:layout>
                <c:manualLayout>
                  <c:x val="2.2828197121911496E-2"/>
                  <c:y val="8.8538932633421032E-3"/>
                </c:manualLayout>
              </c:layout>
              <c:showVal val="1"/>
            </c:dLbl>
            <c:dLbl>
              <c:idx val="1"/>
              <c:layout>
                <c:manualLayout>
                  <c:x val="2.1768707482993251E-2"/>
                  <c:y val="-3.3670033670033716E-3"/>
                </c:manualLayout>
              </c:layout>
              <c:showVal val="1"/>
            </c:dLbl>
            <c:dLbl>
              <c:idx val="2"/>
              <c:layout>
                <c:manualLayout>
                  <c:x val="2.5396825396825397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2.1768707482993251E-2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2.5396825396825397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strRef>
              <c:f>JursPop2!$B$2:$F$2</c:f>
              <c:strCache>
                <c:ptCount val="5"/>
                <c:pt idx="0">
                  <c:v>GHG Inventories</c:v>
                </c:pt>
                <c:pt idx="1">
                  <c:v>GHG Govt Operation Plans</c:v>
                </c:pt>
                <c:pt idx="2">
                  <c:v>Idling Regulations</c:v>
                </c:pt>
                <c:pt idx="3">
                  <c:v>Green Business Challenge</c:v>
                </c:pt>
                <c:pt idx="4">
                  <c:v>Green Building Policy </c:v>
                </c:pt>
              </c:strCache>
            </c:strRef>
          </c:cat>
          <c:val>
            <c:numRef>
              <c:f>JursPop2!$B$4:$F$4</c:f>
              <c:numCache>
                <c:formatCode>0%</c:formatCode>
                <c:ptCount val="5"/>
                <c:pt idx="0">
                  <c:v>0.58333333333333337</c:v>
                </c:pt>
                <c:pt idx="1">
                  <c:v>0.33333333333333331</c:v>
                </c:pt>
                <c:pt idx="2">
                  <c:v>0.75000000000000078</c:v>
                </c:pt>
                <c:pt idx="3">
                  <c:v>0.25</c:v>
                </c:pt>
                <c:pt idx="4">
                  <c:v>0.75000000000000078</c:v>
                </c:pt>
              </c:numCache>
            </c:numRef>
          </c:val>
        </c:ser>
        <c:shape val="box"/>
        <c:axId val="61114240"/>
        <c:axId val="61115776"/>
        <c:axId val="0"/>
      </c:bar3DChart>
      <c:catAx>
        <c:axId val="6111424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aseline="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61115776"/>
        <c:crosses val="autoZero"/>
        <c:auto val="1"/>
        <c:lblAlgn val="ctr"/>
        <c:lblOffset val="100"/>
      </c:catAx>
      <c:valAx>
        <c:axId val="61115776"/>
        <c:scaling>
          <c:orientation val="minMax"/>
        </c:scaling>
        <c:axPos val="l"/>
        <c:majorGridlines>
          <c:spPr>
            <a:ln>
              <a:solidFill>
                <a:schemeClr val="accent6">
                  <a:lumMod val="50000"/>
                </a:schemeClr>
              </a:solidFill>
            </a:ln>
          </c:spPr>
        </c:majorGridlines>
        <c:numFmt formatCode="0%" sourceLinked="1"/>
        <c:tickLblPos val="nextTo"/>
        <c:spPr>
          <a:ln>
            <a:solidFill>
              <a:srgbClr val="F79646">
                <a:lumMod val="50000"/>
              </a:srgbClr>
            </a:solidFill>
          </a:ln>
        </c:spPr>
        <c:txPr>
          <a:bodyPr/>
          <a:lstStyle/>
          <a:p>
            <a:pPr>
              <a:defRPr sz="1400" baseline="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6111424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baseline="0" dirty="0" smtClean="0">
                <a:solidFill>
                  <a:schemeClr val="tx2">
                    <a:lumMod val="75000"/>
                  </a:schemeClr>
                </a:solidFill>
              </a:rPr>
              <a:t>Population in Jurisdictions </a:t>
            </a:r>
            <a:r>
              <a:rPr lang="en-US" baseline="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&gt;</a:t>
            </a:r>
            <a:r>
              <a:rPr lang="en-US" baseline="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aseline="0" dirty="0">
                <a:solidFill>
                  <a:schemeClr val="tx2">
                    <a:lumMod val="75000"/>
                  </a:schemeClr>
                </a:solidFill>
              </a:rPr>
              <a:t>100,000</a:t>
            </a:r>
          </a:p>
        </c:rich>
      </c:tx>
      <c:layout>
        <c:manualLayout>
          <c:xMode val="edge"/>
          <c:yMode val="edge"/>
          <c:x val="0.15259753547755694"/>
          <c:y val="0.14722500596516344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8.4745762711864597E-2"/>
          <c:y val="0.35890917044460396"/>
          <c:w val="0.78981071222029464"/>
          <c:h val="0.55225045732919875"/>
        </c:manualLayout>
      </c:layout>
      <c:pie3DChart>
        <c:varyColors val="1"/>
        <c:ser>
          <c:idx val="0"/>
          <c:order val="0"/>
          <c:tx>
            <c:strRef>
              <c:f>JursPop2!$H$3</c:f>
              <c:strCache>
                <c:ptCount val="1"/>
                <c:pt idx="0">
                  <c:v>Population &gt; 100,000</c:v>
                </c:pt>
              </c:strCache>
            </c:strRef>
          </c:tx>
          <c:spPr>
            <a:ln w="12700">
              <a:solidFill>
                <a:srgbClr val="F79646">
                  <a:lumMod val="50000"/>
                </a:srgbClr>
              </a:solidFill>
            </a:ln>
          </c:spPr>
          <c:dPt>
            <c:idx val="1"/>
            <c:spPr>
              <a:solidFill>
                <a:srgbClr val="1F497D">
                  <a:lumMod val="40000"/>
                  <a:lumOff val="60000"/>
                </a:srgbClr>
              </a:solidFill>
              <a:ln w="12700">
                <a:solidFill>
                  <a:srgbClr val="F79646">
                    <a:lumMod val="50000"/>
                  </a:srgbClr>
                </a:solidFill>
              </a:ln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/>
                  </a:pPr>
                  <a:endParaRPr lang="en-US"/>
                </a:p>
              </c:txPr>
            </c:dLbl>
            <c:dLbl>
              <c:idx val="1"/>
              <c:layout>
                <c:manualLayout>
                  <c:x val="9.5153213210311768E-2"/>
                  <c:y val="0.10567788838571121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en-US"/>
                </a:p>
              </c:txPr>
              <c:showVal val="1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Val val="1"/>
            <c:showLeaderLines val="1"/>
          </c:dLbls>
          <c:cat>
            <c:strRef>
              <c:f>JursPop2!$I$2:$J$2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JursPop2!$I$3:$J$3</c:f>
              <c:numCache>
                <c:formatCode>0%</c:formatCode>
                <c:ptCount val="2"/>
                <c:pt idx="0">
                  <c:v>0.89</c:v>
                </c:pt>
                <c:pt idx="1">
                  <c:v>0.11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6156590595667051"/>
          <c:y val="0.42649288157162213"/>
          <c:w val="0.12817802682640131"/>
          <c:h val="0.22428430655401654"/>
        </c:manualLayout>
      </c:layout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baseline="0" dirty="0">
                <a:solidFill>
                  <a:schemeClr val="tx2">
                    <a:lumMod val="75000"/>
                  </a:schemeClr>
                </a:solidFill>
              </a:rPr>
              <a:t>Population </a:t>
            </a:r>
            <a:r>
              <a:rPr lang="en-US" baseline="0" dirty="0" smtClean="0">
                <a:solidFill>
                  <a:schemeClr val="tx2">
                    <a:lumMod val="75000"/>
                  </a:schemeClr>
                </a:solidFill>
              </a:rPr>
              <a:t>in Jurisdictions ≤ </a:t>
            </a:r>
            <a:r>
              <a:rPr lang="en-US" baseline="0" dirty="0">
                <a:solidFill>
                  <a:schemeClr val="tx2">
                    <a:lumMod val="75000"/>
                  </a:schemeClr>
                </a:solidFill>
              </a:rPr>
              <a:t>100,000 </a:t>
            </a:r>
          </a:p>
        </c:rich>
      </c:tx>
      <c:layout>
        <c:manualLayout>
          <c:xMode val="edge"/>
          <c:yMode val="edge"/>
          <c:x val="0.13348035944659481"/>
          <c:y val="0.1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JursPop2!$H$5</c:f>
              <c:strCache>
                <c:ptCount val="1"/>
                <c:pt idx="0">
                  <c:v>Population ≤ 100,000 </c:v>
                </c:pt>
              </c:strCache>
            </c:strRef>
          </c:tx>
          <c:spPr>
            <a:ln w="12700">
              <a:solidFill>
                <a:schemeClr val="accent6">
                  <a:lumMod val="50000"/>
                </a:schemeClr>
              </a:solidFill>
            </a:ln>
          </c:spPr>
          <c:dPt>
            <c:idx val="1"/>
            <c:spPr>
              <a:solidFill>
                <a:srgbClr val="1F497D">
                  <a:lumMod val="40000"/>
                  <a:lumOff val="60000"/>
                </a:srgbClr>
              </a:solidFill>
              <a:ln w="12700">
                <a:solidFill>
                  <a:schemeClr val="accent6">
                    <a:lumMod val="50000"/>
                  </a:schemeClr>
                </a:solidFill>
              </a:ln>
            </c:spPr>
          </c:dPt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Val val="1"/>
            <c:showLeaderLines val="1"/>
          </c:dLbls>
          <c:cat>
            <c:strRef>
              <c:f>JursPop2!$I$4:$J$4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JursPop2!$I$5:$J$5</c:f>
              <c:numCache>
                <c:formatCode>0%</c:formatCode>
                <c:ptCount val="2"/>
                <c:pt idx="0">
                  <c:v>0.41666666666666707</c:v>
                </c:pt>
                <c:pt idx="1">
                  <c:v>0.58333333333333337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4493215890386588"/>
          <c:y val="0.40450874890638677"/>
          <c:w val="0.12253969720060652"/>
          <c:h val="0.22221706157698051"/>
        </c:manualLayout>
      </c:layout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FA6D095-73E5-40BF-9D21-7D18E9E96F31}" type="datetimeFigureOut">
              <a:rPr lang="en-US" smtClean="0"/>
              <a:pPr/>
              <a:t>9/16/2010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A4D3848-6659-4C92-B4DB-4D9097602B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2ABC1-0032-4192-BC2E-F03C307997A6}" type="datetimeFigureOut">
              <a:rPr lang="en-US" smtClean="0"/>
              <a:pPr/>
              <a:t>9/16/2010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BC189-52EF-4F85-94CA-89BCB2C3C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BC189-52EF-4F85-94CA-89BCB2C3C03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5AB04-8D26-468D-BD8D-C4D3890BBF6D}" type="datetime1">
              <a:rPr lang="en-US" smtClean="0"/>
              <a:pPr/>
              <a:t>9/16/2010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2E141-8AC4-4FC9-A4FE-2295C274C45B}" type="datetime1">
              <a:rPr lang="en-US" smtClean="0"/>
              <a:pPr/>
              <a:t>9/16/2010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A2067-DC4D-4784-80F9-A44AF464AC88}" type="datetime1">
              <a:rPr lang="en-US" smtClean="0"/>
              <a:pPr/>
              <a:t>9/16/2010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57D6-F76C-4082-A114-A83E8BF8B66B}" type="datetime1">
              <a:rPr lang="en-US" smtClean="0"/>
              <a:pPr/>
              <a:t>9/16/2010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E3BB2-360B-4692-937F-4DF7B6E55275}" type="datetime1">
              <a:rPr lang="en-US" smtClean="0"/>
              <a:pPr/>
              <a:t>9/16/2010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FEEEF-0382-46D6-A701-B5DE5FEEA27E}" type="datetime1">
              <a:rPr lang="en-US" smtClean="0"/>
              <a:pPr/>
              <a:t>9/16/2010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68C3-3F7A-49B1-9CF0-398F0B538240}" type="datetime1">
              <a:rPr lang="en-US" smtClean="0"/>
              <a:pPr/>
              <a:t>9/16/2010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938BB-9317-4F3A-81C1-50FCB7810DC8}" type="datetime1">
              <a:rPr lang="en-US" smtClean="0"/>
              <a:pPr/>
              <a:t>9/16/2010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4188-F0D1-4D39-A460-714535545E6F}" type="datetime1">
              <a:rPr lang="en-US" smtClean="0"/>
              <a:pPr/>
              <a:t>9/16/2010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29666-F158-4536-A397-B9CBA74F174B}" type="datetime1">
              <a:rPr lang="en-US" smtClean="0"/>
              <a:pPr/>
              <a:t>9/16/2010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1CEB-883E-406E-957E-CD226FB2D953}" type="datetime1">
              <a:rPr lang="en-US" smtClean="0"/>
              <a:pPr/>
              <a:t>9/16/2010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98D26-E8B2-4EFB-B531-7D69D1D1A348}" type="datetime1">
              <a:rPr lang="en-US" smtClean="0"/>
              <a:pPr/>
              <a:t>9/16/2010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447800"/>
            <a:ext cx="7772400" cy="2079625"/>
          </a:xfrm>
        </p:spPr>
        <p:txBody>
          <a:bodyPr>
            <a:normAutofit fontScale="90000"/>
          </a:bodyPr>
          <a:lstStyle/>
          <a:p>
            <a:r>
              <a:rPr lang="en-US" b="1" cap="all" dirty="0" smtClean="0">
                <a:solidFill>
                  <a:schemeClr val="accent1"/>
                </a:solidFill>
              </a:rPr>
              <a:t>Climate Action </a:t>
            </a:r>
            <a:br>
              <a:rPr lang="en-US" b="1" cap="all" dirty="0" smtClean="0">
                <a:solidFill>
                  <a:schemeClr val="accent1"/>
                </a:solidFill>
              </a:rPr>
            </a:br>
            <a:r>
              <a:rPr lang="en-US" sz="6000" b="1" cap="all" dirty="0" smtClean="0">
                <a:solidFill>
                  <a:schemeClr val="accent1"/>
                </a:solidFill>
              </a:rPr>
              <a:t>Progress Report </a:t>
            </a:r>
            <a:br>
              <a:rPr lang="en-US" sz="6000" b="1" cap="all" dirty="0" smtClean="0">
                <a:solidFill>
                  <a:schemeClr val="accent1"/>
                </a:solidFill>
              </a:rPr>
            </a:br>
            <a:r>
              <a:rPr lang="en-US" b="1" cap="all" dirty="0" smtClean="0">
                <a:solidFill>
                  <a:schemeClr val="accent1"/>
                </a:solidFill>
              </a:rPr>
              <a:t>Concepts</a:t>
            </a:r>
            <a:endParaRPr lang="en-US" b="1" cap="all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14800"/>
            <a:ext cx="6400800" cy="1371600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September 2010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EAC and CEEPC Meetings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9" name="Picture 2" descr="H:\OPA\Logo\cog_blue_tex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u="sng" dirty="0">
                <a:solidFill>
                  <a:schemeClr val="accent1"/>
                </a:solidFill>
              </a:rPr>
              <a:t>PROGRESS REPORT </a:t>
            </a:r>
            <a:r>
              <a:rPr lang="en-US" sz="3600" b="1" u="sng" dirty="0" smtClean="0">
                <a:solidFill>
                  <a:schemeClr val="accent1"/>
                </a:solidFill>
              </a:rPr>
              <a:t>OUTLINE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3000"/>
            <a:ext cx="7620000" cy="5029200"/>
          </a:xfrm>
        </p:spPr>
        <p:txBody>
          <a:bodyPr>
            <a:normAutofit fontScale="92500"/>
          </a:bodyPr>
          <a:lstStyle/>
          <a:p>
            <a:pPr marL="571500" indent="-5715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Message from Chairman and committee member list</a:t>
            </a:r>
          </a:p>
          <a:p>
            <a:pPr marL="571500" indent="-5715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About us / background </a:t>
            </a:r>
          </a:p>
          <a:p>
            <a:pPr marL="571500" indent="-5715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Key accomplishments </a:t>
            </a:r>
          </a:p>
          <a:p>
            <a:pPr marL="571500" indent="-5715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</a:rPr>
              <a:t>Sections 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by topic: brief summary and </a:t>
            </a: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</a:rPr>
              <a:t>visuals</a:t>
            </a:r>
          </a:p>
          <a:p>
            <a:pPr marL="971550" lvl="1" indent="-571500">
              <a:lnSpc>
                <a:spcPct val="11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n-US" sz="2200" b="1" dirty="0" smtClean="0">
                <a:solidFill>
                  <a:schemeClr val="accent1"/>
                </a:solidFill>
              </a:rPr>
              <a:t>Local inventories and plans, energy efficiency, renewable and cleaner energy, transportation, education</a:t>
            </a:r>
            <a:endParaRPr lang="en-US" sz="2200" b="1" dirty="0">
              <a:solidFill>
                <a:schemeClr val="accent1"/>
              </a:solidFill>
            </a:endParaRPr>
          </a:p>
          <a:p>
            <a:pPr marL="571500" indent="-5715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</a:rPr>
              <a:t>Financials</a:t>
            </a:r>
            <a:endParaRPr lang="en-US" sz="2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</a:rPr>
              <a:t>Select 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project highlights: map and pictures</a:t>
            </a:r>
          </a:p>
          <a:p>
            <a:pPr marL="571500" indent="-5715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Detailed summary chart of progress towards goals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2" descr="H:\OPA\Logo\cog_blue_tex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228600" y="1752600"/>
          <a:ext cx="86868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533400" y="762000"/>
            <a:ext cx="8229600" cy="8382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b"/>
            <a:r>
              <a:rPr lang="en-US" sz="3600" b="1" dirty="0">
                <a:solidFill>
                  <a:schemeClr val="accent1"/>
                </a:solidFill>
              </a:rPr>
              <a:t>2010 KEY ACCOMPLISHMENTS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19400" y="0"/>
            <a:ext cx="345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DRAFT - ILLUSTRATIVE DATA ONLY </a:t>
            </a:r>
            <a:endParaRPr lang="en-US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" name="Picture 2" descr="H:\OPA\Logo\cog_blue_tex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381000"/>
            <a:ext cx="5681277" cy="647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971800" y="0"/>
            <a:ext cx="345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DRAFT - ILLUSTRATIVE DATA ONLY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2" name="Picture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685800"/>
            <a:ext cx="2368679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" name="Rectangle 60"/>
          <p:cNvSpPr/>
          <p:nvPr/>
        </p:nvSpPr>
        <p:spPr>
          <a:xfrm>
            <a:off x="6553200" y="685800"/>
            <a:ext cx="2286000" cy="1752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4572000" cy="6371081"/>
          </a:xfrm>
          <a:prstGeom prst="rect">
            <a:avLst/>
          </a:prstGeom>
          <a:noFill/>
          <a:ln w="9525" cap="flat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699121" y="2819400"/>
            <a:ext cx="2362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Universal symbols for: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50000"/>
              <a:buFont typeface="Arial" pitchFamily="34" charset="0"/>
              <a:buChar char="•"/>
            </a:pPr>
            <a:r>
              <a:rPr lang="en-US" dirty="0" smtClean="0"/>
              <a:t>  Percentage goals 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50000"/>
              <a:buFont typeface="Arial" pitchFamily="34" charset="0"/>
              <a:buChar char="•"/>
            </a:pPr>
            <a:r>
              <a:rPr lang="en-US" dirty="0" smtClean="0"/>
              <a:t>  Programmatic goals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50000"/>
              <a:buFont typeface="Arial" pitchFamily="34" charset="0"/>
              <a:buChar char="•"/>
            </a:pPr>
            <a:r>
              <a:rPr lang="en-US" dirty="0" smtClean="0"/>
              <a:t>  Numerical goals</a:t>
            </a:r>
          </a:p>
          <a:p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rot="16200000" flipV="1">
            <a:off x="5864161" y="2289239"/>
            <a:ext cx="1066800" cy="907921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3073" idx="3"/>
          </p:cNvCxnSpPr>
          <p:nvPr/>
        </p:nvCxnSpPr>
        <p:spPr>
          <a:xfrm rot="10800000">
            <a:off x="6096001" y="3566542"/>
            <a:ext cx="755523" cy="167259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5940361" y="4270440"/>
            <a:ext cx="990600" cy="831721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4" name="Picture 2" descr="H:\OPA\Logo\cog_blue_tex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2971800" y="0"/>
            <a:ext cx="345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DRAFT - ILLUSTRATIVE DATA ONLY </a:t>
            </a:r>
            <a:endParaRPr 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59316"/>
            <a:ext cx="7179734" cy="649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971800" y="0"/>
            <a:ext cx="345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DRAFT - ILLUSTRATIVE DATA ONLY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70656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ADDITIONAL </a:t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>VISUAL CONCEPTS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41749" y="2895600"/>
            <a:ext cx="381290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Categorizing Data by: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State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Population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Inner v Outer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Jurisdiction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2" descr="H:\OPA\Logo\cog_blue_tex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SINGLE MEASURE BY STATE</a:t>
            </a:r>
            <a:endParaRPr lang="en-US" sz="3600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228600" y="1447800"/>
          <a:ext cx="79248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8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971800" y="0"/>
            <a:ext cx="345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DRAFT - ILLUSTRATIVE DATA ONLY </a:t>
            </a:r>
            <a:endParaRPr 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SELECT MEASURES BY POPULATION</a:t>
            </a:r>
            <a:endParaRPr lang="en-US" sz="3600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152400" y="1543050"/>
          <a:ext cx="8839200" cy="462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971800" y="0"/>
            <a:ext cx="345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DRAFT - ILLUSTRATIVE DATA ONLY </a:t>
            </a:r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286000" y="1371600"/>
            <a:ext cx="4419600" cy="5181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Chart 2"/>
          <p:cNvGraphicFramePr/>
          <p:nvPr/>
        </p:nvGraphicFramePr>
        <p:xfrm>
          <a:off x="2133600" y="1752600"/>
          <a:ext cx="44958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/>
          <p:nvPr/>
        </p:nvGraphicFramePr>
        <p:xfrm>
          <a:off x="2209800" y="4191000"/>
          <a:ext cx="44958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SINGLE MEASURE BY POPULATION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286000" y="1371600"/>
            <a:ext cx="4419600" cy="5539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600" b="1" cap="all" dirty="0">
              <a:solidFill>
                <a:schemeClr val="tx2"/>
              </a:solidFill>
            </a:endParaRPr>
          </a:p>
          <a:p>
            <a:pPr algn="ctr"/>
            <a:r>
              <a:rPr lang="en-US" b="1" cap="all" dirty="0" smtClean="0">
                <a:solidFill>
                  <a:schemeClr val="tx2"/>
                </a:solidFill>
              </a:rPr>
              <a:t>Completed Greenhouse Inventories?</a:t>
            </a:r>
          </a:p>
          <a:p>
            <a:pPr algn="ctr"/>
            <a:r>
              <a:rPr lang="en-US" sz="600" b="1" cap="all" dirty="0" smtClean="0">
                <a:solidFill>
                  <a:schemeClr val="tx2"/>
                </a:solidFill>
              </a:rPr>
              <a:t> </a:t>
            </a:r>
            <a:endParaRPr lang="en-US" sz="600" b="1" cap="all" dirty="0">
              <a:solidFill>
                <a:schemeClr val="tx2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2" name="Picture 2" descr="H:\OPA\Logo\cog_blue_tex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971800" y="0"/>
            <a:ext cx="345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DRAFT - ILLUSTRATIVE DATA ONLY </a:t>
            </a:r>
            <a:endParaRPr lang="en-US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SINGLE MEASURE BY INNER v OUTER</a:t>
            </a:r>
            <a:endParaRPr lang="en-US" sz="3600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1" name="Picture 2" descr="H:\OPA\Logo\cog_blue_tex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2971800" y="0"/>
            <a:ext cx="345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DRAFT - ILLUSTRATIVE DATA ONLY </a:t>
            </a:r>
            <a:endParaRPr lang="en-US" b="1" dirty="0"/>
          </a:p>
        </p:txBody>
      </p:sp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3389831"/>
            <a:ext cx="3048000" cy="3468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36" name="Group 16"/>
          <p:cNvGrpSpPr>
            <a:grpSpLocks/>
          </p:cNvGrpSpPr>
          <p:nvPr/>
        </p:nvGrpSpPr>
        <p:grpSpPr bwMode="auto">
          <a:xfrm>
            <a:off x="152400" y="990600"/>
            <a:ext cx="6019800" cy="3429000"/>
            <a:chOff x="107108625" y="108156375"/>
            <a:chExt cx="6451200" cy="3600450"/>
          </a:xfrm>
        </p:grpSpPr>
        <p:sp>
          <p:nvSpPr>
            <p:cNvPr id="5137" name="PubPieSlice"/>
            <p:cNvSpPr>
              <a:spLocks noEditPoints="1" noChangeArrowheads="1"/>
            </p:cNvSpPr>
            <p:nvPr/>
          </p:nvSpPr>
          <p:spPr bwMode="auto">
            <a:xfrm rot="864075">
              <a:off x="107226898" y="109178409"/>
              <a:ext cx="2709859" cy="2574293"/>
            </a:xfrm>
            <a:custGeom>
              <a:avLst/>
              <a:gdLst>
                <a:gd name="G0" fmla="+- 0 0 0"/>
                <a:gd name="G1" fmla="sin 10800 17694720"/>
                <a:gd name="G2" fmla="cos 10800 17694720"/>
                <a:gd name="G3" fmla="sin 10800 4130034"/>
                <a:gd name="G4" fmla="cos 10800 4130034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10799 w 21600"/>
                <a:gd name="T1" fmla="*/ 0 h 21600"/>
                <a:gd name="T2" fmla="*/ 10800 w 21600"/>
                <a:gd name="T3" fmla="*/ 10800 h 21600"/>
                <a:gd name="T4" fmla="*/ 15699 w 21600"/>
                <a:gd name="T5" fmla="*/ 20424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10799" y="0"/>
                  </a:moveTo>
                  <a:cubicBezTo>
                    <a:pt x="4834" y="0"/>
                    <a:pt x="0" y="4835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2502" y="21600"/>
                    <a:pt x="14181" y="21197"/>
                    <a:pt x="15699" y="20424"/>
                  </a:cubicBezTo>
                  <a:lnTo>
                    <a:pt x="10800" y="10800"/>
                  </a:lnTo>
                  <a:close/>
                </a:path>
              </a:pathLst>
            </a:custGeom>
            <a:solidFill>
              <a:srgbClr val="8DB4E3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PubPieSlice"/>
            <p:cNvSpPr>
              <a:spLocks noEditPoints="1" noChangeArrowheads="1"/>
            </p:cNvSpPr>
            <p:nvPr/>
          </p:nvSpPr>
          <p:spPr bwMode="auto">
            <a:xfrm rot="17064075">
              <a:off x="107375841" y="109202419"/>
              <a:ext cx="2568904" cy="2539907"/>
            </a:xfrm>
            <a:custGeom>
              <a:avLst/>
              <a:gdLst>
                <a:gd name="G0" fmla="+- 0 0 0"/>
                <a:gd name="G1" fmla="sin 10800 9919819"/>
                <a:gd name="G2" fmla="cos 10800 9919819"/>
                <a:gd name="G3" fmla="sin 10800 -7273"/>
                <a:gd name="G4" fmla="cos 10800 -7273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1320 w 21600"/>
                <a:gd name="T1" fmla="*/ 15975 h 21600"/>
                <a:gd name="T2" fmla="*/ 10800 w 21600"/>
                <a:gd name="T3" fmla="*/ 10800 h 21600"/>
                <a:gd name="T4" fmla="*/ 21599 w 21600"/>
                <a:gd name="T5" fmla="*/ 10779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1320" y="15974"/>
                  </a:moveTo>
                  <a:cubicBezTo>
                    <a:pt x="3213" y="19442"/>
                    <a:pt x="6849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10792"/>
                    <a:pt x="21599" y="10785"/>
                    <a:pt x="21599" y="10778"/>
                  </a:cubicBezTo>
                  <a:lnTo>
                    <a:pt x="10800" y="10800"/>
                  </a:lnTo>
                  <a:close/>
                </a:path>
              </a:pathLst>
            </a:custGeom>
            <a:solidFill>
              <a:srgbClr val="376092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PubPieSlice"/>
            <p:cNvSpPr>
              <a:spLocks noEditPoints="1" noChangeArrowheads="1"/>
            </p:cNvSpPr>
            <p:nvPr/>
          </p:nvSpPr>
          <p:spPr bwMode="auto">
            <a:xfrm>
              <a:off x="111051975" y="109699425"/>
              <a:ext cx="1672168" cy="1608861"/>
            </a:xfrm>
            <a:custGeom>
              <a:avLst/>
              <a:gdLst>
                <a:gd name="G0" fmla="+- 0 0 0"/>
                <a:gd name="G1" fmla="sin 10800 17694720"/>
                <a:gd name="G2" fmla="cos 10800 17694720"/>
                <a:gd name="G3" fmla="sin 10800 4882229"/>
                <a:gd name="G4" fmla="cos 10800 4882229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10799 w 21600"/>
                <a:gd name="T1" fmla="*/ 0 h 21600"/>
                <a:gd name="T2" fmla="*/ 10800 w 21600"/>
                <a:gd name="T3" fmla="*/ 10800 h 21600"/>
                <a:gd name="T4" fmla="*/ 13686 w 21600"/>
                <a:gd name="T5" fmla="*/ 21207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10799" y="0"/>
                  </a:moveTo>
                  <a:cubicBezTo>
                    <a:pt x="4834" y="0"/>
                    <a:pt x="0" y="4835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1775" y="21600"/>
                    <a:pt x="12746" y="21467"/>
                    <a:pt x="13686" y="21207"/>
                  </a:cubicBezTo>
                  <a:lnTo>
                    <a:pt x="10800" y="10800"/>
                  </a:lnTo>
                  <a:close/>
                </a:path>
              </a:pathLst>
            </a:custGeom>
            <a:solidFill>
              <a:srgbClr val="E9E69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Line 20"/>
            <p:cNvSpPr>
              <a:spLocks noChangeShapeType="1"/>
            </p:cNvSpPr>
            <p:nvPr/>
          </p:nvSpPr>
          <p:spPr bwMode="auto">
            <a:xfrm>
              <a:off x="108998947" y="109228698"/>
              <a:ext cx="3081728" cy="4707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Line 21"/>
            <p:cNvSpPr>
              <a:spLocks noChangeShapeType="1"/>
            </p:cNvSpPr>
            <p:nvPr/>
          </p:nvSpPr>
          <p:spPr bwMode="auto">
            <a:xfrm flipV="1">
              <a:off x="108956615" y="111308286"/>
              <a:ext cx="3047888" cy="4077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Text Box 22"/>
            <p:cNvSpPr txBox="1">
              <a:spLocks noChangeArrowheads="1"/>
            </p:cNvSpPr>
            <p:nvPr/>
          </p:nvSpPr>
          <p:spPr bwMode="auto">
            <a:xfrm>
              <a:off x="112309275" y="110956725"/>
              <a:ext cx="800100" cy="80010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11%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Outer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Suburbs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43" name="Text Box 23"/>
            <p:cNvSpPr txBox="1">
              <a:spLocks noChangeArrowheads="1"/>
            </p:cNvSpPr>
            <p:nvPr/>
          </p:nvSpPr>
          <p:spPr bwMode="auto">
            <a:xfrm>
              <a:off x="112171592" y="109413675"/>
              <a:ext cx="1388233" cy="74295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Central </a:t>
              </a:r>
            </a:p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Jurisdictions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33%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44" name="Text Box 24"/>
            <p:cNvSpPr txBox="1">
              <a:spLocks noChangeArrowheads="1"/>
            </p:cNvSpPr>
            <p:nvPr/>
          </p:nvSpPr>
          <p:spPr bwMode="auto">
            <a:xfrm>
              <a:off x="107508675" y="110156625"/>
              <a:ext cx="885825" cy="57150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NO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57%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45" name="Text Box 25"/>
            <p:cNvSpPr txBox="1">
              <a:spLocks noChangeArrowheads="1"/>
            </p:cNvSpPr>
            <p:nvPr/>
          </p:nvSpPr>
          <p:spPr bwMode="auto">
            <a:xfrm>
              <a:off x="108880275" y="110156625"/>
              <a:ext cx="800100" cy="62865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YES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43%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46" name="Text Box 26"/>
            <p:cNvSpPr txBox="1">
              <a:spLocks noChangeArrowheads="1"/>
            </p:cNvSpPr>
            <p:nvPr/>
          </p:nvSpPr>
          <p:spPr bwMode="auto">
            <a:xfrm>
              <a:off x="107108625" y="108156375"/>
              <a:ext cx="6400800" cy="45720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0" i="0" u="none" strike="noStrike" cap="none" normalizeH="0" baseline="0" smtClean="0">
                  <a:ln>
                    <a:noFill/>
                  </a:ln>
                  <a:solidFill>
                    <a:srgbClr val="376092"/>
                  </a:solidFill>
                  <a:effectLst/>
                  <a:latin typeface="Times New Roman" pitchFamily="18" charset="0"/>
                  <a:cs typeface="Arial" pitchFamily="34" charset="0"/>
                </a:rPr>
                <a:t>Adopted Anti-Idling Policies?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47" name="Text Box 27"/>
            <p:cNvSpPr txBox="1">
              <a:spLocks noChangeArrowheads="1"/>
            </p:cNvSpPr>
            <p:nvPr/>
          </p:nvSpPr>
          <p:spPr bwMode="auto">
            <a:xfrm>
              <a:off x="107190286" y="108785025"/>
              <a:ext cx="3429752" cy="28575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Jurisdictions in Metro DC Region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48" name="PubPieSlice"/>
            <p:cNvSpPr>
              <a:spLocks noEditPoints="1" noChangeArrowheads="1"/>
            </p:cNvSpPr>
            <p:nvPr/>
          </p:nvSpPr>
          <p:spPr bwMode="auto">
            <a:xfrm rot="21021480">
              <a:off x="111137700" y="109728000"/>
              <a:ext cx="1600200" cy="1543050"/>
            </a:xfrm>
            <a:custGeom>
              <a:avLst/>
              <a:gdLst>
                <a:gd name="G0" fmla="+- 0 0 0"/>
                <a:gd name="G1" fmla="sin 10800 5435916"/>
                <a:gd name="G2" fmla="cos 10800 5435916"/>
                <a:gd name="G3" fmla="sin 10800 3049062"/>
                <a:gd name="G4" fmla="cos 10800 3049062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12126 w 21600"/>
                <a:gd name="T1" fmla="*/ 21518 h 21600"/>
                <a:gd name="T2" fmla="*/ 10800 w 21600"/>
                <a:gd name="T3" fmla="*/ 10800 h 21600"/>
                <a:gd name="T4" fmla="*/ 18230 w 21600"/>
                <a:gd name="T5" fmla="*/ 18637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12126" y="21518"/>
                  </a:moveTo>
                  <a:cubicBezTo>
                    <a:pt x="14416" y="21234"/>
                    <a:pt x="16555" y="20225"/>
                    <a:pt x="18230" y="18637"/>
                  </a:cubicBezTo>
                  <a:lnTo>
                    <a:pt x="10800" y="10800"/>
                  </a:lnTo>
                  <a:close/>
                </a:path>
              </a:pathLst>
            </a:custGeom>
            <a:solidFill>
              <a:srgbClr val="B5A300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PubPieSlice"/>
            <p:cNvSpPr>
              <a:spLocks noEditPoints="1" noChangeArrowheads="1"/>
            </p:cNvSpPr>
            <p:nvPr/>
          </p:nvSpPr>
          <p:spPr bwMode="auto">
            <a:xfrm rot="16200000">
              <a:off x="111182298" y="109654827"/>
              <a:ext cx="1506715" cy="1595912"/>
            </a:xfrm>
            <a:custGeom>
              <a:avLst/>
              <a:gdLst>
                <a:gd name="G0" fmla="+- 0 0 0"/>
                <a:gd name="G1" fmla="sin 10800 8231594"/>
                <a:gd name="G2" fmla="cos 10800 8231594"/>
                <a:gd name="G3" fmla="sin 10800 40336"/>
                <a:gd name="G4" fmla="cos 10800 40336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4512 w 21600"/>
                <a:gd name="T1" fmla="*/ 19581 h 21600"/>
                <a:gd name="T2" fmla="*/ 10800 w 21600"/>
                <a:gd name="T3" fmla="*/ 10800 h 21600"/>
                <a:gd name="T4" fmla="*/ 21599 w 21600"/>
                <a:gd name="T5" fmla="*/ 10916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4512" y="19580"/>
                  </a:moveTo>
                  <a:cubicBezTo>
                    <a:pt x="6345" y="20893"/>
                    <a:pt x="8544" y="21600"/>
                    <a:pt x="10800" y="21600"/>
                  </a:cubicBezTo>
                  <a:cubicBezTo>
                    <a:pt x="16719" y="21599"/>
                    <a:pt x="21535" y="16835"/>
                    <a:pt x="21599" y="10916"/>
                  </a:cubicBezTo>
                  <a:lnTo>
                    <a:pt x="10800" y="10800"/>
                  </a:lnTo>
                  <a:close/>
                </a:path>
              </a:pathLst>
            </a:custGeom>
            <a:solidFill>
              <a:srgbClr val="F0DFC6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Text Box 30"/>
            <p:cNvSpPr txBox="1">
              <a:spLocks noChangeArrowheads="1"/>
            </p:cNvSpPr>
            <p:nvPr/>
          </p:nvSpPr>
          <p:spPr bwMode="auto">
            <a:xfrm>
              <a:off x="110480475" y="110442375"/>
              <a:ext cx="800100" cy="80010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56%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Inner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Suburbs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Individual Jurisdiction Comparisons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001000" cy="4221163"/>
          </a:xfrm>
        </p:spPr>
        <p:txBody>
          <a:bodyPr/>
          <a:lstStyle/>
          <a:p>
            <a:pPr>
              <a:spcAft>
                <a:spcPts val="600"/>
              </a:spcAft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COG Report Examples: 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Annual Report on Crime and Crime Control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Commercial Construction Indicators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How Safe are our Roads?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Obesity and Overweight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906632"/>
            <a:ext cx="7086600" cy="595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915400" cy="9445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SELECT MEASURES BY JURISDICITON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8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971800" y="0"/>
            <a:ext cx="345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DRAFT - ILLUSTRATIVE DATA ONLY </a:t>
            </a:r>
            <a:endParaRPr lang="en-U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28800"/>
            <a:ext cx="9144000" cy="2590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Discussion and </a:t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>Feedback for CEEPC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2" descr="H:\OPA\Logo\cog_blue_tex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1848</TotalTime>
  <Words>269</Words>
  <Application>Microsoft Office PowerPoint</Application>
  <PresentationFormat>On-screen Show (4:3)</PresentationFormat>
  <Paragraphs>94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Climate Action  Progress Report  Concepts</vt:lpstr>
      <vt:lpstr>PROGRESS REPORT OUTLINE</vt:lpstr>
      <vt:lpstr>Slide 3</vt:lpstr>
      <vt:lpstr>Slide 4</vt:lpstr>
      <vt:lpstr>Slide 5</vt:lpstr>
      <vt:lpstr>Slide 6</vt:lpstr>
      <vt:lpstr>ADDITIONAL  VISUAL CONCEPTS</vt:lpstr>
      <vt:lpstr>SINGLE MEASURE BY STATE</vt:lpstr>
      <vt:lpstr>SELECT MEASURES BY POPULATION</vt:lpstr>
      <vt:lpstr>SINGLE MEASURE BY POPULATION</vt:lpstr>
      <vt:lpstr>SINGLE MEASURE BY INNER v OUTER</vt:lpstr>
      <vt:lpstr>Individual Jurisdiction Comparisons</vt:lpstr>
      <vt:lpstr>SELECT MEASURES BY JURISDICITON</vt:lpstr>
      <vt:lpstr>Discussion and  Feedback for CEEPC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mdavis</dc:creator>
  <cp:lastModifiedBy>LaptopUser</cp:lastModifiedBy>
  <cp:revision>79</cp:revision>
  <dcterms:created xsi:type="dcterms:W3CDTF">2010-09-14T14:51:52Z</dcterms:created>
  <dcterms:modified xsi:type="dcterms:W3CDTF">2010-09-16T13:54:33Z</dcterms:modified>
</cp:coreProperties>
</file>