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288" r:id="rId3"/>
    <p:sldId id="272" r:id="rId4"/>
    <p:sldId id="289" r:id="rId5"/>
    <p:sldId id="257" r:id="rId6"/>
    <p:sldId id="258" r:id="rId7"/>
    <p:sldId id="259" r:id="rId8"/>
    <p:sldId id="297" r:id="rId9"/>
    <p:sldId id="274" r:id="rId10"/>
    <p:sldId id="275" r:id="rId11"/>
    <p:sldId id="260" r:id="rId12"/>
    <p:sldId id="261" r:id="rId13"/>
    <p:sldId id="291" r:id="rId14"/>
    <p:sldId id="292" r:id="rId15"/>
    <p:sldId id="273" r:id="rId16"/>
    <p:sldId id="293" r:id="rId17"/>
    <p:sldId id="294" r:id="rId18"/>
    <p:sldId id="295" r:id="rId19"/>
    <p:sldId id="296" r:id="rId20"/>
    <p:sldId id="262" r:id="rId21"/>
    <p:sldId id="269" r:id="rId22"/>
    <p:sldId id="270" r:id="rId23"/>
    <p:sldId id="267" r:id="rId24"/>
    <p:sldId id="265" r:id="rId25"/>
    <p:sldId id="271" r:id="rId26"/>
    <p:sldId id="266" r:id="rId27"/>
    <p:sldId id="298" r:id="rId28"/>
    <p:sldId id="276" r:id="rId29"/>
    <p:sldId id="287" r:id="rId30"/>
    <p:sldId id="278" r:id="rId31"/>
    <p:sldId id="290" r:id="rId32"/>
  </p:sldIdLst>
  <p:sldSz cx="9144000" cy="6858000" type="screen4x3"/>
  <p:notesSz cx="6985000" cy="9283700"/>
  <p:defaultTextStyle>
    <a:defPPr>
      <a:defRPr lang="en-US"/>
    </a:defPPr>
    <a:lvl1pPr algn="ctr" rtl="0" fontAlgn="base">
      <a:spcBef>
        <a:spcPct val="0"/>
      </a:spcBef>
      <a:spcAft>
        <a:spcPct val="0"/>
      </a:spcAft>
      <a:defRPr kern="1200">
        <a:solidFill>
          <a:schemeClr val="tx1"/>
        </a:solidFill>
        <a:latin typeface="Arial" charset="0"/>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5845D"/>
    <a:srgbClr val="AF926F"/>
    <a:srgbClr val="BFA88D"/>
    <a:srgbClr val="402000"/>
    <a:srgbClr val="663300"/>
    <a:srgbClr val="01255B"/>
    <a:srgbClr val="012965"/>
    <a:srgbClr val="00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197" autoAdjust="0"/>
    <p:restoredTop sz="87646" autoAdjust="0"/>
  </p:normalViewPr>
  <p:slideViewPr>
    <p:cSldViewPr snapToGrid="0">
      <p:cViewPr varScale="1">
        <p:scale>
          <a:sx n="63" d="100"/>
          <a:sy n="63" d="100"/>
        </p:scale>
        <p:origin x="-102" y="-83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3026833" cy="464185"/>
          </a:xfrm>
          <a:prstGeom prst="rect">
            <a:avLst/>
          </a:prstGeom>
          <a:noFill/>
          <a:ln w="9525">
            <a:noFill/>
            <a:miter lim="800000"/>
            <a:headEnd/>
            <a:tailEnd/>
          </a:ln>
          <a:effectLst/>
        </p:spPr>
        <p:txBody>
          <a:bodyPr vert="horz" wrap="square" lIns="92953" tIns="46477" rIns="92953" bIns="46477" numCol="1" anchor="t" anchorCtr="0" compatLnSpc="1">
            <a:prstTxWarp prst="textNoShape">
              <a:avLst/>
            </a:prstTxWarp>
          </a:bodyPr>
          <a:lstStyle>
            <a:lvl1pPr algn="l">
              <a:defRPr sz="1200"/>
            </a:lvl1pPr>
          </a:lstStyle>
          <a:p>
            <a:endParaRPr lang="en-US"/>
          </a:p>
        </p:txBody>
      </p:sp>
      <p:sp>
        <p:nvSpPr>
          <p:cNvPr id="14339" name="Rectangle 3"/>
          <p:cNvSpPr>
            <a:spLocks noGrp="1" noChangeArrowheads="1"/>
          </p:cNvSpPr>
          <p:nvPr>
            <p:ph type="dt" idx="1"/>
          </p:nvPr>
        </p:nvSpPr>
        <p:spPr bwMode="auto">
          <a:xfrm>
            <a:off x="3956551" y="0"/>
            <a:ext cx="3026833" cy="464185"/>
          </a:xfrm>
          <a:prstGeom prst="rect">
            <a:avLst/>
          </a:prstGeom>
          <a:noFill/>
          <a:ln w="9525">
            <a:noFill/>
            <a:miter lim="800000"/>
            <a:headEnd/>
            <a:tailEnd/>
          </a:ln>
          <a:effectLst/>
        </p:spPr>
        <p:txBody>
          <a:bodyPr vert="horz" wrap="square" lIns="92953" tIns="46477" rIns="92953" bIns="46477" numCol="1" anchor="t" anchorCtr="0" compatLnSpc="1">
            <a:prstTxWarp prst="textNoShape">
              <a:avLst/>
            </a:prstTxWarp>
          </a:bodyPr>
          <a:lstStyle>
            <a:lvl1pPr algn="r">
              <a:defRPr sz="1200"/>
            </a:lvl1pPr>
          </a:lstStyle>
          <a:p>
            <a:endParaRPr lang="en-US"/>
          </a:p>
        </p:txBody>
      </p:sp>
      <p:sp>
        <p:nvSpPr>
          <p:cNvPr id="14340" name="Rectangle 4"/>
          <p:cNvSpPr>
            <a:spLocks noGrp="1" noRot="1" noChangeAspect="1" noChangeArrowheads="1" noTextEdit="1"/>
          </p:cNvSpPr>
          <p:nvPr>
            <p:ph type="sldImg" idx="2"/>
          </p:nvPr>
        </p:nvSpPr>
        <p:spPr bwMode="auto">
          <a:xfrm>
            <a:off x="1171575" y="695325"/>
            <a:ext cx="4641850" cy="3481388"/>
          </a:xfrm>
          <a:prstGeom prst="rect">
            <a:avLst/>
          </a:prstGeom>
          <a:noFill/>
          <a:ln w="9525">
            <a:solidFill>
              <a:srgbClr val="000000"/>
            </a:solidFill>
            <a:miter lim="800000"/>
            <a:headEnd/>
            <a:tailEnd/>
          </a:ln>
          <a:effectLst/>
        </p:spPr>
      </p:sp>
      <p:sp>
        <p:nvSpPr>
          <p:cNvPr id="14341" name="Rectangle 5"/>
          <p:cNvSpPr>
            <a:spLocks noGrp="1" noChangeArrowheads="1"/>
          </p:cNvSpPr>
          <p:nvPr>
            <p:ph type="body" sz="quarter" idx="3"/>
          </p:nvPr>
        </p:nvSpPr>
        <p:spPr bwMode="auto">
          <a:xfrm>
            <a:off x="698500" y="4409758"/>
            <a:ext cx="5588000" cy="4177665"/>
          </a:xfrm>
          <a:prstGeom prst="rect">
            <a:avLst/>
          </a:prstGeom>
          <a:noFill/>
          <a:ln w="9525">
            <a:noFill/>
            <a:miter lim="800000"/>
            <a:headEnd/>
            <a:tailEnd/>
          </a:ln>
          <a:effectLst/>
        </p:spPr>
        <p:txBody>
          <a:bodyPr vert="horz" wrap="square" lIns="92953" tIns="46477" rIns="92953" bIns="46477"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342" name="Rectangle 6"/>
          <p:cNvSpPr>
            <a:spLocks noGrp="1" noChangeArrowheads="1"/>
          </p:cNvSpPr>
          <p:nvPr>
            <p:ph type="ftr" sz="quarter" idx="4"/>
          </p:nvPr>
        </p:nvSpPr>
        <p:spPr bwMode="auto">
          <a:xfrm>
            <a:off x="0" y="8817904"/>
            <a:ext cx="3026833" cy="464185"/>
          </a:xfrm>
          <a:prstGeom prst="rect">
            <a:avLst/>
          </a:prstGeom>
          <a:noFill/>
          <a:ln w="9525">
            <a:noFill/>
            <a:miter lim="800000"/>
            <a:headEnd/>
            <a:tailEnd/>
          </a:ln>
          <a:effectLst/>
        </p:spPr>
        <p:txBody>
          <a:bodyPr vert="horz" wrap="square" lIns="92953" tIns="46477" rIns="92953" bIns="46477" numCol="1" anchor="b" anchorCtr="0" compatLnSpc="1">
            <a:prstTxWarp prst="textNoShape">
              <a:avLst/>
            </a:prstTxWarp>
          </a:bodyPr>
          <a:lstStyle>
            <a:lvl1pPr algn="l">
              <a:defRPr sz="1200"/>
            </a:lvl1pPr>
          </a:lstStyle>
          <a:p>
            <a:endParaRPr lang="en-US"/>
          </a:p>
        </p:txBody>
      </p:sp>
      <p:sp>
        <p:nvSpPr>
          <p:cNvPr id="14343" name="Rectangle 7"/>
          <p:cNvSpPr>
            <a:spLocks noGrp="1" noChangeArrowheads="1"/>
          </p:cNvSpPr>
          <p:nvPr>
            <p:ph type="sldNum" sz="quarter" idx="5"/>
          </p:nvPr>
        </p:nvSpPr>
        <p:spPr bwMode="auto">
          <a:xfrm>
            <a:off x="3956551" y="8817904"/>
            <a:ext cx="3026833" cy="464185"/>
          </a:xfrm>
          <a:prstGeom prst="rect">
            <a:avLst/>
          </a:prstGeom>
          <a:noFill/>
          <a:ln w="9525">
            <a:noFill/>
            <a:miter lim="800000"/>
            <a:headEnd/>
            <a:tailEnd/>
          </a:ln>
          <a:effectLst/>
        </p:spPr>
        <p:txBody>
          <a:bodyPr vert="horz" wrap="square" lIns="92953" tIns="46477" rIns="92953" bIns="46477" numCol="1" anchor="b" anchorCtr="0" compatLnSpc="1">
            <a:prstTxWarp prst="textNoShape">
              <a:avLst/>
            </a:prstTxWarp>
          </a:bodyPr>
          <a:lstStyle>
            <a:lvl1pPr algn="r">
              <a:defRPr sz="1200"/>
            </a:lvl1pPr>
          </a:lstStyle>
          <a:p>
            <a:fld id="{11E4A4C8-102C-43D6-B2BD-F9DD232FA2EE}"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1E4A4C8-102C-43D6-B2BD-F9DD232FA2EE}"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1E4A4C8-102C-43D6-B2BD-F9DD232FA2EE}" type="slidenum">
              <a:rPr lang="en-US" smtClean="0"/>
              <a:pPr/>
              <a:t>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dirty="0" smtClean="0"/>
              <a:t>Point</a:t>
            </a:r>
            <a:r>
              <a:rPr lang="en-US" baseline="0" dirty="0" smtClean="0"/>
              <a:t> out dotted lines are firewalls</a:t>
            </a:r>
          </a:p>
          <a:p>
            <a:pPr>
              <a:buFont typeface="Arial" pitchFamily="34" charset="0"/>
              <a:buChar char="•"/>
            </a:pPr>
            <a:r>
              <a:rPr lang="en-US" baseline="0" dirty="0" smtClean="0"/>
              <a:t>Point our data and presentation layer examples</a:t>
            </a:r>
          </a:p>
          <a:p>
            <a:pPr>
              <a:buFont typeface="Arial" pitchFamily="34" charset="0"/>
              <a:buChar char="•"/>
            </a:pPr>
            <a:r>
              <a:rPr lang="en-US" baseline="0" dirty="0" smtClean="0"/>
              <a:t>Explain why the costs</a:t>
            </a:r>
            <a:endParaRPr lang="en-US" dirty="0"/>
          </a:p>
        </p:txBody>
      </p:sp>
      <p:sp>
        <p:nvSpPr>
          <p:cNvPr id="4" name="Slide Number Placeholder 3"/>
          <p:cNvSpPr>
            <a:spLocks noGrp="1"/>
          </p:cNvSpPr>
          <p:nvPr>
            <p:ph type="sldNum" sz="quarter" idx="10"/>
          </p:nvPr>
        </p:nvSpPr>
        <p:spPr/>
        <p:txBody>
          <a:bodyPr/>
          <a:lstStyle/>
          <a:p>
            <a:fld id="{11E4A4C8-102C-43D6-B2BD-F9DD232FA2EE}" type="slidenum">
              <a:rPr lang="en-US" smtClean="0"/>
              <a:pPr/>
              <a:t>14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dirty="0" smtClean="0"/>
              <a:t>Point</a:t>
            </a:r>
            <a:r>
              <a:rPr lang="en-US" baseline="0" dirty="0" smtClean="0"/>
              <a:t> out the multiple workstations</a:t>
            </a:r>
          </a:p>
          <a:p>
            <a:pPr>
              <a:buFont typeface="Arial" pitchFamily="34" charset="0"/>
              <a:buChar char="•"/>
            </a:pPr>
            <a:r>
              <a:rPr lang="en-US" baseline="0" dirty="0" smtClean="0"/>
              <a:t>Point out fiber builds required</a:t>
            </a:r>
          </a:p>
          <a:p>
            <a:pPr>
              <a:buFont typeface="Arial" pitchFamily="34" charset="0"/>
              <a:buChar char="•"/>
            </a:pPr>
            <a:r>
              <a:rPr lang="en-US" baseline="0" dirty="0" smtClean="0"/>
              <a:t>Point out need for a new workstation for every new system</a:t>
            </a:r>
          </a:p>
          <a:p>
            <a:pPr>
              <a:buFont typeface="Arial" pitchFamily="34" charset="0"/>
              <a:buChar char="•"/>
            </a:pPr>
            <a:r>
              <a:rPr lang="en-US" baseline="0" dirty="0" smtClean="0"/>
              <a:t>Skipping integration layer</a:t>
            </a:r>
          </a:p>
          <a:p>
            <a:pPr>
              <a:buFont typeface="Arial" pitchFamily="34" charset="0"/>
              <a:buChar char="•"/>
            </a:pPr>
            <a:r>
              <a:rPr lang="en-US" baseline="0" dirty="0" smtClean="0"/>
              <a:t>Size of video</a:t>
            </a:r>
            <a:endParaRPr lang="en-US" dirty="0"/>
          </a:p>
        </p:txBody>
      </p:sp>
      <p:sp>
        <p:nvSpPr>
          <p:cNvPr id="4" name="Slide Number Placeholder 3"/>
          <p:cNvSpPr>
            <a:spLocks noGrp="1"/>
          </p:cNvSpPr>
          <p:nvPr>
            <p:ph type="sldNum" sz="quarter" idx="10"/>
          </p:nvPr>
        </p:nvSpPr>
        <p:spPr/>
        <p:txBody>
          <a:bodyPr/>
          <a:lstStyle/>
          <a:p>
            <a:fld id="{11E4A4C8-102C-43D6-B2BD-F9DD232FA2EE}" type="slidenum">
              <a:rPr lang="en-US" smtClean="0"/>
              <a:pPr/>
              <a:t>16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dirty="0" smtClean="0"/>
              <a:t>Point</a:t>
            </a:r>
            <a:r>
              <a:rPr lang="en-US" baseline="0" dirty="0" smtClean="0"/>
              <a:t> out lack of source control</a:t>
            </a:r>
          </a:p>
          <a:p>
            <a:pPr>
              <a:buFont typeface="Arial" pitchFamily="34" charset="0"/>
              <a:buChar char="•"/>
            </a:pPr>
            <a:r>
              <a:rPr lang="en-US" baseline="0" dirty="0" smtClean="0"/>
              <a:t>Expense with client licenses </a:t>
            </a:r>
          </a:p>
          <a:p>
            <a:pPr>
              <a:buFont typeface="Arial" pitchFamily="34" charset="0"/>
              <a:buChar char="•"/>
            </a:pPr>
            <a:r>
              <a:rPr lang="en-US" baseline="0" dirty="0" smtClean="0"/>
              <a:t>Point out Firewall issues</a:t>
            </a:r>
          </a:p>
          <a:p>
            <a:pPr>
              <a:buFont typeface="Arial" pitchFamily="34" charset="0"/>
              <a:buChar char="•"/>
            </a:pPr>
            <a:r>
              <a:rPr lang="en-US" baseline="0" dirty="0" smtClean="0"/>
              <a:t>Point out limitations are the edge, multiple streams</a:t>
            </a:r>
          </a:p>
          <a:p>
            <a:pPr>
              <a:buFont typeface="Arial" pitchFamily="34" charset="0"/>
              <a:buChar char="•"/>
            </a:pPr>
            <a:r>
              <a:rPr lang="en-US" baseline="0" dirty="0" smtClean="0"/>
              <a:t>Lack of control on recording</a:t>
            </a:r>
            <a:endParaRPr lang="en-US" dirty="0"/>
          </a:p>
        </p:txBody>
      </p:sp>
      <p:sp>
        <p:nvSpPr>
          <p:cNvPr id="4" name="Slide Number Placeholder 3"/>
          <p:cNvSpPr>
            <a:spLocks noGrp="1"/>
          </p:cNvSpPr>
          <p:nvPr>
            <p:ph type="sldNum" sz="quarter" idx="10"/>
          </p:nvPr>
        </p:nvSpPr>
        <p:spPr/>
        <p:txBody>
          <a:bodyPr/>
          <a:lstStyle/>
          <a:p>
            <a:fld id="{11E4A4C8-102C-43D6-B2BD-F9DD232FA2EE}" type="slidenum">
              <a:rPr lang="en-US" smtClean="0"/>
              <a:pPr/>
              <a:t>17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dirty="0" smtClean="0"/>
              <a:t>Point out flow of the request</a:t>
            </a:r>
          </a:p>
          <a:p>
            <a:pPr>
              <a:buFont typeface="Arial" pitchFamily="34" charset="0"/>
              <a:buChar char="•"/>
            </a:pPr>
            <a:r>
              <a:rPr lang="en-US" dirty="0" smtClean="0"/>
              <a:t>Point out firewall</a:t>
            </a:r>
            <a:r>
              <a:rPr lang="en-US" baseline="0" dirty="0" smtClean="0"/>
              <a:t> penetrations</a:t>
            </a:r>
          </a:p>
          <a:p>
            <a:pPr>
              <a:buFont typeface="Arial" pitchFamily="34" charset="0"/>
              <a:buChar char="•"/>
            </a:pPr>
            <a:r>
              <a:rPr lang="en-US" baseline="0" dirty="0" smtClean="0"/>
              <a:t>Lack of source control</a:t>
            </a:r>
          </a:p>
          <a:p>
            <a:pPr>
              <a:buFont typeface="Arial" pitchFamily="34" charset="0"/>
              <a:buChar char="•"/>
            </a:pPr>
            <a:r>
              <a:rPr lang="en-US" baseline="0" dirty="0" smtClean="0"/>
              <a:t>Camera connection limitations, every new request is  a connection to the camera</a:t>
            </a:r>
          </a:p>
          <a:p>
            <a:pPr>
              <a:buFont typeface="Arial" pitchFamily="34" charset="0"/>
              <a:buChar char="•"/>
            </a:pPr>
            <a:r>
              <a:rPr lang="en-US" baseline="0" dirty="0" smtClean="0"/>
              <a:t>Not scalable, good for one location</a:t>
            </a:r>
            <a:endParaRPr lang="en-US" dirty="0"/>
          </a:p>
        </p:txBody>
      </p:sp>
      <p:sp>
        <p:nvSpPr>
          <p:cNvPr id="4" name="Slide Number Placeholder 3"/>
          <p:cNvSpPr>
            <a:spLocks noGrp="1"/>
          </p:cNvSpPr>
          <p:nvPr>
            <p:ph type="sldNum" sz="quarter" idx="10"/>
          </p:nvPr>
        </p:nvSpPr>
        <p:spPr/>
        <p:txBody>
          <a:bodyPr/>
          <a:lstStyle/>
          <a:p>
            <a:fld id="{11E4A4C8-102C-43D6-B2BD-F9DD232FA2EE}" type="slidenum">
              <a:rPr lang="en-US" smtClean="0"/>
              <a:pPr/>
              <a:t>18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dirty="0" smtClean="0"/>
              <a:t>If</a:t>
            </a:r>
            <a:r>
              <a:rPr lang="en-US" baseline="0" dirty="0" smtClean="0"/>
              <a:t> everyone used this system </a:t>
            </a:r>
          </a:p>
          <a:p>
            <a:pPr>
              <a:buFont typeface="Arial" pitchFamily="34" charset="0"/>
              <a:buChar char="•"/>
            </a:pPr>
            <a:r>
              <a:rPr lang="en-US" baseline="0" dirty="0" smtClean="0"/>
              <a:t>Skipping the integration layer</a:t>
            </a:r>
          </a:p>
          <a:p>
            <a:pPr>
              <a:buFont typeface="Arial" pitchFamily="34" charset="0"/>
              <a:buChar char="•"/>
            </a:pPr>
            <a:r>
              <a:rPr lang="en-US" baseline="0" dirty="0" smtClean="0"/>
              <a:t>Major firewall issues</a:t>
            </a:r>
          </a:p>
          <a:p>
            <a:pPr>
              <a:buFont typeface="Arial" pitchFamily="34" charset="0"/>
              <a:buChar char="•"/>
            </a:pPr>
            <a:r>
              <a:rPr lang="en-US" baseline="0" dirty="0" smtClean="0"/>
              <a:t>Major bandwidth issues</a:t>
            </a:r>
            <a:endParaRPr lang="en-US" dirty="0"/>
          </a:p>
        </p:txBody>
      </p:sp>
      <p:sp>
        <p:nvSpPr>
          <p:cNvPr id="4" name="Slide Number Placeholder 3"/>
          <p:cNvSpPr>
            <a:spLocks noGrp="1"/>
          </p:cNvSpPr>
          <p:nvPr>
            <p:ph type="sldNum" sz="quarter" idx="10"/>
          </p:nvPr>
        </p:nvSpPr>
        <p:spPr/>
        <p:txBody>
          <a:bodyPr/>
          <a:lstStyle/>
          <a:p>
            <a:fld id="{11E4A4C8-102C-43D6-B2BD-F9DD232FA2EE}" type="slidenum">
              <a:rPr lang="en-US" smtClean="0"/>
              <a:pPr/>
              <a:t>19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8446" name="Picture 14" descr="Heritage TitleMaster Taupe-Blue Bar"/>
          <p:cNvPicPr>
            <a:picLocks noChangeAspect="1" noChangeArrowheads="1"/>
          </p:cNvPicPr>
          <p:nvPr/>
        </p:nvPicPr>
        <p:blipFill>
          <a:blip r:embed="rId2" cstate="print"/>
          <a:srcRect/>
          <a:stretch>
            <a:fillRect/>
          </a:stretch>
        </p:blipFill>
        <p:spPr bwMode="auto">
          <a:xfrm>
            <a:off x="0" y="0"/>
            <a:ext cx="9140825" cy="6854825"/>
          </a:xfrm>
          <a:prstGeom prst="rect">
            <a:avLst/>
          </a:prstGeom>
          <a:noFill/>
        </p:spPr>
      </p:pic>
      <p:sp>
        <p:nvSpPr>
          <p:cNvPr id="18435" name="Rectangle 3"/>
          <p:cNvSpPr>
            <a:spLocks noGrp="1" noChangeArrowheads="1"/>
          </p:cNvSpPr>
          <p:nvPr>
            <p:ph type="subTitle" idx="1"/>
          </p:nvPr>
        </p:nvSpPr>
        <p:spPr bwMode="black">
          <a:xfrm>
            <a:off x="1041400" y="3133725"/>
            <a:ext cx="4827588" cy="1177925"/>
          </a:xfrm>
        </p:spPr>
        <p:txBody>
          <a:bodyPr/>
          <a:lstStyle>
            <a:lvl1pPr marL="0" indent="0" algn="ctr">
              <a:spcAft>
                <a:spcPct val="0"/>
              </a:spcAft>
              <a:buFont typeface="Wingdings" pitchFamily="2" charset="2"/>
              <a:buNone/>
              <a:defRPr sz="2800" i="1">
                <a:solidFill>
                  <a:schemeClr val="tx2"/>
                </a:solidFill>
              </a:defRPr>
            </a:lvl1pPr>
          </a:lstStyle>
          <a:p>
            <a:r>
              <a:rPr lang="en-US"/>
              <a:t>Click to edit Master subtitle style</a:t>
            </a:r>
          </a:p>
        </p:txBody>
      </p:sp>
      <p:sp>
        <p:nvSpPr>
          <p:cNvPr id="18438" name="Rectangle 6"/>
          <p:cNvSpPr>
            <a:spLocks noGrp="1" noChangeArrowheads="1"/>
          </p:cNvSpPr>
          <p:nvPr>
            <p:ph type="ctrTitle"/>
          </p:nvPr>
        </p:nvSpPr>
        <p:spPr bwMode="black">
          <a:xfrm>
            <a:off x="523875" y="1431925"/>
            <a:ext cx="5862638" cy="1470025"/>
          </a:xfrm>
        </p:spPr>
        <p:txBody>
          <a:bodyPr/>
          <a:lstStyle>
            <a:lvl1pPr algn="ctr">
              <a:lnSpc>
                <a:spcPct val="85000"/>
              </a:lnSpc>
              <a:defRPr sz="3600"/>
            </a:lvl1pPr>
          </a:lstStyle>
          <a:p>
            <a:r>
              <a:rPr lang="en-US"/>
              <a:t>Click to edit Master title style</a:t>
            </a:r>
          </a:p>
        </p:txBody>
      </p:sp>
      <p:pic>
        <p:nvPicPr>
          <p:cNvPr id="18450" name="Picture 18" descr="APL_Logo5_Blue"/>
          <p:cNvPicPr>
            <a:picLocks noChangeAspect="1" noChangeArrowheads="1"/>
          </p:cNvPicPr>
          <p:nvPr/>
        </p:nvPicPr>
        <p:blipFill>
          <a:blip r:embed="rId3" cstate="print"/>
          <a:srcRect l="13440" t="21568" r="7813" b="33443"/>
          <a:stretch>
            <a:fillRect/>
          </a:stretch>
        </p:blipFill>
        <p:spPr bwMode="auto">
          <a:xfrm>
            <a:off x="5062538" y="4591050"/>
            <a:ext cx="3638550" cy="1893888"/>
          </a:xfrm>
          <a:prstGeom prst="rect">
            <a:avLst/>
          </a:prstGeom>
          <a:noFill/>
        </p:spPr>
      </p:pic>
    </p:spTree>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065FD0D1-12E1-4258-B764-30B81267E035}" type="slidenum">
              <a:rPr lang="en-US"/>
              <a:pPr/>
              <a:t>‹#›</a:t>
            </a:fld>
            <a:endParaRPr lang="en-US"/>
          </a:p>
        </p:txBody>
      </p:sp>
      <p:sp>
        <p:nvSpPr>
          <p:cNvPr id="6" name="Date Placeholder 5"/>
          <p:cNvSpPr>
            <a:spLocks noGrp="1"/>
          </p:cNvSpPr>
          <p:nvPr>
            <p:ph type="dt" sz="half" idx="12"/>
          </p:nvPr>
        </p:nvSpPr>
        <p:spPr/>
        <p:txBody>
          <a:bodyPr/>
          <a:lstStyle>
            <a:lvl1pPr>
              <a:defRPr/>
            </a:lvl1pPr>
          </a:lstStyle>
          <a:p>
            <a:endParaRPr lang="en-US"/>
          </a:p>
        </p:txBody>
      </p:sp>
    </p:spTree>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Footer Placeholder 3"/>
          <p:cNvSpPr>
            <a:spLocks noGrp="1"/>
          </p:cNvSpPr>
          <p:nvPr>
            <p:ph type="ftr" sz="quarter"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D65B7832-5B8A-43C8-B42F-5C7361DE5C6F}" type="slidenum">
              <a:rPr lang="en-US"/>
              <a:pPr/>
              <a:t>‹#›</a:t>
            </a:fld>
            <a:endParaRPr lang="en-US"/>
          </a:p>
        </p:txBody>
      </p:sp>
      <p:sp>
        <p:nvSpPr>
          <p:cNvPr id="6" name="Date Placeholder 5"/>
          <p:cNvSpPr>
            <a:spLocks noGrp="1"/>
          </p:cNvSpPr>
          <p:nvPr>
            <p:ph type="dt" sz="half" idx="12"/>
          </p:nvPr>
        </p:nvSpPr>
        <p:spPr/>
        <p:txBody>
          <a:bodyPr/>
          <a:lstStyle>
            <a:lvl1pPr>
              <a:defRPr/>
            </a:lvl1pPr>
          </a:lstStyle>
          <a:p>
            <a:endParaRPr lang="en-US"/>
          </a:p>
        </p:txBody>
      </p:sp>
    </p:spTree>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19088" y="1963738"/>
            <a:ext cx="3482975" cy="39592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954463" y="1963738"/>
            <a:ext cx="3484562" cy="39592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FB28D86E-7DAB-4EB0-BB5E-C1C5403ABDC6}" type="slidenum">
              <a:rPr lang="en-US"/>
              <a:pPr/>
              <a:t>‹#›</a:t>
            </a:fld>
            <a:endParaRPr lang="en-US"/>
          </a:p>
        </p:txBody>
      </p:sp>
      <p:sp>
        <p:nvSpPr>
          <p:cNvPr id="7" name="Date Placeholder 6"/>
          <p:cNvSpPr>
            <a:spLocks noGrp="1"/>
          </p:cNvSpPr>
          <p:nvPr>
            <p:ph type="dt" sz="half" idx="12"/>
          </p:nvPr>
        </p:nvSpPr>
        <p:spPr/>
        <p:txBody>
          <a:bodyPr/>
          <a:lstStyle>
            <a:lvl1pPr>
              <a:defRPr/>
            </a:lvl1pPr>
          </a:lstStyle>
          <a:p>
            <a:endParaRPr lang="en-US"/>
          </a:p>
        </p:txBody>
      </p:sp>
    </p:spTree>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6"/>
          <p:cNvSpPr>
            <a:spLocks noGrp="1"/>
          </p:cNvSpPr>
          <p:nvPr>
            <p:ph type="ftr" sz="quarter" idx="10"/>
          </p:nvPr>
        </p:nvSpPr>
        <p:spPr/>
        <p:txBody>
          <a:bodyPr/>
          <a:lstStyle>
            <a:lvl1pPr>
              <a:defRPr/>
            </a:lvl1pPr>
          </a:lstStyle>
          <a:p>
            <a:endParaRPr lang="en-US"/>
          </a:p>
        </p:txBody>
      </p:sp>
      <p:sp>
        <p:nvSpPr>
          <p:cNvPr id="8" name="Slide Number Placeholder 7"/>
          <p:cNvSpPr>
            <a:spLocks noGrp="1"/>
          </p:cNvSpPr>
          <p:nvPr>
            <p:ph type="sldNum" sz="quarter" idx="11"/>
          </p:nvPr>
        </p:nvSpPr>
        <p:spPr/>
        <p:txBody>
          <a:bodyPr/>
          <a:lstStyle>
            <a:lvl1pPr>
              <a:defRPr/>
            </a:lvl1pPr>
          </a:lstStyle>
          <a:p>
            <a:fld id="{F4BD4080-7F69-45FC-8C20-60CF25FD0E42}" type="slidenum">
              <a:rPr lang="en-US"/>
              <a:pPr/>
              <a:t>‹#›</a:t>
            </a:fld>
            <a:endParaRPr lang="en-US"/>
          </a:p>
        </p:txBody>
      </p:sp>
      <p:sp>
        <p:nvSpPr>
          <p:cNvPr id="9" name="Date Placeholder 8"/>
          <p:cNvSpPr>
            <a:spLocks noGrp="1"/>
          </p:cNvSpPr>
          <p:nvPr>
            <p:ph type="dt" sz="half" idx="12"/>
          </p:nvPr>
        </p:nvSpPr>
        <p:spPr/>
        <p:txBody>
          <a:bodyPr/>
          <a:lstStyle>
            <a:lvl1pPr>
              <a:defRPr/>
            </a:lvl1pPr>
          </a:lstStyle>
          <a:p>
            <a:endParaRPr lang="en-US"/>
          </a:p>
        </p:txBody>
      </p:sp>
    </p:spTree>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lvl1pPr>
              <a:defRPr/>
            </a:lvl1pPr>
          </a:lstStyle>
          <a:p>
            <a:endParaRPr lang="en-US"/>
          </a:p>
        </p:txBody>
      </p:sp>
      <p:sp>
        <p:nvSpPr>
          <p:cNvPr id="4" name="Slide Number Placeholder 3"/>
          <p:cNvSpPr>
            <a:spLocks noGrp="1"/>
          </p:cNvSpPr>
          <p:nvPr>
            <p:ph type="sldNum" sz="quarter" idx="11"/>
          </p:nvPr>
        </p:nvSpPr>
        <p:spPr/>
        <p:txBody>
          <a:bodyPr/>
          <a:lstStyle>
            <a:lvl1pPr>
              <a:defRPr/>
            </a:lvl1pPr>
          </a:lstStyle>
          <a:p>
            <a:fld id="{350A0685-FE9C-4265-BD02-54CD03C3EAA5}" type="slidenum">
              <a:rPr lang="en-US"/>
              <a:pPr/>
              <a:t>‹#›</a:t>
            </a:fld>
            <a:endParaRPr lang="en-US"/>
          </a:p>
        </p:txBody>
      </p:sp>
      <p:sp>
        <p:nvSpPr>
          <p:cNvPr id="5" name="Date Placeholder 4"/>
          <p:cNvSpPr>
            <a:spLocks noGrp="1"/>
          </p:cNvSpPr>
          <p:nvPr>
            <p:ph type="dt" sz="half" idx="12"/>
          </p:nvPr>
        </p:nvSpPr>
        <p:spPr/>
        <p:txBody>
          <a:bodyPr/>
          <a:lstStyle>
            <a:lvl1pPr>
              <a:defRPr/>
            </a:lvl1pPr>
          </a:lstStyle>
          <a:p>
            <a:endParaRPr lang="en-US"/>
          </a:p>
        </p:txBody>
      </p:sp>
    </p:spTree>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endParaRPr lang="en-US"/>
          </a:p>
        </p:txBody>
      </p:sp>
      <p:sp>
        <p:nvSpPr>
          <p:cNvPr id="3" name="Slide Number Placeholder 2"/>
          <p:cNvSpPr>
            <a:spLocks noGrp="1"/>
          </p:cNvSpPr>
          <p:nvPr>
            <p:ph type="sldNum" sz="quarter" idx="11"/>
          </p:nvPr>
        </p:nvSpPr>
        <p:spPr/>
        <p:txBody>
          <a:bodyPr/>
          <a:lstStyle>
            <a:lvl1pPr>
              <a:defRPr/>
            </a:lvl1pPr>
          </a:lstStyle>
          <a:p>
            <a:fld id="{C9D4FD9F-1C13-4269-824E-3254A75B2035}" type="slidenum">
              <a:rPr lang="en-US"/>
              <a:pPr/>
              <a:t>‹#›</a:t>
            </a:fld>
            <a:endParaRPr lang="en-US"/>
          </a:p>
        </p:txBody>
      </p:sp>
      <p:sp>
        <p:nvSpPr>
          <p:cNvPr id="4" name="Date Placeholder 3"/>
          <p:cNvSpPr>
            <a:spLocks noGrp="1"/>
          </p:cNvSpPr>
          <p:nvPr>
            <p:ph type="dt" sz="half" idx="12"/>
          </p:nvPr>
        </p:nvSpPr>
        <p:spPr/>
        <p:txBody>
          <a:bodyPr/>
          <a:lstStyle>
            <a:lvl1pPr>
              <a:defRPr/>
            </a:lvl1pPr>
          </a:lstStyle>
          <a:p>
            <a:endParaRPr lang="en-US"/>
          </a:p>
        </p:txBody>
      </p:sp>
    </p:spTree>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91EAA702-579F-4C07-97D2-E1339FD1B04E}" type="slidenum">
              <a:rPr lang="en-US"/>
              <a:pPr/>
              <a:t>‹#›</a:t>
            </a:fld>
            <a:endParaRPr lang="en-US"/>
          </a:p>
        </p:txBody>
      </p:sp>
      <p:sp>
        <p:nvSpPr>
          <p:cNvPr id="7" name="Date Placeholder 6"/>
          <p:cNvSpPr>
            <a:spLocks noGrp="1"/>
          </p:cNvSpPr>
          <p:nvPr>
            <p:ph type="dt" sz="half" idx="12"/>
          </p:nvPr>
        </p:nvSpPr>
        <p:spPr/>
        <p:txBody>
          <a:bodyPr/>
          <a:lstStyle>
            <a:lvl1pPr>
              <a:defRPr/>
            </a:lvl1pPr>
          </a:lstStyle>
          <a:p>
            <a:endParaRPr lang="en-US"/>
          </a:p>
        </p:txBody>
      </p:sp>
    </p:spTree>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DDC77772-7B26-4511-8B8D-F86D6DC46CF4}" type="slidenum">
              <a:rPr lang="en-US"/>
              <a:pPr/>
              <a:t>‹#›</a:t>
            </a:fld>
            <a:endParaRPr lang="en-US"/>
          </a:p>
        </p:txBody>
      </p:sp>
      <p:sp>
        <p:nvSpPr>
          <p:cNvPr id="7" name="Date Placeholder 6"/>
          <p:cNvSpPr>
            <a:spLocks noGrp="1"/>
          </p:cNvSpPr>
          <p:nvPr>
            <p:ph type="dt" sz="half" idx="12"/>
          </p:nvPr>
        </p:nvSpPr>
        <p:spPr/>
        <p:txBody>
          <a:bodyPr/>
          <a:lstStyle>
            <a:lvl1pPr>
              <a:defRPr/>
            </a:lvl1pPr>
          </a:lstStyle>
          <a:p>
            <a:endParaRPr lang="en-US"/>
          </a:p>
        </p:txBody>
      </p:sp>
    </p:spTree>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3E980C1B-CDA4-4C96-B959-BF25AE8A2F7B}" type="slidenum">
              <a:rPr lang="en-US"/>
              <a:pPr/>
              <a:t>‹#›</a:t>
            </a:fld>
            <a:endParaRPr lang="en-US"/>
          </a:p>
        </p:txBody>
      </p:sp>
      <p:sp>
        <p:nvSpPr>
          <p:cNvPr id="6" name="Date Placeholder 5"/>
          <p:cNvSpPr>
            <a:spLocks noGrp="1"/>
          </p:cNvSpPr>
          <p:nvPr>
            <p:ph type="dt" sz="half" idx="12"/>
          </p:nvPr>
        </p:nvSpPr>
        <p:spPr/>
        <p:txBody>
          <a:bodyPr/>
          <a:lstStyle>
            <a:lvl1pPr>
              <a:defRPr/>
            </a:lvl1pPr>
          </a:lstStyle>
          <a:p>
            <a:endParaRPr lang="en-US"/>
          </a:p>
        </p:txBody>
      </p:sp>
    </p:spTree>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3825" y="433388"/>
            <a:ext cx="2057400" cy="54895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1625" y="433388"/>
            <a:ext cx="6019800" cy="54895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EBEFAFDE-7990-4AFE-90A7-FFD5841AD172}" type="slidenum">
              <a:rPr lang="en-US"/>
              <a:pPr/>
              <a:t>‹#›</a:t>
            </a:fld>
            <a:endParaRPr lang="en-US"/>
          </a:p>
        </p:txBody>
      </p:sp>
      <p:sp>
        <p:nvSpPr>
          <p:cNvPr id="6" name="Date Placeholder 5"/>
          <p:cNvSpPr>
            <a:spLocks noGrp="1"/>
          </p:cNvSpPr>
          <p:nvPr>
            <p:ph type="dt" sz="half" idx="12"/>
          </p:nvPr>
        </p:nvSpPr>
        <p:spPr/>
        <p:txBody>
          <a:bodyPr/>
          <a:lstStyle>
            <a:lvl1pPr>
              <a:defRPr/>
            </a:lvl1pPr>
          </a:lstStyle>
          <a:p>
            <a:endParaRPr lang="en-US"/>
          </a:p>
        </p:txBody>
      </p:sp>
    </p:spTree>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46" name="Picture 22" descr="Title Bar - JHU Seal2"/>
          <p:cNvPicPr>
            <a:picLocks noChangeAspect="1" noChangeArrowheads="1"/>
          </p:cNvPicPr>
          <p:nvPr/>
        </p:nvPicPr>
        <p:blipFill>
          <a:blip r:embed="rId13" cstate="print"/>
          <a:srcRect/>
          <a:stretch>
            <a:fillRect/>
          </a:stretch>
        </p:blipFill>
        <p:spPr bwMode="auto">
          <a:xfrm>
            <a:off x="0" y="273050"/>
            <a:ext cx="9140825" cy="1260475"/>
          </a:xfrm>
          <a:prstGeom prst="rect">
            <a:avLst/>
          </a:prstGeom>
          <a:noFill/>
        </p:spPr>
      </p:pic>
      <p:sp>
        <p:nvSpPr>
          <p:cNvPr id="1027" name="Rectangle 3"/>
          <p:cNvSpPr>
            <a:spLocks noGrp="1" noChangeArrowheads="1"/>
          </p:cNvSpPr>
          <p:nvPr>
            <p:ph type="body" idx="1"/>
          </p:nvPr>
        </p:nvSpPr>
        <p:spPr bwMode="auto">
          <a:xfrm>
            <a:off x="319088" y="1963738"/>
            <a:ext cx="7119937" cy="395922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9" name="Rectangle 5"/>
          <p:cNvSpPr>
            <a:spLocks noGrp="1" noChangeArrowheads="1"/>
          </p:cNvSpPr>
          <p:nvPr>
            <p:ph type="ftr" sz="quarter" idx="3"/>
          </p:nvPr>
        </p:nvSpPr>
        <p:spPr bwMode="ltGray">
          <a:xfrm>
            <a:off x="5310188" y="6565900"/>
            <a:ext cx="2895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r">
              <a:defRPr sz="800">
                <a:solidFill>
                  <a:srgbClr val="BFA88D"/>
                </a:solidFill>
              </a:defRPr>
            </a:lvl1pPr>
          </a:lstStyle>
          <a:p>
            <a:endParaRPr lang="en-US"/>
          </a:p>
        </p:txBody>
      </p:sp>
      <p:sp>
        <p:nvSpPr>
          <p:cNvPr id="1030" name="Rectangle 6"/>
          <p:cNvSpPr>
            <a:spLocks noGrp="1" noChangeArrowheads="1"/>
          </p:cNvSpPr>
          <p:nvPr>
            <p:ph type="sldNum" sz="quarter" idx="4"/>
          </p:nvPr>
        </p:nvSpPr>
        <p:spPr bwMode="ltGray">
          <a:xfrm>
            <a:off x="304800" y="6565900"/>
            <a:ext cx="4572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l">
              <a:defRPr sz="800">
                <a:solidFill>
                  <a:srgbClr val="BFA88D"/>
                </a:solidFill>
              </a:defRPr>
            </a:lvl1pPr>
          </a:lstStyle>
          <a:p>
            <a:fld id="{DF17B417-9388-403A-9BA1-33D07F24D6D9}" type="slidenum">
              <a:rPr lang="en-US"/>
              <a:pPr/>
              <a:t>‹#›</a:t>
            </a:fld>
            <a:endParaRPr lang="en-US"/>
          </a:p>
        </p:txBody>
      </p:sp>
      <p:sp>
        <p:nvSpPr>
          <p:cNvPr id="1026" name="Rectangle 2"/>
          <p:cNvSpPr>
            <a:spLocks noGrp="1" noChangeArrowheads="1"/>
          </p:cNvSpPr>
          <p:nvPr>
            <p:ph type="title"/>
          </p:nvPr>
        </p:nvSpPr>
        <p:spPr bwMode="auto">
          <a:xfrm>
            <a:off x="301625" y="433388"/>
            <a:ext cx="8229600" cy="98425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p>
            <a:pPr lvl="0"/>
            <a:r>
              <a:rPr lang="en-US" smtClean="0"/>
              <a:t>Click to edit Master title style</a:t>
            </a:r>
          </a:p>
        </p:txBody>
      </p:sp>
      <p:sp>
        <p:nvSpPr>
          <p:cNvPr id="1038" name="Line 14"/>
          <p:cNvSpPr>
            <a:spLocks noChangeShapeType="1"/>
          </p:cNvSpPr>
          <p:nvPr/>
        </p:nvSpPr>
        <p:spPr bwMode="gray">
          <a:xfrm>
            <a:off x="304800" y="6581775"/>
            <a:ext cx="7907338" cy="0"/>
          </a:xfrm>
          <a:prstGeom prst="line">
            <a:avLst/>
          </a:prstGeom>
          <a:noFill/>
          <a:ln w="38100">
            <a:solidFill>
              <a:srgbClr val="01255B"/>
            </a:solidFill>
            <a:round/>
            <a:headEnd/>
            <a:tailEnd/>
          </a:ln>
          <a:effectLst/>
        </p:spPr>
        <p:txBody>
          <a:bodyPr/>
          <a:lstStyle/>
          <a:p>
            <a:endParaRPr lang="en-US"/>
          </a:p>
        </p:txBody>
      </p:sp>
      <p:sp>
        <p:nvSpPr>
          <p:cNvPr id="1047" name="Rectangle 23"/>
          <p:cNvSpPr>
            <a:spLocks noGrp="1" noChangeArrowheads="1"/>
          </p:cNvSpPr>
          <p:nvPr>
            <p:ph type="dt" sz="half" idx="2"/>
          </p:nvPr>
        </p:nvSpPr>
        <p:spPr bwMode="ltGray">
          <a:xfrm>
            <a:off x="6710363" y="114300"/>
            <a:ext cx="2133600" cy="198438"/>
          </a:xfrm>
          <a:prstGeom prst="rect">
            <a:avLst/>
          </a:prstGeom>
          <a:noFill/>
          <a:ln w="9525" algn="ctr">
            <a:noFill/>
            <a:miter lim="800000"/>
            <a:headEnd/>
            <a:tailEnd/>
          </a:ln>
          <a:effectLst/>
        </p:spPr>
        <p:txBody>
          <a:bodyPr vert="horz" wrap="square" lIns="0" tIns="0" rIns="0" bIns="0" numCol="1" anchor="ctr" anchorCtr="0" compatLnSpc="1">
            <a:prstTxWarp prst="textNoShape">
              <a:avLst/>
            </a:prstTxWarp>
          </a:bodyPr>
          <a:lstStyle>
            <a:lvl1pPr algn="r">
              <a:defRPr sz="800">
                <a:solidFill>
                  <a:srgbClr val="BFA88D"/>
                </a:solidFill>
              </a:defRPr>
            </a:lvl1pPr>
          </a:lstStyle>
          <a:p>
            <a:endParaRPr lang="en-US"/>
          </a:p>
        </p:txBody>
      </p:sp>
      <p:pic>
        <p:nvPicPr>
          <p:cNvPr id="1049" name="Picture 25" descr="APL Icon - Blue"/>
          <p:cNvPicPr>
            <a:picLocks noChangeAspect="1" noChangeArrowheads="1"/>
          </p:cNvPicPr>
          <p:nvPr/>
        </p:nvPicPr>
        <p:blipFill>
          <a:blip r:embed="rId14" cstate="print"/>
          <a:srcRect/>
          <a:stretch>
            <a:fillRect/>
          </a:stretch>
        </p:blipFill>
        <p:spPr bwMode="auto">
          <a:xfrm>
            <a:off x="8281988" y="6364288"/>
            <a:ext cx="557212" cy="320675"/>
          </a:xfrm>
          <a:prstGeom prst="rect">
            <a:avLst/>
          </a:prstGeom>
          <a:noFill/>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fade/>
  </p:transition>
  <p:hf hdr="0" ftr="0" dt="0"/>
  <p:txStyles>
    <p:titleStyle>
      <a:lvl1pPr algn="l" rtl="0" fontAlgn="base">
        <a:spcBef>
          <a:spcPct val="0"/>
        </a:spcBef>
        <a:spcAft>
          <a:spcPct val="0"/>
        </a:spcAft>
        <a:defRPr sz="3200" b="1">
          <a:solidFill>
            <a:schemeClr val="tx2"/>
          </a:solidFill>
          <a:latin typeface="+mj-lt"/>
          <a:ea typeface="+mj-ea"/>
          <a:cs typeface="+mj-cs"/>
        </a:defRPr>
      </a:lvl1pPr>
      <a:lvl2pPr algn="l" rtl="0" fontAlgn="base">
        <a:spcBef>
          <a:spcPct val="0"/>
        </a:spcBef>
        <a:spcAft>
          <a:spcPct val="0"/>
        </a:spcAft>
        <a:defRPr sz="3200" b="1">
          <a:solidFill>
            <a:schemeClr val="tx2"/>
          </a:solidFill>
          <a:latin typeface="Arial" charset="0"/>
        </a:defRPr>
      </a:lvl2pPr>
      <a:lvl3pPr algn="l" rtl="0" fontAlgn="base">
        <a:spcBef>
          <a:spcPct val="0"/>
        </a:spcBef>
        <a:spcAft>
          <a:spcPct val="0"/>
        </a:spcAft>
        <a:defRPr sz="3200" b="1">
          <a:solidFill>
            <a:schemeClr val="tx2"/>
          </a:solidFill>
          <a:latin typeface="Arial" charset="0"/>
        </a:defRPr>
      </a:lvl3pPr>
      <a:lvl4pPr algn="l" rtl="0" fontAlgn="base">
        <a:spcBef>
          <a:spcPct val="0"/>
        </a:spcBef>
        <a:spcAft>
          <a:spcPct val="0"/>
        </a:spcAft>
        <a:defRPr sz="3200" b="1">
          <a:solidFill>
            <a:schemeClr val="tx2"/>
          </a:solidFill>
          <a:latin typeface="Arial" charset="0"/>
        </a:defRPr>
      </a:lvl4pPr>
      <a:lvl5pPr algn="l" rtl="0" fontAlgn="base">
        <a:spcBef>
          <a:spcPct val="0"/>
        </a:spcBef>
        <a:spcAft>
          <a:spcPct val="0"/>
        </a:spcAft>
        <a:defRPr sz="3200" b="1">
          <a:solidFill>
            <a:schemeClr val="tx2"/>
          </a:solidFill>
          <a:latin typeface="Arial" charset="0"/>
        </a:defRPr>
      </a:lvl5pPr>
      <a:lvl6pPr marL="457200" algn="l" rtl="0" fontAlgn="base">
        <a:spcBef>
          <a:spcPct val="0"/>
        </a:spcBef>
        <a:spcAft>
          <a:spcPct val="0"/>
        </a:spcAft>
        <a:defRPr sz="3200" b="1">
          <a:solidFill>
            <a:schemeClr val="tx2"/>
          </a:solidFill>
          <a:latin typeface="Arial" charset="0"/>
        </a:defRPr>
      </a:lvl6pPr>
      <a:lvl7pPr marL="914400" algn="l" rtl="0" fontAlgn="base">
        <a:spcBef>
          <a:spcPct val="0"/>
        </a:spcBef>
        <a:spcAft>
          <a:spcPct val="0"/>
        </a:spcAft>
        <a:defRPr sz="3200" b="1">
          <a:solidFill>
            <a:schemeClr val="tx2"/>
          </a:solidFill>
          <a:latin typeface="Arial" charset="0"/>
        </a:defRPr>
      </a:lvl7pPr>
      <a:lvl8pPr marL="1371600" algn="l" rtl="0" fontAlgn="base">
        <a:spcBef>
          <a:spcPct val="0"/>
        </a:spcBef>
        <a:spcAft>
          <a:spcPct val="0"/>
        </a:spcAft>
        <a:defRPr sz="3200" b="1">
          <a:solidFill>
            <a:schemeClr val="tx2"/>
          </a:solidFill>
          <a:latin typeface="Arial" charset="0"/>
        </a:defRPr>
      </a:lvl8pPr>
      <a:lvl9pPr marL="1828800" algn="l" rtl="0" fontAlgn="base">
        <a:spcBef>
          <a:spcPct val="0"/>
        </a:spcBef>
        <a:spcAft>
          <a:spcPct val="0"/>
        </a:spcAft>
        <a:defRPr sz="3200" b="1">
          <a:solidFill>
            <a:schemeClr val="tx2"/>
          </a:solidFill>
          <a:latin typeface="Arial" charset="0"/>
        </a:defRPr>
      </a:lvl9pPr>
    </p:titleStyle>
    <p:bodyStyle>
      <a:lvl1pPr marL="227013" indent="-227013" algn="l" rtl="0" fontAlgn="base">
        <a:lnSpc>
          <a:spcPct val="85000"/>
        </a:lnSpc>
        <a:spcBef>
          <a:spcPct val="0"/>
        </a:spcBef>
        <a:spcAft>
          <a:spcPct val="25000"/>
        </a:spcAft>
        <a:buFont typeface="Wingdings" pitchFamily="2" charset="2"/>
        <a:buChar char="§"/>
        <a:defRPr sz="2000" b="1">
          <a:solidFill>
            <a:schemeClr val="tx1"/>
          </a:solidFill>
          <a:latin typeface="+mn-lt"/>
          <a:ea typeface="+mn-ea"/>
          <a:cs typeface="+mn-cs"/>
        </a:defRPr>
      </a:lvl1pPr>
      <a:lvl2pPr marL="463550" indent="-234950" algn="l" rtl="0" fontAlgn="base">
        <a:lnSpc>
          <a:spcPct val="85000"/>
        </a:lnSpc>
        <a:spcBef>
          <a:spcPct val="0"/>
        </a:spcBef>
        <a:spcAft>
          <a:spcPct val="25000"/>
        </a:spcAft>
        <a:buFont typeface="Wingdings" pitchFamily="2" charset="2"/>
        <a:buChar char="§"/>
        <a:defRPr sz="2000" b="1">
          <a:solidFill>
            <a:schemeClr val="tx1"/>
          </a:solidFill>
          <a:latin typeface="+mn-lt"/>
        </a:defRPr>
      </a:lvl2pPr>
      <a:lvl3pPr marL="963613" indent="-228600" algn="l" rtl="0" fontAlgn="base">
        <a:lnSpc>
          <a:spcPct val="85000"/>
        </a:lnSpc>
        <a:spcBef>
          <a:spcPct val="0"/>
        </a:spcBef>
        <a:spcAft>
          <a:spcPct val="25000"/>
        </a:spcAft>
        <a:buFont typeface="Wingdings" pitchFamily="2" charset="2"/>
        <a:buChar char="§"/>
        <a:defRPr sz="2000" b="1">
          <a:solidFill>
            <a:schemeClr val="tx1"/>
          </a:solidFill>
          <a:latin typeface="+mn-lt"/>
        </a:defRPr>
      </a:lvl3pPr>
      <a:lvl4pPr marL="1193800" indent="-228600" algn="l" rtl="0" fontAlgn="base">
        <a:lnSpc>
          <a:spcPct val="85000"/>
        </a:lnSpc>
        <a:spcBef>
          <a:spcPct val="0"/>
        </a:spcBef>
        <a:spcAft>
          <a:spcPct val="25000"/>
        </a:spcAft>
        <a:buFont typeface="Wingdings" pitchFamily="2" charset="2"/>
        <a:buChar char="§"/>
        <a:defRPr sz="2000" b="1">
          <a:solidFill>
            <a:schemeClr val="tx1"/>
          </a:solidFill>
          <a:latin typeface="+mn-lt"/>
        </a:defRPr>
      </a:lvl4pPr>
      <a:lvl5pPr marL="2057400" indent="-228600" algn="l" rtl="0" fontAlgn="base">
        <a:lnSpc>
          <a:spcPct val="85000"/>
        </a:lnSpc>
        <a:spcBef>
          <a:spcPct val="0"/>
        </a:spcBef>
        <a:spcAft>
          <a:spcPct val="25000"/>
        </a:spcAft>
        <a:buFont typeface="Wingdings" pitchFamily="2" charset="2"/>
        <a:buChar char="§"/>
        <a:defRPr sz="2000" b="1">
          <a:solidFill>
            <a:schemeClr val="tx1"/>
          </a:solidFill>
          <a:latin typeface="+mn-lt"/>
        </a:defRPr>
      </a:lvl5pPr>
      <a:lvl6pPr marL="2514600" indent="-228600" algn="l" rtl="0" fontAlgn="base">
        <a:lnSpc>
          <a:spcPct val="85000"/>
        </a:lnSpc>
        <a:spcBef>
          <a:spcPct val="0"/>
        </a:spcBef>
        <a:spcAft>
          <a:spcPct val="25000"/>
        </a:spcAft>
        <a:buFont typeface="Wingdings" pitchFamily="2" charset="2"/>
        <a:buChar char="§"/>
        <a:defRPr sz="2000" b="1">
          <a:solidFill>
            <a:schemeClr val="tx1"/>
          </a:solidFill>
          <a:latin typeface="+mn-lt"/>
        </a:defRPr>
      </a:lvl6pPr>
      <a:lvl7pPr marL="2971800" indent="-228600" algn="l" rtl="0" fontAlgn="base">
        <a:lnSpc>
          <a:spcPct val="85000"/>
        </a:lnSpc>
        <a:spcBef>
          <a:spcPct val="0"/>
        </a:spcBef>
        <a:spcAft>
          <a:spcPct val="25000"/>
        </a:spcAft>
        <a:buFont typeface="Wingdings" pitchFamily="2" charset="2"/>
        <a:buChar char="§"/>
        <a:defRPr sz="2000" b="1">
          <a:solidFill>
            <a:schemeClr val="tx1"/>
          </a:solidFill>
          <a:latin typeface="+mn-lt"/>
        </a:defRPr>
      </a:lvl7pPr>
      <a:lvl8pPr marL="3429000" indent="-228600" algn="l" rtl="0" fontAlgn="base">
        <a:lnSpc>
          <a:spcPct val="85000"/>
        </a:lnSpc>
        <a:spcBef>
          <a:spcPct val="0"/>
        </a:spcBef>
        <a:spcAft>
          <a:spcPct val="25000"/>
        </a:spcAft>
        <a:buFont typeface="Wingdings" pitchFamily="2" charset="2"/>
        <a:buChar char="§"/>
        <a:defRPr sz="2000" b="1">
          <a:solidFill>
            <a:schemeClr val="tx1"/>
          </a:solidFill>
          <a:latin typeface="+mn-lt"/>
        </a:defRPr>
      </a:lvl8pPr>
      <a:lvl9pPr marL="3886200" indent="-228600" algn="l" rtl="0" fontAlgn="base">
        <a:lnSpc>
          <a:spcPct val="85000"/>
        </a:lnSpc>
        <a:spcBef>
          <a:spcPct val="0"/>
        </a:spcBef>
        <a:spcAft>
          <a:spcPct val="25000"/>
        </a:spcAft>
        <a:buFont typeface="Wingdings" pitchFamily="2" charset="2"/>
        <a:buChar char="§"/>
        <a:defRPr sz="20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mailto:John.contestabile@jhuapl.edu"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ctrTitle"/>
          </p:nvPr>
        </p:nvSpPr>
        <p:spPr>
          <a:xfrm>
            <a:off x="523875" y="620890"/>
            <a:ext cx="6249458" cy="1441590"/>
          </a:xfrm>
        </p:spPr>
        <p:txBody>
          <a:bodyPr/>
          <a:lstStyle/>
          <a:p>
            <a:r>
              <a:rPr lang="en-US" sz="2800" dirty="0" smtClean="0">
                <a:solidFill>
                  <a:schemeClr val="accent2">
                    <a:lumMod val="25000"/>
                  </a:schemeClr>
                </a:solidFill>
                <a:latin typeface="Arial" pitchFamily="34" charset="0"/>
                <a:cs typeface="Arial" pitchFamily="34" charset="0"/>
              </a:rPr>
              <a:t>National Capital Region (NCR) </a:t>
            </a:r>
            <a:br>
              <a:rPr lang="en-US" sz="2800" dirty="0" smtClean="0">
                <a:solidFill>
                  <a:schemeClr val="accent2">
                    <a:lumMod val="25000"/>
                  </a:schemeClr>
                </a:solidFill>
                <a:latin typeface="Arial" pitchFamily="34" charset="0"/>
                <a:cs typeface="Arial" pitchFamily="34" charset="0"/>
              </a:rPr>
            </a:br>
            <a:r>
              <a:rPr lang="en-US" sz="2800" dirty="0" smtClean="0">
                <a:solidFill>
                  <a:schemeClr val="accent2">
                    <a:lumMod val="25000"/>
                  </a:schemeClr>
                </a:solidFill>
                <a:latin typeface="Arial" pitchFamily="34" charset="0"/>
                <a:cs typeface="Arial" pitchFamily="34" charset="0"/>
              </a:rPr>
              <a:t>Closed Circuit Television (CCTV) Integration Framework Project</a:t>
            </a:r>
            <a:endParaRPr lang="en-US" sz="2800" dirty="0">
              <a:solidFill>
                <a:schemeClr val="accent2">
                  <a:lumMod val="25000"/>
                </a:schemeClr>
              </a:solidFill>
            </a:endParaRPr>
          </a:p>
        </p:txBody>
      </p:sp>
      <p:sp>
        <p:nvSpPr>
          <p:cNvPr id="23555" name="Rectangle 3"/>
          <p:cNvSpPr>
            <a:spLocks noGrp="1" noChangeArrowheads="1"/>
          </p:cNvSpPr>
          <p:nvPr>
            <p:ph type="subTitle" idx="1"/>
          </p:nvPr>
        </p:nvSpPr>
        <p:spPr>
          <a:xfrm>
            <a:off x="1041400" y="2844799"/>
            <a:ext cx="5032022" cy="1046481"/>
          </a:xfrm>
        </p:spPr>
        <p:txBody>
          <a:bodyPr/>
          <a:lstStyle/>
          <a:p>
            <a:r>
              <a:rPr lang="en-US" dirty="0" smtClean="0">
                <a:latin typeface="Calibri" pitchFamily="34" charset="0"/>
              </a:rPr>
              <a:t>Phase I Final Report Summary and Phase II Update</a:t>
            </a:r>
          </a:p>
          <a:p>
            <a:endParaRPr lang="en-US" dirty="0" smtClean="0">
              <a:latin typeface="Calibri" pitchFamily="34" charset="0"/>
            </a:endParaRPr>
          </a:p>
          <a:p>
            <a:r>
              <a:rPr lang="en-US" sz="1600" dirty="0" smtClean="0">
                <a:latin typeface="Calibri" pitchFamily="34" charset="0"/>
              </a:rPr>
              <a:t>June,  </a:t>
            </a:r>
            <a:r>
              <a:rPr lang="en-US" sz="1600" dirty="0" smtClean="0">
                <a:latin typeface="Calibri" pitchFamily="34" charset="0"/>
              </a:rPr>
              <a:t>2011</a:t>
            </a:r>
            <a:endParaRPr lang="en-US" sz="1600" dirty="0">
              <a:latin typeface="Calibri" pitchFamily="34" charset="0"/>
            </a:endParaRPr>
          </a:p>
        </p:txBody>
      </p:sp>
      <p:sp>
        <p:nvSpPr>
          <p:cNvPr id="4" name="TextBox 3"/>
          <p:cNvSpPr txBox="1"/>
          <p:nvPr/>
        </p:nvSpPr>
        <p:spPr>
          <a:xfrm>
            <a:off x="274320" y="5516880"/>
            <a:ext cx="4606152" cy="923330"/>
          </a:xfrm>
          <a:prstGeom prst="rect">
            <a:avLst/>
          </a:prstGeom>
          <a:noFill/>
        </p:spPr>
        <p:txBody>
          <a:bodyPr wrap="square" rtlCol="0">
            <a:spAutoFit/>
          </a:bodyPr>
          <a:lstStyle/>
          <a:p>
            <a:r>
              <a:rPr lang="en-US" dirty="0" smtClean="0">
                <a:solidFill>
                  <a:schemeClr val="accent2">
                    <a:lumMod val="25000"/>
                  </a:schemeClr>
                </a:solidFill>
                <a:latin typeface="Calibri" pitchFamily="34" charset="0"/>
              </a:rPr>
              <a:t>John Contestabile</a:t>
            </a:r>
          </a:p>
          <a:p>
            <a:r>
              <a:rPr lang="en-US" dirty="0" smtClean="0">
                <a:solidFill>
                  <a:schemeClr val="accent2">
                    <a:lumMod val="25000"/>
                  </a:schemeClr>
                </a:solidFill>
                <a:latin typeface="Calibri" pitchFamily="34" charset="0"/>
              </a:rPr>
              <a:t>Asst. Program Mgr. Homeland Protection</a:t>
            </a:r>
          </a:p>
          <a:p>
            <a:r>
              <a:rPr lang="en-US" dirty="0" smtClean="0">
                <a:solidFill>
                  <a:schemeClr val="accent2">
                    <a:lumMod val="25000"/>
                  </a:schemeClr>
                </a:solidFill>
                <a:latin typeface="Calibri" pitchFamily="34" charset="0"/>
              </a:rPr>
              <a:t>john.contestabile@jhuapl.edu</a:t>
            </a:r>
            <a:endParaRPr lang="en-US" dirty="0">
              <a:solidFill>
                <a:schemeClr val="accent2">
                  <a:lumMod val="25000"/>
                </a:schemeClr>
              </a:solidFill>
              <a:latin typeface="Calibri" pitchFamily="34" charset="0"/>
            </a:endParaRPr>
          </a:p>
        </p:txBody>
      </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625" y="433388"/>
            <a:ext cx="8229600" cy="655673"/>
          </a:xfrm>
        </p:spPr>
        <p:txBody>
          <a:bodyPr/>
          <a:lstStyle/>
          <a:p>
            <a:r>
              <a:rPr lang="en-US" dirty="0" smtClean="0">
                <a:latin typeface="Calibri" pitchFamily="34" charset="0"/>
              </a:rPr>
              <a:t>	</a:t>
            </a:r>
            <a:r>
              <a:rPr lang="en-US" dirty="0" smtClean="0">
                <a:solidFill>
                  <a:schemeClr val="accent2">
                    <a:lumMod val="25000"/>
                  </a:schemeClr>
                </a:solidFill>
                <a:latin typeface="Calibri" pitchFamily="34" charset="0"/>
              </a:rPr>
              <a:t>Agenda</a:t>
            </a:r>
            <a:endParaRPr lang="en-US" dirty="0">
              <a:solidFill>
                <a:schemeClr val="accent2">
                  <a:lumMod val="25000"/>
                </a:schemeClr>
              </a:solidFill>
              <a:latin typeface="Calibri" pitchFamily="34" charset="0"/>
            </a:endParaRPr>
          </a:p>
        </p:txBody>
      </p:sp>
      <p:sp>
        <p:nvSpPr>
          <p:cNvPr id="3" name="Content Placeholder 2"/>
          <p:cNvSpPr>
            <a:spLocks noGrp="1"/>
          </p:cNvSpPr>
          <p:nvPr>
            <p:ph idx="1"/>
          </p:nvPr>
        </p:nvSpPr>
        <p:spPr>
          <a:xfrm>
            <a:off x="2016087" y="2357610"/>
            <a:ext cx="6223786" cy="4135657"/>
          </a:xfrm>
        </p:spPr>
        <p:txBody>
          <a:bodyPr/>
          <a:lstStyle/>
          <a:p>
            <a:pPr>
              <a:buFont typeface="Arial" pitchFamily="34" charset="0"/>
              <a:buChar char="•"/>
            </a:pPr>
            <a:r>
              <a:rPr lang="en-US" b="0" dirty="0" smtClean="0">
                <a:latin typeface="Calibri" pitchFamily="34" charset="0"/>
              </a:rPr>
              <a:t>Nature of the video sharing problem</a:t>
            </a:r>
          </a:p>
          <a:p>
            <a:pPr>
              <a:buFont typeface="Arial" pitchFamily="34" charset="0"/>
              <a:buChar char="•"/>
            </a:pPr>
            <a:r>
              <a:rPr lang="en-US" b="0" dirty="0" smtClean="0">
                <a:latin typeface="Calibri" pitchFamily="34" charset="0"/>
              </a:rPr>
              <a:t>Project Overview / Team / Statement of Work / Study Participants</a:t>
            </a:r>
          </a:p>
          <a:p>
            <a:pPr>
              <a:buFont typeface="Arial" pitchFamily="34" charset="0"/>
              <a:buChar char="•"/>
            </a:pPr>
            <a:r>
              <a:rPr lang="en-US" b="0" dirty="0" smtClean="0">
                <a:latin typeface="Calibri" pitchFamily="34" charset="0"/>
              </a:rPr>
              <a:t>Study Accomplishments</a:t>
            </a:r>
          </a:p>
          <a:p>
            <a:pPr>
              <a:buFont typeface="Arial" pitchFamily="34" charset="0"/>
              <a:buChar char="•"/>
            </a:pPr>
            <a:r>
              <a:rPr lang="en-US" b="0" dirty="0" smtClean="0">
                <a:latin typeface="Calibri" pitchFamily="34" charset="0"/>
              </a:rPr>
              <a:t>Conceptual Interoperability Model / NCR Application</a:t>
            </a:r>
          </a:p>
          <a:p>
            <a:pPr>
              <a:buFont typeface="Arial" pitchFamily="34" charset="0"/>
              <a:buChar char="•"/>
            </a:pPr>
            <a:r>
              <a:rPr lang="en-US" b="0" dirty="0" smtClean="0">
                <a:latin typeface="Calibri" pitchFamily="34" charset="0"/>
              </a:rPr>
              <a:t>Video Sharing Ground rules</a:t>
            </a:r>
          </a:p>
          <a:p>
            <a:pPr>
              <a:buFont typeface="Arial" pitchFamily="34" charset="0"/>
              <a:buChar char="•"/>
            </a:pPr>
            <a:r>
              <a:rPr lang="en-US" b="0" dirty="0" smtClean="0">
                <a:latin typeface="Calibri" pitchFamily="34" charset="0"/>
              </a:rPr>
              <a:t>Recommended “To Be” Architecture</a:t>
            </a:r>
          </a:p>
          <a:p>
            <a:pPr>
              <a:buFont typeface="Arial" pitchFamily="34" charset="0"/>
              <a:buChar char="•"/>
            </a:pPr>
            <a:r>
              <a:rPr lang="en-US" b="0" dirty="0" smtClean="0">
                <a:latin typeface="Calibri" pitchFamily="34" charset="0"/>
              </a:rPr>
              <a:t>Recommended “To Be” Security Concept</a:t>
            </a:r>
          </a:p>
          <a:p>
            <a:pPr>
              <a:buFont typeface="Arial" pitchFamily="34" charset="0"/>
              <a:buChar char="•"/>
            </a:pPr>
            <a:r>
              <a:rPr lang="en-US" b="0" dirty="0" smtClean="0">
                <a:latin typeface="Calibri" pitchFamily="34" charset="0"/>
              </a:rPr>
              <a:t>Future / Follow on Recommendations</a:t>
            </a:r>
          </a:p>
          <a:p>
            <a:pPr>
              <a:buFont typeface="Arial" pitchFamily="34" charset="0"/>
              <a:buChar char="•"/>
            </a:pPr>
            <a:r>
              <a:rPr lang="en-US" b="0" dirty="0" smtClean="0">
                <a:latin typeface="Calibri" pitchFamily="34" charset="0"/>
              </a:rPr>
              <a:t>Next Steps</a:t>
            </a:r>
          </a:p>
          <a:p>
            <a:endParaRPr lang="en-US" dirty="0" smtClean="0"/>
          </a:p>
          <a:p>
            <a:endParaRPr lang="en-US" dirty="0"/>
          </a:p>
        </p:txBody>
      </p:sp>
      <p:sp>
        <p:nvSpPr>
          <p:cNvPr id="4" name="Slide Number Placeholder 3"/>
          <p:cNvSpPr>
            <a:spLocks noGrp="1"/>
          </p:cNvSpPr>
          <p:nvPr>
            <p:ph type="sldNum" sz="quarter" idx="11"/>
          </p:nvPr>
        </p:nvSpPr>
        <p:spPr/>
        <p:txBody>
          <a:bodyPr/>
          <a:lstStyle/>
          <a:p>
            <a:fld id="{065FD0D1-12E1-4258-B764-30B81267E035}" type="slidenum">
              <a:rPr lang="en-US" smtClean="0"/>
              <a:pPr/>
              <a:t>2</a:t>
            </a:fld>
            <a:endParaRPr lang="en-US"/>
          </a:p>
        </p:txBody>
      </p:sp>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625" y="433388"/>
            <a:ext cx="8229600" cy="765492"/>
          </a:xfrm>
        </p:spPr>
        <p:txBody>
          <a:bodyPr/>
          <a:lstStyle/>
          <a:p>
            <a:r>
              <a:rPr lang="en-US" dirty="0" smtClean="0">
                <a:latin typeface="Calibri" pitchFamily="34" charset="0"/>
              </a:rPr>
              <a:t>	</a:t>
            </a:r>
            <a:r>
              <a:rPr lang="en-US" dirty="0" smtClean="0">
                <a:solidFill>
                  <a:schemeClr val="accent2">
                    <a:lumMod val="25000"/>
                  </a:schemeClr>
                </a:solidFill>
                <a:latin typeface="Calibri" pitchFamily="34" charset="0"/>
              </a:rPr>
              <a:t>Nature of the Video sharing Problem</a:t>
            </a:r>
            <a:endParaRPr lang="en-US" dirty="0">
              <a:solidFill>
                <a:schemeClr val="accent2">
                  <a:lumMod val="25000"/>
                </a:schemeClr>
              </a:solidFill>
              <a:latin typeface="Calibri" pitchFamily="34" charset="0"/>
            </a:endParaRPr>
          </a:p>
        </p:txBody>
      </p:sp>
      <p:sp>
        <p:nvSpPr>
          <p:cNvPr id="3" name="Content Placeholder 2"/>
          <p:cNvSpPr>
            <a:spLocks noGrp="1"/>
          </p:cNvSpPr>
          <p:nvPr>
            <p:ph idx="1"/>
          </p:nvPr>
        </p:nvSpPr>
        <p:spPr>
          <a:xfrm>
            <a:off x="1145754" y="2324558"/>
            <a:ext cx="6555036" cy="4228641"/>
          </a:xfrm>
        </p:spPr>
        <p:txBody>
          <a:bodyPr/>
          <a:lstStyle/>
          <a:p>
            <a:pPr>
              <a:buFont typeface="Arial" pitchFamily="34" charset="0"/>
              <a:buChar char="•"/>
            </a:pPr>
            <a:r>
              <a:rPr lang="en-US" b="0" dirty="0" smtClean="0">
                <a:latin typeface="Calibri" pitchFamily="34" charset="0"/>
              </a:rPr>
              <a:t>No policy or CONOPS for sharing</a:t>
            </a:r>
          </a:p>
          <a:p>
            <a:pPr>
              <a:buFont typeface="Arial" pitchFamily="34" charset="0"/>
              <a:buChar char="•"/>
            </a:pPr>
            <a:r>
              <a:rPr lang="en-US" b="0" dirty="0" smtClean="0">
                <a:latin typeface="Calibri" pitchFamily="34" charset="0"/>
              </a:rPr>
              <a:t>Video ownership and permissions to access issues</a:t>
            </a:r>
          </a:p>
          <a:p>
            <a:pPr>
              <a:buFont typeface="Arial" pitchFamily="34" charset="0"/>
              <a:buChar char="•"/>
            </a:pPr>
            <a:r>
              <a:rPr lang="en-US" b="0" dirty="0" smtClean="0">
                <a:latin typeface="Calibri" pitchFamily="34" charset="0"/>
              </a:rPr>
              <a:t>Permission to control Pan/tilt/zoom of the camera</a:t>
            </a:r>
          </a:p>
          <a:p>
            <a:pPr>
              <a:buFont typeface="Arial" pitchFamily="34" charset="0"/>
              <a:buChar char="•"/>
            </a:pPr>
            <a:r>
              <a:rPr lang="en-US" b="0" dirty="0" smtClean="0">
                <a:latin typeface="Calibri" pitchFamily="34" charset="0"/>
              </a:rPr>
              <a:t>No common network to access the video</a:t>
            </a:r>
          </a:p>
          <a:p>
            <a:pPr>
              <a:buFont typeface="Arial" pitchFamily="34" charset="0"/>
              <a:buChar char="•"/>
            </a:pPr>
            <a:r>
              <a:rPr lang="en-US" b="0" dirty="0" smtClean="0">
                <a:latin typeface="Calibri" pitchFamily="34" charset="0"/>
              </a:rPr>
              <a:t>Varying video formats that cannot be viewed by others</a:t>
            </a:r>
          </a:p>
          <a:p>
            <a:pPr>
              <a:buFont typeface="Arial" pitchFamily="34" charset="0"/>
              <a:buChar char="•"/>
            </a:pPr>
            <a:r>
              <a:rPr lang="en-US" b="0" dirty="0" smtClean="0">
                <a:latin typeface="Calibri" pitchFamily="34" charset="0"/>
              </a:rPr>
              <a:t>Varying bandwidth and file size issues</a:t>
            </a:r>
          </a:p>
          <a:p>
            <a:pPr>
              <a:buFont typeface="Arial" pitchFamily="34" charset="0"/>
              <a:buChar char="•"/>
            </a:pPr>
            <a:r>
              <a:rPr lang="en-US" b="0" dirty="0" smtClean="0">
                <a:latin typeface="Calibri" pitchFamily="34" charset="0"/>
              </a:rPr>
              <a:t>Limits on number of users that can access a particular camera feed without “crashing” the system</a:t>
            </a:r>
          </a:p>
          <a:p>
            <a:pPr>
              <a:buFont typeface="Arial" pitchFamily="34" charset="0"/>
              <a:buChar char="•"/>
            </a:pPr>
            <a:r>
              <a:rPr lang="en-US" b="0" dirty="0" smtClean="0">
                <a:latin typeface="Calibri" pitchFamily="34" charset="0"/>
              </a:rPr>
              <a:t>Most systems designed to “aggregate” video within an agency, not share it outside the agency</a:t>
            </a:r>
            <a:endParaRPr lang="en-US" b="0" dirty="0">
              <a:latin typeface="Calibri" pitchFamily="34" charset="0"/>
            </a:endParaRPr>
          </a:p>
        </p:txBody>
      </p:sp>
      <p:sp>
        <p:nvSpPr>
          <p:cNvPr id="5" name="Slide Number Placeholder 4"/>
          <p:cNvSpPr>
            <a:spLocks noGrp="1"/>
          </p:cNvSpPr>
          <p:nvPr>
            <p:ph type="sldNum" sz="quarter" idx="11"/>
          </p:nvPr>
        </p:nvSpPr>
        <p:spPr/>
        <p:txBody>
          <a:bodyPr/>
          <a:lstStyle/>
          <a:p>
            <a:fld id="{065FD0D1-12E1-4258-B764-30B81267E035}" type="slidenum">
              <a:rPr lang="en-US" smtClean="0"/>
              <a:pPr/>
              <a:t>3</a:t>
            </a:fld>
            <a:endParaRPr lang="en-US"/>
          </a:p>
        </p:txBody>
      </p:sp>
    </p:spTree>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625" y="433388"/>
            <a:ext cx="8229600" cy="655673"/>
          </a:xfrm>
        </p:spPr>
        <p:txBody>
          <a:bodyPr/>
          <a:lstStyle/>
          <a:p>
            <a:r>
              <a:rPr lang="en-US" dirty="0" smtClean="0">
                <a:latin typeface="Calibri" pitchFamily="34" charset="0"/>
              </a:rPr>
              <a:t>	</a:t>
            </a:r>
            <a:r>
              <a:rPr lang="en-US" dirty="0" smtClean="0">
                <a:solidFill>
                  <a:schemeClr val="accent2">
                    <a:lumMod val="25000"/>
                  </a:schemeClr>
                </a:solidFill>
                <a:latin typeface="Calibri" pitchFamily="34" charset="0"/>
              </a:rPr>
              <a:t>Video Project Overview</a:t>
            </a:r>
            <a:endParaRPr lang="en-US" dirty="0">
              <a:solidFill>
                <a:schemeClr val="accent2">
                  <a:lumMod val="25000"/>
                </a:schemeClr>
              </a:solidFill>
              <a:latin typeface="Calibri" pitchFamily="34" charset="0"/>
            </a:endParaRPr>
          </a:p>
        </p:txBody>
      </p:sp>
      <p:sp>
        <p:nvSpPr>
          <p:cNvPr id="3" name="Content Placeholder 2"/>
          <p:cNvSpPr>
            <a:spLocks noGrp="1"/>
          </p:cNvSpPr>
          <p:nvPr>
            <p:ph idx="1"/>
          </p:nvPr>
        </p:nvSpPr>
        <p:spPr>
          <a:xfrm>
            <a:off x="435936" y="1616149"/>
            <a:ext cx="8307372" cy="4912241"/>
          </a:xfrm>
        </p:spPr>
        <p:txBody>
          <a:bodyPr/>
          <a:lstStyle/>
          <a:p>
            <a:pPr>
              <a:buFont typeface="Wingdings" pitchFamily="2" charset="2"/>
              <a:buChar char="ü"/>
            </a:pPr>
            <a:r>
              <a:rPr lang="en-US" b="0" dirty="0" smtClean="0">
                <a:latin typeface="Calibri" pitchFamily="34" charset="0"/>
              </a:rPr>
              <a:t>Goals:</a:t>
            </a:r>
          </a:p>
          <a:p>
            <a:pPr lvl="2">
              <a:buFont typeface="Arial" pitchFamily="34" charset="0"/>
              <a:buChar char="•"/>
            </a:pPr>
            <a:r>
              <a:rPr lang="en-US" b="0" dirty="0" smtClean="0">
                <a:latin typeface="Calibri" pitchFamily="34" charset="0"/>
              </a:rPr>
              <a:t>Interoperability – able to share video images</a:t>
            </a:r>
          </a:p>
          <a:p>
            <a:pPr lvl="2">
              <a:buFont typeface="Arial" pitchFamily="34" charset="0"/>
              <a:buChar char="•"/>
            </a:pPr>
            <a:r>
              <a:rPr lang="en-US" b="0" dirty="0" smtClean="0">
                <a:latin typeface="Calibri" pitchFamily="34" charset="0"/>
              </a:rPr>
              <a:t>Develop a Concept of Operations (CONOPS) with the practitioners</a:t>
            </a:r>
          </a:p>
          <a:p>
            <a:pPr lvl="2">
              <a:buFont typeface="Arial" pitchFamily="34" charset="0"/>
              <a:buChar char="•"/>
            </a:pPr>
            <a:r>
              <a:rPr lang="en-US" b="0" dirty="0" smtClean="0">
                <a:latin typeface="Calibri" pitchFamily="34" charset="0"/>
              </a:rPr>
              <a:t>Provide strategic direction for future video system investments</a:t>
            </a:r>
          </a:p>
          <a:p>
            <a:pPr>
              <a:buFont typeface="Arial" pitchFamily="34" charset="0"/>
              <a:buChar char="•"/>
            </a:pPr>
            <a:endParaRPr lang="en-US" b="0" dirty="0" smtClean="0">
              <a:latin typeface="Calibri" pitchFamily="34" charset="0"/>
            </a:endParaRPr>
          </a:p>
          <a:p>
            <a:pPr>
              <a:buFont typeface="Wingdings" pitchFamily="2" charset="2"/>
              <a:buChar char="ü"/>
            </a:pPr>
            <a:r>
              <a:rPr lang="en-US" b="0" dirty="0" smtClean="0">
                <a:latin typeface="Calibri" pitchFamily="34" charset="0"/>
              </a:rPr>
              <a:t>Critical Success Factors:</a:t>
            </a:r>
          </a:p>
          <a:p>
            <a:pPr lvl="2">
              <a:buFont typeface="Arial" pitchFamily="34" charset="0"/>
              <a:buChar char="•"/>
            </a:pPr>
            <a:r>
              <a:rPr lang="en-US" b="0" dirty="0" smtClean="0">
                <a:latin typeface="Calibri" pitchFamily="34" charset="0"/>
              </a:rPr>
              <a:t>Operating procedures to define and facilitate video sharing</a:t>
            </a:r>
          </a:p>
          <a:p>
            <a:pPr lvl="2">
              <a:buFont typeface="Arial" pitchFamily="34" charset="0"/>
              <a:buChar char="•"/>
            </a:pPr>
            <a:r>
              <a:rPr lang="en-US" b="0" dirty="0" smtClean="0">
                <a:latin typeface="Calibri" pitchFamily="34" charset="0"/>
              </a:rPr>
              <a:t>Technical Framework to enable video sharing</a:t>
            </a:r>
          </a:p>
          <a:p>
            <a:pPr lvl="2">
              <a:buFont typeface="Arial" pitchFamily="34" charset="0"/>
              <a:buChar char="•"/>
            </a:pPr>
            <a:r>
              <a:rPr lang="en-US" b="0" dirty="0" smtClean="0">
                <a:latin typeface="Calibri" pitchFamily="34" charset="0"/>
              </a:rPr>
              <a:t>Strategy and resources to implement and maintain a video sharing system.</a:t>
            </a:r>
          </a:p>
          <a:p>
            <a:pPr>
              <a:buFont typeface="Arial" pitchFamily="34" charset="0"/>
              <a:buChar char="•"/>
            </a:pPr>
            <a:endParaRPr lang="en-US" b="0" dirty="0" smtClean="0">
              <a:latin typeface="Calibri" pitchFamily="34" charset="0"/>
            </a:endParaRPr>
          </a:p>
          <a:p>
            <a:pPr>
              <a:buFont typeface="Wingdings" pitchFamily="2" charset="2"/>
              <a:buChar char="ü"/>
            </a:pPr>
            <a:r>
              <a:rPr lang="en-US" dirty="0" smtClean="0">
                <a:latin typeface="Calibri" pitchFamily="34" charset="0"/>
              </a:rPr>
              <a:t>Phase I </a:t>
            </a:r>
            <a:r>
              <a:rPr lang="en-US" b="0" dirty="0" smtClean="0">
                <a:latin typeface="Calibri" pitchFamily="34" charset="0"/>
              </a:rPr>
              <a:t>study to investigate the problem and recommend a way forward (completed March, 2011) </a:t>
            </a:r>
          </a:p>
          <a:p>
            <a:pPr>
              <a:buFont typeface="Wingdings" pitchFamily="2" charset="2"/>
              <a:buChar char="ü"/>
            </a:pPr>
            <a:r>
              <a:rPr lang="en-US" dirty="0" smtClean="0">
                <a:latin typeface="Calibri" pitchFamily="34" charset="0"/>
              </a:rPr>
              <a:t>Phase II </a:t>
            </a:r>
            <a:r>
              <a:rPr lang="en-US" b="0" dirty="0" smtClean="0">
                <a:latin typeface="Calibri" pitchFamily="34" charset="0"/>
              </a:rPr>
              <a:t>to implement the proposed architecture between the regional Departments of Transportation (to be completed this summer) </a:t>
            </a:r>
          </a:p>
        </p:txBody>
      </p:sp>
      <p:sp>
        <p:nvSpPr>
          <p:cNvPr id="4" name="Slide Number Placeholder 3"/>
          <p:cNvSpPr>
            <a:spLocks noGrp="1"/>
          </p:cNvSpPr>
          <p:nvPr>
            <p:ph type="sldNum" sz="quarter" idx="11"/>
          </p:nvPr>
        </p:nvSpPr>
        <p:spPr/>
        <p:txBody>
          <a:bodyPr/>
          <a:lstStyle/>
          <a:p>
            <a:fld id="{065FD0D1-12E1-4258-B764-30B81267E035}" type="slidenum">
              <a:rPr lang="en-US" smtClean="0"/>
              <a:pPr/>
              <a:t>4</a:t>
            </a:fld>
            <a:endParaRPr lang="en-US"/>
          </a:p>
        </p:txBody>
      </p:sp>
    </p:spTree>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625" y="433388"/>
            <a:ext cx="8229600" cy="751945"/>
          </a:xfrm>
        </p:spPr>
        <p:txBody>
          <a:bodyPr/>
          <a:lstStyle/>
          <a:p>
            <a:r>
              <a:rPr lang="en-US" dirty="0" smtClean="0">
                <a:solidFill>
                  <a:srgbClr val="9A0000"/>
                </a:solidFill>
              </a:rPr>
              <a:t>	</a:t>
            </a:r>
            <a:r>
              <a:rPr lang="en-US" dirty="0" smtClean="0">
                <a:solidFill>
                  <a:schemeClr val="accent2">
                    <a:lumMod val="25000"/>
                  </a:schemeClr>
                </a:solidFill>
                <a:latin typeface="Calibri" pitchFamily="34" charset="0"/>
              </a:rPr>
              <a:t>Project Sponsor, Manager and Partners</a:t>
            </a:r>
            <a:endParaRPr lang="en-US" dirty="0">
              <a:solidFill>
                <a:schemeClr val="accent2">
                  <a:lumMod val="25000"/>
                </a:schemeClr>
              </a:solidFill>
              <a:latin typeface="Calibri" pitchFamily="34" charset="0"/>
            </a:endParaRPr>
          </a:p>
        </p:txBody>
      </p:sp>
      <p:sp>
        <p:nvSpPr>
          <p:cNvPr id="3" name="Content Placeholder 2"/>
          <p:cNvSpPr>
            <a:spLocks noGrp="1"/>
          </p:cNvSpPr>
          <p:nvPr>
            <p:ph idx="1"/>
          </p:nvPr>
        </p:nvSpPr>
        <p:spPr>
          <a:xfrm>
            <a:off x="671687" y="2184400"/>
            <a:ext cx="7951317" cy="4043680"/>
          </a:xfrm>
        </p:spPr>
        <p:txBody>
          <a:bodyPr/>
          <a:lstStyle/>
          <a:p>
            <a:pPr marL="609600" indent="-609600">
              <a:buNone/>
            </a:pPr>
            <a:r>
              <a:rPr lang="en-US" b="0" dirty="0" smtClean="0">
                <a:latin typeface="Calibri" pitchFamily="34" charset="0"/>
                <a:cs typeface="Arial" pitchFamily="34" charset="0"/>
              </a:rPr>
              <a:t>Project Sponsor</a:t>
            </a:r>
          </a:p>
          <a:p>
            <a:pPr marL="1346200" lvl="2" indent="-609600">
              <a:buFont typeface="Arial" pitchFamily="34" charset="0"/>
              <a:buChar char="•"/>
            </a:pPr>
            <a:r>
              <a:rPr lang="en-US" b="0" dirty="0" smtClean="0">
                <a:latin typeface="Calibri" pitchFamily="34" charset="0"/>
                <a:cs typeface="Arial" pitchFamily="34" charset="0"/>
              </a:rPr>
              <a:t>NCR Critical Infrastructure Protection Working Group</a:t>
            </a:r>
          </a:p>
          <a:p>
            <a:pPr marL="1016000" lvl="1" indent="-609600">
              <a:buFont typeface="Arial" pitchFamily="34" charset="0"/>
              <a:buChar char="•"/>
            </a:pPr>
            <a:endParaRPr lang="en-US" b="0" dirty="0" smtClean="0">
              <a:latin typeface="Calibri" pitchFamily="34" charset="0"/>
              <a:cs typeface="Arial" pitchFamily="34" charset="0"/>
            </a:endParaRPr>
          </a:p>
          <a:p>
            <a:pPr marL="609600" indent="-609600">
              <a:buNone/>
            </a:pPr>
            <a:r>
              <a:rPr lang="en-US" b="0" dirty="0" smtClean="0">
                <a:latin typeface="Calibri" pitchFamily="34" charset="0"/>
                <a:cs typeface="Arial" pitchFamily="34" charset="0"/>
              </a:rPr>
              <a:t>Project Manager</a:t>
            </a:r>
          </a:p>
          <a:p>
            <a:pPr marL="1346200" lvl="2" indent="-609600">
              <a:buFont typeface="Arial" pitchFamily="34" charset="0"/>
              <a:buChar char="•"/>
            </a:pPr>
            <a:r>
              <a:rPr lang="en-US" b="0" dirty="0" smtClean="0">
                <a:latin typeface="Calibri" pitchFamily="34" charset="0"/>
                <a:cs typeface="Arial" pitchFamily="34" charset="0"/>
              </a:rPr>
              <a:t>DC Homeland Security and Emergency Management Agency</a:t>
            </a:r>
          </a:p>
          <a:p>
            <a:pPr marL="609600" indent="-609600">
              <a:buFont typeface="Arial" pitchFamily="34" charset="0"/>
              <a:buChar char="•"/>
            </a:pPr>
            <a:endParaRPr lang="en-US" b="0" dirty="0" smtClean="0">
              <a:latin typeface="Calibri" pitchFamily="34" charset="0"/>
              <a:cs typeface="Arial" pitchFamily="34" charset="0"/>
            </a:endParaRPr>
          </a:p>
          <a:p>
            <a:pPr marL="609600" indent="-609600">
              <a:buNone/>
            </a:pPr>
            <a:r>
              <a:rPr lang="en-US" b="0" dirty="0" smtClean="0">
                <a:latin typeface="Calibri" pitchFamily="34" charset="0"/>
                <a:cs typeface="Arial" pitchFamily="34" charset="0"/>
              </a:rPr>
              <a:t>Project Partners</a:t>
            </a:r>
          </a:p>
          <a:p>
            <a:pPr marL="1346200" lvl="2" indent="-609600">
              <a:buFont typeface="Arial" pitchFamily="34" charset="0"/>
              <a:buChar char="•"/>
            </a:pPr>
            <a:r>
              <a:rPr lang="en-US" b="0" dirty="0" smtClean="0">
                <a:latin typeface="Calibri" pitchFamily="34" charset="0"/>
                <a:cs typeface="Arial" pitchFamily="34" charset="0"/>
              </a:rPr>
              <a:t>Johns Hopkins University Applied Physics Laboratory</a:t>
            </a:r>
          </a:p>
          <a:p>
            <a:pPr marL="1346200" lvl="2" indent="-609600">
              <a:buFont typeface="Arial" pitchFamily="34" charset="0"/>
              <a:buChar char="•"/>
            </a:pPr>
            <a:r>
              <a:rPr lang="en-US" b="0" dirty="0" err="1" smtClean="0">
                <a:latin typeface="Calibri" pitchFamily="34" charset="0"/>
                <a:cs typeface="Arial" pitchFamily="34" charset="0"/>
              </a:rPr>
              <a:t>SkyLine</a:t>
            </a:r>
            <a:r>
              <a:rPr lang="en-US" b="0" dirty="0" smtClean="0">
                <a:latin typeface="Calibri" pitchFamily="34" charset="0"/>
                <a:cs typeface="Arial" pitchFamily="34" charset="0"/>
              </a:rPr>
              <a:t> Network Engineering, LLC &amp; Earth Security Electronics, LLC</a:t>
            </a:r>
          </a:p>
          <a:p>
            <a:endParaRPr lang="en-US" dirty="0"/>
          </a:p>
        </p:txBody>
      </p:sp>
      <p:sp>
        <p:nvSpPr>
          <p:cNvPr id="5" name="Slide Number Placeholder 4"/>
          <p:cNvSpPr>
            <a:spLocks noGrp="1"/>
          </p:cNvSpPr>
          <p:nvPr>
            <p:ph type="sldNum" sz="quarter" idx="11"/>
          </p:nvPr>
        </p:nvSpPr>
        <p:spPr/>
        <p:txBody>
          <a:bodyPr/>
          <a:lstStyle/>
          <a:p>
            <a:fld id="{065FD0D1-12E1-4258-B764-30B81267E035}" type="slidenum">
              <a:rPr lang="en-US" smtClean="0"/>
              <a:pPr/>
              <a:t>5</a:t>
            </a:fld>
            <a:endParaRPr lang="en-US"/>
          </a:p>
        </p:txBody>
      </p:sp>
    </p:spTree>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625" y="433388"/>
            <a:ext cx="8229600" cy="695501"/>
          </a:xfrm>
        </p:spPr>
        <p:txBody>
          <a:bodyPr/>
          <a:lstStyle/>
          <a:p>
            <a:r>
              <a:rPr lang="en-US" dirty="0" smtClean="0">
                <a:solidFill>
                  <a:schemeClr val="accent2">
                    <a:lumMod val="25000"/>
                  </a:schemeClr>
                </a:solidFill>
                <a:cs typeface="Times New Roman" pitchFamily="18" charset="0"/>
              </a:rPr>
              <a:t>	</a:t>
            </a:r>
            <a:r>
              <a:rPr lang="en-US" dirty="0" smtClean="0">
                <a:solidFill>
                  <a:schemeClr val="accent2">
                    <a:lumMod val="25000"/>
                  </a:schemeClr>
                </a:solidFill>
                <a:latin typeface="Calibri" pitchFamily="34" charset="0"/>
                <a:cs typeface="Times New Roman" pitchFamily="18" charset="0"/>
              </a:rPr>
              <a:t>Review Statement of Work</a:t>
            </a:r>
            <a:endParaRPr lang="en-US" dirty="0">
              <a:solidFill>
                <a:schemeClr val="accent2">
                  <a:lumMod val="25000"/>
                </a:schemeClr>
              </a:solidFill>
              <a:latin typeface="Calibri" pitchFamily="34" charset="0"/>
            </a:endParaRPr>
          </a:p>
        </p:txBody>
      </p:sp>
      <p:sp>
        <p:nvSpPr>
          <p:cNvPr id="3" name="Content Placeholder 2"/>
          <p:cNvSpPr>
            <a:spLocks noGrp="1"/>
          </p:cNvSpPr>
          <p:nvPr>
            <p:ph idx="1"/>
          </p:nvPr>
        </p:nvSpPr>
        <p:spPr>
          <a:xfrm>
            <a:off x="0" y="1757679"/>
            <a:ext cx="8640566" cy="4665699"/>
          </a:xfrm>
        </p:spPr>
        <p:txBody>
          <a:bodyPr/>
          <a:lstStyle/>
          <a:p>
            <a:pPr marL="342900" indent="-342900">
              <a:buNone/>
            </a:pPr>
            <a:r>
              <a:rPr lang="en-US" sz="1800" dirty="0" smtClean="0">
                <a:latin typeface="Calibri" pitchFamily="34" charset="0"/>
                <a:cs typeface="Arial" pitchFamily="34" charset="0"/>
              </a:rPr>
              <a:t>        </a:t>
            </a:r>
            <a:r>
              <a:rPr lang="en-US" dirty="0" smtClean="0">
                <a:latin typeface="Calibri" pitchFamily="34" charset="0"/>
                <a:cs typeface="Arial" pitchFamily="34" charset="0"/>
              </a:rPr>
              <a:t>Five  Tasks:</a:t>
            </a:r>
            <a:endParaRPr lang="en-US" sz="1800" dirty="0" smtClean="0">
              <a:latin typeface="Calibri" pitchFamily="34" charset="0"/>
              <a:cs typeface="Arial" pitchFamily="34" charset="0"/>
            </a:endParaRPr>
          </a:p>
          <a:p>
            <a:pPr marL="342900" indent="-342900">
              <a:buNone/>
            </a:pPr>
            <a:endParaRPr lang="en-US" sz="1800" dirty="0" smtClean="0">
              <a:latin typeface="Calibri" pitchFamily="34" charset="0"/>
              <a:cs typeface="Arial" pitchFamily="34" charset="0"/>
            </a:endParaRPr>
          </a:p>
          <a:p>
            <a:pPr marL="749300" lvl="1" indent="-342900">
              <a:buFont typeface="Arial" pitchFamily="34" charset="0"/>
              <a:buChar char="•"/>
            </a:pPr>
            <a:r>
              <a:rPr lang="en-US" sz="1800" i="1" dirty="0" smtClean="0">
                <a:latin typeface="Calibri" pitchFamily="34" charset="0"/>
                <a:cs typeface="Arial" pitchFamily="34" charset="0"/>
              </a:rPr>
              <a:t>Task 1:  </a:t>
            </a:r>
            <a:r>
              <a:rPr lang="en-US" sz="1800" dirty="0" smtClean="0">
                <a:latin typeface="Calibri" pitchFamily="34" charset="0"/>
                <a:cs typeface="Arial" pitchFamily="34" charset="0"/>
              </a:rPr>
              <a:t>Finalize Conceptual Project Plan </a:t>
            </a:r>
            <a:r>
              <a:rPr lang="en-US" sz="1800" i="1" dirty="0" smtClean="0">
                <a:latin typeface="Calibri" pitchFamily="34" charset="0"/>
                <a:cs typeface="Arial" pitchFamily="34" charset="0"/>
              </a:rPr>
              <a:t>- </a:t>
            </a:r>
            <a:r>
              <a:rPr lang="en-US" sz="1600" b="0" dirty="0" smtClean="0">
                <a:latin typeface="Calibri" pitchFamily="34" charset="0"/>
                <a:cs typeface="Arial" pitchFamily="34" charset="0"/>
              </a:rPr>
              <a:t>Hold stakeholder meetings to identify  a subset of  CCTV systems that represent the region geographically, technologically, jurisdictionally and by discipline.  </a:t>
            </a:r>
            <a:r>
              <a:rPr lang="en-US" sz="1600" b="0" u="sng" dirty="0" smtClean="0">
                <a:latin typeface="Calibri" pitchFamily="34" charset="0"/>
                <a:cs typeface="Arial" pitchFamily="34" charset="0"/>
              </a:rPr>
              <a:t>Completed in April 2010</a:t>
            </a:r>
            <a:endParaRPr lang="en-US" sz="1800" b="0" u="sng" dirty="0" smtClean="0">
              <a:latin typeface="Calibri" pitchFamily="34" charset="0"/>
              <a:cs typeface="Arial" pitchFamily="34" charset="0"/>
            </a:endParaRPr>
          </a:p>
          <a:p>
            <a:pPr marL="749300" lvl="1" indent="-342900">
              <a:buFont typeface="Arial" pitchFamily="34" charset="0"/>
              <a:buChar char="•"/>
            </a:pPr>
            <a:r>
              <a:rPr lang="en-US" sz="1800" i="1" dirty="0" smtClean="0">
                <a:latin typeface="Calibri" pitchFamily="34" charset="0"/>
                <a:cs typeface="Arial" pitchFamily="34" charset="0"/>
              </a:rPr>
              <a:t>Task 2:  </a:t>
            </a:r>
            <a:r>
              <a:rPr lang="en-US" sz="1800" dirty="0" smtClean="0">
                <a:latin typeface="Calibri" pitchFamily="34" charset="0"/>
                <a:cs typeface="Arial" pitchFamily="34" charset="0"/>
              </a:rPr>
              <a:t>Conduct Video Systems Inventory  </a:t>
            </a:r>
            <a:r>
              <a:rPr lang="en-US" sz="1800" i="1" dirty="0" smtClean="0">
                <a:latin typeface="Calibri" pitchFamily="34" charset="0"/>
                <a:cs typeface="Arial" pitchFamily="34" charset="0"/>
              </a:rPr>
              <a:t>- </a:t>
            </a:r>
            <a:r>
              <a:rPr lang="en-US" sz="1600" b="0" dirty="0" smtClean="0">
                <a:latin typeface="Calibri" pitchFamily="34" charset="0"/>
                <a:cs typeface="Arial" pitchFamily="34" charset="0"/>
              </a:rPr>
              <a:t>Develop data collection strategy, identify camera locations with GPS coordinates and retain in a database, and develop GIS presentation of the data.  </a:t>
            </a:r>
            <a:r>
              <a:rPr lang="en-US" sz="1600" b="0" u="sng" dirty="0" smtClean="0">
                <a:latin typeface="Calibri" pitchFamily="34" charset="0"/>
                <a:cs typeface="Arial" pitchFamily="34" charset="0"/>
              </a:rPr>
              <a:t>Completed in July 2010</a:t>
            </a:r>
            <a:endParaRPr lang="en-US" sz="1800" b="0" u="sng" dirty="0" smtClean="0">
              <a:latin typeface="Calibri" pitchFamily="34" charset="0"/>
              <a:cs typeface="Arial" pitchFamily="34" charset="0"/>
            </a:endParaRPr>
          </a:p>
          <a:p>
            <a:pPr marL="749300" lvl="1" indent="-342900">
              <a:buFont typeface="Arial" pitchFamily="34" charset="0"/>
              <a:buChar char="•"/>
            </a:pPr>
            <a:r>
              <a:rPr lang="en-US" sz="1800" i="1" dirty="0" smtClean="0">
                <a:latin typeface="Calibri" pitchFamily="34" charset="0"/>
                <a:cs typeface="Arial" pitchFamily="34" charset="0"/>
              </a:rPr>
              <a:t>Task 3:  </a:t>
            </a:r>
            <a:r>
              <a:rPr lang="en-US" sz="1800" dirty="0" smtClean="0">
                <a:latin typeface="Calibri" pitchFamily="34" charset="0"/>
                <a:cs typeface="Arial" pitchFamily="34" charset="0"/>
              </a:rPr>
              <a:t>Conduct Data Analysis </a:t>
            </a:r>
            <a:r>
              <a:rPr lang="en-US" sz="1600" i="1" dirty="0" smtClean="0">
                <a:latin typeface="Calibri" pitchFamily="34" charset="0"/>
                <a:cs typeface="Arial" pitchFamily="34" charset="0"/>
              </a:rPr>
              <a:t>- </a:t>
            </a:r>
            <a:r>
              <a:rPr lang="en-US" sz="1600" b="0" dirty="0" smtClean="0">
                <a:latin typeface="Calibri" pitchFamily="34" charset="0"/>
                <a:cs typeface="Arial" pitchFamily="34" charset="0"/>
              </a:rPr>
              <a:t>Identify camera coverage gaps, document “As Is” architecture, develop “To Be” video sharing alternatives,  and provide illustrative ROM  cost estimates to migrate. </a:t>
            </a:r>
            <a:r>
              <a:rPr lang="en-US" sz="1600" b="0" dirty="0">
                <a:latin typeface="Calibri" pitchFamily="34" charset="0"/>
                <a:cs typeface="Arial" pitchFamily="34" charset="0"/>
              </a:rPr>
              <a:t> </a:t>
            </a:r>
            <a:r>
              <a:rPr lang="en-US" sz="1600" b="0" u="sng" dirty="0" smtClean="0">
                <a:latin typeface="Calibri" pitchFamily="34" charset="0"/>
                <a:cs typeface="Arial" pitchFamily="34" charset="0"/>
              </a:rPr>
              <a:t>Completed  October 2010</a:t>
            </a:r>
            <a:endParaRPr lang="en-US" sz="1800" b="0" u="sng" dirty="0" smtClean="0">
              <a:latin typeface="Calibri" pitchFamily="34" charset="0"/>
              <a:cs typeface="Arial" pitchFamily="34" charset="0"/>
            </a:endParaRPr>
          </a:p>
          <a:p>
            <a:pPr marL="749300" lvl="1" indent="-342900">
              <a:buFont typeface="Arial" pitchFamily="34" charset="0"/>
              <a:buChar char="•"/>
            </a:pPr>
            <a:r>
              <a:rPr lang="en-US" sz="1800" i="1" dirty="0" smtClean="0">
                <a:latin typeface="Calibri" pitchFamily="34" charset="0"/>
                <a:cs typeface="Arial" pitchFamily="34" charset="0"/>
              </a:rPr>
              <a:t>Task 4:  </a:t>
            </a:r>
            <a:r>
              <a:rPr lang="en-US" sz="1800" dirty="0" smtClean="0">
                <a:latin typeface="Calibri" pitchFamily="34" charset="0"/>
                <a:cs typeface="Arial" pitchFamily="34" charset="0"/>
              </a:rPr>
              <a:t>Develop Concept of Operations (CONOPS) </a:t>
            </a:r>
            <a:r>
              <a:rPr lang="en-US" sz="1600" i="1" dirty="0" smtClean="0">
                <a:latin typeface="Calibri" pitchFamily="34" charset="0"/>
                <a:cs typeface="Arial" pitchFamily="34" charset="0"/>
              </a:rPr>
              <a:t>– </a:t>
            </a:r>
            <a:r>
              <a:rPr lang="en-US" sz="1600" b="0" dirty="0" smtClean="0">
                <a:latin typeface="Calibri" pitchFamily="34" charset="0"/>
                <a:cs typeface="Arial" pitchFamily="34" charset="0"/>
              </a:rPr>
              <a:t>Review policies, standard operating procedures, and any existing CONOPS.  Work with participant stakeholders to develop a draft  video sharing CONOPS.  </a:t>
            </a:r>
            <a:r>
              <a:rPr lang="en-US" sz="1600" b="0" u="sng" dirty="0">
                <a:latin typeface="Calibri" pitchFamily="34" charset="0"/>
                <a:cs typeface="Arial" pitchFamily="34" charset="0"/>
              </a:rPr>
              <a:t>C</a:t>
            </a:r>
            <a:r>
              <a:rPr lang="en-US" sz="1600" b="0" u="sng" dirty="0" smtClean="0">
                <a:latin typeface="Calibri" pitchFamily="34" charset="0"/>
                <a:cs typeface="Arial" pitchFamily="34" charset="0"/>
              </a:rPr>
              <a:t>ompleted by November 2010</a:t>
            </a:r>
            <a:r>
              <a:rPr lang="en-US" sz="1600" b="0" dirty="0" smtClean="0">
                <a:latin typeface="Calibri" pitchFamily="34" charset="0"/>
                <a:cs typeface="Arial" pitchFamily="34" charset="0"/>
              </a:rPr>
              <a:t>.  </a:t>
            </a:r>
            <a:r>
              <a:rPr lang="en-US" sz="1600" b="0" u="sng" dirty="0" smtClean="0">
                <a:latin typeface="Calibri" pitchFamily="34" charset="0"/>
                <a:cs typeface="Arial" pitchFamily="34" charset="0"/>
              </a:rPr>
              <a:t>Phase I final draft report completed December, 2010</a:t>
            </a:r>
            <a:endParaRPr lang="en-US" sz="1800" b="0" u="sng" dirty="0" smtClean="0">
              <a:latin typeface="Calibri" pitchFamily="34" charset="0"/>
              <a:cs typeface="Arial" pitchFamily="34" charset="0"/>
            </a:endParaRPr>
          </a:p>
          <a:p>
            <a:pPr marL="749300" lvl="1" indent="-342900">
              <a:buFont typeface="Arial" pitchFamily="34" charset="0"/>
              <a:buChar char="•"/>
            </a:pPr>
            <a:r>
              <a:rPr lang="en-US" sz="1800" i="1" dirty="0" smtClean="0">
                <a:latin typeface="Calibri" pitchFamily="34" charset="0"/>
                <a:cs typeface="Arial" pitchFamily="34" charset="0"/>
              </a:rPr>
              <a:t>Task 5:  </a:t>
            </a:r>
            <a:r>
              <a:rPr lang="en-US" sz="1800" dirty="0" smtClean="0">
                <a:latin typeface="Calibri" pitchFamily="34" charset="0"/>
                <a:cs typeface="Arial" pitchFamily="34" charset="0"/>
              </a:rPr>
              <a:t>Additional Systems Integration (optional) </a:t>
            </a:r>
            <a:r>
              <a:rPr lang="en-US" sz="1800" i="1" dirty="0" smtClean="0">
                <a:latin typeface="Calibri" pitchFamily="34" charset="0"/>
                <a:cs typeface="Arial" pitchFamily="34" charset="0"/>
              </a:rPr>
              <a:t>- </a:t>
            </a:r>
            <a:r>
              <a:rPr lang="en-US" sz="1600" b="0" dirty="0" smtClean="0">
                <a:latin typeface="Calibri" pitchFamily="34" charset="0"/>
                <a:cs typeface="Arial" pitchFamily="34" charset="0"/>
              </a:rPr>
              <a:t>Include additional cameras or systems into the framework as requested.  Tasked  to build a prototype system between the regional transportation agencies. </a:t>
            </a:r>
            <a:r>
              <a:rPr lang="en-US" sz="1600" b="0" u="sng" dirty="0" smtClean="0">
                <a:latin typeface="Calibri" pitchFamily="34" charset="0"/>
                <a:cs typeface="Arial" pitchFamily="34" charset="0"/>
              </a:rPr>
              <a:t>Initiated December 2010 through August 2011</a:t>
            </a:r>
            <a:endParaRPr lang="en-US" sz="1800" b="0" u="sng" dirty="0" smtClean="0">
              <a:latin typeface="Calibri" pitchFamily="34" charset="0"/>
              <a:cs typeface="Arial" pitchFamily="34" charset="0"/>
            </a:endParaRPr>
          </a:p>
          <a:p>
            <a:endParaRPr lang="en-US" dirty="0">
              <a:solidFill>
                <a:srgbClr val="FF0000"/>
              </a:solidFill>
            </a:endParaRPr>
          </a:p>
        </p:txBody>
      </p:sp>
      <p:sp>
        <p:nvSpPr>
          <p:cNvPr id="5" name="Slide Number Placeholder 4"/>
          <p:cNvSpPr>
            <a:spLocks noGrp="1"/>
          </p:cNvSpPr>
          <p:nvPr>
            <p:ph type="sldNum" sz="quarter" idx="11"/>
          </p:nvPr>
        </p:nvSpPr>
        <p:spPr/>
        <p:txBody>
          <a:bodyPr/>
          <a:lstStyle/>
          <a:p>
            <a:fld id="{065FD0D1-12E1-4258-B764-30B81267E035}" type="slidenum">
              <a:rPr lang="en-US" smtClean="0"/>
              <a:pPr/>
              <a:t>6</a:t>
            </a:fld>
            <a:endParaRPr lang="en-US"/>
          </a:p>
        </p:txBody>
      </p:sp>
    </p:spTree>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625" y="433388"/>
            <a:ext cx="8229600" cy="751945"/>
          </a:xfrm>
        </p:spPr>
        <p:txBody>
          <a:bodyPr/>
          <a:lstStyle/>
          <a:p>
            <a:r>
              <a:rPr lang="en-US" dirty="0" smtClean="0">
                <a:solidFill>
                  <a:schemeClr val="accent2">
                    <a:lumMod val="75000"/>
                  </a:schemeClr>
                </a:solidFill>
              </a:rPr>
              <a:t/>
            </a:r>
            <a:br>
              <a:rPr lang="en-US" dirty="0" smtClean="0">
                <a:solidFill>
                  <a:schemeClr val="accent2">
                    <a:lumMod val="75000"/>
                  </a:schemeClr>
                </a:solidFill>
              </a:rPr>
            </a:br>
            <a:r>
              <a:rPr lang="en-US" dirty="0">
                <a:solidFill>
                  <a:schemeClr val="accent2">
                    <a:lumMod val="75000"/>
                  </a:schemeClr>
                </a:solidFill>
              </a:rPr>
              <a:t>	</a:t>
            </a:r>
            <a:r>
              <a:rPr lang="en-US" dirty="0" smtClean="0">
                <a:solidFill>
                  <a:schemeClr val="accent2">
                    <a:lumMod val="25000"/>
                  </a:schemeClr>
                </a:solidFill>
                <a:latin typeface="Calibri" pitchFamily="34" charset="0"/>
              </a:rPr>
              <a:t>Study Participants</a:t>
            </a:r>
            <a:endParaRPr lang="en-US" dirty="0">
              <a:solidFill>
                <a:schemeClr val="accent2">
                  <a:lumMod val="25000"/>
                </a:schemeClr>
              </a:solidFill>
              <a:latin typeface="Calibri" pitchFamily="34" charset="0"/>
            </a:endParaRPr>
          </a:p>
        </p:txBody>
      </p:sp>
      <p:sp>
        <p:nvSpPr>
          <p:cNvPr id="3" name="Content Placeholder 2"/>
          <p:cNvSpPr>
            <a:spLocks noGrp="1"/>
          </p:cNvSpPr>
          <p:nvPr>
            <p:ph idx="1"/>
          </p:nvPr>
        </p:nvSpPr>
        <p:spPr>
          <a:xfrm>
            <a:off x="487680" y="1531088"/>
            <a:ext cx="8385387" cy="4391876"/>
          </a:xfrm>
        </p:spPr>
        <p:txBody>
          <a:bodyPr/>
          <a:lstStyle/>
          <a:p>
            <a:pPr lvl="1">
              <a:buFont typeface="Arial" pitchFamily="34" charset="0"/>
              <a:buChar char="•"/>
            </a:pPr>
            <a:r>
              <a:rPr lang="en-US" sz="1600" b="0" dirty="0" smtClean="0">
                <a:latin typeface="Calibri" pitchFamily="34" charset="0"/>
              </a:rPr>
              <a:t>Arlington County</a:t>
            </a:r>
          </a:p>
          <a:p>
            <a:pPr lvl="1">
              <a:buFont typeface="Arial" pitchFamily="34" charset="0"/>
              <a:buChar char="•"/>
            </a:pPr>
            <a:r>
              <a:rPr lang="en-US" sz="1600" b="0" dirty="0" smtClean="0">
                <a:latin typeface="Calibri" pitchFamily="34" charset="0"/>
              </a:rPr>
              <a:t>DC Homeland Security and Emergency Management Agency (HSEMA)</a:t>
            </a:r>
          </a:p>
          <a:p>
            <a:pPr lvl="1">
              <a:buFont typeface="Arial" pitchFamily="34" charset="0"/>
              <a:buChar char="•"/>
            </a:pPr>
            <a:r>
              <a:rPr lang="en-US" sz="1600" b="0" dirty="0" smtClean="0">
                <a:latin typeface="Calibri" pitchFamily="34" charset="0"/>
              </a:rPr>
              <a:t>Fairfax County (Department of Police)</a:t>
            </a:r>
          </a:p>
          <a:p>
            <a:pPr lvl="1">
              <a:buFont typeface="Arial" pitchFamily="34" charset="0"/>
              <a:buChar char="•"/>
            </a:pPr>
            <a:r>
              <a:rPr lang="en-US" sz="1600" b="0" dirty="0" smtClean="0">
                <a:latin typeface="Calibri" pitchFamily="34" charset="0"/>
              </a:rPr>
              <a:t>Maryland Department of Transportation (MDOT)</a:t>
            </a:r>
          </a:p>
          <a:p>
            <a:pPr lvl="1">
              <a:buFont typeface="Arial" pitchFamily="34" charset="0"/>
              <a:buChar char="•"/>
            </a:pPr>
            <a:r>
              <a:rPr lang="en-US" sz="1600" b="0" dirty="0" smtClean="0">
                <a:latin typeface="Calibri" pitchFamily="34" charset="0"/>
              </a:rPr>
              <a:t>Maryland State Police</a:t>
            </a:r>
          </a:p>
          <a:p>
            <a:pPr lvl="1">
              <a:buFont typeface="Arial" pitchFamily="34" charset="0"/>
              <a:buChar char="•"/>
            </a:pPr>
            <a:r>
              <a:rPr lang="en-US" sz="1600" b="0" dirty="0" smtClean="0">
                <a:latin typeface="Calibri" pitchFamily="34" charset="0"/>
              </a:rPr>
              <a:t>Maryland State Highway Administration (SHA)</a:t>
            </a:r>
          </a:p>
          <a:p>
            <a:pPr lvl="1">
              <a:buFont typeface="Arial" pitchFamily="34" charset="0"/>
              <a:buChar char="•"/>
            </a:pPr>
            <a:r>
              <a:rPr lang="en-US" sz="1600" b="0" dirty="0" smtClean="0">
                <a:latin typeface="Calibri" pitchFamily="34" charset="0"/>
              </a:rPr>
              <a:t>Maryland Transportation Authority (</a:t>
            </a:r>
            <a:r>
              <a:rPr lang="en-US" sz="1600" b="0" dirty="0" err="1" smtClean="0">
                <a:latin typeface="Calibri" pitchFamily="34" charset="0"/>
              </a:rPr>
              <a:t>MdTA</a:t>
            </a:r>
            <a:r>
              <a:rPr lang="en-US" sz="1600" b="0" dirty="0" smtClean="0">
                <a:latin typeface="Calibri" pitchFamily="34" charset="0"/>
              </a:rPr>
              <a:t>)</a:t>
            </a:r>
          </a:p>
          <a:p>
            <a:pPr lvl="1">
              <a:buFont typeface="Arial" pitchFamily="34" charset="0"/>
              <a:buChar char="•"/>
            </a:pPr>
            <a:r>
              <a:rPr lang="en-US" sz="1600" b="0" dirty="0" smtClean="0">
                <a:latin typeface="Calibri" pitchFamily="34" charset="0"/>
              </a:rPr>
              <a:t>Metropolitan Washington Airports Authority (MWAA), National and Dulles Airports</a:t>
            </a:r>
          </a:p>
          <a:p>
            <a:pPr lvl="1">
              <a:buFont typeface="Arial" pitchFamily="34" charset="0"/>
              <a:buChar char="•"/>
            </a:pPr>
            <a:r>
              <a:rPr lang="en-US" sz="1600" b="0" dirty="0" smtClean="0">
                <a:latin typeface="Calibri" pitchFamily="34" charset="0"/>
              </a:rPr>
              <a:t>Montgomery County Department of Police</a:t>
            </a:r>
          </a:p>
          <a:p>
            <a:pPr lvl="1">
              <a:buFont typeface="Arial" pitchFamily="34" charset="0"/>
              <a:buChar char="•"/>
            </a:pPr>
            <a:r>
              <a:rPr lang="en-US" sz="1600" b="0" dirty="0" smtClean="0">
                <a:latin typeface="Calibri" pitchFamily="34" charset="0"/>
              </a:rPr>
              <a:t>Montgomery County Department of Transportation</a:t>
            </a:r>
          </a:p>
          <a:p>
            <a:pPr lvl="1">
              <a:buFont typeface="Arial" pitchFamily="34" charset="0"/>
              <a:buChar char="•"/>
            </a:pPr>
            <a:r>
              <a:rPr lang="en-US" sz="1600" b="0" dirty="0" smtClean="0">
                <a:latin typeface="Calibri" pitchFamily="34" charset="0"/>
              </a:rPr>
              <a:t>Prince Georges County </a:t>
            </a:r>
          </a:p>
          <a:p>
            <a:pPr lvl="1">
              <a:buFont typeface="Arial" pitchFamily="34" charset="0"/>
              <a:buChar char="•"/>
            </a:pPr>
            <a:r>
              <a:rPr lang="en-US" sz="1600" b="0" dirty="0" smtClean="0">
                <a:latin typeface="Calibri" pitchFamily="34" charset="0"/>
              </a:rPr>
              <a:t>United States Park Police</a:t>
            </a:r>
          </a:p>
          <a:p>
            <a:pPr lvl="1">
              <a:buFont typeface="Arial" pitchFamily="34" charset="0"/>
              <a:buChar char="•"/>
            </a:pPr>
            <a:r>
              <a:rPr lang="en-US" sz="1600" b="0" dirty="0" smtClean="0">
                <a:latin typeface="Calibri" pitchFamily="34" charset="0"/>
              </a:rPr>
              <a:t>Virginia Department of Transportation (VDOT)</a:t>
            </a:r>
          </a:p>
          <a:p>
            <a:pPr lvl="1">
              <a:buFont typeface="Arial" pitchFamily="34" charset="0"/>
              <a:buChar char="•"/>
            </a:pPr>
            <a:r>
              <a:rPr lang="en-US" sz="1600" b="0" dirty="0" smtClean="0">
                <a:latin typeface="Calibri" pitchFamily="34" charset="0"/>
              </a:rPr>
              <a:t>Washington Metropolitan Area Transit Authority (WMATA)</a:t>
            </a:r>
          </a:p>
          <a:p>
            <a:pPr lvl="1">
              <a:buFont typeface="Arial" pitchFamily="34" charset="0"/>
              <a:buChar char="•"/>
            </a:pPr>
            <a:r>
              <a:rPr lang="en-US" sz="1600" b="0" dirty="0" smtClean="0">
                <a:latin typeface="Calibri" pitchFamily="34" charset="0"/>
              </a:rPr>
              <a:t>Washington Suburban Sanitary Commission</a:t>
            </a:r>
          </a:p>
          <a:p>
            <a:pPr lvl="1">
              <a:buFont typeface="Arial" pitchFamily="34" charset="0"/>
              <a:buChar char="•"/>
            </a:pPr>
            <a:r>
              <a:rPr lang="en-US" sz="1600" b="0" dirty="0" smtClean="0">
                <a:latin typeface="Calibri" pitchFamily="34" charset="0"/>
              </a:rPr>
              <a:t>Capital Wireless Information Net (</a:t>
            </a:r>
            <a:r>
              <a:rPr lang="en-US" sz="1600" b="0" dirty="0" err="1" smtClean="0">
                <a:latin typeface="Calibri" pitchFamily="34" charset="0"/>
              </a:rPr>
              <a:t>CapWIN</a:t>
            </a:r>
            <a:r>
              <a:rPr lang="en-US" sz="1600" b="0" dirty="0" smtClean="0">
                <a:latin typeface="Calibri" pitchFamily="34" charset="0"/>
              </a:rPr>
              <a:t>)  *</a:t>
            </a:r>
          </a:p>
          <a:p>
            <a:pPr lvl="1">
              <a:buFont typeface="Arial" pitchFamily="34" charset="0"/>
              <a:buChar char="•"/>
            </a:pPr>
            <a:r>
              <a:rPr lang="en-US" sz="1600" b="0" dirty="0" smtClean="0">
                <a:latin typeface="Calibri" pitchFamily="34" charset="0"/>
              </a:rPr>
              <a:t>Fairfax County Data Exchange Hub (DEH)  *</a:t>
            </a:r>
          </a:p>
          <a:p>
            <a:pPr lvl="1">
              <a:buFont typeface="Arial" pitchFamily="34" charset="0"/>
              <a:buChar char="•"/>
            </a:pPr>
            <a:r>
              <a:rPr lang="en-US" sz="1600" b="0" dirty="0" smtClean="0">
                <a:latin typeface="Calibri" pitchFamily="34" charset="0"/>
              </a:rPr>
              <a:t>FEMA Office of National Capital Region Coordination  *</a:t>
            </a:r>
          </a:p>
          <a:p>
            <a:pPr lvl="1">
              <a:buFont typeface="Arial" pitchFamily="34" charset="0"/>
              <a:buChar char="•"/>
            </a:pPr>
            <a:r>
              <a:rPr lang="en-US" sz="1600" b="0" dirty="0" smtClean="0">
                <a:latin typeface="Calibri" pitchFamily="34" charset="0"/>
              </a:rPr>
              <a:t>Maryland Coordination and Analysis Center (MCAC)  </a:t>
            </a:r>
            <a:r>
              <a:rPr lang="en-US" sz="1600" b="0" dirty="0" smtClean="0"/>
              <a:t>*             </a:t>
            </a:r>
            <a:r>
              <a:rPr lang="en-US" sz="1500" b="0" dirty="0" smtClean="0"/>
              <a:t>        *</a:t>
            </a:r>
            <a:r>
              <a:rPr lang="en-US" sz="1000" b="0" dirty="0" smtClean="0">
                <a:latin typeface="Calibri" pitchFamily="34" charset="0"/>
              </a:rPr>
              <a:t>indicates video consumer only  </a:t>
            </a:r>
          </a:p>
          <a:p>
            <a:pPr>
              <a:buFont typeface="Arial" pitchFamily="34" charset="0"/>
              <a:buChar char="•"/>
            </a:pPr>
            <a:endParaRPr lang="en-US" dirty="0"/>
          </a:p>
        </p:txBody>
      </p:sp>
      <p:sp>
        <p:nvSpPr>
          <p:cNvPr id="5" name="Slide Number Placeholder 4"/>
          <p:cNvSpPr>
            <a:spLocks noGrp="1"/>
          </p:cNvSpPr>
          <p:nvPr>
            <p:ph type="sldNum" sz="quarter" idx="11"/>
          </p:nvPr>
        </p:nvSpPr>
        <p:spPr/>
        <p:txBody>
          <a:bodyPr/>
          <a:lstStyle/>
          <a:p>
            <a:fld id="{065FD0D1-12E1-4258-B764-30B81267E035}" type="slidenum">
              <a:rPr lang="en-US" smtClean="0"/>
              <a:pPr/>
              <a:t>7</a:t>
            </a:fld>
            <a:endParaRPr lang="en-US"/>
          </a:p>
        </p:txBody>
      </p:sp>
    </p:spTree>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625" y="433388"/>
            <a:ext cx="8229600" cy="684212"/>
          </a:xfrm>
        </p:spPr>
        <p:txBody>
          <a:bodyPr/>
          <a:lstStyle/>
          <a:p>
            <a:r>
              <a:rPr lang="en-US" dirty="0" smtClean="0">
                <a:latin typeface="Calibri" pitchFamily="34" charset="0"/>
              </a:rPr>
              <a:t>	</a:t>
            </a:r>
            <a:r>
              <a:rPr lang="en-US" dirty="0" smtClean="0">
                <a:solidFill>
                  <a:schemeClr val="accent2">
                    <a:lumMod val="25000"/>
                  </a:schemeClr>
                </a:solidFill>
                <a:latin typeface="Calibri" pitchFamily="34" charset="0"/>
              </a:rPr>
              <a:t>Study Accomplishments</a:t>
            </a:r>
            <a:endParaRPr lang="en-US" dirty="0">
              <a:solidFill>
                <a:schemeClr val="accent2">
                  <a:lumMod val="25000"/>
                </a:schemeClr>
              </a:solidFill>
              <a:latin typeface="Calibri" pitchFamily="34" charset="0"/>
            </a:endParaRPr>
          </a:p>
        </p:txBody>
      </p:sp>
      <p:sp>
        <p:nvSpPr>
          <p:cNvPr id="3" name="Content Placeholder 2"/>
          <p:cNvSpPr>
            <a:spLocks noGrp="1"/>
          </p:cNvSpPr>
          <p:nvPr>
            <p:ph idx="1"/>
          </p:nvPr>
        </p:nvSpPr>
        <p:spPr>
          <a:xfrm>
            <a:off x="436880" y="2013734"/>
            <a:ext cx="8357799" cy="4569945"/>
          </a:xfrm>
        </p:spPr>
        <p:txBody>
          <a:bodyPr/>
          <a:lstStyle/>
          <a:p>
            <a:pPr>
              <a:buFont typeface="Wingdings" pitchFamily="2" charset="2"/>
              <a:buChar char="ü"/>
            </a:pPr>
            <a:r>
              <a:rPr lang="en-US" b="0" dirty="0" smtClean="0">
                <a:latin typeface="Calibri" pitchFamily="34" charset="0"/>
              </a:rPr>
              <a:t>Developed camera </a:t>
            </a:r>
            <a:r>
              <a:rPr lang="en-US" b="0" i="1" dirty="0" smtClean="0">
                <a:latin typeface="Calibri" pitchFamily="34" charset="0"/>
              </a:rPr>
              <a:t>inventory</a:t>
            </a:r>
            <a:r>
              <a:rPr lang="en-US" b="0" dirty="0" smtClean="0">
                <a:latin typeface="Calibri" pitchFamily="34" charset="0"/>
              </a:rPr>
              <a:t> of participating agencies</a:t>
            </a:r>
          </a:p>
          <a:p>
            <a:pPr>
              <a:buNone/>
            </a:pPr>
            <a:endParaRPr lang="en-US" b="0" dirty="0" smtClean="0">
              <a:latin typeface="Calibri" pitchFamily="34" charset="0"/>
            </a:endParaRPr>
          </a:p>
          <a:p>
            <a:pPr>
              <a:buFont typeface="Wingdings" pitchFamily="2" charset="2"/>
              <a:buChar char="ü"/>
            </a:pPr>
            <a:r>
              <a:rPr lang="en-US" b="0" dirty="0" smtClean="0">
                <a:latin typeface="Calibri" pitchFamily="34" charset="0"/>
              </a:rPr>
              <a:t>Produced a </a:t>
            </a:r>
            <a:r>
              <a:rPr lang="en-US" b="0" i="1" dirty="0" smtClean="0">
                <a:latin typeface="Calibri" pitchFamily="34" charset="0"/>
              </a:rPr>
              <a:t>Concept of Operations </a:t>
            </a:r>
            <a:r>
              <a:rPr lang="en-US" b="0" dirty="0" smtClean="0">
                <a:latin typeface="Calibri" pitchFamily="34" charset="0"/>
              </a:rPr>
              <a:t>for video sharing</a:t>
            </a:r>
          </a:p>
          <a:p>
            <a:pPr>
              <a:buNone/>
            </a:pPr>
            <a:endParaRPr lang="en-US" b="0" dirty="0" smtClean="0">
              <a:latin typeface="Calibri" pitchFamily="34" charset="0"/>
            </a:endParaRPr>
          </a:p>
          <a:p>
            <a:pPr>
              <a:buFont typeface="Wingdings" pitchFamily="2" charset="2"/>
              <a:buChar char="ü"/>
            </a:pPr>
            <a:r>
              <a:rPr lang="en-US" b="0" dirty="0" smtClean="0">
                <a:latin typeface="Calibri" pitchFamily="34" charset="0"/>
              </a:rPr>
              <a:t>Developed a </a:t>
            </a:r>
            <a:r>
              <a:rPr lang="en-US" b="0" i="1" dirty="0" smtClean="0">
                <a:latin typeface="Calibri" pitchFamily="34" charset="0"/>
              </a:rPr>
              <a:t>map based display </a:t>
            </a:r>
            <a:r>
              <a:rPr lang="en-US" b="0" dirty="0" smtClean="0">
                <a:latin typeface="Calibri" pitchFamily="34" charset="0"/>
              </a:rPr>
              <a:t>of cameras</a:t>
            </a:r>
          </a:p>
          <a:p>
            <a:pPr>
              <a:buNone/>
            </a:pPr>
            <a:endParaRPr lang="en-US" b="0" dirty="0" smtClean="0">
              <a:latin typeface="Calibri" pitchFamily="34" charset="0"/>
            </a:endParaRPr>
          </a:p>
          <a:p>
            <a:pPr>
              <a:buFont typeface="Wingdings" pitchFamily="2" charset="2"/>
              <a:buChar char="ü"/>
            </a:pPr>
            <a:r>
              <a:rPr lang="en-US" b="0" dirty="0" smtClean="0">
                <a:latin typeface="Calibri" pitchFamily="34" charset="0"/>
              </a:rPr>
              <a:t>Developed “As Is” and proposed “To Be” </a:t>
            </a:r>
            <a:r>
              <a:rPr lang="en-US" b="0" i="1" dirty="0" smtClean="0">
                <a:latin typeface="Calibri" pitchFamily="34" charset="0"/>
              </a:rPr>
              <a:t>video sharing architecture</a:t>
            </a:r>
          </a:p>
          <a:p>
            <a:pPr>
              <a:buNone/>
            </a:pPr>
            <a:endParaRPr lang="en-US" b="0" dirty="0" smtClean="0">
              <a:latin typeface="Calibri" pitchFamily="34" charset="0"/>
            </a:endParaRPr>
          </a:p>
          <a:p>
            <a:pPr>
              <a:buFont typeface="Wingdings" pitchFamily="2" charset="2"/>
              <a:buChar char="ü"/>
            </a:pPr>
            <a:r>
              <a:rPr lang="en-US" b="0" dirty="0" smtClean="0">
                <a:latin typeface="Calibri" pitchFamily="34" charset="0"/>
              </a:rPr>
              <a:t>Developed a </a:t>
            </a:r>
            <a:r>
              <a:rPr lang="en-US" b="0" i="1" dirty="0" smtClean="0">
                <a:latin typeface="Calibri" pitchFamily="34" charset="0"/>
              </a:rPr>
              <a:t>security framework </a:t>
            </a:r>
            <a:r>
              <a:rPr lang="en-US" b="0" dirty="0" smtClean="0">
                <a:latin typeface="Calibri" pitchFamily="34" charset="0"/>
              </a:rPr>
              <a:t>for sharing video images</a:t>
            </a:r>
          </a:p>
          <a:p>
            <a:pPr>
              <a:buNone/>
            </a:pPr>
            <a:endParaRPr lang="en-US" b="0" dirty="0" smtClean="0">
              <a:latin typeface="Calibri" pitchFamily="34" charset="0"/>
            </a:endParaRPr>
          </a:p>
          <a:p>
            <a:pPr>
              <a:buFont typeface="Wingdings" pitchFamily="2" charset="2"/>
              <a:buChar char="ü"/>
            </a:pPr>
            <a:r>
              <a:rPr lang="en-US" b="0" dirty="0" smtClean="0">
                <a:latin typeface="Calibri" pitchFamily="34" charset="0"/>
              </a:rPr>
              <a:t>Develop order of magnitude </a:t>
            </a:r>
            <a:r>
              <a:rPr lang="en-US" b="0" i="1" dirty="0" smtClean="0">
                <a:latin typeface="Calibri" pitchFamily="34" charset="0"/>
              </a:rPr>
              <a:t>cost estimates </a:t>
            </a:r>
            <a:r>
              <a:rPr lang="en-US" b="0" dirty="0" smtClean="0">
                <a:latin typeface="Calibri" pitchFamily="34" charset="0"/>
              </a:rPr>
              <a:t>for implementation of the “To Be” architecture</a:t>
            </a:r>
            <a:endParaRPr lang="en-US" b="0" dirty="0">
              <a:latin typeface="Calibri" pitchFamily="34" charset="0"/>
            </a:endParaRPr>
          </a:p>
        </p:txBody>
      </p:sp>
      <p:sp>
        <p:nvSpPr>
          <p:cNvPr id="4" name="Slide Number Placeholder 3"/>
          <p:cNvSpPr>
            <a:spLocks noGrp="1"/>
          </p:cNvSpPr>
          <p:nvPr>
            <p:ph type="sldNum" sz="quarter" idx="11"/>
          </p:nvPr>
        </p:nvSpPr>
        <p:spPr/>
        <p:txBody>
          <a:bodyPr/>
          <a:lstStyle/>
          <a:p>
            <a:fld id="{065FD0D1-12E1-4258-B764-30B81267E035}" type="slidenum">
              <a:rPr lang="en-US" smtClean="0"/>
              <a:pPr/>
              <a:t>8</a:t>
            </a:fld>
            <a:endParaRPr lang="en-US"/>
          </a:p>
        </p:txBody>
      </p:sp>
    </p:spTree>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625" y="433388"/>
            <a:ext cx="8229600" cy="573479"/>
          </a:xfrm>
        </p:spPr>
        <p:txBody>
          <a:bodyPr/>
          <a:lstStyle/>
          <a:p>
            <a:r>
              <a:rPr lang="en-US" dirty="0" smtClean="0">
                <a:latin typeface="Calibri" pitchFamily="34" charset="0"/>
              </a:rPr>
              <a:t>	</a:t>
            </a:r>
            <a:r>
              <a:rPr lang="en-US" dirty="0" smtClean="0">
                <a:solidFill>
                  <a:schemeClr val="accent2">
                    <a:lumMod val="25000"/>
                  </a:schemeClr>
                </a:solidFill>
                <a:latin typeface="Calibri" pitchFamily="34" charset="0"/>
              </a:rPr>
              <a:t>Conceptual Interoperability Model</a:t>
            </a:r>
            <a:endParaRPr lang="en-US" dirty="0">
              <a:solidFill>
                <a:schemeClr val="accent2">
                  <a:lumMod val="25000"/>
                </a:schemeClr>
              </a:solidFill>
              <a:latin typeface="Calibri" pitchFamily="34" charset="0"/>
            </a:endParaRPr>
          </a:p>
        </p:txBody>
      </p:sp>
      <p:sp>
        <p:nvSpPr>
          <p:cNvPr id="5" name="Slide Number Placeholder 4"/>
          <p:cNvSpPr>
            <a:spLocks noGrp="1"/>
          </p:cNvSpPr>
          <p:nvPr>
            <p:ph type="sldNum" sz="quarter" idx="11"/>
          </p:nvPr>
        </p:nvSpPr>
        <p:spPr/>
        <p:txBody>
          <a:bodyPr/>
          <a:lstStyle/>
          <a:p>
            <a:fld id="{065FD0D1-12E1-4258-B764-30B81267E035}" type="slidenum">
              <a:rPr lang="en-US" smtClean="0"/>
              <a:pPr/>
              <a:t>9</a:t>
            </a:fld>
            <a:endParaRPr lang="en-US"/>
          </a:p>
        </p:txBody>
      </p:sp>
      <p:pic>
        <p:nvPicPr>
          <p:cNvPr id="6" name="Content Placeholder 5" descr="Concept Inter Schema 1.jpg"/>
          <p:cNvPicPr>
            <a:picLocks noGrp="1" noChangeAspect="1"/>
          </p:cNvPicPr>
          <p:nvPr>
            <p:ph idx="1"/>
          </p:nvPr>
        </p:nvPicPr>
        <p:blipFill>
          <a:blip r:embed="rId2" cstate="print"/>
          <a:stretch>
            <a:fillRect/>
          </a:stretch>
        </p:blipFill>
        <p:spPr>
          <a:xfrm>
            <a:off x="361507" y="1222625"/>
            <a:ext cx="8197702" cy="5086735"/>
          </a:xfrm>
          <a:prstGeom prst="rect">
            <a:avLst/>
          </a:prstGeom>
        </p:spPr>
      </p:pic>
    </p:spTree>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625" y="446567"/>
            <a:ext cx="8672254" cy="786810"/>
          </a:xfrm>
        </p:spPr>
        <p:txBody>
          <a:bodyPr/>
          <a:lstStyle/>
          <a:p>
            <a:r>
              <a:rPr lang="en-US" dirty="0" smtClean="0">
                <a:latin typeface="Calibri" pitchFamily="34" charset="0"/>
              </a:rPr>
              <a:t>	</a:t>
            </a:r>
            <a:r>
              <a:rPr lang="en-US" dirty="0" smtClean="0">
                <a:solidFill>
                  <a:schemeClr val="accent2">
                    <a:lumMod val="25000"/>
                  </a:schemeClr>
                </a:solidFill>
                <a:latin typeface="Calibri" pitchFamily="34" charset="0"/>
              </a:rPr>
              <a:t>NCR Adaptation of the Conceptual 	Interoperability Model</a:t>
            </a:r>
            <a:endParaRPr lang="en-US" dirty="0">
              <a:solidFill>
                <a:schemeClr val="accent2">
                  <a:lumMod val="25000"/>
                </a:schemeClr>
              </a:solidFill>
              <a:latin typeface="Calibri" pitchFamily="34" charset="0"/>
            </a:endParaRPr>
          </a:p>
        </p:txBody>
      </p:sp>
      <p:sp>
        <p:nvSpPr>
          <p:cNvPr id="5" name="Slide Number Placeholder 4"/>
          <p:cNvSpPr>
            <a:spLocks noGrp="1"/>
          </p:cNvSpPr>
          <p:nvPr>
            <p:ph type="sldNum" sz="quarter" idx="11"/>
          </p:nvPr>
        </p:nvSpPr>
        <p:spPr/>
        <p:txBody>
          <a:bodyPr/>
          <a:lstStyle/>
          <a:p>
            <a:fld id="{065FD0D1-12E1-4258-B764-30B81267E035}" type="slidenum">
              <a:rPr lang="en-US" smtClean="0"/>
              <a:pPr/>
              <a:t>10</a:t>
            </a:fld>
            <a:endParaRPr lang="en-US"/>
          </a:p>
        </p:txBody>
      </p:sp>
      <p:sp>
        <p:nvSpPr>
          <p:cNvPr id="7" name="Footer Placeholder 6"/>
          <p:cNvSpPr>
            <a:spLocks noGrp="1"/>
          </p:cNvSpPr>
          <p:nvPr>
            <p:ph type="ftr" sz="quarter" idx="10"/>
          </p:nvPr>
        </p:nvSpPr>
        <p:spPr/>
        <p:txBody>
          <a:bodyPr/>
          <a:lstStyle/>
          <a:p>
            <a:r>
              <a:rPr lang="en-US" smtClean="0"/>
              <a:t>By: Twyla Garrett circa 2005</a:t>
            </a:r>
            <a:endParaRPr lang="en-US"/>
          </a:p>
        </p:txBody>
      </p:sp>
      <p:pic>
        <p:nvPicPr>
          <p:cNvPr id="9" name="Content Placeholder 8" descr="C:\Documents and Settings\contejm1\Local Settings\Temporary Internet Files\Content.Outlook\ZK79ZELW\Concepts Slide 17.jpg"/>
          <p:cNvPicPr>
            <a:picLocks noGrp="1"/>
          </p:cNvPicPr>
          <p:nvPr>
            <p:ph idx="1"/>
          </p:nvPr>
        </p:nvPicPr>
        <p:blipFill>
          <a:blip r:embed="rId2" cstate="print"/>
          <a:srcRect/>
          <a:stretch>
            <a:fillRect/>
          </a:stretch>
        </p:blipFill>
        <p:spPr bwMode="auto">
          <a:xfrm>
            <a:off x="191386" y="1275907"/>
            <a:ext cx="8761227" cy="5092995"/>
          </a:xfrm>
          <a:prstGeom prst="rect">
            <a:avLst/>
          </a:prstGeom>
          <a:noFill/>
          <a:ln w="9525">
            <a:noFill/>
            <a:miter lim="800000"/>
            <a:headEnd/>
            <a:tailEnd/>
          </a:ln>
        </p:spPr>
      </p:pic>
    </p:spTree>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625" y="433388"/>
            <a:ext cx="8229600" cy="695501"/>
          </a:xfrm>
        </p:spPr>
        <p:txBody>
          <a:bodyPr/>
          <a:lstStyle/>
          <a:p>
            <a:r>
              <a:rPr lang="en-US" dirty="0" smtClean="0">
                <a:solidFill>
                  <a:schemeClr val="accent2">
                    <a:lumMod val="25000"/>
                  </a:schemeClr>
                </a:solidFill>
                <a:latin typeface="Calibri" pitchFamily="34" charset="0"/>
              </a:rPr>
              <a:t>	Video Sharing Ground Rules</a:t>
            </a:r>
            <a:endParaRPr lang="en-US" dirty="0">
              <a:solidFill>
                <a:schemeClr val="accent2">
                  <a:lumMod val="25000"/>
                </a:schemeClr>
              </a:solidFill>
              <a:latin typeface="Calibri" pitchFamily="34" charset="0"/>
            </a:endParaRPr>
          </a:p>
        </p:txBody>
      </p:sp>
      <p:sp>
        <p:nvSpPr>
          <p:cNvPr id="3" name="Content Placeholder 2"/>
          <p:cNvSpPr>
            <a:spLocks noGrp="1"/>
          </p:cNvSpPr>
          <p:nvPr>
            <p:ph idx="1"/>
          </p:nvPr>
        </p:nvSpPr>
        <p:spPr>
          <a:xfrm>
            <a:off x="668740" y="1542198"/>
            <a:ext cx="7410735" cy="4380766"/>
          </a:xfrm>
        </p:spPr>
        <p:txBody>
          <a:bodyPr/>
          <a:lstStyle/>
          <a:p>
            <a:pPr>
              <a:buNone/>
            </a:pPr>
            <a:endParaRPr lang="en-US" sz="2400" b="0" dirty="0" smtClean="0">
              <a:latin typeface="Calibri" pitchFamily="34" charset="0"/>
              <a:cs typeface="Arial" pitchFamily="34" charset="0"/>
            </a:endParaRPr>
          </a:p>
          <a:p>
            <a:pPr>
              <a:buNone/>
            </a:pPr>
            <a:r>
              <a:rPr lang="en-US" dirty="0" smtClean="0">
                <a:latin typeface="Calibri" pitchFamily="34" charset="0"/>
                <a:cs typeface="Arial" pitchFamily="34" charset="0"/>
              </a:rPr>
              <a:t>Overall Ground Rules</a:t>
            </a:r>
          </a:p>
          <a:p>
            <a:endParaRPr lang="en-US" sz="1800" b="0" dirty="0" smtClean="0">
              <a:latin typeface="Calibri" pitchFamily="34" charset="0"/>
              <a:cs typeface="Arial" pitchFamily="34" charset="0"/>
            </a:endParaRPr>
          </a:p>
          <a:p>
            <a:pPr lvl="1">
              <a:buFont typeface="Arial" pitchFamily="34" charset="0"/>
              <a:buChar char="•"/>
            </a:pPr>
            <a:r>
              <a:rPr lang="en-US" b="0" dirty="0" smtClean="0">
                <a:latin typeface="Calibri" pitchFamily="34" charset="0"/>
                <a:cs typeface="Arial" pitchFamily="34" charset="0"/>
              </a:rPr>
              <a:t>Video sharing must be both horizontal and vertical</a:t>
            </a:r>
          </a:p>
          <a:p>
            <a:pPr lvl="1">
              <a:buFont typeface="Arial" pitchFamily="34" charset="0"/>
              <a:buChar char="•"/>
            </a:pPr>
            <a:endParaRPr lang="en-US" b="0" dirty="0" smtClean="0">
              <a:latin typeface="Calibri" pitchFamily="34" charset="0"/>
              <a:cs typeface="Arial" pitchFamily="34" charset="0"/>
            </a:endParaRPr>
          </a:p>
          <a:p>
            <a:pPr lvl="1">
              <a:buFont typeface="Arial" pitchFamily="34" charset="0"/>
              <a:buChar char="•"/>
            </a:pPr>
            <a:r>
              <a:rPr lang="en-US" b="0" dirty="0" smtClean="0">
                <a:latin typeface="Calibri" pitchFamily="34" charset="0"/>
                <a:cs typeface="Arial" pitchFamily="34" charset="0"/>
              </a:rPr>
              <a:t>The new system should support any sharing currently in place</a:t>
            </a:r>
          </a:p>
          <a:p>
            <a:pPr lvl="1">
              <a:buFont typeface="Arial" pitchFamily="34" charset="0"/>
              <a:buChar char="•"/>
            </a:pPr>
            <a:endParaRPr lang="en-US" b="0" dirty="0" smtClean="0">
              <a:latin typeface="Calibri" pitchFamily="34" charset="0"/>
              <a:cs typeface="Arial" pitchFamily="34" charset="0"/>
            </a:endParaRPr>
          </a:p>
          <a:p>
            <a:pPr lvl="1">
              <a:buFont typeface="Arial" pitchFamily="34" charset="0"/>
              <a:buChar char="•"/>
            </a:pPr>
            <a:r>
              <a:rPr lang="en-US" b="0" dirty="0" smtClean="0">
                <a:latin typeface="Calibri" pitchFamily="34" charset="0"/>
                <a:cs typeface="Arial" pitchFamily="34" charset="0"/>
              </a:rPr>
              <a:t>The new system should initially support real-time video sharing to various centers, who may then provide it to first responder/field units (i.e. Emergency Management Agencies, Fusion, and Operations Centers)</a:t>
            </a:r>
          </a:p>
          <a:p>
            <a:pPr>
              <a:buNone/>
            </a:pPr>
            <a:endParaRPr lang="en-US" dirty="0" smtClean="0">
              <a:solidFill>
                <a:srgbClr val="FF0000"/>
              </a:solidFill>
              <a:latin typeface="Calibri" pitchFamily="34" charset="0"/>
              <a:cs typeface="Arial" pitchFamily="34" charset="0"/>
            </a:endParaRPr>
          </a:p>
        </p:txBody>
      </p:sp>
      <p:sp>
        <p:nvSpPr>
          <p:cNvPr id="5" name="Slide Number Placeholder 4"/>
          <p:cNvSpPr>
            <a:spLocks noGrp="1"/>
          </p:cNvSpPr>
          <p:nvPr>
            <p:ph type="sldNum" sz="quarter" idx="11"/>
          </p:nvPr>
        </p:nvSpPr>
        <p:spPr/>
        <p:txBody>
          <a:bodyPr/>
          <a:lstStyle/>
          <a:p>
            <a:fld id="{065FD0D1-12E1-4258-B764-30B81267E035}" type="slidenum">
              <a:rPr lang="en-US" smtClean="0"/>
              <a:pPr/>
              <a:t>11</a:t>
            </a:fld>
            <a:endParaRPr lang="en-US"/>
          </a:p>
        </p:txBody>
      </p:sp>
    </p:spTree>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625" y="433388"/>
            <a:ext cx="8229600" cy="706790"/>
          </a:xfrm>
        </p:spPr>
        <p:txBody>
          <a:bodyPr/>
          <a:lstStyle/>
          <a:p>
            <a:r>
              <a:rPr lang="en-US" dirty="0" smtClean="0">
                <a:solidFill>
                  <a:schemeClr val="tx1"/>
                </a:solidFill>
              </a:rPr>
              <a:t>	</a:t>
            </a:r>
            <a:r>
              <a:rPr lang="en-US" dirty="0" smtClean="0">
                <a:solidFill>
                  <a:schemeClr val="accent2">
                    <a:lumMod val="25000"/>
                  </a:schemeClr>
                </a:solidFill>
                <a:latin typeface="Calibri" pitchFamily="34" charset="0"/>
              </a:rPr>
              <a:t>Video Sharing Ground Rules</a:t>
            </a:r>
            <a:endParaRPr lang="en-US" dirty="0">
              <a:solidFill>
                <a:schemeClr val="accent2">
                  <a:lumMod val="25000"/>
                </a:schemeClr>
              </a:solidFill>
              <a:latin typeface="Calibri" pitchFamily="34" charset="0"/>
            </a:endParaRPr>
          </a:p>
        </p:txBody>
      </p:sp>
      <p:sp>
        <p:nvSpPr>
          <p:cNvPr id="3" name="Content Placeholder 2"/>
          <p:cNvSpPr>
            <a:spLocks noGrp="1"/>
          </p:cNvSpPr>
          <p:nvPr>
            <p:ph idx="1"/>
          </p:nvPr>
        </p:nvSpPr>
        <p:spPr>
          <a:xfrm>
            <a:off x="716096" y="1583140"/>
            <a:ext cx="7733841" cy="5036024"/>
          </a:xfrm>
        </p:spPr>
        <p:txBody>
          <a:bodyPr/>
          <a:lstStyle/>
          <a:p>
            <a:pPr>
              <a:buNone/>
            </a:pPr>
            <a:r>
              <a:rPr lang="en-US" sz="1800" dirty="0" smtClean="0">
                <a:latin typeface="Calibri" pitchFamily="34" charset="0"/>
                <a:cs typeface="Arial" pitchFamily="34" charset="0"/>
              </a:rPr>
              <a:t>Source Agency </a:t>
            </a:r>
          </a:p>
          <a:p>
            <a:pPr lvl="1">
              <a:buFont typeface="Arial" pitchFamily="34" charset="0"/>
              <a:buChar char="•"/>
            </a:pPr>
            <a:r>
              <a:rPr lang="en-US" sz="1800" b="0" dirty="0" smtClean="0">
                <a:latin typeface="Calibri" pitchFamily="34" charset="0"/>
                <a:cs typeface="Arial" pitchFamily="34" charset="0"/>
              </a:rPr>
              <a:t>Decides what to share</a:t>
            </a:r>
          </a:p>
          <a:p>
            <a:pPr lvl="1">
              <a:buFont typeface="Arial" pitchFamily="34" charset="0"/>
              <a:buChar char="•"/>
            </a:pPr>
            <a:r>
              <a:rPr lang="en-US" sz="1800" b="0" dirty="0" smtClean="0">
                <a:latin typeface="Calibri" pitchFamily="34" charset="0"/>
                <a:cs typeface="Arial" pitchFamily="34" charset="0"/>
              </a:rPr>
              <a:t>Video Remains under their control</a:t>
            </a:r>
          </a:p>
          <a:p>
            <a:pPr lvl="2">
              <a:buFont typeface="Arial" pitchFamily="34" charset="0"/>
              <a:buChar char="•"/>
            </a:pPr>
            <a:r>
              <a:rPr lang="en-US" sz="1800" b="0" dirty="0" smtClean="0">
                <a:latin typeface="Calibri" pitchFamily="34" charset="0"/>
                <a:cs typeface="Arial" pitchFamily="34" charset="0"/>
              </a:rPr>
              <a:t>Exclusive Property, right to record, retention policy</a:t>
            </a:r>
          </a:p>
          <a:p>
            <a:pPr lvl="1">
              <a:buFont typeface="Arial" pitchFamily="34" charset="0"/>
              <a:buChar char="•"/>
            </a:pPr>
            <a:r>
              <a:rPr lang="en-US" sz="1800" b="0" dirty="0" smtClean="0">
                <a:latin typeface="Calibri" pitchFamily="34" charset="0"/>
                <a:cs typeface="Arial" pitchFamily="34" charset="0"/>
              </a:rPr>
              <a:t>Determines Security Level for each Video</a:t>
            </a:r>
          </a:p>
          <a:p>
            <a:pPr lvl="1">
              <a:buFont typeface="Arial" pitchFamily="34" charset="0"/>
              <a:buChar char="•"/>
            </a:pPr>
            <a:r>
              <a:rPr lang="en-US" sz="1800" b="0" dirty="0" smtClean="0">
                <a:latin typeface="Calibri" pitchFamily="34" charset="0"/>
                <a:cs typeface="Arial" pitchFamily="34" charset="0"/>
              </a:rPr>
              <a:t>Determines Permissions to see video</a:t>
            </a:r>
          </a:p>
          <a:p>
            <a:pPr lvl="1">
              <a:buFont typeface="Arial" pitchFamily="34" charset="0"/>
              <a:buChar char="•"/>
            </a:pPr>
            <a:r>
              <a:rPr lang="en-US" sz="1800" b="0" dirty="0" smtClean="0">
                <a:latin typeface="Calibri" pitchFamily="34" charset="0"/>
                <a:cs typeface="Arial" pitchFamily="34" charset="0"/>
              </a:rPr>
              <a:t>Retains Pan/Tilt/Zoom (PTZ) camera control</a:t>
            </a:r>
          </a:p>
          <a:p>
            <a:pPr lvl="1">
              <a:buFont typeface="Arial" pitchFamily="34" charset="0"/>
              <a:buChar char="•"/>
            </a:pPr>
            <a:r>
              <a:rPr lang="en-US" sz="1800" b="0" dirty="0" smtClean="0">
                <a:latin typeface="Calibri" pitchFamily="34" charset="0"/>
                <a:cs typeface="Arial" pitchFamily="34" charset="0"/>
              </a:rPr>
              <a:t>Ability to disable video feed or feeds to Receiving Agencies, based on Security level or user group</a:t>
            </a:r>
          </a:p>
          <a:p>
            <a:pPr lvl="1">
              <a:buFont typeface="Arial" pitchFamily="34" charset="0"/>
              <a:buChar char="•"/>
            </a:pPr>
            <a:r>
              <a:rPr lang="en-US" sz="1800" b="0" dirty="0" smtClean="0">
                <a:latin typeface="Calibri" pitchFamily="34" charset="0"/>
                <a:cs typeface="Arial" pitchFamily="34" charset="0"/>
              </a:rPr>
              <a:t>Should not require major modifications to the current video systems</a:t>
            </a:r>
          </a:p>
          <a:p>
            <a:pPr lvl="1">
              <a:buNone/>
            </a:pPr>
            <a:endParaRPr lang="en-US" sz="1800" b="0" dirty="0" smtClean="0">
              <a:latin typeface="Calibri" pitchFamily="34" charset="0"/>
              <a:cs typeface="Arial" pitchFamily="34" charset="0"/>
            </a:endParaRPr>
          </a:p>
          <a:p>
            <a:pPr>
              <a:buNone/>
            </a:pPr>
            <a:r>
              <a:rPr lang="en-US" sz="1800" dirty="0" smtClean="0">
                <a:latin typeface="Calibri" pitchFamily="34" charset="0"/>
                <a:cs typeface="Arial" pitchFamily="34" charset="0"/>
              </a:rPr>
              <a:t>Receiving Agencies (Viewing Agencies)</a:t>
            </a:r>
          </a:p>
          <a:p>
            <a:pPr lvl="1">
              <a:buFont typeface="Arial" pitchFamily="34" charset="0"/>
              <a:buChar char="•"/>
            </a:pPr>
            <a:r>
              <a:rPr lang="en-US" sz="1800" b="0" dirty="0" smtClean="0">
                <a:latin typeface="Calibri" pitchFamily="34" charset="0"/>
                <a:cs typeface="Arial" pitchFamily="34" charset="0"/>
              </a:rPr>
              <a:t>May request stored images from Source Agency</a:t>
            </a:r>
          </a:p>
          <a:p>
            <a:pPr lvl="1">
              <a:buFont typeface="Arial" pitchFamily="34" charset="0"/>
              <a:buChar char="•"/>
            </a:pPr>
            <a:r>
              <a:rPr lang="en-US" sz="1800" b="0" dirty="0" smtClean="0">
                <a:latin typeface="Calibri" pitchFamily="34" charset="0"/>
                <a:cs typeface="Arial" pitchFamily="34" charset="0"/>
              </a:rPr>
              <a:t>May retain or share only with Permission from Source Agency</a:t>
            </a:r>
          </a:p>
          <a:p>
            <a:pPr lvl="1">
              <a:buFont typeface="Arial" pitchFamily="34" charset="0"/>
              <a:buChar char="•"/>
            </a:pPr>
            <a:r>
              <a:rPr lang="en-US" sz="1800" b="0" dirty="0" smtClean="0">
                <a:latin typeface="Calibri" pitchFamily="34" charset="0"/>
                <a:cs typeface="Arial" pitchFamily="34" charset="0"/>
              </a:rPr>
              <a:t>MOU needed for recording video of source agency when they do not</a:t>
            </a:r>
          </a:p>
          <a:p>
            <a:pPr lvl="1">
              <a:buFont typeface="Arial" pitchFamily="34" charset="0"/>
              <a:buChar char="•"/>
            </a:pPr>
            <a:r>
              <a:rPr lang="en-US" sz="1800" b="0" dirty="0" smtClean="0">
                <a:latin typeface="Calibri" pitchFamily="34" charset="0"/>
                <a:cs typeface="Arial" pitchFamily="34" charset="0"/>
              </a:rPr>
              <a:t>May request Agency to record images </a:t>
            </a:r>
          </a:p>
          <a:p>
            <a:pPr lvl="1">
              <a:buFont typeface="Arial" pitchFamily="34" charset="0"/>
              <a:buChar char="•"/>
            </a:pPr>
            <a:r>
              <a:rPr lang="en-US" sz="1800" b="0" dirty="0" smtClean="0">
                <a:latin typeface="Calibri" pitchFamily="34" charset="0"/>
                <a:cs typeface="Arial" pitchFamily="34" charset="0"/>
              </a:rPr>
              <a:t>May request PTZ movement</a:t>
            </a:r>
          </a:p>
          <a:p>
            <a:pPr lvl="1"/>
            <a:endParaRPr lang="en-US" sz="1600" b="0" dirty="0" smtClean="0">
              <a:latin typeface="Calibri" pitchFamily="34" charset="0"/>
              <a:cs typeface="Arial" pitchFamily="34" charset="0"/>
            </a:endParaRPr>
          </a:p>
          <a:p>
            <a:endParaRPr lang="en-US" sz="1800" dirty="0"/>
          </a:p>
        </p:txBody>
      </p:sp>
      <p:sp>
        <p:nvSpPr>
          <p:cNvPr id="5" name="Slide Number Placeholder 4"/>
          <p:cNvSpPr>
            <a:spLocks noGrp="1"/>
          </p:cNvSpPr>
          <p:nvPr>
            <p:ph type="sldNum" sz="quarter" idx="11"/>
          </p:nvPr>
        </p:nvSpPr>
        <p:spPr/>
        <p:txBody>
          <a:bodyPr/>
          <a:lstStyle/>
          <a:p>
            <a:fld id="{065FD0D1-12E1-4258-B764-30B81267E035}" type="slidenum">
              <a:rPr lang="en-US" smtClean="0"/>
              <a:pPr/>
              <a:t>12</a:t>
            </a:fld>
            <a:endParaRPr lang="en-US"/>
          </a:p>
        </p:txBody>
      </p:sp>
    </p:spTree>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625" y="433388"/>
            <a:ext cx="8229600" cy="755332"/>
          </a:xfrm>
        </p:spPr>
        <p:txBody>
          <a:bodyPr/>
          <a:lstStyle/>
          <a:p>
            <a:r>
              <a:rPr lang="en-US" dirty="0" smtClean="0">
                <a:latin typeface="Calibri" pitchFamily="34" charset="0"/>
              </a:rPr>
              <a:t>	</a:t>
            </a:r>
            <a:r>
              <a:rPr lang="en-US" dirty="0" smtClean="0">
                <a:solidFill>
                  <a:schemeClr val="accent2">
                    <a:lumMod val="25000"/>
                  </a:schemeClr>
                </a:solidFill>
                <a:latin typeface="Calibri" pitchFamily="34" charset="0"/>
              </a:rPr>
              <a:t>Existing “AS IS” Video Sharing Capability</a:t>
            </a:r>
            <a:endParaRPr lang="en-US" dirty="0">
              <a:solidFill>
                <a:schemeClr val="accent2">
                  <a:lumMod val="25000"/>
                </a:schemeClr>
              </a:solidFill>
              <a:latin typeface="Calibri" pitchFamily="34" charset="0"/>
            </a:endParaRPr>
          </a:p>
        </p:txBody>
      </p:sp>
      <p:sp>
        <p:nvSpPr>
          <p:cNvPr id="3" name="Content Placeholder 2"/>
          <p:cNvSpPr>
            <a:spLocks noGrp="1"/>
          </p:cNvSpPr>
          <p:nvPr>
            <p:ph idx="1"/>
          </p:nvPr>
        </p:nvSpPr>
        <p:spPr>
          <a:xfrm>
            <a:off x="1013552" y="1963738"/>
            <a:ext cx="7006728" cy="3959225"/>
          </a:xfrm>
        </p:spPr>
        <p:txBody>
          <a:bodyPr/>
          <a:lstStyle/>
          <a:p>
            <a:pPr lvl="0">
              <a:buNone/>
            </a:pPr>
            <a:endParaRPr lang="en-US" sz="1800" b="0" dirty="0" smtClean="0">
              <a:latin typeface="Calibri" pitchFamily="34" charset="0"/>
            </a:endParaRPr>
          </a:p>
          <a:p>
            <a:pPr marL="0" lvl="0" indent="0">
              <a:buNone/>
              <a:tabLst>
                <a:tab pos="0" algn="l"/>
              </a:tabLst>
            </a:pPr>
            <a:r>
              <a:rPr lang="en-US" b="0" dirty="0" smtClean="0">
                <a:latin typeface="Calibri" pitchFamily="34" charset="0"/>
              </a:rPr>
              <a:t>The current “As Is” architecture of the participating agencies has traditionally been </a:t>
            </a:r>
            <a:r>
              <a:rPr lang="en-US" b="0" i="1" dirty="0" smtClean="0">
                <a:latin typeface="Calibri" pitchFamily="34" charset="0"/>
              </a:rPr>
              <a:t>limited to a combination of video sharing at the Data and Presentation Layers.</a:t>
            </a:r>
            <a:r>
              <a:rPr lang="en-US" b="0" dirty="0" smtClean="0">
                <a:latin typeface="Calibri" pitchFamily="34" charset="0"/>
              </a:rPr>
              <a:t> </a:t>
            </a:r>
          </a:p>
          <a:p>
            <a:pPr marL="0" lvl="0" indent="0">
              <a:buNone/>
              <a:tabLst>
                <a:tab pos="0" algn="l"/>
              </a:tabLst>
            </a:pPr>
            <a:r>
              <a:rPr lang="en-US" b="0" dirty="0" smtClean="0">
                <a:latin typeface="Calibri" pitchFamily="34" charset="0"/>
              </a:rPr>
              <a:t> </a:t>
            </a:r>
          </a:p>
          <a:p>
            <a:pPr marL="0" lvl="0" indent="0">
              <a:buNone/>
              <a:tabLst>
                <a:tab pos="0" algn="l"/>
              </a:tabLst>
            </a:pPr>
            <a:r>
              <a:rPr lang="en-US" b="0" dirty="0" smtClean="0">
                <a:latin typeface="Calibri" pitchFamily="34" charset="0"/>
              </a:rPr>
              <a:t>These methods have been successful for the short term and on a small scale, but have been very expensive and difficult to implement.  </a:t>
            </a:r>
          </a:p>
          <a:p>
            <a:pPr marL="0" lvl="0" indent="0">
              <a:buNone/>
              <a:tabLst>
                <a:tab pos="0" algn="l"/>
              </a:tabLst>
            </a:pPr>
            <a:endParaRPr lang="en-US" b="0" dirty="0" smtClean="0">
              <a:latin typeface="Calibri" pitchFamily="34" charset="0"/>
            </a:endParaRPr>
          </a:p>
          <a:p>
            <a:pPr marL="0" lvl="0" indent="0">
              <a:buNone/>
              <a:tabLst>
                <a:tab pos="0" algn="l"/>
              </a:tabLst>
            </a:pPr>
            <a:r>
              <a:rPr lang="en-US" b="0" dirty="0" smtClean="0">
                <a:latin typeface="Calibri" pitchFamily="34" charset="0"/>
              </a:rPr>
              <a:t>As we look towards a regional architecture for video sharing these current methods will need to be replaced with a more efficient and network friendly approach.</a:t>
            </a:r>
          </a:p>
          <a:p>
            <a:pPr marL="0" lvl="0" indent="0">
              <a:buNone/>
              <a:tabLst>
                <a:tab pos="0" algn="l"/>
              </a:tabLst>
            </a:pPr>
            <a:endParaRPr lang="en-US" sz="1800" b="0" dirty="0" smtClean="0">
              <a:latin typeface="Calibri" pitchFamily="34" charset="0"/>
            </a:endParaRPr>
          </a:p>
          <a:p>
            <a:pPr marL="0" lvl="0" indent="0">
              <a:buNone/>
              <a:tabLst>
                <a:tab pos="0" algn="l"/>
              </a:tabLst>
            </a:pPr>
            <a:endParaRPr lang="en-US" sz="1800" b="0" dirty="0" smtClean="0">
              <a:latin typeface="Calibri" pitchFamily="34" charset="0"/>
            </a:endParaRPr>
          </a:p>
          <a:p>
            <a:pPr marL="0" lvl="0" indent="0">
              <a:buNone/>
              <a:tabLst>
                <a:tab pos="0" algn="l"/>
              </a:tabLst>
            </a:pPr>
            <a:endParaRPr lang="en-US" sz="1800" b="0" dirty="0">
              <a:latin typeface="Calibri" pitchFamily="34" charset="0"/>
            </a:endParaRPr>
          </a:p>
        </p:txBody>
      </p:sp>
      <p:sp>
        <p:nvSpPr>
          <p:cNvPr id="5" name="Slide Number Placeholder 4"/>
          <p:cNvSpPr>
            <a:spLocks noGrp="1"/>
          </p:cNvSpPr>
          <p:nvPr>
            <p:ph type="sldNum" sz="quarter" idx="11"/>
          </p:nvPr>
        </p:nvSpPr>
        <p:spPr/>
        <p:txBody>
          <a:bodyPr/>
          <a:lstStyle/>
          <a:p>
            <a:fld id="{065FD0D1-12E1-4258-B764-30B81267E035}" type="slidenum">
              <a:rPr lang="en-US" smtClean="0"/>
              <a:pPr/>
              <a:t>13</a:t>
            </a:fld>
            <a:endParaRPr lang="en-US"/>
          </a:p>
        </p:txBody>
      </p:sp>
    </p:spTree>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ncept Inter Schema 2.jpg"/>
          <p:cNvPicPr>
            <a:picLocks noChangeAspect="1"/>
          </p:cNvPicPr>
          <p:nvPr/>
        </p:nvPicPr>
        <p:blipFill>
          <a:blip r:embed="rId3" cstate="print"/>
          <a:stretch>
            <a:fillRect/>
          </a:stretch>
        </p:blipFill>
        <p:spPr>
          <a:xfrm>
            <a:off x="0" y="-5080"/>
            <a:ext cx="9144000" cy="6868160"/>
          </a:xfrm>
          <a:prstGeom prst="rect">
            <a:avLst/>
          </a:prstGeom>
        </p:spPr>
      </p:pic>
    </p:spTree>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625" y="433388"/>
            <a:ext cx="8229600" cy="755332"/>
          </a:xfrm>
        </p:spPr>
        <p:txBody>
          <a:bodyPr/>
          <a:lstStyle/>
          <a:p>
            <a:r>
              <a:rPr lang="en-US" dirty="0" smtClean="0">
                <a:latin typeface="Calibri" pitchFamily="34" charset="0"/>
              </a:rPr>
              <a:t>	   </a:t>
            </a:r>
            <a:r>
              <a:rPr lang="en-US" dirty="0" smtClean="0">
                <a:solidFill>
                  <a:schemeClr val="accent2">
                    <a:lumMod val="25000"/>
                  </a:schemeClr>
                </a:solidFill>
                <a:latin typeface="Calibri" pitchFamily="34" charset="0"/>
              </a:rPr>
              <a:t>Potential Types of Video Sharing </a:t>
            </a:r>
            <a:endParaRPr lang="en-US" dirty="0">
              <a:solidFill>
                <a:schemeClr val="accent2">
                  <a:lumMod val="25000"/>
                </a:schemeClr>
              </a:solidFill>
              <a:latin typeface="Calibri" pitchFamily="34" charset="0"/>
            </a:endParaRPr>
          </a:p>
        </p:txBody>
      </p:sp>
      <p:sp>
        <p:nvSpPr>
          <p:cNvPr id="3" name="Content Placeholder 2"/>
          <p:cNvSpPr>
            <a:spLocks noGrp="1"/>
          </p:cNvSpPr>
          <p:nvPr>
            <p:ph idx="1"/>
          </p:nvPr>
        </p:nvSpPr>
        <p:spPr>
          <a:xfrm>
            <a:off x="319088" y="1963738"/>
            <a:ext cx="8408352" cy="3959225"/>
          </a:xfrm>
          <a:noFill/>
        </p:spPr>
        <p:txBody>
          <a:bodyPr/>
          <a:lstStyle/>
          <a:p>
            <a:pPr lvl="0">
              <a:buFont typeface="Arial" pitchFamily="34" charset="0"/>
              <a:buChar char="•"/>
            </a:pPr>
            <a:r>
              <a:rPr lang="en-US" sz="1800" dirty="0" smtClean="0">
                <a:latin typeface="Calibri" pitchFamily="34" charset="0"/>
              </a:rPr>
              <a:t>Presentation Layer </a:t>
            </a:r>
            <a:r>
              <a:rPr lang="en-US" sz="1800" b="0" dirty="0" smtClean="0">
                <a:latin typeface="Calibri" pitchFamily="34" charset="0"/>
              </a:rPr>
              <a:t>video sharing requires expensive infrastructure investment, distributes control, creates network security issues, and typically requires each connection to be a custom design.   The user will typically have separate workstations for each application.</a:t>
            </a:r>
          </a:p>
          <a:p>
            <a:pPr lvl="0">
              <a:buFont typeface="Arial" pitchFamily="34" charset="0"/>
              <a:buChar char="•"/>
            </a:pPr>
            <a:endParaRPr lang="en-US" sz="1800" b="0" dirty="0" smtClean="0">
              <a:latin typeface="Calibri" pitchFamily="34" charset="0"/>
            </a:endParaRPr>
          </a:p>
          <a:p>
            <a:pPr lvl="0">
              <a:buFont typeface="Arial" pitchFamily="34" charset="0"/>
              <a:buChar char="•"/>
            </a:pPr>
            <a:r>
              <a:rPr lang="en-US" sz="1800" dirty="0" smtClean="0">
                <a:latin typeface="Calibri" pitchFamily="34" charset="0"/>
              </a:rPr>
              <a:t>Data Layer </a:t>
            </a:r>
            <a:r>
              <a:rPr lang="en-US" sz="1800" b="0" dirty="0" smtClean="0">
                <a:latin typeface="Calibri" pitchFamily="34" charset="0"/>
              </a:rPr>
              <a:t>video sharing allows for direct access to the video source, but increases the need for expensive, high bandwidth networks.  Sharing at this level may also necessitate camera licenses for every camera connection, require extensive firewall rules, lead to major scalability issues, and require the source data to be a particular type of feed leading to the expense of new equipment.</a:t>
            </a:r>
          </a:p>
          <a:p>
            <a:pPr lvl="0">
              <a:buFont typeface="Arial" pitchFamily="34" charset="0"/>
              <a:buChar char="•"/>
            </a:pPr>
            <a:endParaRPr lang="en-US" sz="1800" b="0" dirty="0" smtClean="0">
              <a:latin typeface="Calibri" pitchFamily="34" charset="0"/>
            </a:endParaRPr>
          </a:p>
          <a:p>
            <a:pPr lvl="0">
              <a:buFont typeface="Arial" pitchFamily="34" charset="0"/>
              <a:buChar char="•"/>
            </a:pPr>
            <a:r>
              <a:rPr lang="en-US" sz="1800" dirty="0" smtClean="0">
                <a:latin typeface="Calibri" pitchFamily="34" charset="0"/>
              </a:rPr>
              <a:t>Physical Security Information Management </a:t>
            </a:r>
            <a:r>
              <a:rPr lang="en-US" sz="1800" b="0" dirty="0" smtClean="0">
                <a:latin typeface="Calibri" pitchFamily="34" charset="0"/>
              </a:rPr>
              <a:t>(PSIM) video sharing is a </a:t>
            </a:r>
            <a:r>
              <a:rPr lang="en-US" sz="1800" b="0" i="1" dirty="0" smtClean="0">
                <a:latin typeface="Calibri" pitchFamily="34" charset="0"/>
              </a:rPr>
              <a:t>combination of the Presentation Layer and Data Layer models</a:t>
            </a:r>
            <a:r>
              <a:rPr lang="en-US" sz="1800" b="0" dirty="0" smtClean="0">
                <a:latin typeface="Calibri" pitchFamily="34" charset="0"/>
              </a:rPr>
              <a:t>.  This technique, while applicable to a limited number of EOCs, multiplies the issues of connectivity costs, network security, source control, and network bandwidth needs if applied regionally.</a:t>
            </a:r>
          </a:p>
          <a:p>
            <a:endParaRPr lang="en-US" sz="1800" b="0" dirty="0">
              <a:solidFill>
                <a:srgbClr val="FF0000"/>
              </a:solidFill>
              <a:latin typeface="Calibri" pitchFamily="34" charset="0"/>
            </a:endParaRPr>
          </a:p>
        </p:txBody>
      </p:sp>
      <p:sp>
        <p:nvSpPr>
          <p:cNvPr id="5" name="Slide Number Placeholder 4"/>
          <p:cNvSpPr>
            <a:spLocks noGrp="1"/>
          </p:cNvSpPr>
          <p:nvPr>
            <p:ph type="sldNum" sz="quarter" idx="11"/>
          </p:nvPr>
        </p:nvSpPr>
        <p:spPr/>
        <p:txBody>
          <a:bodyPr/>
          <a:lstStyle/>
          <a:p>
            <a:fld id="{065FD0D1-12E1-4258-B764-30B81267E035}" type="slidenum">
              <a:rPr lang="en-US" smtClean="0"/>
              <a:pPr/>
              <a:t>15</a:t>
            </a:fld>
            <a:endParaRPr lang="en-US"/>
          </a:p>
        </p:txBody>
      </p:sp>
    </p:spTree>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ncept Inter Schema 3.jpg"/>
          <p:cNvPicPr>
            <a:picLocks noChangeAspect="1"/>
          </p:cNvPicPr>
          <p:nvPr/>
        </p:nvPicPr>
        <p:blipFill>
          <a:blip r:embed="rId3" cstate="print"/>
          <a:stretch>
            <a:fillRect/>
          </a:stretch>
        </p:blipFill>
        <p:spPr>
          <a:xfrm>
            <a:off x="0" y="-5080"/>
            <a:ext cx="9144000" cy="6868160"/>
          </a:xfrm>
          <a:prstGeom prst="rect">
            <a:avLst/>
          </a:prstGeom>
        </p:spPr>
      </p:pic>
    </p:spTree>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ncept Inter Schema 4.jpg"/>
          <p:cNvPicPr>
            <a:picLocks noChangeAspect="1"/>
          </p:cNvPicPr>
          <p:nvPr/>
        </p:nvPicPr>
        <p:blipFill>
          <a:blip r:embed="rId3" cstate="print"/>
          <a:stretch>
            <a:fillRect/>
          </a:stretch>
        </p:blipFill>
        <p:spPr>
          <a:xfrm>
            <a:off x="0" y="-5080"/>
            <a:ext cx="9144000" cy="6868160"/>
          </a:xfrm>
          <a:prstGeom prst="rect">
            <a:avLst/>
          </a:prstGeom>
        </p:spPr>
      </p:pic>
    </p:spTree>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ig 3.2-1.jpg"/>
          <p:cNvPicPr>
            <a:picLocks noChangeAspect="1"/>
          </p:cNvPicPr>
          <p:nvPr/>
        </p:nvPicPr>
        <p:blipFill>
          <a:blip r:embed="rId3" cstate="print"/>
          <a:stretch>
            <a:fillRect/>
          </a:stretch>
        </p:blipFill>
        <p:spPr>
          <a:xfrm>
            <a:off x="6764" y="0"/>
            <a:ext cx="9130470" cy="6857998"/>
          </a:xfrm>
          <a:prstGeom prst="rect">
            <a:avLst/>
          </a:prstGeom>
        </p:spPr>
      </p:pic>
    </p:spTree>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ncepts Slide 19.jpg"/>
          <p:cNvPicPr>
            <a:picLocks noChangeAspect="1"/>
          </p:cNvPicPr>
          <p:nvPr/>
        </p:nvPicPr>
        <p:blipFill>
          <a:blip r:embed="rId3" cstate="print"/>
          <a:stretch>
            <a:fillRect/>
          </a:stretch>
        </p:blipFill>
        <p:spPr>
          <a:xfrm>
            <a:off x="1" y="-5079"/>
            <a:ext cx="9143998" cy="6868158"/>
          </a:xfrm>
          <a:prstGeom prst="rect">
            <a:avLst/>
          </a:prstGeom>
        </p:spPr>
      </p:pic>
    </p:spTree>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33388"/>
            <a:ext cx="9143999" cy="932568"/>
          </a:xfrm>
        </p:spPr>
        <p:txBody>
          <a:bodyPr anchor="ctr"/>
          <a:lstStyle/>
          <a:p>
            <a:r>
              <a:rPr lang="en-US" sz="2800" dirty="0" smtClean="0">
                <a:effectLst>
                  <a:outerShdw blurRad="38100" dist="38100" dir="2700000" algn="tl">
                    <a:srgbClr val="000000">
                      <a:alpha val="43137"/>
                    </a:srgbClr>
                  </a:outerShdw>
                </a:effectLst>
              </a:rPr>
              <a:t>	</a:t>
            </a:r>
            <a:r>
              <a:rPr lang="en-US" dirty="0" smtClean="0">
                <a:solidFill>
                  <a:schemeClr val="accent2">
                    <a:lumMod val="25000"/>
                  </a:schemeClr>
                </a:solidFill>
                <a:latin typeface="Calibri" pitchFamily="34" charset="0"/>
              </a:rPr>
              <a:t>Recommended </a:t>
            </a:r>
            <a:r>
              <a:rPr lang="en-US" dirty="0">
                <a:solidFill>
                  <a:schemeClr val="accent2">
                    <a:lumMod val="25000"/>
                  </a:schemeClr>
                </a:solidFill>
                <a:latin typeface="Calibri" pitchFamily="34" charset="0"/>
              </a:rPr>
              <a:t>“TO BE” Video </a:t>
            </a:r>
            <a:r>
              <a:rPr lang="en-US" dirty="0" smtClean="0">
                <a:solidFill>
                  <a:schemeClr val="accent2">
                    <a:lumMod val="25000"/>
                  </a:schemeClr>
                </a:solidFill>
                <a:latin typeface="Calibri" pitchFamily="34" charset="0"/>
              </a:rPr>
              <a:t>Sharing Concept</a:t>
            </a:r>
            <a:endParaRPr lang="en-US" dirty="0">
              <a:solidFill>
                <a:schemeClr val="accent2">
                  <a:lumMod val="25000"/>
                </a:schemeClr>
              </a:solidFill>
              <a:latin typeface="Calibri" pitchFamily="34" charset="0"/>
            </a:endParaRPr>
          </a:p>
        </p:txBody>
      </p:sp>
      <p:sp>
        <p:nvSpPr>
          <p:cNvPr id="3" name="Content Placeholder 2"/>
          <p:cNvSpPr>
            <a:spLocks noGrp="1"/>
          </p:cNvSpPr>
          <p:nvPr>
            <p:ph idx="1"/>
          </p:nvPr>
        </p:nvSpPr>
        <p:spPr>
          <a:xfrm>
            <a:off x="731520" y="2062480"/>
            <a:ext cx="7508240" cy="3860483"/>
          </a:xfrm>
        </p:spPr>
        <p:txBody>
          <a:bodyPr/>
          <a:lstStyle/>
          <a:p>
            <a:pPr marL="177800" indent="-177800" fontAlgn="auto">
              <a:spcBef>
                <a:spcPts val="0"/>
              </a:spcBef>
              <a:spcAft>
                <a:spcPts val="0"/>
              </a:spcAft>
              <a:buNone/>
              <a:defRPr/>
            </a:pPr>
            <a:r>
              <a:rPr lang="en-US" dirty="0">
                <a:latin typeface="Calibri" pitchFamily="34" charset="0"/>
              </a:rPr>
              <a:t>Utilize a Layered Approach</a:t>
            </a:r>
          </a:p>
          <a:p>
            <a:pPr marL="177800" indent="-177800" fontAlgn="auto">
              <a:spcBef>
                <a:spcPts val="0"/>
              </a:spcBef>
              <a:spcAft>
                <a:spcPts val="0"/>
              </a:spcAft>
              <a:defRPr/>
            </a:pPr>
            <a:endParaRPr lang="en-US" b="0" dirty="0">
              <a:latin typeface="Calibri" pitchFamily="34" charset="0"/>
            </a:endParaRPr>
          </a:p>
          <a:p>
            <a:pPr marL="414337" lvl="1" indent="-177800" fontAlgn="auto">
              <a:lnSpc>
                <a:spcPct val="150000"/>
              </a:lnSpc>
              <a:spcBef>
                <a:spcPts val="0"/>
              </a:spcBef>
              <a:spcAft>
                <a:spcPts val="0"/>
              </a:spcAft>
              <a:buFont typeface="Arial" pitchFamily="34" charset="0"/>
              <a:buChar char="•"/>
              <a:defRPr/>
            </a:pPr>
            <a:r>
              <a:rPr lang="en-US" b="0" dirty="0">
                <a:latin typeface="Calibri" pitchFamily="34" charset="0"/>
              </a:rPr>
              <a:t>Interoperability is achieved in the </a:t>
            </a:r>
            <a:r>
              <a:rPr lang="en-US" b="0" i="1" u="sng" dirty="0">
                <a:latin typeface="Calibri" pitchFamily="34" charset="0"/>
              </a:rPr>
              <a:t>Integration Layer</a:t>
            </a:r>
          </a:p>
          <a:p>
            <a:pPr marL="414337" lvl="1" indent="-177800" fontAlgn="auto">
              <a:lnSpc>
                <a:spcPct val="150000"/>
              </a:lnSpc>
              <a:spcBef>
                <a:spcPts val="0"/>
              </a:spcBef>
              <a:spcAft>
                <a:spcPts val="0"/>
              </a:spcAft>
              <a:buFont typeface="Arial" pitchFamily="34" charset="0"/>
              <a:buChar char="•"/>
              <a:defRPr/>
            </a:pPr>
            <a:r>
              <a:rPr lang="en-US" b="0" i="1" dirty="0">
                <a:latin typeface="Calibri" pitchFamily="34" charset="0"/>
              </a:rPr>
              <a:t>Normalize</a:t>
            </a:r>
            <a:r>
              <a:rPr lang="en-US" b="0" dirty="0">
                <a:latin typeface="Calibri" pitchFamily="34" charset="0"/>
              </a:rPr>
              <a:t> the </a:t>
            </a:r>
            <a:r>
              <a:rPr lang="en-US" b="0" dirty="0" smtClean="0">
                <a:latin typeface="Calibri" pitchFamily="34" charset="0"/>
              </a:rPr>
              <a:t>data</a:t>
            </a:r>
            <a:endParaRPr lang="en-US" b="0" dirty="0">
              <a:latin typeface="Calibri" pitchFamily="34" charset="0"/>
            </a:endParaRPr>
          </a:p>
          <a:p>
            <a:pPr marL="414337" lvl="1" indent="-177800" fontAlgn="auto">
              <a:lnSpc>
                <a:spcPct val="150000"/>
              </a:lnSpc>
              <a:spcBef>
                <a:spcPts val="0"/>
              </a:spcBef>
              <a:spcAft>
                <a:spcPts val="0"/>
              </a:spcAft>
              <a:buFont typeface="Arial" pitchFamily="34" charset="0"/>
              <a:buChar char="•"/>
              <a:defRPr/>
            </a:pPr>
            <a:r>
              <a:rPr lang="en-US" b="0" i="1" dirty="0" smtClean="0">
                <a:latin typeface="Calibri" pitchFamily="34" charset="0"/>
              </a:rPr>
              <a:t>Distribute</a:t>
            </a:r>
            <a:r>
              <a:rPr lang="en-US" b="0" dirty="0" smtClean="0">
                <a:latin typeface="Calibri" pitchFamily="34" charset="0"/>
              </a:rPr>
              <a:t> the data </a:t>
            </a:r>
            <a:r>
              <a:rPr lang="en-US" b="0" dirty="0">
                <a:latin typeface="Calibri" pitchFamily="34" charset="0"/>
              </a:rPr>
              <a:t>utilizing a Secure Architecture</a:t>
            </a:r>
          </a:p>
          <a:p>
            <a:pPr marL="414337" lvl="1" indent="-177800" fontAlgn="auto">
              <a:lnSpc>
                <a:spcPct val="150000"/>
              </a:lnSpc>
              <a:spcBef>
                <a:spcPts val="0"/>
              </a:spcBef>
              <a:spcAft>
                <a:spcPts val="0"/>
              </a:spcAft>
              <a:buFont typeface="Arial" pitchFamily="34" charset="0"/>
              <a:buChar char="•"/>
              <a:defRPr/>
            </a:pPr>
            <a:r>
              <a:rPr lang="en-US" b="0" dirty="0">
                <a:latin typeface="Calibri" pitchFamily="34" charset="0"/>
              </a:rPr>
              <a:t>Allow Data to be viewed in each Agency’s current </a:t>
            </a:r>
            <a:r>
              <a:rPr lang="en-US" b="0" i="1" u="sng" dirty="0">
                <a:latin typeface="Calibri" pitchFamily="34" charset="0"/>
              </a:rPr>
              <a:t>Presentation Layer</a:t>
            </a:r>
            <a:r>
              <a:rPr lang="en-US" b="0" u="sng" dirty="0">
                <a:latin typeface="Calibri" pitchFamily="34" charset="0"/>
              </a:rPr>
              <a:t> </a:t>
            </a:r>
            <a:r>
              <a:rPr lang="en-US" b="0" dirty="0">
                <a:latin typeface="Calibri" pitchFamily="34" charset="0"/>
              </a:rPr>
              <a:t>Application</a:t>
            </a:r>
          </a:p>
          <a:p>
            <a:pPr lvl="1"/>
            <a:endParaRPr lang="en-US" dirty="0"/>
          </a:p>
        </p:txBody>
      </p:sp>
      <p:sp>
        <p:nvSpPr>
          <p:cNvPr id="5" name="Slide Number Placeholder 4"/>
          <p:cNvSpPr>
            <a:spLocks noGrp="1"/>
          </p:cNvSpPr>
          <p:nvPr>
            <p:ph type="sldNum" sz="quarter" idx="11"/>
          </p:nvPr>
        </p:nvSpPr>
        <p:spPr/>
        <p:txBody>
          <a:bodyPr/>
          <a:lstStyle/>
          <a:p>
            <a:fld id="{065FD0D1-12E1-4258-B764-30B81267E035}" type="slidenum">
              <a:rPr lang="en-US" smtClean="0"/>
              <a:pPr/>
              <a:t>20</a:t>
            </a:fld>
            <a:endParaRPr lang="en-US"/>
          </a:p>
        </p:txBody>
      </p:sp>
    </p:spTree>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ig 5.5_1.jpg"/>
          <p:cNvPicPr>
            <a:picLocks noChangeAspect="1"/>
          </p:cNvPicPr>
          <p:nvPr/>
        </p:nvPicPr>
        <p:blipFill>
          <a:blip r:embed="rId2" cstate="print"/>
          <a:stretch>
            <a:fillRect/>
          </a:stretch>
        </p:blipFill>
        <p:spPr>
          <a:xfrm>
            <a:off x="192567" y="170121"/>
            <a:ext cx="8737600" cy="6177516"/>
          </a:xfrm>
          <a:prstGeom prst="rect">
            <a:avLst/>
          </a:prstGeom>
        </p:spPr>
      </p:pic>
      <p:sp>
        <p:nvSpPr>
          <p:cNvPr id="3" name="Slide Number Placeholder 2"/>
          <p:cNvSpPr>
            <a:spLocks noGrp="1"/>
          </p:cNvSpPr>
          <p:nvPr>
            <p:ph type="sldNum" sz="quarter" idx="11"/>
          </p:nvPr>
        </p:nvSpPr>
        <p:spPr/>
        <p:txBody>
          <a:bodyPr/>
          <a:lstStyle/>
          <a:p>
            <a:fld id="{C9D4FD9F-1C13-4269-824E-3254A75B2035}" type="slidenum">
              <a:rPr lang="en-US" smtClean="0"/>
              <a:pPr/>
              <a:t>21</a:t>
            </a:fld>
            <a:endParaRPr lang="en-US"/>
          </a:p>
        </p:txBody>
      </p:sp>
    </p:spTree>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C9D4FD9F-1C13-4269-824E-3254A75B2035}" type="slidenum">
              <a:rPr lang="en-US" smtClean="0"/>
              <a:pPr/>
              <a:t>22</a:t>
            </a:fld>
            <a:endParaRPr lang="en-US"/>
          </a:p>
        </p:txBody>
      </p:sp>
      <p:pic>
        <p:nvPicPr>
          <p:cNvPr id="4" name="Picture 3" descr="Concepts Slide 21.jpg"/>
          <p:cNvPicPr>
            <a:picLocks noChangeAspect="1"/>
          </p:cNvPicPr>
          <p:nvPr/>
        </p:nvPicPr>
        <p:blipFill>
          <a:blip r:embed="rId2" cstate="print"/>
          <a:stretch>
            <a:fillRect/>
          </a:stretch>
        </p:blipFill>
        <p:spPr>
          <a:xfrm>
            <a:off x="253055" y="265814"/>
            <a:ext cx="8585200" cy="6011649"/>
          </a:xfrm>
          <a:prstGeom prst="rect">
            <a:avLst/>
          </a:prstGeom>
        </p:spPr>
      </p:pic>
    </p:spTree>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6720"/>
            <a:ext cx="8229600" cy="965200"/>
          </a:xfrm>
        </p:spPr>
        <p:txBody>
          <a:bodyPr/>
          <a:lstStyle/>
          <a:p>
            <a:r>
              <a:rPr lang="en-US" sz="2800" dirty="0" smtClean="0"/>
              <a:t>	</a:t>
            </a:r>
            <a:r>
              <a:rPr lang="en-US" dirty="0" smtClean="0">
                <a:solidFill>
                  <a:schemeClr val="accent2">
                    <a:lumMod val="25000"/>
                  </a:schemeClr>
                </a:solidFill>
                <a:latin typeface="Calibri" pitchFamily="34" charset="0"/>
              </a:rPr>
              <a:t>Recommended “TO BE” Video Sharing 	Concept</a:t>
            </a:r>
            <a:endParaRPr lang="en-US" dirty="0">
              <a:solidFill>
                <a:schemeClr val="accent2">
                  <a:lumMod val="25000"/>
                </a:schemeClr>
              </a:solidFill>
              <a:latin typeface="Calibri" pitchFamily="34" charset="0"/>
            </a:endParaRPr>
          </a:p>
        </p:txBody>
      </p:sp>
      <p:sp>
        <p:nvSpPr>
          <p:cNvPr id="3" name="Text Placeholder 2"/>
          <p:cNvSpPr>
            <a:spLocks noGrp="1"/>
          </p:cNvSpPr>
          <p:nvPr>
            <p:ph type="body" idx="1"/>
          </p:nvPr>
        </p:nvSpPr>
        <p:spPr>
          <a:xfrm>
            <a:off x="457200" y="1535113"/>
            <a:ext cx="4040188" cy="476567"/>
          </a:xfrm>
        </p:spPr>
        <p:txBody>
          <a:bodyPr/>
          <a:lstStyle/>
          <a:p>
            <a:r>
              <a:rPr lang="en-US" sz="2000" u="sng" dirty="0" smtClean="0">
                <a:latin typeface="Calibri" pitchFamily="34" charset="0"/>
              </a:rPr>
              <a:t>Pros:</a:t>
            </a:r>
            <a:endParaRPr lang="en-US" sz="2000" u="sng" dirty="0">
              <a:latin typeface="Calibri" pitchFamily="34" charset="0"/>
            </a:endParaRPr>
          </a:p>
        </p:txBody>
      </p:sp>
      <p:sp>
        <p:nvSpPr>
          <p:cNvPr id="4" name="Content Placeholder 3"/>
          <p:cNvSpPr>
            <a:spLocks noGrp="1"/>
          </p:cNvSpPr>
          <p:nvPr>
            <p:ph sz="half" idx="2"/>
          </p:nvPr>
        </p:nvSpPr>
        <p:spPr>
          <a:xfrm>
            <a:off x="457199" y="2123441"/>
            <a:ext cx="5062451" cy="4002722"/>
          </a:xfrm>
        </p:spPr>
        <p:txBody>
          <a:bodyPr/>
          <a:lstStyle/>
          <a:p>
            <a:pPr marL="109538" indent="-109538" fontAlgn="auto">
              <a:lnSpc>
                <a:spcPct val="100000"/>
              </a:lnSpc>
              <a:spcAft>
                <a:spcPts val="0"/>
              </a:spcAft>
              <a:buFont typeface="Arial" pitchFamily="34" charset="0"/>
              <a:buChar char="•"/>
              <a:tabLst>
                <a:tab pos="109538" algn="l"/>
              </a:tabLst>
              <a:defRPr/>
            </a:pPr>
            <a:r>
              <a:rPr lang="en-US" sz="1800" b="0" dirty="0">
                <a:latin typeface="Calibri" pitchFamily="34" charset="0"/>
              </a:rPr>
              <a:t>Provides Agency with source control and the ability to create multiple security domains</a:t>
            </a:r>
          </a:p>
          <a:p>
            <a:pPr marL="109538" indent="-109538" fontAlgn="auto">
              <a:lnSpc>
                <a:spcPct val="100000"/>
              </a:lnSpc>
              <a:spcAft>
                <a:spcPts val="0"/>
              </a:spcAft>
              <a:buFont typeface="Arial" pitchFamily="34" charset="0"/>
              <a:buChar char="•"/>
              <a:tabLst>
                <a:tab pos="109538" algn="l"/>
              </a:tabLst>
              <a:defRPr/>
            </a:pPr>
            <a:r>
              <a:rPr lang="en-US" sz="1800" b="0" dirty="0">
                <a:latin typeface="Calibri" pitchFamily="34" charset="0"/>
              </a:rPr>
              <a:t>Camera and Intranet are only accessed once</a:t>
            </a:r>
          </a:p>
          <a:p>
            <a:pPr marL="109538" indent="-109538" fontAlgn="auto">
              <a:lnSpc>
                <a:spcPct val="100000"/>
              </a:lnSpc>
              <a:spcAft>
                <a:spcPts val="0"/>
              </a:spcAft>
              <a:buFont typeface="Arial" pitchFamily="34" charset="0"/>
              <a:buChar char="•"/>
              <a:tabLst>
                <a:tab pos="109538" algn="l"/>
              </a:tabLst>
              <a:defRPr/>
            </a:pPr>
            <a:r>
              <a:rPr lang="en-US" sz="1800" b="0" dirty="0">
                <a:latin typeface="Calibri" pitchFamily="34" charset="0"/>
              </a:rPr>
              <a:t>Firewall Friendly</a:t>
            </a:r>
          </a:p>
          <a:p>
            <a:pPr marL="109538" indent="-109538" fontAlgn="auto">
              <a:lnSpc>
                <a:spcPct val="100000"/>
              </a:lnSpc>
              <a:spcAft>
                <a:spcPts val="0"/>
              </a:spcAft>
              <a:buFont typeface="Arial" pitchFamily="34" charset="0"/>
              <a:buChar char="•"/>
              <a:tabLst>
                <a:tab pos="109538" algn="l"/>
              </a:tabLst>
              <a:defRPr/>
            </a:pPr>
            <a:r>
              <a:rPr lang="en-US" sz="1800" b="0" dirty="0">
                <a:latin typeface="Calibri" pitchFamily="34" charset="0"/>
              </a:rPr>
              <a:t>Eliminates Vendor Dependence</a:t>
            </a:r>
          </a:p>
          <a:p>
            <a:pPr marL="109538" indent="-109538" fontAlgn="auto">
              <a:lnSpc>
                <a:spcPct val="100000"/>
              </a:lnSpc>
              <a:spcAft>
                <a:spcPts val="0"/>
              </a:spcAft>
              <a:buFont typeface="Arial" pitchFamily="34" charset="0"/>
              <a:buChar char="•"/>
              <a:tabLst>
                <a:tab pos="109538" algn="l"/>
              </a:tabLst>
              <a:defRPr/>
            </a:pPr>
            <a:r>
              <a:rPr lang="en-US" sz="1800" b="0" dirty="0">
                <a:latin typeface="Calibri" pitchFamily="34" charset="0"/>
              </a:rPr>
              <a:t>Allows Agencies freedom to choose VMS and Presentation Applications that meets their needs</a:t>
            </a:r>
          </a:p>
          <a:p>
            <a:pPr marL="109538" indent="-109538" fontAlgn="auto">
              <a:lnSpc>
                <a:spcPct val="100000"/>
              </a:lnSpc>
              <a:spcAft>
                <a:spcPts val="0"/>
              </a:spcAft>
              <a:buFont typeface="Arial" pitchFamily="34" charset="0"/>
              <a:buChar char="•"/>
              <a:tabLst>
                <a:tab pos="109538" algn="l"/>
              </a:tabLst>
              <a:defRPr/>
            </a:pPr>
            <a:r>
              <a:rPr lang="en-US" sz="1800" b="0" dirty="0">
                <a:latin typeface="Calibri" pitchFamily="34" charset="0"/>
              </a:rPr>
              <a:t>Highly scalable</a:t>
            </a:r>
          </a:p>
          <a:p>
            <a:pPr marL="109538" indent="-109538" fontAlgn="auto">
              <a:lnSpc>
                <a:spcPct val="100000"/>
              </a:lnSpc>
              <a:spcAft>
                <a:spcPts val="0"/>
              </a:spcAft>
              <a:buFont typeface="Arial" pitchFamily="34" charset="0"/>
              <a:buChar char="•"/>
              <a:tabLst>
                <a:tab pos="109538" algn="l"/>
              </a:tabLst>
              <a:defRPr/>
            </a:pPr>
            <a:r>
              <a:rPr lang="en-US" sz="1800" b="0" dirty="0">
                <a:latin typeface="Calibri" pitchFamily="34" charset="0"/>
              </a:rPr>
              <a:t>Low Bandwidth impact</a:t>
            </a:r>
          </a:p>
          <a:p>
            <a:pPr marL="109538" indent="-109538" fontAlgn="auto">
              <a:lnSpc>
                <a:spcPct val="100000"/>
              </a:lnSpc>
              <a:spcAft>
                <a:spcPts val="0"/>
              </a:spcAft>
              <a:buFont typeface="Arial" pitchFamily="34" charset="0"/>
              <a:buChar char="•"/>
              <a:tabLst>
                <a:tab pos="109538" algn="l"/>
              </a:tabLst>
              <a:defRPr/>
            </a:pPr>
            <a:r>
              <a:rPr lang="en-US" sz="1800" b="0" dirty="0">
                <a:latin typeface="Calibri" pitchFamily="34" charset="0"/>
              </a:rPr>
              <a:t>Ability to share with Mobile devices</a:t>
            </a:r>
          </a:p>
          <a:p>
            <a:pPr marL="109538" indent="-109538" fontAlgn="auto">
              <a:lnSpc>
                <a:spcPct val="100000"/>
              </a:lnSpc>
              <a:spcAft>
                <a:spcPts val="0"/>
              </a:spcAft>
              <a:buFont typeface="Arial" pitchFamily="34" charset="0"/>
              <a:buChar char="•"/>
              <a:tabLst>
                <a:tab pos="109538" algn="l"/>
              </a:tabLst>
              <a:defRPr/>
            </a:pPr>
            <a:r>
              <a:rPr lang="en-US" sz="1800" b="0" dirty="0">
                <a:latin typeface="Calibri" pitchFamily="34" charset="0"/>
              </a:rPr>
              <a:t>Ability to create instant access to video</a:t>
            </a:r>
          </a:p>
          <a:p>
            <a:pPr marL="109538" indent="-109538" fontAlgn="auto">
              <a:lnSpc>
                <a:spcPct val="100000"/>
              </a:lnSpc>
              <a:spcAft>
                <a:spcPts val="0"/>
              </a:spcAft>
              <a:buFont typeface="Arial" pitchFamily="34" charset="0"/>
              <a:buChar char="•"/>
              <a:tabLst>
                <a:tab pos="109538" algn="l"/>
              </a:tabLst>
              <a:defRPr/>
            </a:pPr>
            <a:r>
              <a:rPr lang="en-US" sz="1800" b="0" dirty="0">
                <a:latin typeface="Calibri" pitchFamily="34" charset="0"/>
              </a:rPr>
              <a:t>No Client needed to see the video</a:t>
            </a:r>
          </a:p>
          <a:p>
            <a:pPr marL="109538" indent="-109538" fontAlgn="auto">
              <a:lnSpc>
                <a:spcPct val="100000"/>
              </a:lnSpc>
              <a:spcAft>
                <a:spcPts val="0"/>
              </a:spcAft>
              <a:buFont typeface="Arial" pitchFamily="34" charset="0"/>
              <a:buChar char="•"/>
              <a:tabLst>
                <a:tab pos="109538" algn="l"/>
              </a:tabLst>
              <a:defRPr/>
            </a:pPr>
            <a:r>
              <a:rPr lang="en-US" sz="1800" b="0" dirty="0">
                <a:latin typeface="Calibri" pitchFamily="34" charset="0"/>
              </a:rPr>
              <a:t>Ability to Adjust Stream Bandwidth</a:t>
            </a:r>
          </a:p>
          <a:p>
            <a:pPr marL="109538" indent="-109538" fontAlgn="auto">
              <a:lnSpc>
                <a:spcPct val="100000"/>
              </a:lnSpc>
              <a:spcAft>
                <a:spcPts val="0"/>
              </a:spcAft>
              <a:buFont typeface="Arial" pitchFamily="34" charset="0"/>
              <a:buChar char="•"/>
              <a:tabLst>
                <a:tab pos="109538" algn="l"/>
              </a:tabLst>
              <a:defRPr/>
            </a:pPr>
            <a:r>
              <a:rPr lang="en-US" sz="1800" b="0" dirty="0">
                <a:latin typeface="Calibri" pitchFamily="34" charset="0"/>
              </a:rPr>
              <a:t>Ability to Change Stream Output</a:t>
            </a:r>
          </a:p>
          <a:p>
            <a:pPr marL="109538" indent="-109538" fontAlgn="auto">
              <a:lnSpc>
                <a:spcPct val="100000"/>
              </a:lnSpc>
              <a:spcAft>
                <a:spcPts val="0"/>
              </a:spcAft>
              <a:buFont typeface="Arial" pitchFamily="34" charset="0"/>
              <a:buChar char="•"/>
              <a:tabLst>
                <a:tab pos="109538" algn="l"/>
              </a:tabLst>
              <a:defRPr/>
            </a:pPr>
            <a:r>
              <a:rPr lang="en-US" sz="1800" b="0" dirty="0">
                <a:latin typeface="Calibri" pitchFamily="34" charset="0"/>
              </a:rPr>
              <a:t>Comparable Cost is low</a:t>
            </a:r>
          </a:p>
          <a:p>
            <a:endParaRPr lang="en-US" dirty="0"/>
          </a:p>
        </p:txBody>
      </p:sp>
      <p:sp>
        <p:nvSpPr>
          <p:cNvPr id="5" name="Text Placeholder 4"/>
          <p:cNvSpPr>
            <a:spLocks noGrp="1"/>
          </p:cNvSpPr>
          <p:nvPr>
            <p:ph type="body" sz="quarter" idx="3"/>
          </p:nvPr>
        </p:nvSpPr>
        <p:spPr>
          <a:xfrm>
            <a:off x="5739789" y="1535113"/>
            <a:ext cx="2947012" cy="476567"/>
          </a:xfrm>
        </p:spPr>
        <p:txBody>
          <a:bodyPr/>
          <a:lstStyle/>
          <a:p>
            <a:r>
              <a:rPr lang="en-US" sz="2000" u="sng" dirty="0" smtClean="0">
                <a:latin typeface="Calibri" pitchFamily="34" charset="0"/>
              </a:rPr>
              <a:t>Cons:</a:t>
            </a:r>
            <a:endParaRPr lang="en-US" sz="2000" u="sng" dirty="0">
              <a:latin typeface="Calibri" pitchFamily="34" charset="0"/>
            </a:endParaRPr>
          </a:p>
        </p:txBody>
      </p:sp>
      <p:sp>
        <p:nvSpPr>
          <p:cNvPr id="6" name="Content Placeholder 5"/>
          <p:cNvSpPr>
            <a:spLocks noGrp="1"/>
          </p:cNvSpPr>
          <p:nvPr>
            <p:ph sz="quarter" idx="4"/>
          </p:nvPr>
        </p:nvSpPr>
        <p:spPr>
          <a:xfrm>
            <a:off x="5772839" y="2072641"/>
            <a:ext cx="2913961" cy="4053522"/>
          </a:xfrm>
        </p:spPr>
        <p:txBody>
          <a:bodyPr/>
          <a:lstStyle/>
          <a:p>
            <a:pPr fontAlgn="auto">
              <a:spcAft>
                <a:spcPts val="0"/>
              </a:spcAft>
              <a:buFont typeface="Arial" pitchFamily="34" charset="0"/>
              <a:buChar char="•"/>
              <a:defRPr/>
            </a:pPr>
            <a:r>
              <a:rPr lang="en-US" sz="1800" b="0" dirty="0">
                <a:latin typeface="Calibri" pitchFamily="34" charset="0"/>
              </a:rPr>
              <a:t>Additional Configuration needed to extend PTZ control</a:t>
            </a:r>
          </a:p>
          <a:p>
            <a:pPr fontAlgn="auto">
              <a:spcAft>
                <a:spcPts val="0"/>
              </a:spcAft>
              <a:buFont typeface="Arial" pitchFamily="34" charset="0"/>
              <a:buChar char="•"/>
              <a:defRPr/>
            </a:pPr>
            <a:endParaRPr lang="en-US" sz="1800" b="0" dirty="0">
              <a:latin typeface="Calibri" pitchFamily="34" charset="0"/>
            </a:endParaRPr>
          </a:p>
          <a:p>
            <a:pPr fontAlgn="auto">
              <a:spcAft>
                <a:spcPts val="0"/>
              </a:spcAft>
              <a:buFont typeface="Arial" pitchFamily="34" charset="0"/>
              <a:buChar char="•"/>
              <a:defRPr/>
            </a:pPr>
            <a:r>
              <a:rPr lang="en-US" sz="1800" b="0" dirty="0">
                <a:latin typeface="Calibri" pitchFamily="34" charset="0"/>
              </a:rPr>
              <a:t>Limited Access to Video Archives</a:t>
            </a:r>
          </a:p>
          <a:p>
            <a:endParaRPr lang="en-US" dirty="0">
              <a:solidFill>
                <a:srgbClr val="FF0000"/>
              </a:solidFill>
            </a:endParaRPr>
          </a:p>
        </p:txBody>
      </p:sp>
      <p:sp>
        <p:nvSpPr>
          <p:cNvPr id="8" name="Slide Number Placeholder 7"/>
          <p:cNvSpPr>
            <a:spLocks noGrp="1"/>
          </p:cNvSpPr>
          <p:nvPr>
            <p:ph type="sldNum" sz="quarter" idx="11"/>
          </p:nvPr>
        </p:nvSpPr>
        <p:spPr/>
        <p:txBody>
          <a:bodyPr/>
          <a:lstStyle/>
          <a:p>
            <a:fld id="{F4BD4080-7F69-45FC-8C20-60CF25FD0E42}" type="slidenum">
              <a:rPr lang="en-US" smtClean="0"/>
              <a:pPr/>
              <a:t>23</a:t>
            </a:fld>
            <a:endParaRPr lang="en-US"/>
          </a:p>
        </p:txBody>
      </p:sp>
    </p:spTree>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625" y="433388"/>
            <a:ext cx="8229600" cy="909990"/>
          </a:xfrm>
        </p:spPr>
        <p:txBody>
          <a:bodyPr/>
          <a:lstStyle/>
          <a:p>
            <a:r>
              <a:rPr lang="en-US" sz="2800" dirty="0" smtClean="0"/>
              <a:t>	</a:t>
            </a:r>
            <a:r>
              <a:rPr lang="en-US" dirty="0" smtClean="0">
                <a:solidFill>
                  <a:schemeClr val="accent2">
                    <a:lumMod val="25000"/>
                  </a:schemeClr>
                </a:solidFill>
                <a:latin typeface="Calibri" pitchFamily="34" charset="0"/>
              </a:rPr>
              <a:t>Recommended “TO BE” Video Sharing 	Security Concept</a:t>
            </a:r>
            <a:endParaRPr lang="en-US" dirty="0">
              <a:solidFill>
                <a:schemeClr val="accent2">
                  <a:lumMod val="25000"/>
                </a:schemeClr>
              </a:solidFill>
              <a:latin typeface="Calibri" pitchFamily="34" charset="0"/>
            </a:endParaRPr>
          </a:p>
        </p:txBody>
      </p:sp>
      <p:sp>
        <p:nvSpPr>
          <p:cNvPr id="3" name="Content Placeholder 2"/>
          <p:cNvSpPr>
            <a:spLocks noGrp="1"/>
          </p:cNvSpPr>
          <p:nvPr>
            <p:ph idx="1"/>
          </p:nvPr>
        </p:nvSpPr>
        <p:spPr>
          <a:xfrm>
            <a:off x="406400" y="1963738"/>
            <a:ext cx="8463280" cy="4325302"/>
          </a:xfrm>
        </p:spPr>
        <p:txBody>
          <a:bodyPr/>
          <a:lstStyle/>
          <a:p>
            <a:pPr>
              <a:buNone/>
            </a:pPr>
            <a:r>
              <a:rPr lang="en-US" u="sng" dirty="0" smtClean="0">
                <a:latin typeface="Calibri" pitchFamily="34" charset="0"/>
              </a:rPr>
              <a:t>Four </a:t>
            </a:r>
            <a:r>
              <a:rPr lang="en-US" i="1" u="sng" dirty="0" smtClean="0">
                <a:latin typeface="Calibri" pitchFamily="34" charset="0"/>
              </a:rPr>
              <a:t>Video</a:t>
            </a:r>
            <a:r>
              <a:rPr lang="en-US" u="sng" dirty="0" smtClean="0">
                <a:latin typeface="Calibri" pitchFamily="34" charset="0"/>
              </a:rPr>
              <a:t> Security Levels</a:t>
            </a:r>
            <a:r>
              <a:rPr lang="en-US" dirty="0" smtClean="0">
                <a:latin typeface="Calibri" pitchFamily="34" charset="0"/>
              </a:rPr>
              <a:t>, set by the owning agency.</a:t>
            </a:r>
          </a:p>
          <a:p>
            <a:pPr>
              <a:buNone/>
            </a:pPr>
            <a:endParaRPr lang="en-US" b="0" dirty="0" smtClean="0">
              <a:latin typeface="Calibri" pitchFamily="34" charset="0"/>
            </a:endParaRPr>
          </a:p>
          <a:p>
            <a:pPr lvl="1">
              <a:buFont typeface="Arial" pitchFamily="34" charset="0"/>
              <a:buChar char="•"/>
            </a:pPr>
            <a:r>
              <a:rPr lang="en-US" dirty="0" smtClean="0">
                <a:latin typeface="Calibri" pitchFamily="34" charset="0"/>
              </a:rPr>
              <a:t>Level 1</a:t>
            </a:r>
            <a:r>
              <a:rPr lang="en-US" b="0" dirty="0" smtClean="0">
                <a:latin typeface="Calibri" pitchFamily="34" charset="0"/>
              </a:rPr>
              <a:t>   –   Open access to partners - public/</a:t>
            </a:r>
            <a:r>
              <a:rPr lang="en-US" b="0" i="1" dirty="0" smtClean="0">
                <a:latin typeface="Calibri" pitchFamily="34" charset="0"/>
              </a:rPr>
              <a:t>no</a:t>
            </a:r>
            <a:r>
              <a:rPr lang="en-US" b="0" dirty="0" smtClean="0">
                <a:latin typeface="Calibri" pitchFamily="34" charset="0"/>
              </a:rPr>
              <a:t> MOU needed</a:t>
            </a:r>
          </a:p>
          <a:p>
            <a:pPr lvl="4">
              <a:buFont typeface="Arial" pitchFamily="34" charset="0"/>
              <a:buChar char="•"/>
            </a:pPr>
            <a:r>
              <a:rPr lang="en-US" b="0" dirty="0" smtClean="0">
                <a:latin typeface="Calibri" pitchFamily="34" charset="0"/>
              </a:rPr>
              <a:t>Ex. Highway Traffic video, public parking areas</a:t>
            </a:r>
          </a:p>
          <a:p>
            <a:pPr lvl="4">
              <a:buFont typeface="Arial" pitchFamily="34" charset="0"/>
              <a:buChar char="•"/>
            </a:pPr>
            <a:endParaRPr lang="en-US" b="0" dirty="0" smtClean="0">
              <a:latin typeface="Calibri" pitchFamily="34" charset="0"/>
            </a:endParaRPr>
          </a:p>
          <a:p>
            <a:pPr lvl="1">
              <a:buFont typeface="Arial" pitchFamily="34" charset="0"/>
              <a:buChar char="•"/>
            </a:pPr>
            <a:r>
              <a:rPr lang="en-US" dirty="0" smtClean="0">
                <a:latin typeface="Calibri" pitchFamily="34" charset="0"/>
              </a:rPr>
              <a:t>Level 2</a:t>
            </a:r>
            <a:r>
              <a:rPr lang="en-US" b="0" dirty="0" smtClean="0">
                <a:latin typeface="Calibri" pitchFamily="34" charset="0"/>
              </a:rPr>
              <a:t>   –   Open access to partners/</a:t>
            </a:r>
            <a:r>
              <a:rPr lang="en-US" b="0" i="1" dirty="0" smtClean="0">
                <a:latin typeface="Calibri" pitchFamily="34" charset="0"/>
              </a:rPr>
              <a:t>regional</a:t>
            </a:r>
            <a:r>
              <a:rPr lang="en-US" b="0" dirty="0" smtClean="0">
                <a:latin typeface="Calibri" pitchFamily="34" charset="0"/>
              </a:rPr>
              <a:t> MOU needed</a:t>
            </a:r>
          </a:p>
          <a:p>
            <a:pPr lvl="4">
              <a:buFont typeface="Arial" pitchFamily="34" charset="0"/>
              <a:buChar char="•"/>
            </a:pPr>
            <a:r>
              <a:rPr lang="en-US" b="0" dirty="0" smtClean="0">
                <a:latin typeface="Calibri" pitchFamily="34" charset="0"/>
              </a:rPr>
              <a:t>Ex. Rail platform video, lobbies, plazas</a:t>
            </a:r>
          </a:p>
          <a:p>
            <a:pPr lvl="4">
              <a:buFont typeface="Arial" pitchFamily="34" charset="0"/>
              <a:buChar char="•"/>
            </a:pPr>
            <a:endParaRPr lang="en-US" b="0" dirty="0" smtClean="0">
              <a:latin typeface="Calibri" pitchFamily="34" charset="0"/>
            </a:endParaRPr>
          </a:p>
          <a:p>
            <a:pPr lvl="1">
              <a:buFont typeface="Arial" pitchFamily="34" charset="0"/>
              <a:buChar char="•"/>
            </a:pPr>
            <a:r>
              <a:rPr lang="en-US" dirty="0" smtClean="0">
                <a:latin typeface="Calibri" pitchFamily="34" charset="0"/>
              </a:rPr>
              <a:t>Level 3</a:t>
            </a:r>
            <a:r>
              <a:rPr lang="en-US" b="0" dirty="0" smtClean="0">
                <a:latin typeface="Calibri" pitchFamily="34" charset="0"/>
              </a:rPr>
              <a:t>   –   Restricted access to partners/</a:t>
            </a:r>
            <a:r>
              <a:rPr lang="en-US" b="0" i="1" dirty="0" smtClean="0">
                <a:latin typeface="Calibri" pitchFamily="34" charset="0"/>
              </a:rPr>
              <a:t>agency specific </a:t>
            </a:r>
            <a:r>
              <a:rPr lang="en-US" b="0" dirty="0" smtClean="0">
                <a:latin typeface="Calibri" pitchFamily="34" charset="0"/>
              </a:rPr>
              <a:t>MOU needed</a:t>
            </a:r>
          </a:p>
          <a:p>
            <a:pPr lvl="4">
              <a:buFont typeface="Arial" pitchFamily="34" charset="0"/>
              <a:buChar char="•"/>
            </a:pPr>
            <a:r>
              <a:rPr lang="en-US" b="0" dirty="0" smtClean="0">
                <a:latin typeface="Calibri" pitchFamily="34" charset="0"/>
              </a:rPr>
              <a:t>Ex. Views of non-public areas, internal building video</a:t>
            </a:r>
          </a:p>
          <a:p>
            <a:pPr lvl="4">
              <a:buFont typeface="Arial" pitchFamily="34" charset="0"/>
              <a:buChar char="•"/>
            </a:pPr>
            <a:endParaRPr lang="en-US" b="0" dirty="0" smtClean="0">
              <a:latin typeface="Calibri" pitchFamily="34" charset="0"/>
            </a:endParaRPr>
          </a:p>
          <a:p>
            <a:pPr lvl="1">
              <a:buFont typeface="Arial" pitchFamily="34" charset="0"/>
              <a:buChar char="•"/>
            </a:pPr>
            <a:r>
              <a:rPr lang="en-US" dirty="0" smtClean="0">
                <a:latin typeface="Calibri" pitchFamily="34" charset="0"/>
              </a:rPr>
              <a:t>Level 4</a:t>
            </a:r>
            <a:r>
              <a:rPr lang="en-US" b="0" dirty="0" smtClean="0">
                <a:latin typeface="Calibri" pitchFamily="34" charset="0"/>
              </a:rPr>
              <a:t>   –   LEO only/restricted access/</a:t>
            </a:r>
            <a:r>
              <a:rPr lang="en-US" b="0" i="1" dirty="0" smtClean="0">
                <a:latin typeface="Calibri" pitchFamily="34" charset="0"/>
              </a:rPr>
              <a:t>agency specific </a:t>
            </a:r>
            <a:r>
              <a:rPr lang="en-US" b="0" dirty="0" smtClean="0">
                <a:latin typeface="Calibri" pitchFamily="34" charset="0"/>
              </a:rPr>
              <a:t>MOU needed</a:t>
            </a:r>
          </a:p>
          <a:p>
            <a:pPr lvl="4">
              <a:buFont typeface="Arial" pitchFamily="34" charset="0"/>
              <a:buChar char="•"/>
            </a:pPr>
            <a:r>
              <a:rPr lang="en-US" b="0" dirty="0" smtClean="0">
                <a:latin typeface="Calibri" pitchFamily="34" charset="0"/>
              </a:rPr>
              <a:t>Ex. Surveillance video, screening areas, possibly encrypted</a:t>
            </a:r>
            <a:endParaRPr lang="en-US" b="0" dirty="0">
              <a:latin typeface="Calibri" pitchFamily="34" charset="0"/>
            </a:endParaRPr>
          </a:p>
        </p:txBody>
      </p:sp>
      <p:sp>
        <p:nvSpPr>
          <p:cNvPr id="5" name="Slide Number Placeholder 4"/>
          <p:cNvSpPr>
            <a:spLocks noGrp="1"/>
          </p:cNvSpPr>
          <p:nvPr>
            <p:ph type="sldNum" sz="quarter" idx="11"/>
          </p:nvPr>
        </p:nvSpPr>
        <p:spPr/>
        <p:txBody>
          <a:bodyPr/>
          <a:lstStyle/>
          <a:p>
            <a:fld id="{065FD0D1-12E1-4258-B764-30B81267E035}" type="slidenum">
              <a:rPr lang="en-US" smtClean="0"/>
              <a:pPr/>
              <a:t>24</a:t>
            </a:fld>
            <a:endParaRPr lang="en-US"/>
          </a:p>
        </p:txBody>
      </p:sp>
    </p:spTree>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625" y="433388"/>
            <a:ext cx="8229600" cy="909990"/>
          </a:xfrm>
        </p:spPr>
        <p:txBody>
          <a:bodyPr/>
          <a:lstStyle/>
          <a:p>
            <a:r>
              <a:rPr lang="en-US" sz="2800" dirty="0" smtClean="0"/>
              <a:t>	</a:t>
            </a:r>
            <a:r>
              <a:rPr lang="en-US" dirty="0" smtClean="0">
                <a:solidFill>
                  <a:schemeClr val="accent2">
                    <a:lumMod val="25000"/>
                  </a:schemeClr>
                </a:solidFill>
                <a:latin typeface="Calibri" pitchFamily="34" charset="0"/>
              </a:rPr>
              <a:t>Recommended “TO BE” Video Sharing 	Security Concept</a:t>
            </a:r>
            <a:endParaRPr lang="en-US" dirty="0">
              <a:solidFill>
                <a:schemeClr val="accent2">
                  <a:lumMod val="25000"/>
                </a:schemeClr>
              </a:solidFill>
              <a:latin typeface="Calibri" pitchFamily="34" charset="0"/>
            </a:endParaRPr>
          </a:p>
        </p:txBody>
      </p:sp>
      <p:sp>
        <p:nvSpPr>
          <p:cNvPr id="3" name="Content Placeholder 2"/>
          <p:cNvSpPr>
            <a:spLocks noGrp="1"/>
          </p:cNvSpPr>
          <p:nvPr>
            <p:ph idx="1"/>
          </p:nvPr>
        </p:nvSpPr>
        <p:spPr>
          <a:xfrm>
            <a:off x="359596" y="1619480"/>
            <a:ext cx="8784404" cy="4679834"/>
          </a:xfrm>
        </p:spPr>
        <p:txBody>
          <a:bodyPr/>
          <a:lstStyle/>
          <a:p>
            <a:pPr>
              <a:buNone/>
            </a:pPr>
            <a:r>
              <a:rPr lang="en-US" u="sng" dirty="0" smtClean="0">
                <a:latin typeface="Calibri" pitchFamily="34" charset="0"/>
              </a:rPr>
              <a:t>Four  </a:t>
            </a:r>
            <a:r>
              <a:rPr lang="en-US" i="1" u="sng" dirty="0" smtClean="0">
                <a:latin typeface="Calibri" pitchFamily="34" charset="0"/>
              </a:rPr>
              <a:t>User</a:t>
            </a:r>
            <a:r>
              <a:rPr lang="en-US" u="sng" dirty="0" smtClean="0">
                <a:latin typeface="Calibri" pitchFamily="34" charset="0"/>
              </a:rPr>
              <a:t> Security Levels</a:t>
            </a:r>
            <a:r>
              <a:rPr lang="en-US" dirty="0" smtClean="0">
                <a:latin typeface="Calibri" pitchFamily="34" charset="0"/>
              </a:rPr>
              <a:t>, set by the owning/receiving agencies.</a:t>
            </a:r>
          </a:p>
          <a:p>
            <a:pPr lvl="1"/>
            <a:endParaRPr lang="en-US" dirty="0" smtClean="0">
              <a:latin typeface="Calibri" pitchFamily="34" charset="0"/>
            </a:endParaRPr>
          </a:p>
          <a:p>
            <a:pPr lvl="1">
              <a:buFont typeface="Arial" pitchFamily="34" charset="0"/>
              <a:buChar char="•"/>
            </a:pPr>
            <a:r>
              <a:rPr lang="en-US" dirty="0" smtClean="0">
                <a:latin typeface="Calibri" pitchFamily="34" charset="0"/>
              </a:rPr>
              <a:t>Level 1</a:t>
            </a:r>
            <a:r>
              <a:rPr lang="en-US" b="0" dirty="0" smtClean="0">
                <a:latin typeface="Calibri" pitchFamily="34" charset="0"/>
              </a:rPr>
              <a:t>    -      Unlimited Access at the owning agency</a:t>
            </a:r>
          </a:p>
          <a:p>
            <a:pPr lvl="4">
              <a:buNone/>
            </a:pPr>
            <a:r>
              <a:rPr lang="en-US" b="0" dirty="0" smtClean="0">
                <a:latin typeface="Calibri" pitchFamily="34" charset="0"/>
              </a:rPr>
              <a:t>Unlimited Access at the receiving agency</a:t>
            </a:r>
          </a:p>
          <a:p>
            <a:pPr lvl="1">
              <a:buFont typeface="Arial" pitchFamily="34" charset="0"/>
              <a:buChar char="•"/>
            </a:pPr>
            <a:endParaRPr lang="en-US" dirty="0" smtClean="0">
              <a:latin typeface="Calibri" pitchFamily="34" charset="0"/>
            </a:endParaRPr>
          </a:p>
          <a:p>
            <a:pPr lvl="1">
              <a:buFont typeface="Arial" pitchFamily="34" charset="0"/>
              <a:buChar char="•"/>
            </a:pPr>
            <a:r>
              <a:rPr lang="en-US" dirty="0" smtClean="0">
                <a:latin typeface="Calibri" pitchFamily="34" charset="0"/>
              </a:rPr>
              <a:t>Level 2    -      </a:t>
            </a:r>
            <a:r>
              <a:rPr lang="en-US" b="0" dirty="0" smtClean="0">
                <a:latin typeface="Calibri" pitchFamily="34" charset="0"/>
              </a:rPr>
              <a:t>Unlimited Access at the owning agency</a:t>
            </a:r>
          </a:p>
          <a:p>
            <a:pPr lvl="4">
              <a:buNone/>
            </a:pPr>
            <a:r>
              <a:rPr lang="en-US" b="0" dirty="0" smtClean="0">
                <a:latin typeface="Calibri" pitchFamily="34" charset="0"/>
              </a:rPr>
              <a:t>Unlimited Access at the receiving agency</a:t>
            </a:r>
          </a:p>
          <a:p>
            <a:pPr lvl="1">
              <a:buFont typeface="Arial" pitchFamily="34" charset="0"/>
              <a:buChar char="•"/>
            </a:pPr>
            <a:endParaRPr lang="en-US" dirty="0" smtClean="0">
              <a:latin typeface="Calibri" pitchFamily="34" charset="0"/>
            </a:endParaRPr>
          </a:p>
          <a:p>
            <a:pPr lvl="1">
              <a:buFont typeface="Arial" pitchFamily="34" charset="0"/>
              <a:buChar char="•"/>
            </a:pPr>
            <a:r>
              <a:rPr lang="en-US" dirty="0" smtClean="0">
                <a:latin typeface="Calibri" pitchFamily="34" charset="0"/>
              </a:rPr>
              <a:t>Level 3    -      </a:t>
            </a:r>
            <a:r>
              <a:rPr lang="en-US" b="0" dirty="0" smtClean="0">
                <a:latin typeface="Calibri" pitchFamily="34" charset="0"/>
              </a:rPr>
              <a:t>Unlimited Access at the owning agency</a:t>
            </a:r>
          </a:p>
          <a:p>
            <a:pPr lvl="4">
              <a:buNone/>
            </a:pPr>
            <a:r>
              <a:rPr lang="en-US" b="0" dirty="0" smtClean="0">
                <a:latin typeface="Calibri" pitchFamily="34" charset="0"/>
              </a:rPr>
              <a:t>Access controlled by user ID/password or authentication at the receiving agency</a:t>
            </a:r>
          </a:p>
          <a:p>
            <a:pPr lvl="1">
              <a:buFont typeface="Arial" pitchFamily="34" charset="0"/>
              <a:buChar char="•"/>
            </a:pPr>
            <a:endParaRPr lang="en-US" dirty="0" smtClean="0">
              <a:latin typeface="Calibri" pitchFamily="34" charset="0"/>
            </a:endParaRPr>
          </a:p>
          <a:p>
            <a:pPr lvl="1">
              <a:buFont typeface="Arial" pitchFamily="34" charset="0"/>
              <a:buChar char="•"/>
            </a:pPr>
            <a:r>
              <a:rPr lang="en-US" dirty="0" smtClean="0">
                <a:latin typeface="Calibri" pitchFamily="34" charset="0"/>
              </a:rPr>
              <a:t>Level 4    -      </a:t>
            </a:r>
            <a:r>
              <a:rPr lang="en-US" b="0" dirty="0" smtClean="0">
                <a:latin typeface="Calibri" pitchFamily="34" charset="0"/>
              </a:rPr>
              <a:t>Access controlled by the owing agency</a:t>
            </a:r>
          </a:p>
          <a:p>
            <a:pPr lvl="4">
              <a:buNone/>
            </a:pPr>
            <a:r>
              <a:rPr lang="en-US" b="0" dirty="0" smtClean="0">
                <a:latin typeface="Calibri" pitchFamily="34" charset="0"/>
              </a:rPr>
              <a:t>Generally no access except by MOU, controlled by user</a:t>
            </a:r>
          </a:p>
          <a:p>
            <a:pPr lvl="4">
              <a:buNone/>
            </a:pPr>
            <a:r>
              <a:rPr lang="en-US" b="0" dirty="0" smtClean="0">
                <a:latin typeface="Calibri" pitchFamily="34" charset="0"/>
              </a:rPr>
              <a:t>    ID/password or authentication at the receiving agency</a:t>
            </a:r>
            <a:endParaRPr lang="en-US" b="0" dirty="0">
              <a:latin typeface="Calibri" pitchFamily="34" charset="0"/>
            </a:endParaRPr>
          </a:p>
        </p:txBody>
      </p:sp>
      <p:sp>
        <p:nvSpPr>
          <p:cNvPr id="5" name="Slide Number Placeholder 4"/>
          <p:cNvSpPr>
            <a:spLocks noGrp="1"/>
          </p:cNvSpPr>
          <p:nvPr>
            <p:ph type="sldNum" sz="quarter" idx="11"/>
          </p:nvPr>
        </p:nvSpPr>
        <p:spPr/>
        <p:txBody>
          <a:bodyPr/>
          <a:lstStyle/>
          <a:p>
            <a:fld id="{065FD0D1-12E1-4258-B764-30B81267E035}" type="slidenum">
              <a:rPr lang="en-US" smtClean="0"/>
              <a:pPr/>
              <a:t>25</a:t>
            </a:fld>
            <a:endParaRPr lang="en-US"/>
          </a:p>
        </p:txBody>
      </p:sp>
    </p:spTree>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625" y="616448"/>
            <a:ext cx="8229600" cy="924675"/>
          </a:xfrm>
        </p:spPr>
        <p:txBody>
          <a:bodyPr/>
          <a:lstStyle/>
          <a:p>
            <a:pPr lvl="0"/>
            <a:r>
              <a:rPr kumimoji="0" lang="en-US" sz="2800" i="0" u="none" strike="noStrike" kern="0" cap="none" spc="0" normalizeH="0" baseline="0" noProof="0" dirty="0" smtClean="0">
                <a:ln>
                  <a:noFill/>
                </a:ln>
                <a:solidFill>
                  <a:schemeClr val="tx1"/>
                </a:solidFill>
                <a:effectLst/>
                <a:uLnTx/>
                <a:uFillTx/>
                <a:latin typeface="Arial" pitchFamily="34" charset="0"/>
                <a:ea typeface="+mj-ea"/>
                <a:cs typeface="Arial" pitchFamily="34" charset="0"/>
              </a:rPr>
              <a:t>	</a:t>
            </a:r>
            <a:br>
              <a:rPr kumimoji="0" lang="en-US" sz="2800" i="0" u="none" strike="noStrike" kern="0" cap="none" spc="0" normalizeH="0" baseline="0" noProof="0" dirty="0" smtClean="0">
                <a:ln>
                  <a:noFill/>
                </a:ln>
                <a:solidFill>
                  <a:schemeClr val="tx1"/>
                </a:solidFill>
                <a:effectLst/>
                <a:uLnTx/>
                <a:uFillTx/>
                <a:latin typeface="Arial" pitchFamily="34" charset="0"/>
                <a:ea typeface="+mj-ea"/>
                <a:cs typeface="Arial" pitchFamily="34" charset="0"/>
              </a:rPr>
            </a:br>
            <a:r>
              <a:rPr lang="en-US" sz="2800" dirty="0" smtClean="0">
                <a:solidFill>
                  <a:schemeClr val="tx1"/>
                </a:solidFill>
                <a:latin typeface="Arial" pitchFamily="34" charset="0"/>
                <a:cs typeface="Arial" pitchFamily="34" charset="0"/>
              </a:rPr>
              <a:t/>
            </a:r>
            <a:br>
              <a:rPr lang="en-US" sz="2800" dirty="0" smtClean="0">
                <a:solidFill>
                  <a:schemeClr val="tx1"/>
                </a:solidFill>
                <a:latin typeface="Arial" pitchFamily="34" charset="0"/>
                <a:cs typeface="Arial" pitchFamily="34" charset="0"/>
              </a:rPr>
            </a:br>
            <a:r>
              <a:rPr lang="en-US" sz="2800" dirty="0" smtClean="0">
                <a:solidFill>
                  <a:schemeClr val="tx1"/>
                </a:solidFill>
                <a:latin typeface="Arial" pitchFamily="34" charset="0"/>
                <a:cs typeface="Arial" pitchFamily="34" charset="0"/>
              </a:rPr>
              <a:t/>
            </a:r>
            <a:br>
              <a:rPr lang="en-US" sz="2800" dirty="0" smtClean="0">
                <a:solidFill>
                  <a:schemeClr val="tx1"/>
                </a:solidFill>
                <a:latin typeface="Arial" pitchFamily="34" charset="0"/>
                <a:cs typeface="Arial" pitchFamily="34" charset="0"/>
              </a:rPr>
            </a:br>
            <a:r>
              <a:rPr lang="en-US" sz="2800" dirty="0" smtClean="0">
                <a:solidFill>
                  <a:schemeClr val="tx1"/>
                </a:solidFill>
                <a:latin typeface="Arial" pitchFamily="34" charset="0"/>
                <a:cs typeface="Arial" pitchFamily="34" charset="0"/>
              </a:rPr>
              <a:t>	</a:t>
            </a:r>
            <a:r>
              <a:rPr lang="en-US" dirty="0" smtClean="0">
                <a:solidFill>
                  <a:schemeClr val="accent2">
                    <a:lumMod val="25000"/>
                  </a:schemeClr>
                </a:solidFill>
                <a:latin typeface="Calibri" pitchFamily="34" charset="0"/>
                <a:cs typeface="Arial" pitchFamily="34" charset="0"/>
              </a:rPr>
              <a:t>Phase II </a:t>
            </a:r>
            <a:r>
              <a:rPr kumimoji="0" lang="en-US" i="0" u="none" strike="noStrike" kern="0" cap="none" spc="0" normalizeH="0" baseline="0" noProof="0" dirty="0" smtClean="0">
                <a:ln>
                  <a:noFill/>
                </a:ln>
                <a:solidFill>
                  <a:schemeClr val="accent2">
                    <a:lumMod val="25000"/>
                  </a:schemeClr>
                </a:solidFill>
                <a:effectLst/>
                <a:uLnTx/>
                <a:uFillTx/>
                <a:latin typeface="Calibri" pitchFamily="34" charset="0"/>
                <a:cs typeface="Arial" pitchFamily="34" charset="0"/>
              </a:rPr>
              <a:t>Next Steps </a:t>
            </a:r>
            <a:br>
              <a:rPr kumimoji="0" lang="en-US" i="0" u="none" strike="noStrike" kern="0" cap="none" spc="0" normalizeH="0" baseline="0" noProof="0" dirty="0" smtClean="0">
                <a:ln>
                  <a:noFill/>
                </a:ln>
                <a:solidFill>
                  <a:schemeClr val="accent2">
                    <a:lumMod val="25000"/>
                  </a:schemeClr>
                </a:solidFill>
                <a:effectLst/>
                <a:uLnTx/>
                <a:uFillTx/>
                <a:latin typeface="Calibri" pitchFamily="34" charset="0"/>
                <a:cs typeface="Arial" pitchFamily="34" charset="0"/>
              </a:rPr>
            </a:br>
            <a:endParaRPr lang="en-US" dirty="0">
              <a:solidFill>
                <a:schemeClr val="accent2">
                  <a:lumMod val="25000"/>
                </a:schemeClr>
              </a:solidFill>
              <a:latin typeface="Calibri" pitchFamily="34" charset="0"/>
            </a:endParaRPr>
          </a:p>
        </p:txBody>
      </p:sp>
      <p:sp>
        <p:nvSpPr>
          <p:cNvPr id="3" name="Content Placeholder 2"/>
          <p:cNvSpPr>
            <a:spLocks noGrp="1"/>
          </p:cNvSpPr>
          <p:nvPr>
            <p:ph idx="1"/>
          </p:nvPr>
        </p:nvSpPr>
        <p:spPr>
          <a:xfrm>
            <a:off x="723014" y="1963738"/>
            <a:ext cx="7889357" cy="3959225"/>
          </a:xfrm>
        </p:spPr>
        <p:txBody>
          <a:bodyPr/>
          <a:lstStyle/>
          <a:p>
            <a:pPr>
              <a:buFont typeface="Arial" pitchFamily="34" charset="0"/>
              <a:buChar char="•"/>
            </a:pPr>
            <a:r>
              <a:rPr lang="en-US" b="0" dirty="0" smtClean="0">
                <a:latin typeface="Calibri" pitchFamily="34" charset="0"/>
              </a:rPr>
              <a:t>Under “Optional Task 5”, </a:t>
            </a:r>
            <a:r>
              <a:rPr lang="en-US" b="0" i="1" dirty="0" smtClean="0">
                <a:latin typeface="Calibri" pitchFamily="34" charset="0"/>
              </a:rPr>
              <a:t>Implement the “To Be” video sharing architecture between the regional transportation agencies (i.e. VDOT, DC DOT, MDOT/SHA)</a:t>
            </a:r>
          </a:p>
          <a:p>
            <a:pPr>
              <a:buNone/>
            </a:pPr>
            <a:endParaRPr lang="en-US" b="0" i="1" dirty="0" smtClean="0">
              <a:latin typeface="Calibri" pitchFamily="34" charset="0"/>
            </a:endParaRPr>
          </a:p>
          <a:p>
            <a:pPr lvl="2">
              <a:buFont typeface="Wingdings" pitchFamily="2" charset="2"/>
              <a:buChar char="ü"/>
            </a:pPr>
            <a:r>
              <a:rPr lang="en-US" b="0" dirty="0" smtClean="0">
                <a:latin typeface="Calibri" pitchFamily="34" charset="0"/>
              </a:rPr>
              <a:t>Sub Task 1 – Review Architecture with the transportation agencies in light of existing and proposed systems</a:t>
            </a:r>
          </a:p>
          <a:p>
            <a:pPr lvl="2">
              <a:buFont typeface="Wingdings" pitchFamily="2" charset="2"/>
              <a:buChar char="ü"/>
            </a:pPr>
            <a:r>
              <a:rPr lang="en-US" b="0" dirty="0" smtClean="0">
                <a:latin typeface="Calibri" pitchFamily="34" charset="0"/>
              </a:rPr>
              <a:t>Sub Task 2 – Develop proposed systems design(s) and cost estimate(s)</a:t>
            </a:r>
          </a:p>
          <a:p>
            <a:pPr lvl="2">
              <a:buFont typeface="Wingdings" pitchFamily="2" charset="2"/>
              <a:buChar char="ü"/>
            </a:pPr>
            <a:r>
              <a:rPr lang="en-US" b="0" dirty="0" smtClean="0">
                <a:latin typeface="Calibri" pitchFamily="34" charset="0"/>
              </a:rPr>
              <a:t>Sub Task 3 – Implement the selected proposed system design</a:t>
            </a:r>
          </a:p>
          <a:p>
            <a:pPr lvl="2">
              <a:buFont typeface="Arial" pitchFamily="34" charset="0"/>
              <a:buChar char="•"/>
            </a:pPr>
            <a:endParaRPr lang="en-US" b="0" dirty="0" smtClean="0">
              <a:latin typeface="Calibri" pitchFamily="34" charset="0"/>
            </a:endParaRPr>
          </a:p>
          <a:p>
            <a:pPr>
              <a:buFont typeface="Arial" pitchFamily="34" charset="0"/>
              <a:buChar char="•"/>
            </a:pPr>
            <a:r>
              <a:rPr lang="en-US" b="0" dirty="0" smtClean="0">
                <a:latin typeface="Calibri" pitchFamily="34" charset="0"/>
              </a:rPr>
              <a:t>Additional ‘08 UASI Funding - $200,000</a:t>
            </a:r>
          </a:p>
          <a:p>
            <a:pPr>
              <a:buFont typeface="Arial" pitchFamily="34" charset="0"/>
              <a:buChar char="•"/>
            </a:pPr>
            <a:endParaRPr lang="en-US" b="0" dirty="0" smtClean="0">
              <a:latin typeface="Calibri" pitchFamily="34" charset="0"/>
            </a:endParaRPr>
          </a:p>
          <a:p>
            <a:pPr>
              <a:buFont typeface="Arial" pitchFamily="34" charset="0"/>
              <a:buChar char="•"/>
            </a:pPr>
            <a:r>
              <a:rPr lang="en-US" b="0" dirty="0" smtClean="0">
                <a:latin typeface="Calibri" pitchFamily="34" charset="0"/>
              </a:rPr>
              <a:t>Period of performance – December 2010 to August 2011</a:t>
            </a:r>
          </a:p>
          <a:p>
            <a:endParaRPr lang="en-US" sz="2400" b="0" dirty="0" smtClean="0">
              <a:latin typeface="Calibri" pitchFamily="34" charset="0"/>
            </a:endParaRPr>
          </a:p>
          <a:p>
            <a:pPr lvl="2">
              <a:buNone/>
            </a:pPr>
            <a:endParaRPr lang="en-US" dirty="0" smtClean="0"/>
          </a:p>
          <a:p>
            <a:pPr lvl="2"/>
            <a:endParaRPr lang="en-US" dirty="0"/>
          </a:p>
        </p:txBody>
      </p:sp>
      <p:sp>
        <p:nvSpPr>
          <p:cNvPr id="5" name="Slide Number Placeholder 4"/>
          <p:cNvSpPr>
            <a:spLocks noGrp="1"/>
          </p:cNvSpPr>
          <p:nvPr>
            <p:ph type="sldNum" sz="quarter" idx="11"/>
          </p:nvPr>
        </p:nvSpPr>
        <p:spPr/>
        <p:txBody>
          <a:bodyPr/>
          <a:lstStyle/>
          <a:p>
            <a:fld id="{065FD0D1-12E1-4258-B764-30B81267E035}" type="slidenum">
              <a:rPr lang="en-US" smtClean="0"/>
              <a:pPr/>
              <a:t>26</a:t>
            </a:fld>
            <a:endParaRPr lang="en-US"/>
          </a:p>
        </p:txBody>
      </p:sp>
    </p:spTree>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625" y="433388"/>
            <a:ext cx="8229600" cy="672398"/>
          </a:xfrm>
        </p:spPr>
        <p:txBody>
          <a:bodyPr/>
          <a:lstStyle/>
          <a:p>
            <a:r>
              <a:rPr lang="en-US" dirty="0" smtClean="0"/>
              <a:t>	</a:t>
            </a:r>
            <a:r>
              <a:rPr lang="en-US" dirty="0" smtClean="0">
                <a:solidFill>
                  <a:schemeClr val="accent2">
                    <a:lumMod val="25000"/>
                  </a:schemeClr>
                </a:solidFill>
                <a:latin typeface="Calibri" pitchFamily="34" charset="0"/>
                <a:cs typeface="Arial" pitchFamily="34" charset="0"/>
              </a:rPr>
              <a:t> Phase II Next Steps </a:t>
            </a:r>
            <a:endParaRPr lang="en-US" dirty="0">
              <a:solidFill>
                <a:schemeClr val="accent2">
                  <a:lumMod val="25000"/>
                </a:schemeClr>
              </a:solidFill>
              <a:latin typeface="Calibri" pitchFamily="34" charset="0"/>
            </a:endParaRPr>
          </a:p>
        </p:txBody>
      </p:sp>
      <p:sp>
        <p:nvSpPr>
          <p:cNvPr id="3" name="Content Placeholder 2"/>
          <p:cNvSpPr>
            <a:spLocks noGrp="1"/>
          </p:cNvSpPr>
          <p:nvPr>
            <p:ph idx="1"/>
          </p:nvPr>
        </p:nvSpPr>
        <p:spPr/>
        <p:txBody>
          <a:bodyPr/>
          <a:lstStyle/>
          <a:p>
            <a:endParaRPr lang="en-US" dirty="0" smtClean="0"/>
          </a:p>
          <a:p>
            <a:endParaRPr lang="en-US" dirty="0" smtClean="0"/>
          </a:p>
          <a:p>
            <a:endParaRPr lang="en-US" dirty="0" smtClean="0"/>
          </a:p>
          <a:p>
            <a:endParaRPr lang="en-US" dirty="0" smtClean="0"/>
          </a:p>
          <a:p>
            <a:pPr lvl="4">
              <a:buNone/>
            </a:pPr>
            <a:r>
              <a:rPr lang="en-US" sz="2400" dirty="0" smtClean="0">
                <a:latin typeface="Calibri" pitchFamily="34" charset="0"/>
              </a:rPr>
              <a:t>Demonstration</a:t>
            </a:r>
            <a:endParaRPr lang="en-US" sz="2400" dirty="0">
              <a:latin typeface="Calibri" pitchFamily="34" charset="0"/>
            </a:endParaRPr>
          </a:p>
        </p:txBody>
      </p:sp>
      <p:sp>
        <p:nvSpPr>
          <p:cNvPr id="4" name="Slide Number Placeholder 3"/>
          <p:cNvSpPr>
            <a:spLocks noGrp="1"/>
          </p:cNvSpPr>
          <p:nvPr>
            <p:ph type="sldNum" sz="quarter" idx="11"/>
          </p:nvPr>
        </p:nvSpPr>
        <p:spPr/>
        <p:txBody>
          <a:bodyPr/>
          <a:lstStyle/>
          <a:p>
            <a:fld id="{065FD0D1-12E1-4258-B764-30B81267E035}" type="slidenum">
              <a:rPr lang="en-US" smtClean="0"/>
              <a:pPr/>
              <a:t>27</a:t>
            </a:fld>
            <a:endParaRPr lang="en-US"/>
          </a:p>
        </p:txBody>
      </p:sp>
    </p:spTree>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488" y="433388"/>
            <a:ext cx="9303487" cy="724852"/>
          </a:xfrm>
        </p:spPr>
        <p:txBody>
          <a:bodyPr/>
          <a:lstStyle/>
          <a:p>
            <a:r>
              <a:rPr lang="en-US" dirty="0" smtClean="0">
                <a:latin typeface="Calibri" pitchFamily="34" charset="0"/>
              </a:rPr>
              <a:t>      Phase III - </a:t>
            </a:r>
            <a:r>
              <a:rPr lang="en-US" dirty="0" smtClean="0">
                <a:solidFill>
                  <a:schemeClr val="accent2">
                    <a:lumMod val="25000"/>
                  </a:schemeClr>
                </a:solidFill>
                <a:latin typeface="Calibri" pitchFamily="34" charset="0"/>
              </a:rPr>
              <a:t>FY 2011 UASI Follow on Project - $740K</a:t>
            </a:r>
            <a:endParaRPr lang="en-US" dirty="0">
              <a:solidFill>
                <a:schemeClr val="accent2">
                  <a:lumMod val="25000"/>
                </a:schemeClr>
              </a:solidFill>
              <a:latin typeface="Calibri" pitchFamily="34" charset="0"/>
            </a:endParaRPr>
          </a:p>
        </p:txBody>
      </p:sp>
      <p:sp>
        <p:nvSpPr>
          <p:cNvPr id="3" name="Content Placeholder 2"/>
          <p:cNvSpPr>
            <a:spLocks noGrp="1"/>
          </p:cNvSpPr>
          <p:nvPr>
            <p:ph idx="1"/>
          </p:nvPr>
        </p:nvSpPr>
        <p:spPr>
          <a:xfrm>
            <a:off x="462708" y="1956390"/>
            <a:ext cx="8160297" cy="4521527"/>
          </a:xfrm>
        </p:spPr>
        <p:txBody>
          <a:bodyPr/>
          <a:lstStyle/>
          <a:p>
            <a:pPr>
              <a:buFont typeface="Arial" pitchFamily="34" charset="0"/>
              <a:buChar char="•"/>
            </a:pPr>
            <a:r>
              <a:rPr lang="en-US" sz="1900" b="0" i="1" dirty="0" smtClean="0">
                <a:latin typeface="Calibri" pitchFamily="34" charset="0"/>
              </a:rPr>
              <a:t>Expand the DOT pilot architecture </a:t>
            </a:r>
            <a:r>
              <a:rPr lang="en-US" sz="1900" b="0" dirty="0" smtClean="0">
                <a:latin typeface="Calibri" pitchFamily="34" charset="0"/>
              </a:rPr>
              <a:t>to other partners (particularly MWAA and WMATA)…to include hardware</a:t>
            </a:r>
          </a:p>
          <a:p>
            <a:pPr>
              <a:buNone/>
            </a:pPr>
            <a:endParaRPr lang="en-US" sz="1900" b="0" dirty="0" smtClean="0">
              <a:latin typeface="Calibri" pitchFamily="34" charset="0"/>
            </a:endParaRPr>
          </a:p>
          <a:p>
            <a:pPr>
              <a:buFont typeface="Arial" pitchFamily="34" charset="0"/>
              <a:buChar char="•"/>
            </a:pPr>
            <a:r>
              <a:rPr lang="en-US" sz="1900" b="0" i="1" dirty="0" smtClean="0">
                <a:latin typeface="Calibri" pitchFamily="34" charset="0"/>
              </a:rPr>
              <a:t>Integrate</a:t>
            </a:r>
            <a:r>
              <a:rPr lang="en-US" sz="1900" b="0" dirty="0" smtClean="0">
                <a:latin typeface="Calibri" pitchFamily="34" charset="0"/>
              </a:rPr>
              <a:t> map based display of cameras with regional GIS systems (i.e. VIPER/EMMA/</a:t>
            </a:r>
            <a:r>
              <a:rPr lang="en-US" sz="1900" b="0" dirty="0" err="1" smtClean="0">
                <a:latin typeface="Calibri" pitchFamily="34" charset="0"/>
              </a:rPr>
              <a:t>iSAVE</a:t>
            </a:r>
            <a:r>
              <a:rPr lang="en-US" sz="1900" b="0" dirty="0" smtClean="0">
                <a:latin typeface="Calibri" pitchFamily="34" charset="0"/>
              </a:rPr>
              <a:t>/</a:t>
            </a:r>
            <a:r>
              <a:rPr lang="en-US" sz="1900" b="0" dirty="0" err="1" smtClean="0">
                <a:latin typeface="Calibri" pitchFamily="34" charset="0"/>
              </a:rPr>
              <a:t>vUSA</a:t>
            </a:r>
            <a:r>
              <a:rPr lang="en-US" sz="1900" b="0" dirty="0" smtClean="0">
                <a:latin typeface="Calibri" pitchFamily="34" charset="0"/>
              </a:rPr>
              <a:t> ) and other data sets</a:t>
            </a:r>
          </a:p>
          <a:p>
            <a:pPr>
              <a:buFont typeface="Arial" pitchFamily="34" charset="0"/>
              <a:buChar char="•"/>
            </a:pPr>
            <a:endParaRPr lang="en-US" sz="1900" b="0" dirty="0" smtClean="0">
              <a:latin typeface="Calibri" pitchFamily="34" charset="0"/>
            </a:endParaRPr>
          </a:p>
          <a:p>
            <a:pPr>
              <a:buFont typeface="Arial" pitchFamily="34" charset="0"/>
              <a:buChar char="•"/>
            </a:pPr>
            <a:r>
              <a:rPr lang="en-US" sz="1900" b="0" dirty="0" smtClean="0">
                <a:latin typeface="Calibri" pitchFamily="34" charset="0"/>
              </a:rPr>
              <a:t>Develop </a:t>
            </a:r>
            <a:r>
              <a:rPr lang="en-US" sz="1900" b="0" i="1" dirty="0" smtClean="0">
                <a:latin typeface="Calibri" pitchFamily="34" charset="0"/>
              </a:rPr>
              <a:t>systems documentation </a:t>
            </a:r>
            <a:r>
              <a:rPr lang="en-US" sz="1900" b="0" dirty="0" smtClean="0">
                <a:latin typeface="Calibri" pitchFamily="34" charset="0"/>
              </a:rPr>
              <a:t>(i.e. DEH/</a:t>
            </a:r>
            <a:r>
              <a:rPr lang="en-US" sz="1900" b="0" dirty="0" err="1" smtClean="0">
                <a:latin typeface="Calibri" pitchFamily="34" charset="0"/>
              </a:rPr>
              <a:t>NCRnet</a:t>
            </a:r>
            <a:r>
              <a:rPr lang="en-US" sz="1900" b="0" dirty="0" smtClean="0">
                <a:latin typeface="Calibri" pitchFamily="34" charset="0"/>
              </a:rPr>
              <a:t>) as well as a long term </a:t>
            </a:r>
            <a:r>
              <a:rPr lang="en-US" sz="1900" b="0" i="1" dirty="0" smtClean="0">
                <a:latin typeface="Calibri" pitchFamily="34" charset="0"/>
              </a:rPr>
              <a:t>governance and sustainment plan </a:t>
            </a:r>
            <a:r>
              <a:rPr lang="en-US" sz="1900" b="0" dirty="0" smtClean="0">
                <a:latin typeface="Calibri" pitchFamily="34" charset="0"/>
              </a:rPr>
              <a:t>in association with the CIO Committee </a:t>
            </a:r>
          </a:p>
          <a:p>
            <a:pPr>
              <a:buFont typeface="Arial" pitchFamily="34" charset="0"/>
              <a:buChar char="•"/>
            </a:pPr>
            <a:endParaRPr lang="en-US" sz="1900" b="0" dirty="0" smtClean="0">
              <a:latin typeface="Calibri" pitchFamily="34" charset="0"/>
            </a:endParaRPr>
          </a:p>
          <a:p>
            <a:pPr>
              <a:buFont typeface="Arial" pitchFamily="34" charset="0"/>
              <a:buChar char="•"/>
            </a:pPr>
            <a:r>
              <a:rPr lang="en-US" sz="1900" b="0" i="1" dirty="0" smtClean="0">
                <a:latin typeface="Calibri" pitchFamily="34" charset="0"/>
              </a:rPr>
              <a:t>Refine security framework </a:t>
            </a:r>
            <a:r>
              <a:rPr lang="en-US" sz="1900" b="0" dirty="0" smtClean="0">
                <a:latin typeface="Calibri" pitchFamily="34" charset="0"/>
              </a:rPr>
              <a:t>based on implementation of the “To Be” architecture</a:t>
            </a:r>
          </a:p>
          <a:p>
            <a:pPr>
              <a:buFont typeface="Arial" pitchFamily="34" charset="0"/>
              <a:buChar char="•"/>
            </a:pPr>
            <a:endParaRPr lang="en-US" sz="1900" b="0" dirty="0" smtClean="0">
              <a:latin typeface="Calibri" pitchFamily="34" charset="0"/>
            </a:endParaRPr>
          </a:p>
          <a:p>
            <a:pPr>
              <a:buFont typeface="Arial" pitchFamily="34" charset="0"/>
              <a:buChar char="•"/>
            </a:pPr>
            <a:r>
              <a:rPr lang="en-US" sz="1900" b="0" dirty="0" smtClean="0">
                <a:latin typeface="Calibri" pitchFamily="34" charset="0"/>
              </a:rPr>
              <a:t>Develop a plan for </a:t>
            </a:r>
            <a:r>
              <a:rPr lang="en-US" sz="1900" b="0" i="1" dirty="0" smtClean="0">
                <a:latin typeface="Calibri" pitchFamily="34" charset="0"/>
              </a:rPr>
              <a:t>Private Sector participation </a:t>
            </a:r>
            <a:r>
              <a:rPr lang="en-US" sz="1900" b="0" dirty="0" smtClean="0">
                <a:latin typeface="Calibri" pitchFamily="34" charset="0"/>
              </a:rPr>
              <a:t>in regional video sharing</a:t>
            </a:r>
          </a:p>
          <a:p>
            <a:pPr>
              <a:buNone/>
            </a:pPr>
            <a:endParaRPr lang="en-US" sz="1900" b="0" dirty="0" smtClean="0">
              <a:latin typeface="Calibri" pitchFamily="34" charset="0"/>
            </a:endParaRPr>
          </a:p>
        </p:txBody>
      </p:sp>
      <p:sp>
        <p:nvSpPr>
          <p:cNvPr id="4" name="Slide Number Placeholder 3"/>
          <p:cNvSpPr>
            <a:spLocks noGrp="1"/>
          </p:cNvSpPr>
          <p:nvPr>
            <p:ph type="sldNum" sz="quarter" idx="11"/>
          </p:nvPr>
        </p:nvSpPr>
        <p:spPr/>
        <p:txBody>
          <a:bodyPr/>
          <a:lstStyle/>
          <a:p>
            <a:fld id="{065FD0D1-12E1-4258-B764-30B81267E035}" type="slidenum">
              <a:rPr lang="en-US" smtClean="0"/>
              <a:pPr/>
              <a:t>28</a:t>
            </a:fld>
            <a:endParaRPr lang="en-US"/>
          </a:p>
        </p:txBody>
      </p:sp>
    </p:spTree>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625" y="433388"/>
            <a:ext cx="8229600" cy="717318"/>
          </a:xfrm>
        </p:spPr>
        <p:txBody>
          <a:bodyPr/>
          <a:lstStyle/>
          <a:p>
            <a:r>
              <a:rPr lang="en-US" dirty="0" smtClean="0">
                <a:latin typeface="Calibri" pitchFamily="34" charset="0"/>
              </a:rPr>
              <a:t>	</a:t>
            </a:r>
            <a:r>
              <a:rPr lang="en-US" dirty="0" smtClean="0">
                <a:solidFill>
                  <a:schemeClr val="accent2">
                    <a:lumMod val="25000"/>
                  </a:schemeClr>
                </a:solidFill>
                <a:latin typeface="Calibri" pitchFamily="34" charset="0"/>
              </a:rPr>
              <a:t>Questions?</a:t>
            </a:r>
            <a:endParaRPr lang="en-US" dirty="0">
              <a:solidFill>
                <a:schemeClr val="accent2">
                  <a:lumMod val="25000"/>
                </a:schemeClr>
              </a:solidFill>
              <a:latin typeface="Calibri" pitchFamily="34" charset="0"/>
            </a:endParaRPr>
          </a:p>
        </p:txBody>
      </p:sp>
      <p:sp>
        <p:nvSpPr>
          <p:cNvPr id="3" name="Content Placeholder 2"/>
          <p:cNvSpPr>
            <a:spLocks noGrp="1"/>
          </p:cNvSpPr>
          <p:nvPr>
            <p:ph idx="1"/>
          </p:nvPr>
        </p:nvSpPr>
        <p:spPr>
          <a:xfrm>
            <a:off x="738130" y="2178121"/>
            <a:ext cx="7696953" cy="3744842"/>
          </a:xfrm>
        </p:spPr>
        <p:txBody>
          <a:bodyPr/>
          <a:lstStyle/>
          <a:p>
            <a:endParaRPr lang="en-US" dirty="0" smtClean="0"/>
          </a:p>
          <a:p>
            <a:endParaRPr lang="en-US" dirty="0" smtClean="0"/>
          </a:p>
          <a:p>
            <a:pPr>
              <a:buFont typeface="Arial" pitchFamily="34" charset="0"/>
              <a:buChar char="•"/>
            </a:pPr>
            <a:r>
              <a:rPr lang="en-US" sz="2400" b="0" dirty="0" smtClean="0">
                <a:latin typeface="Calibri" pitchFamily="34" charset="0"/>
              </a:rPr>
              <a:t>Many thanks to All who participated in this study!</a:t>
            </a:r>
          </a:p>
          <a:p>
            <a:pPr lvl="3">
              <a:buNone/>
            </a:pPr>
            <a:endParaRPr lang="en-US" b="0" dirty="0" smtClean="0">
              <a:latin typeface="Calibri" pitchFamily="34" charset="0"/>
            </a:endParaRPr>
          </a:p>
          <a:p>
            <a:pPr lvl="3">
              <a:buNone/>
            </a:pPr>
            <a:endParaRPr lang="en-US" b="0" dirty="0" smtClean="0">
              <a:latin typeface="Calibri" pitchFamily="34" charset="0"/>
            </a:endParaRPr>
          </a:p>
          <a:p>
            <a:pPr lvl="3">
              <a:buNone/>
            </a:pPr>
            <a:r>
              <a:rPr lang="en-US" b="0" dirty="0" smtClean="0">
                <a:latin typeface="Calibri" pitchFamily="34" charset="0"/>
              </a:rPr>
              <a:t>John Contestabile</a:t>
            </a:r>
          </a:p>
          <a:p>
            <a:pPr lvl="3">
              <a:buNone/>
            </a:pPr>
            <a:r>
              <a:rPr lang="en-US" b="0" dirty="0" smtClean="0">
                <a:latin typeface="Calibri" pitchFamily="34" charset="0"/>
              </a:rPr>
              <a:t>Johns Hopkins University/Applied Physics Lab</a:t>
            </a:r>
          </a:p>
          <a:p>
            <a:pPr lvl="3">
              <a:buNone/>
            </a:pPr>
            <a:r>
              <a:rPr lang="en-US" b="0" dirty="0" smtClean="0">
                <a:latin typeface="Calibri" pitchFamily="34" charset="0"/>
                <a:hlinkClick r:id="rId2"/>
              </a:rPr>
              <a:t>John.contestabile@jhuapl.edu</a:t>
            </a:r>
            <a:r>
              <a:rPr lang="en-US" b="0" dirty="0" smtClean="0">
                <a:latin typeface="Calibri" pitchFamily="34" charset="0"/>
              </a:rPr>
              <a:t> </a:t>
            </a:r>
            <a:endParaRPr lang="en-US" b="0" dirty="0">
              <a:latin typeface="Calibri" pitchFamily="34" charset="0"/>
            </a:endParaRPr>
          </a:p>
        </p:txBody>
      </p:sp>
      <p:sp>
        <p:nvSpPr>
          <p:cNvPr id="4" name="Slide Number Placeholder 3"/>
          <p:cNvSpPr>
            <a:spLocks noGrp="1"/>
          </p:cNvSpPr>
          <p:nvPr>
            <p:ph type="sldNum" sz="quarter" idx="11"/>
          </p:nvPr>
        </p:nvSpPr>
        <p:spPr/>
        <p:txBody>
          <a:bodyPr/>
          <a:lstStyle/>
          <a:p>
            <a:fld id="{065FD0D1-12E1-4258-B764-30B81267E035}" type="slidenum">
              <a:rPr lang="en-US" smtClean="0"/>
              <a:pPr/>
              <a:t>29</a:t>
            </a:fld>
            <a:endParaRPr lang="en-US"/>
          </a:p>
        </p:txBody>
      </p:sp>
    </p:spTree>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625" y="433388"/>
            <a:ext cx="8229600" cy="707043"/>
          </a:xfrm>
        </p:spPr>
        <p:txBody>
          <a:bodyPr/>
          <a:lstStyle/>
          <a:p>
            <a:r>
              <a:rPr lang="en-US" dirty="0" smtClean="0">
                <a:latin typeface="Calibri" pitchFamily="34" charset="0"/>
              </a:rPr>
              <a:t>	</a:t>
            </a:r>
            <a:r>
              <a:rPr lang="en-US" dirty="0" smtClean="0">
                <a:solidFill>
                  <a:schemeClr val="accent2">
                    <a:lumMod val="25000"/>
                  </a:schemeClr>
                </a:solidFill>
                <a:latin typeface="Calibri" pitchFamily="34" charset="0"/>
              </a:rPr>
              <a:t>Additional Slides</a:t>
            </a:r>
            <a:endParaRPr lang="en-US" dirty="0">
              <a:solidFill>
                <a:schemeClr val="accent2">
                  <a:lumMod val="25000"/>
                </a:schemeClr>
              </a:solidFill>
              <a:latin typeface="Calibri" pitchFamily="34" charset="0"/>
            </a:endParaRP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fld id="{065FD0D1-12E1-4258-B764-30B81267E035}" type="slidenum">
              <a:rPr lang="en-US" smtClean="0"/>
              <a:pPr/>
              <a:t>30</a:t>
            </a:fld>
            <a:endParaRPr lang="en-US"/>
          </a:p>
        </p:txBody>
      </p:sp>
    </p:spTree>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625" y="433388"/>
            <a:ext cx="8229600" cy="686495"/>
          </a:xfrm>
        </p:spPr>
        <p:txBody>
          <a:bodyPr/>
          <a:lstStyle/>
          <a:p>
            <a:r>
              <a:rPr lang="en-US" dirty="0" smtClean="0">
                <a:latin typeface="Calibri" pitchFamily="34" charset="0"/>
              </a:rPr>
              <a:t>	</a:t>
            </a:r>
            <a:r>
              <a:rPr lang="en-US" dirty="0" smtClean="0">
                <a:solidFill>
                  <a:schemeClr val="accent2">
                    <a:lumMod val="25000"/>
                  </a:schemeClr>
                </a:solidFill>
                <a:latin typeface="Calibri" pitchFamily="34" charset="0"/>
              </a:rPr>
              <a:t>NCR CCTV Project Inventory</a:t>
            </a:r>
            <a:endParaRPr lang="en-US" dirty="0">
              <a:solidFill>
                <a:schemeClr val="accent2">
                  <a:lumMod val="25000"/>
                </a:schemeClr>
              </a:solidFill>
              <a:latin typeface="Calibri" pitchFamily="34" charset="0"/>
            </a:endParaRPr>
          </a:p>
        </p:txBody>
      </p:sp>
      <p:sp>
        <p:nvSpPr>
          <p:cNvPr id="4" name="Slide Number Placeholder 3"/>
          <p:cNvSpPr>
            <a:spLocks noGrp="1"/>
          </p:cNvSpPr>
          <p:nvPr>
            <p:ph type="sldNum" sz="quarter" idx="11"/>
          </p:nvPr>
        </p:nvSpPr>
        <p:spPr/>
        <p:txBody>
          <a:bodyPr/>
          <a:lstStyle/>
          <a:p>
            <a:fld id="{065FD0D1-12E1-4258-B764-30B81267E035}" type="slidenum">
              <a:rPr lang="en-US" smtClean="0"/>
              <a:pPr/>
              <a:t>31</a:t>
            </a:fld>
            <a:endParaRPr lang="en-US"/>
          </a:p>
        </p:txBody>
      </p:sp>
      <p:pic>
        <p:nvPicPr>
          <p:cNvPr id="5" name="Content Placeholder 4" descr="NCR Region CCTV Coverage Map - DC Area.jpg"/>
          <p:cNvPicPr>
            <a:picLocks noGrp="1"/>
          </p:cNvPicPr>
          <p:nvPr>
            <p:ph idx="1"/>
          </p:nvPr>
        </p:nvPicPr>
        <p:blipFill>
          <a:blip r:embed="rId2" cstate="print"/>
          <a:srcRect l="13309" t="5384" r="17148" b="11579"/>
          <a:stretch>
            <a:fillRect/>
          </a:stretch>
        </p:blipFill>
        <p:spPr>
          <a:xfrm>
            <a:off x="431515" y="1674688"/>
            <a:ext cx="8126857" cy="4613095"/>
          </a:xfrm>
          <a:prstGeom prst="rect">
            <a:avLst/>
          </a:prstGeom>
          <a:ln>
            <a:solidFill>
              <a:schemeClr val="accent1"/>
            </a:solidFill>
          </a:ln>
        </p:spPr>
      </p:pic>
    </p:spTree>
  </p:cSld>
  <p:clrMapOvr>
    <a:masterClrMapping/>
  </p:clrMapOvr>
  <p:transition spd="med">
    <p:fade/>
  </p:transition>
</p:sld>
</file>

<file path=ppt/theme/theme1.xml><?xml version="1.0" encoding="utf-8"?>
<a:theme xmlns:a="http://schemas.openxmlformats.org/drawingml/2006/main" name="Heritage Blue - Rev2">
  <a:themeElements>
    <a:clrScheme name="Heritage Blue - Rev2 16">
      <a:dk1>
        <a:srgbClr val="000000"/>
      </a:dk1>
      <a:lt1>
        <a:srgbClr val="FFFFFF"/>
      </a:lt1>
      <a:dk2>
        <a:srgbClr val="01255B"/>
      </a:dk2>
      <a:lt2>
        <a:srgbClr val="846F58"/>
      </a:lt2>
      <a:accent1>
        <a:srgbClr val="C8BBAC"/>
      </a:accent1>
      <a:accent2>
        <a:srgbClr val="CCCCFF"/>
      </a:accent2>
      <a:accent3>
        <a:srgbClr val="FFFFFF"/>
      </a:accent3>
      <a:accent4>
        <a:srgbClr val="000000"/>
      </a:accent4>
      <a:accent5>
        <a:srgbClr val="E0DAD2"/>
      </a:accent5>
      <a:accent6>
        <a:srgbClr val="B9B9E7"/>
      </a:accent6>
      <a:hlink>
        <a:srgbClr val="006699"/>
      </a:hlink>
      <a:folHlink>
        <a:srgbClr val="01255B"/>
      </a:folHlink>
    </a:clrScheme>
    <a:fontScheme name="Heritage Blue - Rev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accent1"/>
          </a:solidFill>
          <a:prstDash val="solid"/>
          <a:round/>
          <a:headEnd type="none" w="med" len="med"/>
          <a:tailEnd type="none" w="med" len="med"/>
        </a:ln>
        <a:effectLst/>
      </a:spPr>
      <a:bodyPr vert="horz" wrap="none" lIns="4572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accent1"/>
          </a:solidFill>
          <a:prstDash val="solid"/>
          <a:round/>
          <a:headEnd type="none" w="med" len="med"/>
          <a:tailEnd type="none" w="med" len="med"/>
        </a:ln>
        <a:effectLst/>
      </a:spPr>
      <a:bodyPr vert="horz" wrap="none" lIns="4572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Heritage Blue - Rev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Heritage Blue - Rev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Heritage Blue - Rev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Heritage Blue - Rev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Heritage Blue - Rev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Heritage Blue - Rev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Heritage Blue - Rev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Heritage Blue - Rev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Heritage Blue - Rev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Heritage Blue - Rev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Heritage Blue - Rev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Heritage Blue - Rev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Heritage Blue - Rev2 13">
        <a:dk1>
          <a:srgbClr val="333300"/>
        </a:dk1>
        <a:lt1>
          <a:srgbClr val="FFFFFF"/>
        </a:lt1>
        <a:dk2>
          <a:srgbClr val="990000"/>
        </a:dk2>
        <a:lt2>
          <a:srgbClr val="996633"/>
        </a:lt2>
        <a:accent1>
          <a:srgbClr val="C8BBAC"/>
        </a:accent1>
        <a:accent2>
          <a:srgbClr val="336699"/>
        </a:accent2>
        <a:accent3>
          <a:srgbClr val="FFFFFF"/>
        </a:accent3>
        <a:accent4>
          <a:srgbClr val="2A2A00"/>
        </a:accent4>
        <a:accent5>
          <a:srgbClr val="E0DAD2"/>
        </a:accent5>
        <a:accent6>
          <a:srgbClr val="2D5C8A"/>
        </a:accent6>
        <a:hlink>
          <a:srgbClr val="669900"/>
        </a:hlink>
        <a:folHlink>
          <a:srgbClr val="990000"/>
        </a:folHlink>
      </a:clrScheme>
      <a:clrMap bg1="lt1" tx1="dk1" bg2="lt2" tx2="dk2" accent1="accent1" accent2="accent2" accent3="accent3" accent4="accent4" accent5="accent5" accent6="accent6" hlink="hlink" folHlink="folHlink"/>
    </a:extraClrScheme>
    <a:extraClrScheme>
      <a:clrScheme name="Heritage Blue - Rev2 14">
        <a:dk1>
          <a:srgbClr val="333300"/>
        </a:dk1>
        <a:lt1>
          <a:srgbClr val="FFFFFF"/>
        </a:lt1>
        <a:dk2>
          <a:srgbClr val="990000"/>
        </a:dk2>
        <a:lt2>
          <a:srgbClr val="846F58"/>
        </a:lt2>
        <a:accent1>
          <a:srgbClr val="C8BBAC"/>
        </a:accent1>
        <a:accent2>
          <a:srgbClr val="336699"/>
        </a:accent2>
        <a:accent3>
          <a:srgbClr val="FFFFFF"/>
        </a:accent3>
        <a:accent4>
          <a:srgbClr val="2A2A00"/>
        </a:accent4>
        <a:accent5>
          <a:srgbClr val="E0DAD2"/>
        </a:accent5>
        <a:accent6>
          <a:srgbClr val="2D5C8A"/>
        </a:accent6>
        <a:hlink>
          <a:srgbClr val="669900"/>
        </a:hlink>
        <a:folHlink>
          <a:srgbClr val="990000"/>
        </a:folHlink>
      </a:clrScheme>
      <a:clrMap bg1="lt1" tx1="dk1" bg2="lt2" tx2="dk2" accent1="accent1" accent2="accent2" accent3="accent3" accent4="accent4" accent5="accent5" accent6="accent6" hlink="hlink" folHlink="folHlink"/>
    </a:extraClrScheme>
    <a:extraClrScheme>
      <a:clrScheme name="Heritage Blue - Rev2 15">
        <a:dk1>
          <a:srgbClr val="000000"/>
        </a:dk1>
        <a:lt1>
          <a:srgbClr val="FFFFFF"/>
        </a:lt1>
        <a:dk2>
          <a:srgbClr val="002850"/>
        </a:dk2>
        <a:lt2>
          <a:srgbClr val="846F58"/>
        </a:lt2>
        <a:accent1>
          <a:srgbClr val="C8BBAC"/>
        </a:accent1>
        <a:accent2>
          <a:srgbClr val="CCCCFF"/>
        </a:accent2>
        <a:accent3>
          <a:srgbClr val="FFFFFF"/>
        </a:accent3>
        <a:accent4>
          <a:srgbClr val="000000"/>
        </a:accent4>
        <a:accent5>
          <a:srgbClr val="E0DAD2"/>
        </a:accent5>
        <a:accent6>
          <a:srgbClr val="B9B9E7"/>
        </a:accent6>
        <a:hlink>
          <a:srgbClr val="006699"/>
        </a:hlink>
        <a:folHlink>
          <a:srgbClr val="002850"/>
        </a:folHlink>
      </a:clrScheme>
      <a:clrMap bg1="lt1" tx1="dk1" bg2="lt2" tx2="dk2" accent1="accent1" accent2="accent2" accent3="accent3" accent4="accent4" accent5="accent5" accent6="accent6" hlink="hlink" folHlink="folHlink"/>
    </a:extraClrScheme>
    <a:extraClrScheme>
      <a:clrScheme name="Heritage Blue - Rev2 16">
        <a:dk1>
          <a:srgbClr val="000000"/>
        </a:dk1>
        <a:lt1>
          <a:srgbClr val="FFFFFF"/>
        </a:lt1>
        <a:dk2>
          <a:srgbClr val="01255B"/>
        </a:dk2>
        <a:lt2>
          <a:srgbClr val="846F58"/>
        </a:lt2>
        <a:accent1>
          <a:srgbClr val="C8BBAC"/>
        </a:accent1>
        <a:accent2>
          <a:srgbClr val="CCCCFF"/>
        </a:accent2>
        <a:accent3>
          <a:srgbClr val="FFFFFF"/>
        </a:accent3>
        <a:accent4>
          <a:srgbClr val="000000"/>
        </a:accent4>
        <a:accent5>
          <a:srgbClr val="E0DAD2"/>
        </a:accent5>
        <a:accent6>
          <a:srgbClr val="B9B9E7"/>
        </a:accent6>
        <a:hlink>
          <a:srgbClr val="006699"/>
        </a:hlink>
        <a:folHlink>
          <a:srgbClr val="01255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788</TotalTime>
  <Words>1751</Words>
  <Application>Microsoft Office PowerPoint</Application>
  <PresentationFormat>On-screen Show (4:3)</PresentationFormat>
  <Paragraphs>279</Paragraphs>
  <Slides>31</Slides>
  <Notes>7</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Heritage Blue - Rev2</vt:lpstr>
      <vt:lpstr>National Capital Region (NCR)  Closed Circuit Television (CCTV) Integration Framework Project</vt:lpstr>
      <vt:lpstr> Agenda</vt:lpstr>
      <vt:lpstr> Nature of the Video sharing Problem</vt:lpstr>
      <vt:lpstr> Video Project Overview</vt:lpstr>
      <vt:lpstr> Project Sponsor, Manager and Partners</vt:lpstr>
      <vt:lpstr> Review Statement of Work</vt:lpstr>
      <vt:lpstr>  Study Participants</vt:lpstr>
      <vt:lpstr> Study Accomplishments</vt:lpstr>
      <vt:lpstr> Conceptual Interoperability Model</vt:lpstr>
      <vt:lpstr> NCR Adaptation of the Conceptual  Interoperability Model</vt:lpstr>
      <vt:lpstr> Video Sharing Ground Rules</vt:lpstr>
      <vt:lpstr> Video Sharing Ground Rules</vt:lpstr>
      <vt:lpstr> Existing “AS IS” Video Sharing Capability</vt:lpstr>
      <vt:lpstr>Slide 14</vt:lpstr>
      <vt:lpstr>    Potential Types of Video Sharing </vt:lpstr>
      <vt:lpstr>Slide 16</vt:lpstr>
      <vt:lpstr>Slide 17</vt:lpstr>
      <vt:lpstr>Slide 18</vt:lpstr>
      <vt:lpstr>Slide 19</vt:lpstr>
      <vt:lpstr> Recommended “TO BE” Video Sharing Concept</vt:lpstr>
      <vt:lpstr>Slide 21</vt:lpstr>
      <vt:lpstr>Slide 22</vt:lpstr>
      <vt:lpstr> Recommended “TO BE” Video Sharing  Concept</vt:lpstr>
      <vt:lpstr> Recommended “TO BE” Video Sharing  Security Concept</vt:lpstr>
      <vt:lpstr> Recommended “TO BE” Video Sharing  Security Concept</vt:lpstr>
      <vt:lpstr>     Phase II Next Steps  </vt:lpstr>
      <vt:lpstr>  Phase II Next Steps </vt:lpstr>
      <vt:lpstr>      Phase III - FY 2011 UASI Follow on Project - $740K</vt:lpstr>
      <vt:lpstr> Questions?</vt:lpstr>
      <vt:lpstr> Additional Slides</vt:lpstr>
      <vt:lpstr> NCR CCTV Project Inventory</vt:lpstr>
    </vt:vector>
  </TitlesOfParts>
  <Company>JHUAPL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Marcella Steerman</dc:creator>
  <cp:lastModifiedBy>John M. Contestabile</cp:lastModifiedBy>
  <cp:revision>58</cp:revision>
  <dcterms:created xsi:type="dcterms:W3CDTF">2006-06-23T18:35:49Z</dcterms:created>
  <dcterms:modified xsi:type="dcterms:W3CDTF">2011-06-22T20:12:18Z</dcterms:modified>
</cp:coreProperties>
</file>