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5" r:id="rId1"/>
  </p:sldMasterIdLst>
  <p:notesMasterIdLst>
    <p:notesMasterId r:id="rId20"/>
  </p:notesMasterIdLst>
  <p:handoutMasterIdLst>
    <p:handoutMasterId r:id="rId21"/>
  </p:handoutMasterIdLst>
  <p:sldIdLst>
    <p:sldId id="259" r:id="rId2"/>
    <p:sldId id="305" r:id="rId3"/>
    <p:sldId id="273" r:id="rId4"/>
    <p:sldId id="263" r:id="rId5"/>
    <p:sldId id="287" r:id="rId6"/>
    <p:sldId id="294" r:id="rId7"/>
    <p:sldId id="261" r:id="rId8"/>
    <p:sldId id="264" r:id="rId9"/>
    <p:sldId id="257" r:id="rId10"/>
    <p:sldId id="302" r:id="rId11"/>
    <p:sldId id="304" r:id="rId12"/>
    <p:sldId id="303" r:id="rId13"/>
    <p:sldId id="307" r:id="rId14"/>
    <p:sldId id="283" r:id="rId15"/>
    <p:sldId id="301" r:id="rId16"/>
    <p:sldId id="300" r:id="rId17"/>
    <p:sldId id="279" r:id="rId18"/>
    <p:sldId id="267" r:id="rId19"/>
  </p:sldIdLst>
  <p:sldSz cx="13004800" cy="9753600"/>
  <p:notesSz cx="6881813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5pPr>
    <a:lvl6pPr marL="2286000" algn="l" defTabSz="914400" rtl="0" eaLnBrk="1" latinLnBrk="0" hangingPunct="1"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6pPr>
    <a:lvl7pPr marL="2743200" algn="l" defTabSz="914400" rtl="0" eaLnBrk="1" latinLnBrk="0" hangingPunct="1"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7pPr>
    <a:lvl8pPr marL="3200400" algn="l" defTabSz="914400" rtl="0" eaLnBrk="1" latinLnBrk="0" hangingPunct="1"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8pPr>
    <a:lvl9pPr marL="3657600" algn="l" defTabSz="914400" rtl="0" eaLnBrk="1" latinLnBrk="0" hangingPunct="1"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717" autoAdjust="0"/>
  </p:normalViewPr>
  <p:slideViewPr>
    <p:cSldViewPr>
      <p:cViewPr varScale="1">
        <p:scale>
          <a:sx n="31" d="100"/>
          <a:sy n="31" d="100"/>
        </p:scale>
        <p:origin x="-738" y="-78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10" y="-78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BE90F40-4C47-4BCF-B856-281F6F0EF911}" type="datetimeFigureOut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E3A2706-FA87-4D13-9628-5E6D35452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4F91CEB-300E-4CDC-89F8-BC25104C475F}" type="datetimeFigureOut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4029EC5-5BEE-4C05-8707-7756EC44E9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214CE-6B8B-44D5-819B-91570CB222B6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559D6-03B4-4356-835F-FDD8B5A2CA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14B8F-61DE-42E0-BD03-41EF2B71F7A3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2CEFC-0C80-42F9-AB04-EFE5016030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1FAD1-B94D-4492-A521-887C50705227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DD263-DBB7-43F4-AF8C-F0968C098C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21FB-BD5D-494A-8F05-42F712CFB5D9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6D3D7-DC52-419F-B189-79FEE83DA0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96523-310E-4CA2-B874-EBD16DDD59D6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652CB-FCAD-491A-9D68-D4ADEABAFD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D584A-524B-4306-8F28-1C798BA06F3B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AAA75-1D18-4899-85F6-D337C35278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640CF-916D-4E64-A4B7-7FC10ACA0611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0E42A-F065-4F8A-B78B-575B8DDFC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A667-3B8F-4840-8B4E-3F0B465D8EA5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5CD3E-2929-4F70-A9B8-D00BB57132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 rtlCol="0">
            <a:normAutofit/>
          </a:bodyPr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005E6-92A7-4BE1-A535-19C9B28C172B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1AC87-5927-44BF-8753-9B491B2AEC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75417-509B-41C2-97D5-89CE06B08E07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AE310-F3F2-4712-B586-6012D7DAF6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DFFFB-96DB-4F04-9357-123E22F86AFB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CF26E-9530-4D47-9DD5-A649E9D81A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50875" y="390525"/>
            <a:ext cx="1170305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50875" y="2276475"/>
            <a:ext cx="11703050" cy="643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75" y="9040813"/>
            <a:ext cx="3033713" cy="519112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37015A2-0F75-4574-ACB6-B379B320FCB8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413" y="9040813"/>
            <a:ext cx="4117975" cy="519112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213" y="9040813"/>
            <a:ext cx="3033712" cy="519112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3972C8-3F65-4AED-B109-9709AE8575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hdr="0" ftr="0" dt="0"/>
  <p:txStyles>
    <p:titleStyle>
      <a:lvl1pPr algn="ctr" defTabSz="1300163" rtl="0" eaLnBrk="0" fontAlgn="base" hangingPunct="0">
        <a:spcBef>
          <a:spcPct val="0"/>
        </a:spcBef>
        <a:spcAft>
          <a:spcPct val="0"/>
        </a:spcAft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2pPr>
      <a:lvl3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3pPr>
      <a:lvl4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4pPr>
      <a:lvl5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5pPr>
      <a:lvl6pPr marL="4572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6pPr>
      <a:lvl7pPr marL="9144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7pPr>
      <a:lvl8pPr marL="13716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8pPr>
      <a:lvl9pPr marL="18288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9pPr>
    </p:titleStyle>
    <p:bodyStyle>
      <a:lvl1pPr marL="487363" indent="-487363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5688" indent="-404813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4013" indent="-323850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4888" indent="-323850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763" indent="-323850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bestreetsmart.ne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bestreetsmart.net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bestreetmart.net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>
            <a:spLocks/>
          </p:cNvSpPr>
          <p:nvPr/>
        </p:nvSpPr>
        <p:spPr bwMode="auto">
          <a:xfrm>
            <a:off x="2921000" y="7162800"/>
            <a:ext cx="7189469" cy="17851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Fall </a:t>
            </a:r>
            <a:r>
              <a:rPr lang="en-US" dirty="0" smtClean="0">
                <a:solidFill>
                  <a:schemeClr val="tx1"/>
                </a:solidFill>
              </a:rPr>
              <a:t>2009 </a:t>
            </a:r>
            <a:r>
              <a:rPr lang="en-US" dirty="0">
                <a:solidFill>
                  <a:schemeClr val="tx1"/>
                </a:solidFill>
              </a:rPr>
              <a:t>Spring </a:t>
            </a:r>
            <a:r>
              <a:rPr lang="en-US" dirty="0" smtClean="0">
                <a:solidFill>
                  <a:schemeClr val="tx1"/>
                </a:solidFill>
              </a:rPr>
              <a:t>2010 </a:t>
            </a:r>
            <a:r>
              <a:rPr lang="en-US" dirty="0">
                <a:solidFill>
                  <a:schemeClr val="tx1"/>
                </a:solidFill>
              </a:rPr>
              <a:t>Review</a:t>
            </a:r>
          </a:p>
          <a:p>
            <a:r>
              <a:rPr lang="en-US" sz="1600" dirty="0">
                <a:solidFill>
                  <a:schemeClr val="tx1"/>
                </a:solidFill>
              </a:rPr>
              <a:t>TPB Technical Committee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10/1/2010, </a:t>
            </a:r>
            <a:r>
              <a:rPr lang="en-US" sz="1600" dirty="0">
                <a:solidFill>
                  <a:schemeClr val="tx1"/>
                </a:solidFill>
              </a:rPr>
              <a:t>Item </a:t>
            </a:r>
            <a:r>
              <a:rPr lang="en-US" sz="1600" dirty="0" smtClean="0">
                <a:solidFill>
                  <a:schemeClr val="tx1"/>
                </a:solidFill>
              </a:rPr>
              <a:t>#8</a:t>
            </a:r>
            <a:endParaRPr lang="en-US" sz="16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72" name="TextBox 3"/>
          <p:cNvSpPr txBox="1">
            <a:spLocks noChangeArrowheads="1"/>
          </p:cNvSpPr>
          <p:nvPr/>
        </p:nvSpPr>
        <p:spPr bwMode="auto">
          <a:xfrm>
            <a:off x="9779000" y="457200"/>
            <a:ext cx="2895600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TPB Technical Committee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10/1/2010, </a:t>
            </a:r>
            <a:r>
              <a:rPr lang="en-US" sz="1600" dirty="0">
                <a:solidFill>
                  <a:schemeClr val="tx1"/>
                </a:solidFill>
              </a:rPr>
              <a:t>Item </a:t>
            </a:r>
            <a:r>
              <a:rPr lang="en-US" sz="1600" dirty="0" smtClean="0">
                <a:solidFill>
                  <a:schemeClr val="tx1"/>
                </a:solidFill>
              </a:rPr>
              <a:t>#8</a:t>
            </a:r>
            <a:endParaRPr lang="en-US" sz="16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BD336-A182-4982-92AA-0B08911503A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6" name="Picture 9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1930400" y="3200400"/>
            <a:ext cx="9369425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4200" y="4648200"/>
            <a:ext cx="7334250" cy="487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075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Gill Sans Light" pitchFamily="-112" charset="0"/>
                <a:ea typeface="ヒラギノ角ゴ ProN W3" pitchFamily="-112" charset="-128"/>
                <a:sym typeface="Gill Sans Light" pitchFamily="-112" charset="0"/>
              </a:rPr>
              <a:t>4/21/2010</a:t>
            </a:r>
          </a:p>
        </p:txBody>
      </p:sp>
      <p:sp>
        <p:nvSpPr>
          <p:cNvPr id="307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48250FC-EF2A-48E1-8708-DDA4347006AA}" type="slidenum">
              <a:rPr lang="en-US" smtClean="0">
                <a:latin typeface="Gill Sans Light" pitchFamily="-112" charset="0"/>
                <a:ea typeface="ヒラギノ角ゴ ProN W3" pitchFamily="-112" charset="-128"/>
                <a:sym typeface="Gill Sans Light" pitchFamily="-112" charset="0"/>
              </a:rPr>
              <a:pPr/>
              <a:t>2</a:t>
            </a:fld>
            <a:endParaRPr lang="en-US" smtClean="0">
              <a:latin typeface="Gill Sans Light" pitchFamily="-112" charset="0"/>
              <a:ea typeface="ヒラギノ角ゴ ProN W3" pitchFamily="-112" charset="-128"/>
              <a:sym typeface="Gill Sans Light" pitchFamily="-112" charset="0"/>
            </a:endParaRPr>
          </a:p>
        </p:txBody>
      </p:sp>
      <p:pic>
        <p:nvPicPr>
          <p:cNvPr id="3077" name="Picture 2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35400" y="166688"/>
            <a:ext cx="8077200" cy="4867275"/>
          </a:xfrm>
          <a:noFill/>
        </p:spPr>
      </p:pic>
      <p:pic>
        <p:nvPicPr>
          <p:cNvPr id="3078" name="Picture 6" descr="StreetSmartlogo.eps"/>
          <p:cNvPicPr>
            <a:picLocks noChangeAspect="1"/>
          </p:cNvPicPr>
          <p:nvPr/>
        </p:nvPicPr>
        <p:blipFill>
          <a:blip r:embed="rId4"/>
          <a:srcRect b="24884"/>
          <a:stretch>
            <a:fillRect/>
          </a:stretch>
        </p:blipFill>
        <p:spPr bwMode="auto">
          <a:xfrm>
            <a:off x="406400" y="381000"/>
            <a:ext cx="28194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41338" y="433388"/>
            <a:ext cx="12030075" cy="1319212"/>
          </a:xfrm>
        </p:spPr>
        <p:txBody>
          <a:bodyPr/>
          <a:lstStyle/>
          <a:p>
            <a:pPr eaLnBrk="1" hangingPunct="1"/>
            <a:r>
              <a:rPr lang="en-US" sz="4400" smtClean="0"/>
              <a:t>The “Street Smart” Campaign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092200" y="1981200"/>
            <a:ext cx="10828338" cy="5353050"/>
          </a:xfrm>
        </p:spPr>
        <p:txBody>
          <a:bodyPr rtlCol="0">
            <a:normAutofit fontScale="85000" lnSpcReduction="20000"/>
          </a:bodyPr>
          <a:lstStyle/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 </a:t>
            </a:r>
            <a:endParaRPr lang="en-US" sz="3400" dirty="0" smtClean="0"/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300" dirty="0" smtClean="0"/>
              <a:t>Concentrated waves of Radio, Transit, Cable, and Internet advertising designed to change driver, pedestrian, and cyclist behavior</a:t>
            </a:r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sz="3300" dirty="0" smtClean="0"/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300" dirty="0" smtClean="0"/>
              <a:t>Supported by concurrent law enforcement </a:t>
            </a:r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300" dirty="0" smtClean="0"/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300" dirty="0" smtClean="0"/>
              <a:t>Funded by Federal Funds with voluntary matching contributions from WMATA, TPB Member Governments, since Fall 2002</a:t>
            </a:r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sz="3300" dirty="0" smtClean="0"/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300" dirty="0" smtClean="0"/>
              <a:t>Run twice annually since 2007</a:t>
            </a:r>
          </a:p>
          <a:p>
            <a:pPr marL="1625575" lvl="2" indent="-325115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300" dirty="0" smtClean="0"/>
              <a:t>Fall and Spring waves </a:t>
            </a:r>
          </a:p>
          <a:p>
            <a:pPr marL="1625575" lvl="2" indent="-325115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300" dirty="0" smtClean="0"/>
              <a:t>November 2009 and March-April 2010</a:t>
            </a:r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300" dirty="0" smtClean="0"/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300" dirty="0" smtClean="0"/>
              <a:t>FY 2010 budget was $658,000</a:t>
            </a:r>
          </a:p>
          <a:p>
            <a:pPr marL="1056623" lvl="1" indent="-406394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300" dirty="0" smtClean="0"/>
              <a:t>Spring 2010 $500,000</a:t>
            </a:r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300" dirty="0" smtClean="0"/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300" dirty="0" smtClean="0"/>
              <a:t>Details at </a:t>
            </a:r>
            <a:r>
              <a:rPr lang="en-US" sz="3300" dirty="0" smtClean="0">
                <a:hlinkClick r:id="rId2"/>
              </a:rPr>
              <a:t>http://bestreetsmart.net</a:t>
            </a:r>
            <a:endParaRPr lang="en-US" sz="3300" dirty="0" smtClean="0"/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600" dirty="0" smtClean="0"/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sz="2400" dirty="0" smtClean="0"/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sz="3400" dirty="0" smtClean="0"/>
          </a:p>
          <a:p>
            <a:pPr marL="487672" indent="-487672" defTabSz="130046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sz="3400" dirty="0" smtClean="0"/>
          </a:p>
          <a:p>
            <a:pPr marL="487672" indent="-487672" defTabSz="130046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sz="3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951E03-61A5-43C9-B11A-470FFDEFB39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355600" y="76200"/>
            <a:ext cx="12293600" cy="2438400"/>
          </a:xfrm>
        </p:spPr>
        <p:txBody>
          <a:bodyPr rtlCol="0">
            <a:normAutofit/>
          </a:bodyPr>
          <a:lstStyle/>
          <a:p>
            <a:pPr defTabSz="1300460" eaLnBrk="1" fontAlgn="auto" hangingPunct="1">
              <a:spcAft>
                <a:spcPts val="0"/>
              </a:spcAft>
              <a:defRPr/>
            </a:pPr>
            <a:r>
              <a:rPr lang="en-US" cap="all" dirty="0" smtClean="0"/>
              <a:t>Fall 2009 </a:t>
            </a:r>
            <a:r>
              <a:rPr lang="en-US" cap="all" dirty="0"/>
              <a:t>Campaign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/>
          <a:srcRect l="2341" t="43077" r="5937" b="38855"/>
          <a:stretch>
            <a:fillRect/>
          </a:stretch>
        </p:blipFill>
        <p:spPr bwMode="auto">
          <a:xfrm>
            <a:off x="735013" y="315913"/>
            <a:ext cx="1782762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11268" name="Group 3"/>
          <p:cNvGrpSpPr>
            <a:grpSpLocks/>
          </p:cNvGrpSpPr>
          <p:nvPr/>
        </p:nvGrpSpPr>
        <p:grpSpPr bwMode="auto">
          <a:xfrm>
            <a:off x="2463800" y="2057400"/>
            <a:ext cx="8077200" cy="7239000"/>
            <a:chOff x="0" y="0"/>
            <a:chExt cx="5088" cy="4560"/>
          </a:xfrm>
        </p:grpSpPr>
        <p:pic>
          <p:nvPicPr>
            <p:cNvPr id="11270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5082" cy="148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1271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" y="1540"/>
              <a:ext cx="5083" cy="148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1272" name="Picture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" y="3077"/>
              <a:ext cx="5083" cy="14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480C19-F7DC-47F4-92E0-572D2473A2B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77800" y="1752600"/>
          <a:ext cx="4114800" cy="5915025"/>
        </p:xfrm>
        <a:graphic>
          <a:graphicData uri="http://schemas.openxmlformats.org/presentationml/2006/ole">
            <p:oleObj spid="_x0000_s1026" name="Acrobat Document" r:id="rId3" imgW="4556160" imgH="6549480" progId="AcroExch.Document.7">
              <p:embed/>
            </p:oleObj>
          </a:graphicData>
        </a:graphic>
      </p:graphicFrame>
      <p:graphicFrame>
        <p:nvGraphicFramePr>
          <p:cNvPr id="1027" name="Object 4"/>
          <p:cNvGraphicFramePr>
            <a:graphicFrameLocks noChangeAspect="1"/>
          </p:cNvGraphicFramePr>
          <p:nvPr/>
        </p:nvGraphicFramePr>
        <p:xfrm>
          <a:off x="4368800" y="1752600"/>
          <a:ext cx="4114800" cy="5915025"/>
        </p:xfrm>
        <a:graphic>
          <a:graphicData uri="http://schemas.openxmlformats.org/presentationml/2006/ole">
            <p:oleObj spid="_x0000_s1027" name="Acrobat Document" r:id="rId4" imgW="4556160" imgH="6549480" progId="AcroExch.Document.7">
              <p:embed/>
            </p:oleObj>
          </a:graphicData>
        </a:graphic>
      </p:graphicFrame>
      <p:graphicFrame>
        <p:nvGraphicFramePr>
          <p:cNvPr id="1028" name="Object 5"/>
          <p:cNvGraphicFramePr>
            <a:graphicFrameLocks noChangeAspect="1"/>
          </p:cNvGraphicFramePr>
          <p:nvPr/>
        </p:nvGraphicFramePr>
        <p:xfrm>
          <a:off x="8636000" y="1752600"/>
          <a:ext cx="4114800" cy="5915025"/>
        </p:xfrm>
        <a:graphic>
          <a:graphicData uri="http://schemas.openxmlformats.org/presentationml/2006/ole">
            <p:oleObj spid="_x0000_s1028" name="Acrobat Document" r:id="rId5" imgW="4556160" imgH="6549480" progId="AcroExch.Document.7">
              <p:embed/>
            </p:oleObj>
          </a:graphicData>
        </a:graphic>
      </p:graphicFrame>
      <p:sp>
        <p:nvSpPr>
          <p:cNvPr id="1029" name="Title 7"/>
          <p:cNvSpPr>
            <a:spLocks noGrp="1"/>
          </p:cNvSpPr>
          <p:nvPr>
            <p:ph type="title"/>
          </p:nvPr>
        </p:nvSpPr>
        <p:spPr>
          <a:xfrm>
            <a:off x="355600" y="254000"/>
            <a:ext cx="12293600" cy="1346200"/>
          </a:xfrm>
        </p:spPr>
        <p:txBody>
          <a:bodyPr/>
          <a:lstStyle/>
          <a:p>
            <a:pPr eaLnBrk="1" hangingPunct="1"/>
            <a:r>
              <a:rPr lang="en-US" sz="5400" smtClean="0"/>
              <a:t>All Materials in English and Spanish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3EEA60-E65E-4E05-9E0E-927FE8067EC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/>
          </p:cNvSpPr>
          <p:nvPr/>
        </p:nvSpPr>
        <p:spPr bwMode="auto">
          <a:xfrm>
            <a:off x="1320800" y="1981200"/>
            <a:ext cx="119253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Every 8 minutes lives come to screeching halt.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7171" name="Rectangle 3"/>
          <p:cNvSpPr>
            <a:spLocks/>
          </p:cNvSpPr>
          <p:nvPr/>
        </p:nvSpPr>
        <p:spPr bwMode="auto">
          <a:xfrm>
            <a:off x="6807200" y="2613025"/>
            <a:ext cx="5105400" cy="26776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Be ALERT - Be STREETSMART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hlinkClick r:id="rId2"/>
              </a:rPr>
              <a:t>http://bestreetsmart.net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l"/>
            <a:endParaRPr lang="en-US" sz="2400" dirty="0" smtClean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72" name="Rectangle 4"/>
          <p:cNvSpPr>
            <a:spLocks/>
          </p:cNvSpPr>
          <p:nvPr/>
        </p:nvSpPr>
        <p:spPr bwMode="auto">
          <a:xfrm>
            <a:off x="1422400" y="-927100"/>
            <a:ext cx="10845800" cy="241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4900" dirty="0">
                <a:solidFill>
                  <a:schemeClr val="tx1"/>
                </a:solidFill>
              </a:rPr>
              <a:t>Spring 2010 Campaign </a:t>
            </a:r>
          </a:p>
        </p:txBody>
      </p:sp>
      <p:sp>
        <p:nvSpPr>
          <p:cNvPr id="24581" name="Rectangle 5"/>
          <p:cNvSpPr>
            <a:spLocks/>
          </p:cNvSpPr>
          <p:nvPr/>
        </p:nvSpPr>
        <p:spPr bwMode="auto">
          <a:xfrm>
            <a:off x="0" y="1473200"/>
            <a:ext cx="13169900" cy="127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>
            <a:outerShdw dist="4063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pic>
        <p:nvPicPr>
          <p:cNvPr id="7174" name="f1fab962-03e8-4d17-a20f-a04c4c84c4e0" descr="91312930-115E-488E-94B7-CD780BB44F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2200" y="2667000"/>
            <a:ext cx="5452270" cy="304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883400" y="5943600"/>
            <a:ext cx="5638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smtClean="0"/>
              <a:t>March 23 Speed Demo 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dirty="0" smtClean="0"/>
              <a:t>“Bobby” steps in front of a truck going 25, 35, 40 mph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dirty="0" smtClean="0"/>
              <a:t>2.5 million people hear about it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dirty="0" smtClean="0"/>
              <a:t>USDOT will stage similar event, October 12th</a:t>
            </a:r>
            <a:endParaRPr lang="en-US" sz="2800" dirty="0"/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2200" y="5947323"/>
            <a:ext cx="5334000" cy="33490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330200" y="152400"/>
            <a:ext cx="12293600" cy="2438400"/>
          </a:xfrm>
        </p:spPr>
        <p:txBody>
          <a:bodyPr rtlCol="0">
            <a:normAutofit/>
          </a:bodyPr>
          <a:lstStyle/>
          <a:p>
            <a:pPr defTabSz="1300460" eaLnBrk="1" fontAlgn="auto" hangingPunct="1">
              <a:spcAft>
                <a:spcPts val="0"/>
              </a:spcAft>
              <a:defRPr/>
            </a:pPr>
            <a:r>
              <a:rPr lang="en-US" cap="all" dirty="0"/>
              <a:t>Campaign </a:t>
            </a:r>
            <a:r>
              <a:rPr lang="en-US" cap="all" dirty="0" smtClean="0"/>
              <a:t>Summary</a:t>
            </a:r>
            <a:endParaRPr lang="en-US" cap="all" dirty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idx="1"/>
          </p:nvPr>
        </p:nvSpPr>
        <p:spPr>
          <a:xfrm>
            <a:off x="939800" y="2362200"/>
            <a:ext cx="5029200" cy="5918200"/>
          </a:xfrm>
        </p:spPr>
        <p:txBody>
          <a:bodyPr lIns="0" tIns="0" rIns="0" bIns="0"/>
          <a:lstStyle/>
          <a:p>
            <a:pPr marL="0" indent="0" eaLnBrk="1" hangingPunct="1">
              <a:buFont typeface="Gill Sans Light" pitchFamily="-112" charset="0"/>
              <a:buNone/>
            </a:pPr>
            <a:r>
              <a:rPr lang="en-US" dirty="0" smtClean="0">
                <a:solidFill>
                  <a:srgbClr val="424242"/>
                </a:solidFill>
              </a:rPr>
              <a:t>Fall 2009 Campaign:</a:t>
            </a:r>
          </a:p>
          <a:p>
            <a:pPr marL="0" indent="0" eaLnBrk="1" hangingPunct="1">
              <a:spcBef>
                <a:spcPts val="1000"/>
              </a:spcBef>
              <a:buClr>
                <a:srgbClr val="424242"/>
              </a:buClr>
              <a:buSzPct val="125000"/>
            </a:pPr>
            <a:r>
              <a:rPr lang="en-US" sz="2400" dirty="0" smtClean="0">
                <a:solidFill>
                  <a:srgbClr val="424242"/>
                </a:solidFill>
              </a:rPr>
              <a:t>260 radio spots </a:t>
            </a:r>
          </a:p>
          <a:p>
            <a:pPr marL="0" indent="0" eaLnBrk="1" hangingPunct="1">
              <a:spcBef>
                <a:spcPts val="1000"/>
              </a:spcBef>
              <a:buClr>
                <a:srgbClr val="424242"/>
              </a:buClr>
              <a:buSzPct val="125000"/>
            </a:pPr>
            <a:r>
              <a:rPr lang="en-US" sz="2400" dirty="0" smtClean="0">
                <a:solidFill>
                  <a:srgbClr val="424242"/>
                </a:solidFill>
              </a:rPr>
              <a:t>24 transit shelters</a:t>
            </a:r>
          </a:p>
          <a:p>
            <a:pPr marL="0" indent="0" eaLnBrk="1" hangingPunct="1">
              <a:spcBef>
                <a:spcPts val="1000"/>
              </a:spcBef>
              <a:buClr>
                <a:srgbClr val="424242"/>
              </a:buClr>
              <a:buSzPct val="125000"/>
            </a:pPr>
            <a:r>
              <a:rPr lang="en-US" sz="2400" dirty="0" smtClean="0">
                <a:solidFill>
                  <a:srgbClr val="424242"/>
                </a:solidFill>
              </a:rPr>
              <a:t>74  bus backs </a:t>
            </a:r>
          </a:p>
          <a:p>
            <a:pPr marL="0" indent="0" eaLnBrk="1" hangingPunct="1">
              <a:spcBef>
                <a:spcPts val="1000"/>
              </a:spcBef>
              <a:buClr>
                <a:srgbClr val="424242"/>
              </a:buClr>
              <a:buSzPct val="125000"/>
            </a:pPr>
            <a:r>
              <a:rPr lang="en-US" sz="2400" dirty="0" smtClean="0">
                <a:solidFill>
                  <a:srgbClr val="424242"/>
                </a:solidFill>
              </a:rPr>
              <a:t>Internet</a:t>
            </a:r>
          </a:p>
          <a:p>
            <a:pPr marL="0" indent="0" eaLnBrk="1" hangingPunct="1">
              <a:spcBef>
                <a:spcPts val="1000"/>
              </a:spcBef>
              <a:buClr>
                <a:srgbClr val="424242"/>
              </a:buClr>
              <a:buSzPct val="125000"/>
            </a:pPr>
            <a:r>
              <a:rPr lang="en-US" sz="2400" dirty="0" smtClean="0">
                <a:solidFill>
                  <a:srgbClr val="424242"/>
                </a:solidFill>
              </a:rPr>
              <a:t>Posters and handouts from Spring 2009</a:t>
            </a:r>
          </a:p>
          <a:p>
            <a:pPr marL="0" indent="0" eaLnBrk="1" hangingPunct="1">
              <a:buFont typeface="Gill Sans Light" pitchFamily="-112" charset="0"/>
              <a:buNone/>
            </a:pPr>
            <a:endParaRPr lang="en-US" sz="1200" dirty="0" smtClean="0">
              <a:solidFill>
                <a:srgbClr val="424242"/>
              </a:solidFill>
            </a:endParaRPr>
          </a:p>
          <a:p>
            <a:pPr marL="0" indent="0" eaLnBrk="1" hangingPunct="1">
              <a:buFont typeface="Gill Sans Light" pitchFamily="-112" charset="0"/>
              <a:buNone/>
            </a:pPr>
            <a:endParaRPr lang="en-US" sz="1200" dirty="0" smtClean="0">
              <a:solidFill>
                <a:srgbClr val="424242"/>
              </a:solidFill>
            </a:endParaRPr>
          </a:p>
          <a:p>
            <a:pPr marL="0" indent="0" eaLnBrk="1" hangingPunct="1">
              <a:buFont typeface="Gill Sans Light" pitchFamily="-112" charset="0"/>
              <a:buNone/>
            </a:pPr>
            <a:endParaRPr lang="en-US" sz="1200" dirty="0" smtClean="0">
              <a:solidFill>
                <a:srgbClr val="424242"/>
              </a:solidFill>
            </a:endParaRPr>
          </a:p>
          <a:p>
            <a:pPr marL="0" indent="0" eaLnBrk="1" hangingPunct="1">
              <a:buFont typeface="Gill Sans Light" pitchFamily="-112" charset="0"/>
              <a:buNone/>
            </a:pPr>
            <a:endParaRPr lang="en-US" sz="1200" dirty="0" smtClean="0">
              <a:solidFill>
                <a:srgbClr val="424242"/>
              </a:solidFill>
            </a:endParaRPr>
          </a:p>
          <a:p>
            <a:pPr marL="0" indent="0" eaLnBrk="1" hangingPunct="1">
              <a:buFont typeface="Gill Sans Light" pitchFamily="-112" charset="0"/>
              <a:buNone/>
            </a:pPr>
            <a:endParaRPr lang="en-US" sz="1200" dirty="0" smtClean="0">
              <a:solidFill>
                <a:srgbClr val="424242"/>
              </a:solidFill>
            </a:endParaRPr>
          </a:p>
          <a:p>
            <a:pPr marL="0" indent="0" eaLnBrk="1" hangingPunct="1">
              <a:buFont typeface="Gill Sans Light" pitchFamily="-112" charset="0"/>
              <a:buNone/>
            </a:pPr>
            <a:endParaRPr lang="en-US" sz="1200" dirty="0" smtClean="0">
              <a:solidFill>
                <a:srgbClr val="424242"/>
              </a:solidFill>
            </a:endParaRPr>
          </a:p>
          <a:p>
            <a:pPr marL="0" indent="0" eaLnBrk="1" hangingPunct="1">
              <a:buFont typeface="Gill Sans Light" pitchFamily="-112" charset="0"/>
              <a:buNone/>
            </a:pPr>
            <a:endParaRPr lang="en-US" sz="1200" dirty="0" smtClean="0">
              <a:solidFill>
                <a:srgbClr val="424242"/>
              </a:solidFill>
            </a:endParaRPr>
          </a:p>
          <a:p>
            <a:pPr marL="0" indent="0" eaLnBrk="1" hangingPunct="1">
              <a:buFont typeface="Gill Sans Light" pitchFamily="-112" charset="0"/>
              <a:buNone/>
            </a:pPr>
            <a:endParaRPr lang="en-US" sz="1200" dirty="0" smtClean="0">
              <a:solidFill>
                <a:srgbClr val="424242"/>
              </a:solidFill>
            </a:endParaRPr>
          </a:p>
          <a:p>
            <a:pPr marL="0" indent="0" eaLnBrk="1" hangingPunct="1">
              <a:buFont typeface="Gill Sans Light" pitchFamily="-112" charset="0"/>
              <a:buNone/>
            </a:pPr>
            <a:endParaRPr lang="en-US" sz="1200" dirty="0" smtClean="0">
              <a:solidFill>
                <a:srgbClr val="424242"/>
              </a:solidFill>
            </a:endParaRPr>
          </a:p>
          <a:p>
            <a:pPr marL="0" indent="0" eaLnBrk="1" hangingPunct="1">
              <a:buFont typeface="Gill Sans Light" pitchFamily="-112" charset="0"/>
              <a:buNone/>
            </a:pPr>
            <a:endParaRPr lang="en-US" sz="2400" dirty="0" smtClean="0">
              <a:solidFill>
                <a:srgbClr val="424242"/>
              </a:solidFill>
            </a:endParaRPr>
          </a:p>
          <a:p>
            <a:pPr marL="0" indent="0" eaLnBrk="1" hangingPunct="1">
              <a:buFont typeface="Gill Sans Light" pitchFamily="-112" charset="0"/>
              <a:buNone/>
            </a:pPr>
            <a:endParaRPr lang="en-US" sz="1200" dirty="0" smtClean="0">
              <a:solidFill>
                <a:srgbClr val="424242"/>
              </a:solidFill>
            </a:endParaRPr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2"/>
          <a:srcRect l="2341" t="43077" r="5937" b="38855"/>
          <a:stretch>
            <a:fillRect/>
          </a:stretch>
        </p:blipFill>
        <p:spPr bwMode="auto">
          <a:xfrm>
            <a:off x="735013" y="315913"/>
            <a:ext cx="1782762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5365" name="Rectangle 2"/>
          <p:cNvSpPr txBox="1">
            <a:spLocks noChangeArrowheads="1"/>
          </p:cNvSpPr>
          <p:nvPr/>
        </p:nvSpPr>
        <p:spPr bwMode="auto">
          <a:xfrm>
            <a:off x="6426200" y="2438400"/>
            <a:ext cx="5537200" cy="584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spcBef>
                <a:spcPts val="3800"/>
              </a:spcBef>
              <a:buClr>
                <a:srgbClr val="414141"/>
              </a:buClr>
              <a:buSzPct val="81000"/>
              <a:buFont typeface="Gill Sans Light" pitchFamily="-112" charset="0"/>
              <a:buNone/>
            </a:pPr>
            <a:r>
              <a:rPr lang="en-US" sz="4400" dirty="0">
                <a:solidFill>
                  <a:srgbClr val="424242"/>
                </a:solidFill>
                <a:latin typeface="Calibri" pitchFamily="34" charset="0"/>
                <a:cs typeface="Calibri" pitchFamily="34" charset="0"/>
              </a:rPr>
              <a:t>Spring </a:t>
            </a:r>
            <a:r>
              <a:rPr lang="en-US" sz="4400" dirty="0" smtClean="0">
                <a:solidFill>
                  <a:srgbClr val="424242"/>
                </a:solidFill>
                <a:latin typeface="Calibri" pitchFamily="34" charset="0"/>
                <a:cs typeface="Calibri" pitchFamily="34" charset="0"/>
              </a:rPr>
              <a:t>2010 </a:t>
            </a:r>
            <a:r>
              <a:rPr lang="en-US" sz="4400" dirty="0">
                <a:solidFill>
                  <a:srgbClr val="424242"/>
                </a:solidFill>
                <a:latin typeface="Calibri" pitchFamily="34" charset="0"/>
                <a:cs typeface="Calibri" pitchFamily="34" charset="0"/>
              </a:rPr>
              <a:t>Campaign: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 smtClean="0">
                <a:solidFill>
                  <a:srgbClr val="424242"/>
                </a:solidFill>
                <a:latin typeface="Calibri" pitchFamily="34" charset="0"/>
                <a:cs typeface="Calibri" pitchFamily="34" charset="0"/>
              </a:rPr>
              <a:t>943 </a:t>
            </a:r>
            <a:r>
              <a:rPr lang="en-US" sz="2400" dirty="0">
                <a:solidFill>
                  <a:srgbClr val="424242"/>
                </a:solidFill>
                <a:latin typeface="Calibri" pitchFamily="34" charset="0"/>
                <a:cs typeface="Calibri" pitchFamily="34" charset="0"/>
              </a:rPr>
              <a:t>radio spots </a:t>
            </a:r>
            <a:endParaRPr lang="en-US" sz="2400" dirty="0" smtClean="0">
              <a:solidFill>
                <a:srgbClr val="424242"/>
              </a:solidFill>
              <a:latin typeface="Calibri" pitchFamily="34" charset="0"/>
              <a:cs typeface="Calibri" pitchFamily="34" charset="0"/>
            </a:endParaRP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 smtClean="0">
                <a:solidFill>
                  <a:srgbClr val="424242"/>
                </a:solidFill>
                <a:latin typeface="Calibri" pitchFamily="34" charset="0"/>
                <a:cs typeface="Calibri" pitchFamily="34" charset="0"/>
              </a:rPr>
              <a:t>168 Broadcast TV spots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 smtClean="0">
                <a:solidFill>
                  <a:srgbClr val="424242"/>
                </a:solidFill>
                <a:latin typeface="Calibri" pitchFamily="34" charset="0"/>
                <a:cs typeface="Calibri" pitchFamily="34" charset="0"/>
              </a:rPr>
              <a:t>91 Cable TV spots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85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transit shelter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messages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123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bus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backs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105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bus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sides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110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Metrorail car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cards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1,730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interior bus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cards</a:t>
            </a:r>
          </a:p>
          <a:p>
            <a:pPr lvl="1"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on </a:t>
            </a:r>
            <a:r>
              <a:rPr lang="en-US" sz="1800" dirty="0">
                <a:latin typeface="Calibri" pitchFamily="34" charset="0"/>
                <a:cs typeface="Calibri" pitchFamily="34" charset="0"/>
              </a:rPr>
              <a:t>Metro, Ride On, Fairfax Connector, Arlington ART and Alexandria DASH buses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2400" dirty="0">
              <a:solidFill>
                <a:srgbClr val="424242"/>
              </a:solidFill>
              <a:latin typeface="Calibri" pitchFamily="34" charset="0"/>
              <a:cs typeface="Calibri" pitchFamily="34" charset="0"/>
            </a:endParaRP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>
                <a:solidFill>
                  <a:srgbClr val="424242"/>
                </a:solidFill>
                <a:latin typeface="Calibri" pitchFamily="34" charset="0"/>
                <a:cs typeface="Calibri" pitchFamily="34" charset="0"/>
              </a:rPr>
              <a:t>Internet advertising on wtopnews.com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>
                <a:solidFill>
                  <a:srgbClr val="424242"/>
                </a:solidFill>
                <a:latin typeface="Calibri" pitchFamily="34" charset="0"/>
                <a:cs typeface="Calibri" pitchFamily="34" charset="0"/>
              </a:rPr>
              <a:t>P</a:t>
            </a:r>
            <a:r>
              <a:rPr lang="en-US" sz="2400" dirty="0" smtClean="0">
                <a:solidFill>
                  <a:srgbClr val="424242"/>
                </a:solidFill>
                <a:latin typeface="Calibri" pitchFamily="34" charset="0"/>
                <a:cs typeface="Calibri" pitchFamily="34" charset="0"/>
              </a:rPr>
              <a:t>osters </a:t>
            </a:r>
            <a:r>
              <a:rPr lang="en-US" sz="2400" dirty="0">
                <a:solidFill>
                  <a:srgbClr val="424242"/>
                </a:solidFill>
                <a:latin typeface="Calibri" pitchFamily="34" charset="0"/>
                <a:cs typeface="Calibri" pitchFamily="34" charset="0"/>
              </a:rPr>
              <a:t>/ </a:t>
            </a:r>
            <a:r>
              <a:rPr lang="en-US" sz="2400" dirty="0" smtClean="0">
                <a:solidFill>
                  <a:srgbClr val="424242"/>
                </a:solidFill>
                <a:latin typeface="Calibri" pitchFamily="34" charset="0"/>
                <a:cs typeface="Calibri" pitchFamily="34" charset="0"/>
              </a:rPr>
              <a:t> handouts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 smtClean="0">
                <a:solidFill>
                  <a:srgbClr val="424242"/>
                </a:solidFill>
                <a:latin typeface="Calibri" pitchFamily="34" charset="0"/>
                <a:cs typeface="Calibri" pitchFamily="34" charset="0"/>
                <a:hlinkClick r:id="rId3"/>
              </a:rPr>
              <a:t>http://bestreetmart.net</a:t>
            </a:r>
            <a:endParaRPr lang="en-US" sz="2400" dirty="0" smtClean="0">
              <a:solidFill>
                <a:srgbClr val="424242"/>
              </a:solidFill>
              <a:latin typeface="Calibri" pitchFamily="34" charset="0"/>
              <a:cs typeface="Calibri" pitchFamily="34" charset="0"/>
            </a:endParaRP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endParaRPr lang="en-US" sz="2400" dirty="0">
              <a:solidFill>
                <a:srgbClr val="424242"/>
              </a:solidFill>
              <a:latin typeface="Calibri" pitchFamily="34" charset="0"/>
              <a:cs typeface="Calibri" pitchFamily="34" charset="0"/>
            </a:endParaRPr>
          </a:p>
          <a:p>
            <a:pPr algn="l">
              <a:spcBef>
                <a:spcPts val="3800"/>
              </a:spcBef>
              <a:buClr>
                <a:srgbClr val="414141"/>
              </a:buClr>
              <a:buSzPct val="81000"/>
              <a:buFont typeface="Gill Sans Light" pitchFamily="-112" charset="0"/>
              <a:buNone/>
            </a:pPr>
            <a:endParaRPr lang="en-US" sz="1200" dirty="0">
              <a:solidFill>
                <a:srgbClr val="424242"/>
              </a:solidFill>
            </a:endParaRPr>
          </a:p>
          <a:p>
            <a:pPr algn="l">
              <a:spcBef>
                <a:spcPts val="3800"/>
              </a:spcBef>
              <a:buClr>
                <a:srgbClr val="414141"/>
              </a:buClr>
              <a:buSzPct val="81000"/>
              <a:buFont typeface="Gill Sans Light" pitchFamily="-112" charset="0"/>
              <a:buNone/>
            </a:pPr>
            <a:endParaRPr lang="en-US" sz="1200" dirty="0">
              <a:solidFill>
                <a:srgbClr val="424242"/>
              </a:solidFill>
            </a:endParaRPr>
          </a:p>
          <a:p>
            <a:pPr algn="l">
              <a:spcBef>
                <a:spcPts val="3800"/>
              </a:spcBef>
              <a:buClr>
                <a:srgbClr val="414141"/>
              </a:buClr>
              <a:buSzPct val="81000"/>
              <a:buFont typeface="Gill Sans Light" pitchFamily="-112" charset="0"/>
              <a:buNone/>
            </a:pPr>
            <a:endParaRPr lang="en-US" sz="1200" dirty="0">
              <a:solidFill>
                <a:srgbClr val="424242"/>
              </a:solidFill>
            </a:endParaRPr>
          </a:p>
          <a:p>
            <a:pPr algn="l">
              <a:spcBef>
                <a:spcPts val="3800"/>
              </a:spcBef>
              <a:buClr>
                <a:srgbClr val="414141"/>
              </a:buClr>
              <a:buSzPct val="81000"/>
              <a:buFont typeface="Gill Sans Light" pitchFamily="-112" charset="0"/>
              <a:buNone/>
            </a:pPr>
            <a:endParaRPr lang="en-US" sz="1200" dirty="0">
              <a:solidFill>
                <a:srgbClr val="424242"/>
              </a:solidFill>
            </a:endParaRPr>
          </a:p>
          <a:p>
            <a:pPr algn="l">
              <a:spcBef>
                <a:spcPts val="3800"/>
              </a:spcBef>
              <a:buClr>
                <a:srgbClr val="414141"/>
              </a:buClr>
              <a:buSzPct val="81000"/>
              <a:buFont typeface="Gill Sans Light" pitchFamily="-112" charset="0"/>
              <a:buNone/>
            </a:pPr>
            <a:endParaRPr lang="en-US" sz="1200" dirty="0">
              <a:solidFill>
                <a:srgbClr val="424242"/>
              </a:solidFill>
            </a:endParaRPr>
          </a:p>
          <a:p>
            <a:pPr algn="l">
              <a:spcBef>
                <a:spcPts val="3800"/>
              </a:spcBef>
              <a:buClr>
                <a:srgbClr val="414141"/>
              </a:buClr>
              <a:buSzPct val="81000"/>
              <a:buFont typeface="Gill Sans Light" pitchFamily="-112" charset="0"/>
              <a:buNone/>
            </a:pPr>
            <a:endParaRPr lang="en-US" sz="1200" dirty="0">
              <a:solidFill>
                <a:srgbClr val="424242"/>
              </a:solidFill>
            </a:endParaRPr>
          </a:p>
          <a:p>
            <a:pPr algn="l">
              <a:spcBef>
                <a:spcPts val="3800"/>
              </a:spcBef>
              <a:buClr>
                <a:srgbClr val="414141"/>
              </a:buClr>
              <a:buSzPct val="81000"/>
              <a:buFont typeface="Gill Sans Light" pitchFamily="-112" charset="0"/>
              <a:buNone/>
            </a:pPr>
            <a:endParaRPr lang="en-US" sz="1200" dirty="0">
              <a:solidFill>
                <a:srgbClr val="424242"/>
              </a:solidFill>
            </a:endParaRPr>
          </a:p>
          <a:p>
            <a:pPr algn="l">
              <a:spcBef>
                <a:spcPts val="3800"/>
              </a:spcBef>
              <a:buClr>
                <a:srgbClr val="414141"/>
              </a:buClr>
              <a:buSzPct val="81000"/>
              <a:buFont typeface="Gill Sans Light" pitchFamily="-112" charset="0"/>
              <a:buNone/>
            </a:pPr>
            <a:endParaRPr lang="en-US" sz="1200" dirty="0">
              <a:solidFill>
                <a:srgbClr val="424242"/>
              </a:solidFill>
            </a:endParaRPr>
          </a:p>
          <a:p>
            <a:pPr algn="l">
              <a:spcBef>
                <a:spcPts val="3800"/>
              </a:spcBef>
              <a:buClr>
                <a:srgbClr val="414141"/>
              </a:buClr>
              <a:buSzPct val="81000"/>
              <a:buFont typeface="Gill Sans Light" pitchFamily="-112" charset="0"/>
              <a:buNone/>
            </a:pPr>
            <a:endParaRPr lang="en-US" sz="1200" dirty="0">
              <a:solidFill>
                <a:srgbClr val="424242"/>
              </a:solidFill>
            </a:endParaRPr>
          </a:p>
          <a:p>
            <a:pPr algn="l">
              <a:spcBef>
                <a:spcPts val="3800"/>
              </a:spcBef>
              <a:buClr>
                <a:srgbClr val="414141"/>
              </a:buClr>
              <a:buSzPct val="81000"/>
              <a:buFont typeface="Gill Sans Light" pitchFamily="-112" charset="0"/>
              <a:buNone/>
            </a:pPr>
            <a:r>
              <a:rPr lang="en-US" sz="3800" dirty="0">
                <a:solidFill>
                  <a:srgbClr val="424242"/>
                </a:solidFill>
              </a:rPr>
              <a:t>Spring 2009 Campaign: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>
                <a:solidFill>
                  <a:srgbClr val="424242"/>
                </a:solidFill>
              </a:rPr>
              <a:t>1,010 radio spots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>
                <a:solidFill>
                  <a:srgbClr val="424242"/>
                </a:solidFill>
              </a:rPr>
              <a:t>57 transit shelters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>
                <a:solidFill>
                  <a:srgbClr val="424242"/>
                </a:solidFill>
              </a:rPr>
              <a:t>1,024 interior bus cards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>
                <a:solidFill>
                  <a:srgbClr val="424242"/>
                </a:solidFill>
              </a:rPr>
              <a:t>200 bus backs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>
                <a:solidFill>
                  <a:srgbClr val="424242"/>
                </a:solidFill>
              </a:rPr>
              <a:t>Internet advertising on wtopnews.com</a:t>
            </a:r>
          </a:p>
          <a:p>
            <a:pPr algn="l">
              <a:spcBef>
                <a:spcPts val="1000"/>
              </a:spcBef>
              <a:buClr>
                <a:srgbClr val="424242"/>
              </a:buClr>
              <a:buSzPct val="125000"/>
              <a:buFont typeface="Gill Sans Light" pitchFamily="-112" charset="0"/>
              <a:buChar char="•"/>
            </a:pPr>
            <a:r>
              <a:rPr lang="en-US" sz="2400" dirty="0">
                <a:solidFill>
                  <a:srgbClr val="424242"/>
                </a:solidFill>
              </a:rPr>
              <a:t>4,400 posters / 105,000 handouts</a:t>
            </a:r>
          </a:p>
          <a:p>
            <a:pPr algn="l">
              <a:spcBef>
                <a:spcPts val="3800"/>
              </a:spcBef>
              <a:buClr>
                <a:srgbClr val="414141"/>
              </a:buClr>
              <a:buSzPct val="81000"/>
              <a:buFont typeface="Gill Sans Light" pitchFamily="-112" charset="0"/>
              <a:buNone/>
            </a:pPr>
            <a:endParaRPr lang="en-US" sz="1200" dirty="0">
              <a:solidFill>
                <a:srgbClr val="42424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7FE67B-36A5-4202-AA43-31F15EEE198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defTabSz="1300460" eaLnBrk="1" fontAlgn="auto" hangingPunct="1">
              <a:spcAft>
                <a:spcPts val="0"/>
              </a:spcAft>
              <a:defRPr/>
            </a:pPr>
            <a:r>
              <a:rPr lang="en-US" cap="all" dirty="0"/>
              <a:t>added &amp; </a:t>
            </a:r>
            <a:r>
              <a:rPr lang="en-US" cap="all" dirty="0">
                <a:solidFill>
                  <a:srgbClr val="424242"/>
                </a:solidFill>
              </a:rPr>
              <a:t>earned</a:t>
            </a:r>
            <a:r>
              <a:rPr lang="en-US" cap="all" dirty="0"/>
              <a:t> media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 l="2341" t="43077" r="5937" b="38855"/>
          <a:stretch>
            <a:fillRect/>
          </a:stretch>
        </p:blipFill>
        <p:spPr bwMode="auto">
          <a:xfrm>
            <a:off x="735013" y="315913"/>
            <a:ext cx="1782762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88" name="Rectangle 3"/>
          <p:cNvSpPr>
            <a:spLocks/>
          </p:cNvSpPr>
          <p:nvPr/>
        </p:nvSpPr>
        <p:spPr bwMode="auto">
          <a:xfrm>
            <a:off x="1190625" y="2889250"/>
            <a:ext cx="11239500" cy="4787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57200" bIns="0" anchor="ctr"/>
          <a:lstStyle/>
          <a:p>
            <a:pPr algn="l"/>
            <a:r>
              <a:rPr lang="en-US" sz="3800" dirty="0">
                <a:solidFill>
                  <a:srgbClr val="424242"/>
                </a:solidFill>
                <a:latin typeface="Gill Sans" pitchFamily="-112" charset="0"/>
                <a:sym typeface="Gill Sans" pitchFamily="-112" charset="0"/>
              </a:rPr>
              <a:t>Total Added and Earned Media: </a:t>
            </a:r>
            <a:r>
              <a:rPr lang="en-US" sz="3800" dirty="0" smtClean="0">
                <a:solidFill>
                  <a:srgbClr val="424242"/>
                </a:solidFill>
                <a:latin typeface="Gill Sans" pitchFamily="-112" charset="0"/>
                <a:sym typeface="Gill Sans" pitchFamily="-112" charset="0"/>
              </a:rPr>
              <a:t>$724,902</a:t>
            </a:r>
          </a:p>
          <a:p>
            <a:pPr algn="l"/>
            <a:endParaRPr lang="en-US" sz="3800" i="1" dirty="0">
              <a:solidFill>
                <a:srgbClr val="424242"/>
              </a:solidFill>
              <a:latin typeface="Gill Sans" pitchFamily="-112" charset="0"/>
              <a:sym typeface="Gill Sans" pitchFamily="-112" charset="0"/>
            </a:endParaRPr>
          </a:p>
          <a:p>
            <a:pPr algn="l"/>
            <a:r>
              <a:rPr lang="en-US" sz="2400" i="1" dirty="0" smtClean="0"/>
              <a:t>Total </a:t>
            </a:r>
            <a:r>
              <a:rPr lang="en-US" sz="2400" i="1" dirty="0"/>
              <a:t>Added Media Value = $</a:t>
            </a:r>
            <a:r>
              <a:rPr lang="en-US" sz="2400" i="1" dirty="0" smtClean="0"/>
              <a:t>555,773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This includes $88,332 in free radio spots and $467,441 in free outdoor </a:t>
            </a:r>
            <a:r>
              <a:rPr lang="en-US" sz="2400" dirty="0" smtClean="0"/>
              <a:t>messages on </a:t>
            </a:r>
            <a:r>
              <a:rPr lang="en-US" sz="2400" dirty="0"/>
              <a:t>transit shelters, interior bus cards, bus backs and bus sides</a:t>
            </a:r>
            <a:endParaRPr lang="en-US" sz="2400" dirty="0" smtClean="0"/>
          </a:p>
          <a:p>
            <a:endParaRPr lang="en-US" sz="2400" i="1" dirty="0" smtClean="0"/>
          </a:p>
          <a:p>
            <a:pPr algn="l"/>
            <a:r>
              <a:rPr lang="en-US" sz="2400" i="1" dirty="0" smtClean="0"/>
              <a:t>Total </a:t>
            </a:r>
            <a:r>
              <a:rPr lang="en-US" sz="2400" i="1" dirty="0"/>
              <a:t>Earned Broadcast, Print and Online Value = $</a:t>
            </a:r>
            <a:r>
              <a:rPr lang="en-US" sz="2400" i="1" dirty="0" smtClean="0"/>
              <a:t>169,129</a:t>
            </a:r>
          </a:p>
          <a:p>
            <a:pPr algn="l"/>
            <a:endParaRPr lang="en-US" sz="2400" dirty="0"/>
          </a:p>
          <a:p>
            <a:pPr lvl="1" algn="l">
              <a:buFont typeface="Arial" pitchFamily="34" charset="0"/>
              <a:buChar char="•"/>
            </a:pPr>
            <a:r>
              <a:rPr lang="en-US" sz="2400" dirty="0" smtClean="0"/>
              <a:t>30 </a:t>
            </a:r>
            <a:r>
              <a:rPr lang="en-US" sz="2400" dirty="0"/>
              <a:t>broadcast </a:t>
            </a:r>
            <a:r>
              <a:rPr lang="en-US" sz="2400" dirty="0" smtClean="0"/>
              <a:t>stories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400" dirty="0" smtClean="0"/>
              <a:t>14 </a:t>
            </a:r>
            <a:r>
              <a:rPr lang="en-US" sz="2400" dirty="0"/>
              <a:t>print and online </a:t>
            </a:r>
            <a:r>
              <a:rPr lang="en-US" sz="2400" dirty="0" smtClean="0"/>
              <a:t>articles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400" dirty="0" smtClean="0"/>
              <a:t>3.5 million total media impressions</a:t>
            </a:r>
          </a:p>
          <a:p>
            <a:pPr algn="l">
              <a:buFont typeface="Arial" pitchFamily="34" charset="0"/>
              <a:buChar char="•"/>
            </a:pPr>
            <a:endParaRPr lang="en-US" sz="2400" dirty="0">
              <a:solidFill>
                <a:srgbClr val="424242"/>
              </a:solidFill>
              <a:latin typeface="Gill Sans" pitchFamily="-112" charset="0"/>
              <a:sym typeface="Gill Sans" pitchFamily="-112" charset="0"/>
            </a:endParaRPr>
          </a:p>
          <a:p>
            <a:pPr marL="685800" lvl="1" indent="-152400" algn="l">
              <a:spcBef>
                <a:spcPts val="1800"/>
              </a:spcBef>
              <a:buClr>
                <a:srgbClr val="424242"/>
              </a:buClr>
              <a:buSzPct val="125000"/>
            </a:pPr>
            <a:endParaRPr lang="en-US" sz="2400" dirty="0" smtClean="0">
              <a:solidFill>
                <a:srgbClr val="42424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7827CA-18B1-4134-A053-BDBC13053E3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defTabSz="1300460" eaLnBrk="1" fontAlgn="auto" hangingPunct="1">
              <a:spcAft>
                <a:spcPts val="0"/>
              </a:spcAft>
              <a:defRPr/>
            </a:pPr>
            <a:r>
              <a:rPr lang="en-US" cap="all" dirty="0"/>
              <a:t>Enforcement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idx="1"/>
          </p:nvPr>
        </p:nvSpPr>
        <p:spPr>
          <a:xfrm>
            <a:off x="406400" y="2209800"/>
            <a:ext cx="12293600" cy="3505200"/>
          </a:xfrm>
        </p:spPr>
        <p:txBody>
          <a:bodyPr lIns="0" tIns="0" rIns="457200" bIns="0" rtlCol="0">
            <a:normAutofit/>
          </a:bodyPr>
          <a:lstStyle/>
          <a:p>
            <a:pPr marL="457200" indent="-228600" algn="ctr" defTabSz="1300460"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dirty="0" smtClean="0"/>
              <a:t>30,221 citations and 7,804 warnings were issued to motorists, pedestrians and cyclists.</a:t>
            </a:r>
          </a:p>
          <a:p>
            <a:pPr marL="457200" indent="-228600" algn="ctr" defTabSz="1300460"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dirty="0" smtClean="0"/>
              <a:t>	 </a:t>
            </a:r>
            <a:r>
              <a:rPr lang="en-US" sz="2800" dirty="0" smtClean="0"/>
              <a:t>Information came from Fairfax County, City of Rockville, City of Fairfax, Pentagon Force Protection Agency, Arlington County, Greenbelt, Manassas City, City of Alexandria, Prince William County, and Hyattsville City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/>
          <a:srcRect l="2341" t="43077" r="5937" b="38855"/>
          <a:stretch>
            <a:fillRect/>
          </a:stretch>
        </p:blipFill>
        <p:spPr bwMode="auto">
          <a:xfrm>
            <a:off x="735013" y="315913"/>
            <a:ext cx="1782762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8437" name="Rectangle 4"/>
          <p:cNvSpPr>
            <a:spLocks/>
          </p:cNvSpPr>
          <p:nvPr/>
        </p:nvSpPr>
        <p:spPr bwMode="auto">
          <a:xfrm>
            <a:off x="10966450" y="4876800"/>
            <a:ext cx="449263" cy="355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57200" bIns="0" anchor="ctr">
            <a:spAutoFit/>
          </a:bodyPr>
          <a:lstStyle/>
          <a:p>
            <a:pPr marL="457200" indent="-228600">
              <a:spcBef>
                <a:spcPts val="1000"/>
              </a:spcBef>
            </a:pPr>
            <a:r>
              <a:rPr lang="en-US" sz="1800">
                <a:solidFill>
                  <a:srgbClr val="424242"/>
                </a:solidFill>
              </a:rPr>
              <a:t>*</a:t>
            </a:r>
          </a:p>
        </p:txBody>
      </p:sp>
      <p:sp>
        <p:nvSpPr>
          <p:cNvPr id="18438" name="Rectangle 5"/>
          <p:cNvSpPr>
            <a:spLocks/>
          </p:cNvSpPr>
          <p:nvPr/>
        </p:nvSpPr>
        <p:spPr bwMode="auto">
          <a:xfrm>
            <a:off x="1333500" y="8496300"/>
            <a:ext cx="108966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57200" bIns="0" anchor="ctr"/>
          <a:lstStyle/>
          <a:p>
            <a:pPr marL="457200" indent="-228600" algn="l">
              <a:spcBef>
                <a:spcPts val="1000"/>
              </a:spcBef>
            </a:pPr>
            <a:r>
              <a:rPr lang="en-US" sz="1800">
                <a:solidFill>
                  <a:srgbClr val="424242"/>
                </a:solidFill>
              </a:rPr>
              <a:t>*  Actual numbers may be higher.  This statistic was based on the actual number of Enforcement Reports received at the conclusion of the campaign.</a:t>
            </a:r>
          </a:p>
        </p:txBody>
      </p:sp>
      <p:pic>
        <p:nvPicPr>
          <p:cNvPr id="18439" name="Picture 5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4000" y="5181600"/>
            <a:ext cx="4724400" cy="314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6B2A2-B498-4D0E-8DFA-7AC2DE15B20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Evaluation:</a:t>
            </a:r>
            <a:br>
              <a:rPr lang="en-US" dirty="0" smtClean="0"/>
            </a:br>
            <a:r>
              <a:rPr lang="en-US" sz="3200" dirty="0" smtClean="0"/>
              <a:t>Before and After Survey of 500 Motorists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AAA75-1D18-4899-85F6-D337C35278D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8236" y="2262187"/>
            <a:ext cx="9732363" cy="65639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Findings:  Driving while Texting is the Greatest Perceived Danger</a:t>
            </a:r>
            <a:endParaRPr lang="en-US" sz="4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0E42A-F065-4F8A-B78B-575B8DDFCC9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8402" y="1828800"/>
            <a:ext cx="9700338" cy="7477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The Target Audience is Hearing and Remembering the Messages</a:t>
            </a:r>
            <a:endParaRPr lang="en-US" sz="4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AAA75-1D18-4899-85F6-D337C35278D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4505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8400" y="2090738"/>
            <a:ext cx="10210799" cy="74759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Results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50875" y="1905001"/>
            <a:ext cx="11703050" cy="7086600"/>
          </a:xfrm>
        </p:spPr>
        <p:txBody>
          <a:bodyPr/>
          <a:lstStyle/>
          <a:p>
            <a:pPr lvl="0"/>
            <a:r>
              <a:rPr lang="en-US" sz="2800" dirty="0" smtClean="0"/>
              <a:t>Driver behavior is perceived to be more dangerous than pedestrian behavior. </a:t>
            </a:r>
          </a:p>
          <a:p>
            <a:pPr lvl="0"/>
            <a:r>
              <a:rPr lang="en-US" sz="2800" dirty="0" smtClean="0"/>
              <a:t>Texting while driving is perceived as more dangerous than talking on a cell phone.  </a:t>
            </a:r>
          </a:p>
          <a:p>
            <a:pPr lvl="0"/>
            <a:r>
              <a:rPr lang="en-US" sz="2800" dirty="0" smtClean="0"/>
              <a:t>The current Street Smart enforcement message is working especially well with males 18­34. </a:t>
            </a:r>
          </a:p>
          <a:p>
            <a:pPr lvl="0"/>
            <a:r>
              <a:rPr lang="en-US" sz="2800" dirty="0" smtClean="0"/>
              <a:t>Image of woman with stroller being hit by car was most likely to be recalled.</a:t>
            </a:r>
          </a:p>
          <a:p>
            <a:pPr lvl="0"/>
            <a:r>
              <a:rPr lang="en-US" sz="2800" dirty="0" smtClean="0"/>
              <a:t>All audiences remember messages about police enforcement</a:t>
            </a:r>
          </a:p>
          <a:p>
            <a:pPr lvl="0"/>
            <a:r>
              <a:rPr lang="en-US" sz="2800" dirty="0" smtClean="0"/>
              <a:t>Messages about dangers around buses and safety for cyclists demonstrate only moderate recall in research. </a:t>
            </a:r>
          </a:p>
          <a:p>
            <a:pPr lvl="0"/>
            <a:r>
              <a:rPr lang="en-US" sz="2800" dirty="0" smtClean="0"/>
              <a:t>Comparison of the post-test with the pre-test in the category of males 18-34 is generally positive in almost every category. </a:t>
            </a:r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AAA75-1D18-4899-85F6-D337C35278D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8930" name="Group 2"/>
          <p:cNvGraphicFramePr>
            <a:graphicFrameLocks noGrp="1"/>
          </p:cNvGraphicFramePr>
          <p:nvPr/>
        </p:nvGraphicFramePr>
        <p:xfrm>
          <a:off x="0" y="609600"/>
          <a:ext cx="12827000" cy="8719486"/>
        </p:xfrm>
        <a:graphic>
          <a:graphicData uri="http://schemas.openxmlformats.org/drawingml/2006/table">
            <a:tbl>
              <a:tblPr/>
              <a:tblGrid>
                <a:gridCol w="1513746"/>
                <a:gridCol w="1178654"/>
                <a:gridCol w="1143000"/>
                <a:gridCol w="1143000"/>
                <a:gridCol w="1143000"/>
                <a:gridCol w="1295400"/>
                <a:gridCol w="1143000"/>
                <a:gridCol w="1447800"/>
                <a:gridCol w="1277356"/>
                <a:gridCol w="1542044"/>
              </a:tblGrid>
              <a:tr h="82866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493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Source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Oct-02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Apr-04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Jun-05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Mar-06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Mar-07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Fall 2007 &amp; 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Spring 2008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Fall 2008 &amp;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Spring 2009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Fall 2009 &amp; Spring 2010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Fall 2010 &amp; Spring 2011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05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DDOT*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$200,000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TBD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3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DC MPD*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$80,000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6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Maryland SHA*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$115,000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$58,000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$130,300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$130,000 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$143,000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488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Virginia SHSO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$75,000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$75,000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 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$110,000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3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WMATA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$150,000 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8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Local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Government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$90,000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$80,000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$91,300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$113,700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$158,500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$120,600 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$54,800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$37,800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6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Private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65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6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Grand Total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$415,000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$390,000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$393,000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$341,300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$428,800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$738,800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$700,600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$658,700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$397,800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6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 Federal pass-through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645" name="Rectangle 132"/>
          <p:cNvSpPr>
            <a:spLocks noGrp="1" noChangeArrowheads="1"/>
          </p:cNvSpPr>
          <p:nvPr>
            <p:ph type="title"/>
          </p:nvPr>
        </p:nvSpPr>
        <p:spPr>
          <a:xfrm>
            <a:off x="939800" y="304800"/>
            <a:ext cx="11053763" cy="758825"/>
          </a:xfrm>
        </p:spPr>
        <p:txBody>
          <a:bodyPr rtlCol="0" anchor="t">
            <a:normAutofit fontScale="90000"/>
          </a:bodyPr>
          <a:lstStyle/>
          <a:p>
            <a:pPr defTabSz="1300460" eaLnBrk="1" fontAlgn="auto" hangingPunct="1">
              <a:spcAft>
                <a:spcPts val="0"/>
              </a:spcAft>
              <a:defRPr/>
            </a:pPr>
            <a:r>
              <a:rPr lang="en-US" sz="4400" dirty="0" smtClean="0"/>
              <a:t>Street Smart Funding, 2002-2010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9643C4-4DEA-49E4-8CE9-D290741EFF9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1016000" y="0"/>
            <a:ext cx="11053763" cy="381000"/>
          </a:xfrm>
        </p:spPr>
        <p:txBody>
          <a:bodyPr rtlCol="0" anchor="t">
            <a:normAutofit fontScale="90000"/>
          </a:bodyPr>
          <a:lstStyle/>
          <a:p>
            <a:pPr defTabSz="1300460"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> Local Government Contributions</a:t>
            </a:r>
          </a:p>
        </p:txBody>
      </p:sp>
      <p:graphicFrame>
        <p:nvGraphicFramePr>
          <p:cNvPr id="514310" name="Group 2310"/>
          <p:cNvGraphicFramePr>
            <a:graphicFrameLocks noGrp="1"/>
          </p:cNvGraphicFramePr>
          <p:nvPr>
            <p:ph idx="1"/>
          </p:nvPr>
        </p:nvGraphicFramePr>
        <p:xfrm>
          <a:off x="406401" y="457187"/>
          <a:ext cx="12039599" cy="8950728"/>
        </p:xfrm>
        <a:graphic>
          <a:graphicData uri="http://schemas.openxmlformats.org/drawingml/2006/table">
            <a:tbl>
              <a:tblPr/>
              <a:tblGrid>
                <a:gridCol w="2168625"/>
                <a:gridCol w="1142264"/>
                <a:gridCol w="978218"/>
                <a:gridCol w="978218"/>
                <a:gridCol w="978218"/>
                <a:gridCol w="1053465"/>
                <a:gridCol w="1053465"/>
                <a:gridCol w="1128712"/>
                <a:gridCol w="1203960"/>
                <a:gridCol w="1354454"/>
              </a:tblGrid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Source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Oct-02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Apr-04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Jun-05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Mar-06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Mar-07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FY 2008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FY 2009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FY 2010 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FY 2011 to  date 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City of Alexandria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$6,800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$6,800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$6,800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$6,800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$7,000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$7,000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Arlington County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$10,100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$10,100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$10,100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$10,300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$10,300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$10,800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City of Bowie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32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Charles County, urbanized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City of College Park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City of Fairfax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$1,100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City of Frederick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City of Falls Church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Fairfax County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$52,800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$52,800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$52,800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$54,800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$5,000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Frederick County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City of Gaithersburg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$3,100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$3,100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City of Greenbelt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Loudoun County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City of Manassas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City of Manassas Park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$700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$700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Montgomery County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$45,000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$40,600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$45,000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$45,000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$42,000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$20,000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42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Prince George's County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$37,100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Prince William County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City of Rockville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$2,900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$2,900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$2,900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04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City of Takoma Park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$900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$800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32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Local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$90,000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$80,000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$91,300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$113,700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$158,500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$120,600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$65,100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$37,800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4A9DAE-292B-4019-99D3-D9D8F26B4ED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AF8CB9F-18FD-4B8C-9738-3108755A2262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93B2BDA-2393-4D64-B57C-744E2A03D9BC}" type="datetime1">
              <a:rPr lang="en-US" smtClean="0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181C9-CF0E-4EB6-B774-1822FEA8C4D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597400" y="0"/>
          <a:ext cx="8001000" cy="10353675"/>
        </p:xfrm>
        <a:graphic>
          <a:graphicData uri="http://schemas.openxmlformats.org/presentationml/2006/ole">
            <p:oleObj spid="_x0000_s43010" name="Acrobat Document" r:id="rId3" imgW="6454440" imgH="8353080" progId="AcroExch.Document.7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11200" y="2133600"/>
            <a:ext cx="36576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Funding</a:t>
            </a:r>
          </a:p>
          <a:p>
            <a:endParaRPr lang="en-US" sz="3200" dirty="0"/>
          </a:p>
          <a:p>
            <a:r>
              <a:rPr lang="en-US" sz="2800" dirty="0" smtClean="0"/>
              <a:t>Letters were sent to the TPB Member jurisdictions  requesting funding on March 15, 2010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pPr eaLnBrk="1" hangingPunct="1"/>
            <a:r>
              <a:rPr lang="en-US" sz="6000" dirty="0" smtClean="0"/>
              <a:t>FY 2011 Activities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650875" y="2057400"/>
            <a:ext cx="11703050" cy="6654800"/>
          </a:xfrm>
        </p:spPr>
        <p:txBody>
          <a:bodyPr lIns="91440" tIns="45720" rIns="91440" bIns="45720"/>
          <a:lstStyle/>
          <a:p>
            <a:pPr eaLnBrk="1" hangingPunct="1"/>
            <a:r>
              <a:rPr lang="en-US" sz="4400" dirty="0" smtClean="0"/>
              <a:t>Confirmed budget is $397,800</a:t>
            </a:r>
          </a:p>
          <a:p>
            <a:pPr lvl="1" eaLnBrk="1" hangingPunct="1"/>
            <a:r>
              <a:rPr lang="en-US" sz="2800" dirty="0" smtClean="0"/>
              <a:t>Likely budget (with DDOT funds) is around $600,000 down from $658,000 last year</a:t>
            </a:r>
          </a:p>
          <a:p>
            <a:pPr lvl="1" eaLnBrk="1" hangingPunct="1"/>
            <a:r>
              <a:rPr lang="en-US" sz="2800" dirty="0" smtClean="0"/>
              <a:t>Local funding support fell, Federal/State funds fell slightly  </a:t>
            </a:r>
          </a:p>
          <a:p>
            <a:pPr lvl="1" eaLnBrk="1" hangingPunct="1"/>
            <a:r>
              <a:rPr lang="en-US" sz="2800" dirty="0" smtClean="0"/>
              <a:t>Sufficient for Fall &amp; Spring campaign waves</a:t>
            </a:r>
          </a:p>
          <a:p>
            <a:pPr eaLnBrk="1" hangingPunct="1"/>
            <a:r>
              <a:rPr lang="en-US" sz="4400" dirty="0" smtClean="0"/>
              <a:t>Fall Wave  - November</a:t>
            </a:r>
          </a:p>
          <a:p>
            <a:pPr lvl="1" eaLnBrk="1" hangingPunct="1"/>
            <a:r>
              <a:rPr lang="en-US" sz="2800" dirty="0" smtClean="0"/>
              <a:t>Media, Enforcement, Public Relations</a:t>
            </a:r>
          </a:p>
          <a:p>
            <a:pPr lvl="1" eaLnBrk="1" hangingPunct="1"/>
            <a:r>
              <a:rPr lang="en-US" sz="2800" dirty="0" smtClean="0"/>
              <a:t>Will use existing materials</a:t>
            </a:r>
          </a:p>
          <a:p>
            <a:pPr lvl="1" eaLnBrk="1" hangingPunct="1"/>
            <a:r>
              <a:rPr lang="en-US" sz="2800" dirty="0" smtClean="0"/>
              <a:t>Arlington will host the press event</a:t>
            </a:r>
          </a:p>
          <a:p>
            <a:pPr lvl="1" eaLnBrk="1" hangingPunct="1"/>
            <a:r>
              <a:rPr lang="en-US" sz="2800" dirty="0" smtClean="0"/>
              <a:t>“Street Smart” Speed Demonstration at USDOT October 12th</a:t>
            </a:r>
          </a:p>
          <a:p>
            <a:pPr eaLnBrk="1" hangingPunct="1"/>
            <a:endParaRPr lang="en-US" sz="4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EFE2F5-3164-4C11-972C-202430EFFAD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/>
          <p:cNvPicPr>
            <a:picLocks noChangeAspect="1" noChangeArrowheads="1"/>
          </p:cNvPicPr>
          <p:nvPr/>
        </p:nvPicPr>
        <p:blipFill>
          <a:blip r:embed="rId2"/>
          <a:srcRect l="2341" t="43077" r="5937" b="38855"/>
          <a:stretch>
            <a:fillRect/>
          </a:stretch>
        </p:blipFill>
        <p:spPr bwMode="auto">
          <a:xfrm>
            <a:off x="2387600" y="2743200"/>
            <a:ext cx="8712200" cy="2235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BADCAD-4A31-4057-BCF0-E900FE2AEB6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926</TotalTime>
  <Pages>0</Pages>
  <Words>903</Words>
  <Characters>0</Characters>
  <Application>Microsoft Office PowerPoint</Application>
  <PresentationFormat>Custom</PresentationFormat>
  <Lines>0</Lines>
  <Paragraphs>431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Acrobat Document</vt:lpstr>
      <vt:lpstr>Slide 1</vt:lpstr>
      <vt:lpstr>Slide 2</vt:lpstr>
      <vt:lpstr>The “Street Smart” Campaign</vt:lpstr>
      <vt:lpstr>Fall 2009 Campaign</vt:lpstr>
      <vt:lpstr>All Materials in English and Spanish</vt:lpstr>
      <vt:lpstr>Slide 6</vt:lpstr>
      <vt:lpstr>Campaign Summary</vt:lpstr>
      <vt:lpstr>added &amp; earned media</vt:lpstr>
      <vt:lpstr>Enforcement</vt:lpstr>
      <vt:lpstr>Evaluation: Before and After Survey of 500 Motorists</vt:lpstr>
      <vt:lpstr>Findings:  Driving while Texting is the Greatest Perceived Danger</vt:lpstr>
      <vt:lpstr>The Target Audience is Hearing and Remembering the Messages</vt:lpstr>
      <vt:lpstr>Summary of Results</vt:lpstr>
      <vt:lpstr>Street Smart Funding, 2002-2010</vt:lpstr>
      <vt:lpstr> Local Government Contributions</vt:lpstr>
      <vt:lpstr>Slide 16</vt:lpstr>
      <vt:lpstr>FY 2011 Activities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Farrell</dc:creator>
  <cp:lastModifiedBy>detheridge</cp:lastModifiedBy>
  <cp:revision>129</cp:revision>
  <dcterms:modified xsi:type="dcterms:W3CDTF">2010-10-04T14:31:38Z</dcterms:modified>
</cp:coreProperties>
</file>