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rawings/drawing5.xml" ContentType="application/vnd.openxmlformats-officedocument.drawingml.chartshape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heme/themeOverride4.xml" ContentType="application/vnd.openxmlformats-officedocument.themeOverr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323" r:id="rId3"/>
    <p:sldId id="329" r:id="rId4"/>
    <p:sldId id="347" r:id="rId5"/>
    <p:sldId id="346" r:id="rId6"/>
    <p:sldId id="340" r:id="rId7"/>
    <p:sldId id="336" r:id="rId8"/>
    <p:sldId id="348" r:id="rId9"/>
    <p:sldId id="341" r:id="rId10"/>
    <p:sldId id="349" r:id="rId11"/>
    <p:sldId id="344" r:id="rId12"/>
    <p:sldId id="343" r:id="rId13"/>
    <p:sldId id="345" r:id="rId14"/>
    <p:sldId id="350" r:id="rId15"/>
    <p:sldId id="351" r:id="rId16"/>
    <p:sldId id="352" r:id="rId17"/>
    <p:sldId id="278" r:id="rId18"/>
  </p:sldIdLst>
  <p:sldSz cx="9144000" cy="6858000" type="screen4x3"/>
  <p:notesSz cx="6881813" cy="9296400"/>
  <p:defaultTextStyle>
    <a:defPPr>
      <a:defRPr lang="en-US"/>
    </a:defPPr>
    <a:lvl1pPr algn="ctr" rtl="0" fontAlgn="base">
      <a:spcBef>
        <a:spcPct val="0"/>
      </a:spcBef>
      <a:spcAft>
        <a:spcPct val="0"/>
      </a:spcAft>
      <a:defRPr kern="1200">
        <a:solidFill>
          <a:schemeClr val="tx1"/>
        </a:solidFill>
        <a:latin typeface="Arial" charset="0"/>
        <a:ea typeface="+mn-ea"/>
        <a:cs typeface="Arial" charset="0"/>
      </a:defRPr>
    </a:lvl1pPr>
    <a:lvl2pPr marL="457200" algn="ctr" rtl="0" fontAlgn="base">
      <a:spcBef>
        <a:spcPct val="0"/>
      </a:spcBef>
      <a:spcAft>
        <a:spcPct val="0"/>
      </a:spcAft>
      <a:defRPr kern="1200">
        <a:solidFill>
          <a:schemeClr val="tx1"/>
        </a:solidFill>
        <a:latin typeface="Arial" charset="0"/>
        <a:ea typeface="+mn-ea"/>
        <a:cs typeface="Arial" charset="0"/>
      </a:defRPr>
    </a:lvl2pPr>
    <a:lvl3pPr marL="914400" algn="ctr" rtl="0" fontAlgn="base">
      <a:spcBef>
        <a:spcPct val="0"/>
      </a:spcBef>
      <a:spcAft>
        <a:spcPct val="0"/>
      </a:spcAft>
      <a:defRPr kern="1200">
        <a:solidFill>
          <a:schemeClr val="tx1"/>
        </a:solidFill>
        <a:latin typeface="Arial" charset="0"/>
        <a:ea typeface="+mn-ea"/>
        <a:cs typeface="Arial" charset="0"/>
      </a:defRPr>
    </a:lvl3pPr>
    <a:lvl4pPr marL="1371600" algn="ctr" rtl="0" fontAlgn="base">
      <a:spcBef>
        <a:spcPct val="0"/>
      </a:spcBef>
      <a:spcAft>
        <a:spcPct val="0"/>
      </a:spcAft>
      <a:defRPr kern="1200">
        <a:solidFill>
          <a:schemeClr val="tx1"/>
        </a:solidFill>
        <a:latin typeface="Arial" charset="0"/>
        <a:ea typeface="+mn-ea"/>
        <a:cs typeface="Arial" charset="0"/>
      </a:defRPr>
    </a:lvl4pPr>
    <a:lvl5pPr marL="1828800" algn="ctr"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88C9CE"/>
    <a:srgbClr val="BBE0E3"/>
    <a:srgbClr val="6666FF"/>
    <a:srgbClr val="C0C0C0"/>
    <a:srgbClr val="CCFFCC"/>
    <a:srgbClr val="FFFF99"/>
    <a:srgbClr val="98D0D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8299" autoAdjust="0"/>
  </p:normalViewPr>
  <p:slideViewPr>
    <p:cSldViewPr snapToObjects="1">
      <p:cViewPr>
        <p:scale>
          <a:sx n="70" d="100"/>
          <a:sy n="70" d="100"/>
        </p:scale>
        <p:origin x="-12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70" d="100"/>
          <a:sy n="70" d="100"/>
        </p:scale>
        <p:origin x="-2196" y="-96"/>
      </p:cViewPr>
      <p:guideLst>
        <p:guide orient="horz" pos="2928"/>
        <p:guide pos="216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OGFS002\rgriffiths$\Round%207.1\Global%20Insight%20-%20Major%20Sectors.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cogfs002\common%20cog\DCPS\Greg%20G\Global%20Insight%20Data\Global%20Insight%20-%20Summary%20for%20MDPC.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Office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Office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Office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7.4299115388354237E-2"/>
          <c:y val="2.6990792817564498E-2"/>
          <c:w val="0.71475174978127731"/>
          <c:h val="0.8351628963046287"/>
        </c:manualLayout>
      </c:layout>
      <c:lineChart>
        <c:grouping val="standard"/>
        <c:ser>
          <c:idx val="0"/>
          <c:order val="0"/>
          <c:tx>
            <c:strRef>
              <c:f>Sheet1!$B$1</c:f>
              <c:strCache>
                <c:ptCount val="1"/>
                <c:pt idx="0">
                  <c:v>Round 8.0</c:v>
                </c:pt>
              </c:strCache>
            </c:strRef>
          </c:tx>
          <c:spPr>
            <a:ln>
              <a:solidFill>
                <a:srgbClr val="00B0F0"/>
              </a:solidFill>
            </a:ln>
          </c:spPr>
          <c:cat>
            <c:numRef>
              <c:f>Sheet1!$A$2:$A$9</c:f>
              <c:numCache>
                <c:formatCode>General</c:formatCode>
                <c:ptCount val="8"/>
                <c:pt idx="0">
                  <c:v>2005</c:v>
                </c:pt>
                <c:pt idx="1">
                  <c:v>2010</c:v>
                </c:pt>
                <c:pt idx="2">
                  <c:v>2015</c:v>
                </c:pt>
                <c:pt idx="3">
                  <c:v>2020</c:v>
                </c:pt>
                <c:pt idx="4">
                  <c:v>2025</c:v>
                </c:pt>
                <c:pt idx="5">
                  <c:v>2030</c:v>
                </c:pt>
                <c:pt idx="6">
                  <c:v>2035</c:v>
                </c:pt>
                <c:pt idx="7">
                  <c:v>2040</c:v>
                </c:pt>
              </c:numCache>
            </c:numRef>
          </c:cat>
          <c:val>
            <c:numRef>
              <c:f>Sheet1!$B$2:$B$9</c:f>
              <c:numCache>
                <c:formatCode>General</c:formatCode>
                <c:ptCount val="8"/>
                <c:pt idx="0">
                  <c:v>3.7810000000000001</c:v>
                </c:pt>
                <c:pt idx="1">
                  <c:v>4.0122999999999998</c:v>
                </c:pt>
                <c:pt idx="2">
                  <c:v>4.3014999999999999</c:v>
                </c:pt>
                <c:pt idx="3">
                  <c:v>4.6406000000000001</c:v>
                </c:pt>
                <c:pt idx="4">
                  <c:v>4.9213000000000005</c:v>
                </c:pt>
                <c:pt idx="5">
                  <c:v>5.1597999999999997</c:v>
                </c:pt>
                <c:pt idx="6">
                  <c:v>5.3744999999999994</c:v>
                </c:pt>
                <c:pt idx="7">
                  <c:v>5.5606999999999998</c:v>
                </c:pt>
              </c:numCache>
            </c:numRef>
          </c:val>
        </c:ser>
        <c:ser>
          <c:idx val="1"/>
          <c:order val="1"/>
          <c:tx>
            <c:strRef>
              <c:f>Sheet1!$C$1</c:f>
              <c:strCache>
                <c:ptCount val="1"/>
                <c:pt idx="0">
                  <c:v>Round 7.2A</c:v>
                </c:pt>
              </c:strCache>
            </c:strRef>
          </c:tx>
          <c:spPr>
            <a:ln>
              <a:solidFill>
                <a:srgbClr val="FF0000"/>
              </a:solidFill>
            </a:ln>
          </c:spPr>
          <c:marker>
            <c:symbol val="square"/>
            <c:size val="7"/>
            <c:spPr>
              <a:solidFill>
                <a:srgbClr val="FF0000"/>
              </a:solidFill>
            </c:spPr>
          </c:marker>
          <c:cat>
            <c:numRef>
              <c:f>Sheet1!$A$2:$A$9</c:f>
              <c:numCache>
                <c:formatCode>General</c:formatCode>
                <c:ptCount val="8"/>
                <c:pt idx="0">
                  <c:v>2005</c:v>
                </c:pt>
                <c:pt idx="1">
                  <c:v>2010</c:v>
                </c:pt>
                <c:pt idx="2">
                  <c:v>2015</c:v>
                </c:pt>
                <c:pt idx="3">
                  <c:v>2020</c:v>
                </c:pt>
                <c:pt idx="4">
                  <c:v>2025</c:v>
                </c:pt>
                <c:pt idx="5">
                  <c:v>2030</c:v>
                </c:pt>
                <c:pt idx="6">
                  <c:v>2035</c:v>
                </c:pt>
                <c:pt idx="7">
                  <c:v>2040</c:v>
                </c:pt>
              </c:numCache>
            </c:numRef>
          </c:cat>
          <c:val>
            <c:numRef>
              <c:f>Sheet1!$C$2:$C$9</c:f>
              <c:numCache>
                <c:formatCode>General</c:formatCode>
                <c:ptCount val="8"/>
                <c:pt idx="0">
                  <c:v>3.7854380000000001</c:v>
                </c:pt>
                <c:pt idx="1">
                  <c:v>4.0797770000000009</c:v>
                </c:pt>
                <c:pt idx="2">
                  <c:v>4.4061930000000009</c:v>
                </c:pt>
                <c:pt idx="3">
                  <c:v>4.7401579999999983</c:v>
                </c:pt>
                <c:pt idx="4">
                  <c:v>5.0249730000000001</c:v>
                </c:pt>
                <c:pt idx="5">
                  <c:v>5.2722979999999984</c:v>
                </c:pt>
                <c:pt idx="6">
                  <c:v>5.4658070000000016</c:v>
                </c:pt>
                <c:pt idx="7">
                  <c:v>5.6567861349196411</c:v>
                </c:pt>
              </c:numCache>
            </c:numRef>
          </c:val>
        </c:ser>
        <c:ser>
          <c:idx val="2"/>
          <c:order val="2"/>
          <c:tx>
            <c:strRef>
              <c:f>Sheet1!$D$1</c:f>
              <c:strCache>
                <c:ptCount val="1"/>
                <c:pt idx="0">
                  <c:v>R 8.0 HHS</c:v>
                </c:pt>
              </c:strCache>
            </c:strRef>
          </c:tx>
          <c:spPr>
            <a:ln>
              <a:solidFill>
                <a:srgbClr val="00B0F0"/>
              </a:solidFill>
            </a:ln>
          </c:spPr>
          <c:marker>
            <c:symbol val="diamond"/>
            <c:size val="7"/>
            <c:spPr>
              <a:solidFill>
                <a:schemeClr val="accent1"/>
              </a:solidFill>
            </c:spPr>
          </c:marker>
          <c:cat>
            <c:numRef>
              <c:f>Sheet1!$A$2:$A$9</c:f>
              <c:numCache>
                <c:formatCode>General</c:formatCode>
                <c:ptCount val="8"/>
                <c:pt idx="0">
                  <c:v>2005</c:v>
                </c:pt>
                <c:pt idx="1">
                  <c:v>2010</c:v>
                </c:pt>
                <c:pt idx="2">
                  <c:v>2015</c:v>
                </c:pt>
                <c:pt idx="3">
                  <c:v>2020</c:v>
                </c:pt>
                <c:pt idx="4">
                  <c:v>2025</c:v>
                </c:pt>
                <c:pt idx="5">
                  <c:v>2030</c:v>
                </c:pt>
                <c:pt idx="6">
                  <c:v>2035</c:v>
                </c:pt>
                <c:pt idx="7">
                  <c:v>2040</c:v>
                </c:pt>
              </c:numCache>
            </c:numRef>
          </c:cat>
          <c:val>
            <c:numRef>
              <c:f>Sheet1!$D$2:$D$9</c:f>
              <c:numCache>
                <c:formatCode>#,##0.000</c:formatCode>
                <c:ptCount val="8"/>
                <c:pt idx="0">
                  <c:v>2.3322839999999987</c:v>
                </c:pt>
                <c:pt idx="1">
                  <c:v>2.485338</c:v>
                </c:pt>
                <c:pt idx="2">
                  <c:v>2.6669579999999997</c:v>
                </c:pt>
                <c:pt idx="3">
                  <c:v>2.8369019999999998</c:v>
                </c:pt>
                <c:pt idx="4">
                  <c:v>2.995350999999999</c:v>
                </c:pt>
                <c:pt idx="5">
                  <c:v>3.1328799999999983</c:v>
                </c:pt>
                <c:pt idx="6">
                  <c:v>3.2537520000000004</c:v>
                </c:pt>
                <c:pt idx="7">
                  <c:v>3.3605108304861999</c:v>
                </c:pt>
              </c:numCache>
            </c:numRef>
          </c:val>
        </c:ser>
        <c:ser>
          <c:idx val="3"/>
          <c:order val="3"/>
          <c:tx>
            <c:strRef>
              <c:f>Sheet1!$E$1</c:f>
              <c:strCache>
                <c:ptCount val="1"/>
                <c:pt idx="0">
                  <c:v>Series 4</c:v>
                </c:pt>
              </c:strCache>
            </c:strRef>
          </c:tx>
          <c:spPr>
            <a:ln>
              <a:solidFill>
                <a:srgbClr val="FF0000"/>
              </a:solidFill>
            </a:ln>
          </c:spPr>
          <c:marker>
            <c:symbol val="square"/>
            <c:size val="7"/>
            <c:spPr>
              <a:solidFill>
                <a:srgbClr val="FF0000"/>
              </a:solidFill>
            </c:spPr>
          </c:marker>
          <c:cat>
            <c:numRef>
              <c:f>Sheet1!$A$2:$A$9</c:f>
              <c:numCache>
                <c:formatCode>General</c:formatCode>
                <c:ptCount val="8"/>
                <c:pt idx="0">
                  <c:v>2005</c:v>
                </c:pt>
                <c:pt idx="1">
                  <c:v>2010</c:v>
                </c:pt>
                <c:pt idx="2">
                  <c:v>2015</c:v>
                </c:pt>
                <c:pt idx="3">
                  <c:v>2020</c:v>
                </c:pt>
                <c:pt idx="4">
                  <c:v>2025</c:v>
                </c:pt>
                <c:pt idx="5">
                  <c:v>2030</c:v>
                </c:pt>
                <c:pt idx="6">
                  <c:v>2035</c:v>
                </c:pt>
                <c:pt idx="7">
                  <c:v>2040</c:v>
                </c:pt>
              </c:numCache>
            </c:numRef>
          </c:cat>
          <c:val>
            <c:numRef>
              <c:f>Sheet1!$E$2:$E$9</c:f>
              <c:numCache>
                <c:formatCode>General</c:formatCode>
                <c:ptCount val="8"/>
                <c:pt idx="0">
                  <c:v>2.3403770000000002</c:v>
                </c:pt>
                <c:pt idx="1">
                  <c:v>2.5204710000000001</c:v>
                </c:pt>
                <c:pt idx="2">
                  <c:v>2.7142790000000003</c:v>
                </c:pt>
                <c:pt idx="3">
                  <c:v>2.8959689999999987</c:v>
                </c:pt>
                <c:pt idx="4">
                  <c:v>3.0494019999999988</c:v>
                </c:pt>
                <c:pt idx="5">
                  <c:v>3.1829250000000004</c:v>
                </c:pt>
                <c:pt idx="6">
                  <c:v>3.2992780000000006</c:v>
                </c:pt>
                <c:pt idx="7">
                  <c:v>3.408007418604651</c:v>
                </c:pt>
              </c:numCache>
            </c:numRef>
          </c:val>
        </c:ser>
        <c:marker val="1"/>
        <c:axId val="88526848"/>
        <c:axId val="88528768"/>
      </c:lineChart>
      <c:catAx>
        <c:axId val="88526848"/>
        <c:scaling>
          <c:orientation val="minMax"/>
        </c:scaling>
        <c:axPos val="b"/>
        <c:numFmt formatCode="General" sourceLinked="1"/>
        <c:tickLblPos val="nextTo"/>
        <c:txPr>
          <a:bodyPr/>
          <a:lstStyle/>
          <a:p>
            <a:pPr>
              <a:defRPr baseline="0">
                <a:solidFill>
                  <a:srgbClr val="FFFF00"/>
                </a:solidFill>
              </a:defRPr>
            </a:pPr>
            <a:endParaRPr lang="en-US"/>
          </a:p>
        </c:txPr>
        <c:crossAx val="88528768"/>
        <c:crosses val="autoZero"/>
        <c:auto val="1"/>
        <c:lblAlgn val="ctr"/>
        <c:lblOffset val="100"/>
      </c:catAx>
      <c:valAx>
        <c:axId val="88528768"/>
        <c:scaling>
          <c:orientation val="minMax"/>
          <c:min val="2"/>
        </c:scaling>
        <c:axPos val="l"/>
        <c:majorGridlines/>
        <c:numFmt formatCode="#,##0.0" sourceLinked="0"/>
        <c:tickLblPos val="nextTo"/>
        <c:txPr>
          <a:bodyPr/>
          <a:lstStyle/>
          <a:p>
            <a:pPr>
              <a:defRPr baseline="0">
                <a:solidFill>
                  <a:srgbClr val="FFFF00"/>
                </a:solidFill>
              </a:defRPr>
            </a:pPr>
            <a:endParaRPr lang="en-US"/>
          </a:p>
        </c:txPr>
        <c:crossAx val="88526848"/>
        <c:crosses val="autoZero"/>
        <c:crossBetween val="between"/>
        <c:majorUnit val="1"/>
      </c:valAx>
    </c:plotArea>
    <c:legend>
      <c:legendPos val="r"/>
      <c:layout>
        <c:manualLayout>
          <c:xMode val="edge"/>
          <c:yMode val="edge"/>
          <c:x val="0.81219901331778088"/>
          <c:y val="0.25290547014956488"/>
          <c:w val="0.15847999902789953"/>
          <c:h val="0.25609382160563265"/>
        </c:manualLayout>
      </c:layout>
      <c:txPr>
        <a:bodyPr/>
        <a:lstStyle/>
        <a:p>
          <a:pPr>
            <a:defRPr sz="1700" baseline="0">
              <a:solidFill>
                <a:srgbClr val="FFFF00"/>
              </a:solidFill>
            </a:defRPr>
          </a:pPr>
          <a:endParaRPr lang="en-US"/>
        </a:p>
      </c:txPr>
    </c:legend>
    <c:plotVisOnly val="1"/>
  </c:chart>
  <c:txPr>
    <a:bodyPr/>
    <a:lstStyle/>
    <a:p>
      <a:pPr>
        <a:defRPr sz="1800"/>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4"/>
  <c:chart>
    <c:title>
      <c:tx>
        <c:rich>
          <a:bodyPr/>
          <a:lstStyle/>
          <a:p>
            <a:pPr>
              <a:defRPr sz="2000"/>
            </a:pPr>
            <a:r>
              <a:rPr lang="en-US" sz="2000" dirty="0">
                <a:solidFill>
                  <a:srgbClr val="FFFF00"/>
                </a:solidFill>
              </a:rPr>
              <a:t>Forecast 2005 to 2040 Job Growth by Major </a:t>
            </a:r>
            <a:r>
              <a:rPr lang="en-US" sz="2000" dirty="0" smtClean="0">
                <a:solidFill>
                  <a:srgbClr val="FFFF00"/>
                </a:solidFill>
              </a:rPr>
              <a:t>Sector in Metropolitan</a:t>
            </a:r>
            <a:r>
              <a:rPr lang="en-US" sz="2000" baseline="0" dirty="0" smtClean="0">
                <a:solidFill>
                  <a:srgbClr val="FFFF00"/>
                </a:solidFill>
              </a:rPr>
              <a:t> Washington  (Thousands of Jobs)</a:t>
            </a:r>
            <a:endParaRPr lang="en-US" sz="2000" dirty="0">
              <a:solidFill>
                <a:srgbClr val="FFFF00"/>
              </a:solidFill>
            </a:endParaRPr>
          </a:p>
        </c:rich>
      </c:tx>
      <c:layout/>
    </c:title>
    <c:plotArea>
      <c:layout>
        <c:manualLayout>
          <c:layoutTarget val="inner"/>
          <c:xMode val="edge"/>
          <c:yMode val="edge"/>
          <c:x val="0.26942463789248705"/>
          <c:y val="0.13495751312335957"/>
          <c:w val="0.77472112860892461"/>
          <c:h val="0.81005291005290958"/>
        </c:manualLayout>
      </c:layout>
      <c:barChart>
        <c:barDir val="bar"/>
        <c:grouping val="clustered"/>
        <c:ser>
          <c:idx val="0"/>
          <c:order val="0"/>
          <c:tx>
            <c:strRef>
              <c:f>Sheet2!$C$1</c:f>
              <c:strCache>
                <c:ptCount val="1"/>
                <c:pt idx="0">
                  <c:v>2005 to 2040 Growth</c:v>
                </c:pt>
              </c:strCache>
            </c:strRef>
          </c:tx>
          <c:spPr>
            <a:solidFill>
              <a:srgbClr val="C00000"/>
            </a:solidFill>
          </c:spPr>
          <c:cat>
            <c:strRef>
              <c:f>Sheet2!$B$2:$B$6</c:f>
              <c:strCache>
                <c:ptCount val="5"/>
                <c:pt idx="0">
                  <c:v>STATE &amp; LOCAL GOVERNMENT</c:v>
                </c:pt>
                <c:pt idx="1">
                  <c:v>FEDERAL GOVERNMENT</c:v>
                </c:pt>
                <c:pt idx="2">
                  <c:v>SERVICE PROVIDING</c:v>
                </c:pt>
                <c:pt idx="3">
                  <c:v>MANUFACTURING</c:v>
                </c:pt>
                <c:pt idx="4">
                  <c:v>CONSTRUCTION</c:v>
                </c:pt>
              </c:strCache>
            </c:strRef>
          </c:cat>
          <c:val>
            <c:numRef>
              <c:f>Sheet2!$C$2:$C$6</c:f>
              <c:numCache>
                <c:formatCode>General</c:formatCode>
                <c:ptCount val="5"/>
                <c:pt idx="0">
                  <c:v>110.57308503705505</c:v>
                </c:pt>
                <c:pt idx="1">
                  <c:v>-6.3124054995182055</c:v>
                </c:pt>
                <c:pt idx="2">
                  <c:v>1453.9695990828661</c:v>
                </c:pt>
                <c:pt idx="3">
                  <c:v>-12.99479580743092</c:v>
                </c:pt>
                <c:pt idx="4">
                  <c:v>120.71063728965856</c:v>
                </c:pt>
              </c:numCache>
            </c:numRef>
          </c:val>
        </c:ser>
        <c:gapWidth val="70"/>
        <c:axId val="23437696"/>
        <c:axId val="23439232"/>
      </c:barChart>
      <c:catAx>
        <c:axId val="23437696"/>
        <c:scaling>
          <c:orientation val="minMax"/>
        </c:scaling>
        <c:axPos val="l"/>
        <c:tickLblPos val="nextTo"/>
        <c:txPr>
          <a:bodyPr/>
          <a:lstStyle/>
          <a:p>
            <a:pPr>
              <a:defRPr sz="1400" b="1" i="0" baseline="0">
                <a:solidFill>
                  <a:srgbClr val="FFFF00"/>
                </a:solidFill>
              </a:defRPr>
            </a:pPr>
            <a:endParaRPr lang="en-US"/>
          </a:p>
        </c:txPr>
        <c:crossAx val="23439232"/>
        <c:crosses val="autoZero"/>
        <c:auto val="1"/>
        <c:lblAlgn val="ctr"/>
        <c:lblOffset val="100"/>
      </c:catAx>
      <c:valAx>
        <c:axId val="23439232"/>
        <c:scaling>
          <c:orientation val="minMax"/>
          <c:min val="-100"/>
        </c:scaling>
        <c:axPos val="b"/>
        <c:majorGridlines/>
        <c:numFmt formatCode="#,##0" sourceLinked="0"/>
        <c:tickLblPos val="nextTo"/>
        <c:txPr>
          <a:bodyPr/>
          <a:lstStyle/>
          <a:p>
            <a:pPr>
              <a:defRPr sz="1400" b="1" i="0" baseline="0">
                <a:solidFill>
                  <a:srgbClr val="FFFF00"/>
                </a:solidFill>
              </a:defRPr>
            </a:pPr>
            <a:endParaRPr lang="en-US"/>
          </a:p>
        </c:txPr>
        <c:crossAx val="23437696"/>
        <c:crosses val="autoZero"/>
        <c:crossBetween val="between"/>
      </c:valAx>
    </c:plotArea>
    <c:plotVisOnly val="1"/>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4"/>
  <c:clrMapOvr bg1="lt1" tx1="dk1" bg2="lt2" tx2="dk2" accent1="accent1" accent2="accent2" accent3="accent3" accent4="accent4" accent5="accent5" accent6="accent6" hlink="hlink" folHlink="folHlink"/>
  <c:chart>
    <c:title>
      <c:tx>
        <c:rich>
          <a:bodyPr/>
          <a:lstStyle/>
          <a:p>
            <a:pPr>
              <a:defRPr/>
            </a:pPr>
            <a:r>
              <a:rPr lang="en-US" sz="2000" dirty="0">
                <a:solidFill>
                  <a:srgbClr val="FFFF00"/>
                </a:solidFill>
              </a:rPr>
              <a:t>Forecast </a:t>
            </a:r>
            <a:r>
              <a:rPr lang="en-US" sz="2000" dirty="0" smtClean="0">
                <a:solidFill>
                  <a:srgbClr val="FFFF00"/>
                </a:solidFill>
              </a:rPr>
              <a:t> 2005  to </a:t>
            </a:r>
            <a:r>
              <a:rPr lang="en-US" sz="2000" dirty="0">
                <a:solidFill>
                  <a:srgbClr val="FFFF00"/>
                </a:solidFill>
              </a:rPr>
              <a:t>2040 Job </a:t>
            </a:r>
            <a:r>
              <a:rPr lang="en-US" sz="2000" dirty="0" smtClean="0">
                <a:solidFill>
                  <a:srgbClr val="FFFF00"/>
                </a:solidFill>
              </a:rPr>
              <a:t>Growth in </a:t>
            </a:r>
          </a:p>
          <a:p>
            <a:pPr>
              <a:defRPr/>
            </a:pPr>
            <a:r>
              <a:rPr lang="en-US" sz="2000" dirty="0" smtClean="0">
                <a:solidFill>
                  <a:srgbClr val="FFFF00"/>
                </a:solidFill>
              </a:rPr>
              <a:t>Service Providing Sector Industries  (Thousands of Jobs)</a:t>
            </a:r>
            <a:endParaRPr lang="en-US" sz="2000" dirty="0">
              <a:solidFill>
                <a:srgbClr val="FFFF00"/>
              </a:solidFill>
            </a:endParaRPr>
          </a:p>
        </c:rich>
      </c:tx>
      <c:layout/>
    </c:title>
    <c:plotArea>
      <c:layout/>
      <c:barChart>
        <c:barDir val="bar"/>
        <c:grouping val="clustered"/>
        <c:ser>
          <c:idx val="0"/>
          <c:order val="0"/>
          <c:tx>
            <c:strRef>
              <c:f>Sheet2!$C$1</c:f>
              <c:strCache>
                <c:ptCount val="1"/>
                <c:pt idx="0">
                  <c:v>2005 to 2040 Growth</c:v>
                </c:pt>
              </c:strCache>
            </c:strRef>
          </c:tx>
          <c:spPr>
            <a:solidFill>
              <a:srgbClr val="C00000"/>
            </a:solidFill>
          </c:spPr>
          <c:cat>
            <c:strRef>
              <c:f>Sheet2!$B$2:$B$8</c:f>
              <c:strCache>
                <c:ptCount val="7"/>
                <c:pt idx="0">
                  <c:v>       Other Services  </c:v>
                </c:pt>
                <c:pt idx="1">
                  <c:v>       Leisure &amp; Hospitality  </c:v>
                </c:pt>
                <c:pt idx="2">
                  <c:v>       Educational &amp; Health Svcs  </c:v>
                </c:pt>
                <c:pt idx="3">
                  <c:v>       Professional &amp; Business Svcs  </c:v>
                </c:pt>
                <c:pt idx="4">
                  <c:v>       Financial Activities  </c:v>
                </c:pt>
                <c:pt idx="5">
                  <c:v>       Information  </c:v>
                </c:pt>
                <c:pt idx="6">
                  <c:v>       Transp., Trade, &amp; Utilities  </c:v>
                </c:pt>
              </c:strCache>
            </c:strRef>
          </c:cat>
          <c:val>
            <c:numRef>
              <c:f>Sheet2!$C$2:$C$8</c:f>
              <c:numCache>
                <c:formatCode>General</c:formatCode>
                <c:ptCount val="7"/>
                <c:pt idx="0">
                  <c:v>48.316736629838147</c:v>
                </c:pt>
                <c:pt idx="1">
                  <c:v>69.230320091144762</c:v>
                </c:pt>
                <c:pt idx="2">
                  <c:v>215.68977961365138</c:v>
                </c:pt>
                <c:pt idx="3">
                  <c:v>929.95917565866955</c:v>
                </c:pt>
                <c:pt idx="4">
                  <c:v>33.735981600193782</c:v>
                </c:pt>
                <c:pt idx="5">
                  <c:v>79.874742607693605</c:v>
                </c:pt>
                <c:pt idx="6">
                  <c:v>78.715247632754554</c:v>
                </c:pt>
              </c:numCache>
            </c:numRef>
          </c:val>
        </c:ser>
        <c:gapWidth val="70"/>
        <c:axId val="61154816"/>
        <c:axId val="61156352"/>
      </c:barChart>
      <c:catAx>
        <c:axId val="61154816"/>
        <c:scaling>
          <c:orientation val="minMax"/>
        </c:scaling>
        <c:axPos val="l"/>
        <c:tickLblPos val="nextTo"/>
        <c:txPr>
          <a:bodyPr/>
          <a:lstStyle/>
          <a:p>
            <a:pPr>
              <a:defRPr sz="1500" b="1" i="0" baseline="0">
                <a:solidFill>
                  <a:srgbClr val="FFFF00"/>
                </a:solidFill>
              </a:defRPr>
            </a:pPr>
            <a:endParaRPr lang="en-US"/>
          </a:p>
        </c:txPr>
        <c:crossAx val="61156352"/>
        <c:crosses val="autoZero"/>
        <c:auto val="1"/>
        <c:lblAlgn val="ctr"/>
        <c:lblOffset val="100"/>
      </c:catAx>
      <c:valAx>
        <c:axId val="61156352"/>
        <c:scaling>
          <c:orientation val="minMax"/>
          <c:min val="-100"/>
        </c:scaling>
        <c:axPos val="b"/>
        <c:majorGridlines/>
        <c:numFmt formatCode="#,##0" sourceLinked="0"/>
        <c:tickLblPos val="nextTo"/>
        <c:txPr>
          <a:bodyPr/>
          <a:lstStyle/>
          <a:p>
            <a:pPr>
              <a:defRPr sz="1400" b="1" i="0" baseline="0">
                <a:solidFill>
                  <a:srgbClr val="FFFF00"/>
                </a:solidFill>
              </a:defRPr>
            </a:pPr>
            <a:endParaRPr lang="en-US"/>
          </a:p>
        </c:txPr>
        <c:crossAx val="61154816"/>
        <c:crosses val="autoZero"/>
        <c:crossBetween val="between"/>
      </c:valAx>
    </c:plotArea>
    <c:plotVisOnly val="1"/>
  </c:chart>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view3D>
      <c:rAngAx val="1"/>
    </c:view3D>
    <c:plotArea>
      <c:layout/>
      <c:bar3DChart>
        <c:barDir val="col"/>
        <c:grouping val="stacked"/>
        <c:ser>
          <c:idx val="0"/>
          <c:order val="0"/>
          <c:tx>
            <c:strRef>
              <c:f>Sheet1!$B$1</c:f>
              <c:strCache>
                <c:ptCount val="1"/>
                <c:pt idx="0">
                  <c:v>Employment in 2005</c:v>
                </c:pt>
              </c:strCache>
            </c:strRef>
          </c:tx>
          <c:spPr>
            <a:solidFill>
              <a:srgbClr val="FF0000"/>
            </a:solidFill>
          </c:spPr>
          <c:cat>
            <c:strRef>
              <c:f>Sheet1!$A$2:$A$6</c:f>
              <c:strCache>
                <c:ptCount val="5"/>
                <c:pt idx="0">
                  <c:v>Central Jurs</c:v>
                </c:pt>
                <c:pt idx="1">
                  <c:v>Inner Suburbs</c:v>
                </c:pt>
                <c:pt idx="2">
                  <c:v>Outer Suburbs</c:v>
                </c:pt>
                <c:pt idx="3">
                  <c:v>Outer Ring - MD</c:v>
                </c:pt>
                <c:pt idx="4">
                  <c:v>Outer Ring - VA/WV</c:v>
                </c:pt>
              </c:strCache>
            </c:strRef>
          </c:cat>
          <c:val>
            <c:numRef>
              <c:f>Sheet1!$B$2:$B$6</c:f>
              <c:numCache>
                <c:formatCode>General</c:formatCode>
                <c:ptCount val="5"/>
                <c:pt idx="0">
                  <c:v>1051</c:v>
                </c:pt>
                <c:pt idx="1">
                  <c:v>1487</c:v>
                </c:pt>
                <c:pt idx="2">
                  <c:v>513.70000000000005</c:v>
                </c:pt>
                <c:pt idx="3">
                  <c:v>629.20000000000005</c:v>
                </c:pt>
                <c:pt idx="4">
                  <c:v>100.1</c:v>
                </c:pt>
              </c:numCache>
            </c:numRef>
          </c:val>
        </c:ser>
        <c:ser>
          <c:idx val="1"/>
          <c:order val="1"/>
          <c:tx>
            <c:strRef>
              <c:f>Sheet1!$C$1</c:f>
              <c:strCache>
                <c:ptCount val="1"/>
                <c:pt idx="0">
                  <c:v>2005-2040 Growth</c:v>
                </c:pt>
              </c:strCache>
            </c:strRef>
          </c:tx>
          <c:spPr>
            <a:solidFill>
              <a:srgbClr val="FFFF00"/>
            </a:solidFill>
          </c:spPr>
          <c:cat>
            <c:strRef>
              <c:f>Sheet1!$A$2:$A$6</c:f>
              <c:strCache>
                <c:ptCount val="5"/>
                <c:pt idx="0">
                  <c:v>Central Jurs</c:v>
                </c:pt>
                <c:pt idx="1">
                  <c:v>Inner Suburbs</c:v>
                </c:pt>
                <c:pt idx="2">
                  <c:v>Outer Suburbs</c:v>
                </c:pt>
                <c:pt idx="3">
                  <c:v>Outer Ring - MD</c:v>
                </c:pt>
                <c:pt idx="4">
                  <c:v>Outer Ring - VA/WV</c:v>
                </c:pt>
              </c:strCache>
            </c:strRef>
          </c:cat>
          <c:val>
            <c:numRef>
              <c:f>Sheet1!$C$2:$C$6</c:f>
              <c:numCache>
                <c:formatCode>General</c:formatCode>
                <c:ptCount val="5"/>
                <c:pt idx="0">
                  <c:v>368</c:v>
                </c:pt>
                <c:pt idx="1">
                  <c:v>628</c:v>
                </c:pt>
                <c:pt idx="2">
                  <c:v>434</c:v>
                </c:pt>
                <c:pt idx="3">
                  <c:v>246</c:v>
                </c:pt>
                <c:pt idx="4">
                  <c:v>104</c:v>
                </c:pt>
              </c:numCache>
            </c:numRef>
          </c:val>
        </c:ser>
        <c:shape val="box"/>
        <c:axId val="95640960"/>
        <c:axId val="99046528"/>
        <c:axId val="0"/>
      </c:bar3DChart>
      <c:catAx>
        <c:axId val="95640960"/>
        <c:scaling>
          <c:orientation val="minMax"/>
        </c:scaling>
        <c:axPos val="b"/>
        <c:tickLblPos val="nextTo"/>
        <c:txPr>
          <a:bodyPr/>
          <a:lstStyle/>
          <a:p>
            <a:pPr>
              <a:defRPr baseline="0">
                <a:solidFill>
                  <a:srgbClr val="FFC000"/>
                </a:solidFill>
              </a:defRPr>
            </a:pPr>
            <a:endParaRPr lang="en-US"/>
          </a:p>
        </c:txPr>
        <c:crossAx val="99046528"/>
        <c:crosses val="autoZero"/>
        <c:auto val="1"/>
        <c:lblAlgn val="ctr"/>
        <c:lblOffset val="100"/>
      </c:catAx>
      <c:valAx>
        <c:axId val="99046528"/>
        <c:scaling>
          <c:orientation val="minMax"/>
        </c:scaling>
        <c:axPos val="l"/>
        <c:majorGridlines/>
        <c:numFmt formatCode="General" sourceLinked="1"/>
        <c:tickLblPos val="nextTo"/>
        <c:txPr>
          <a:bodyPr/>
          <a:lstStyle/>
          <a:p>
            <a:pPr>
              <a:defRPr baseline="0">
                <a:solidFill>
                  <a:srgbClr val="FFC000"/>
                </a:solidFill>
              </a:defRPr>
            </a:pPr>
            <a:endParaRPr lang="en-US"/>
          </a:p>
        </c:txPr>
        <c:crossAx val="95640960"/>
        <c:crosses val="autoZero"/>
        <c:crossBetween val="between"/>
      </c:valAx>
    </c:plotArea>
    <c:legend>
      <c:legendPos val="t"/>
      <c:layout>
        <c:manualLayout>
          <c:xMode val="edge"/>
          <c:yMode val="edge"/>
          <c:x val="0.53527583357635933"/>
          <c:y val="0"/>
          <c:w val="0.3769791970448147"/>
          <c:h val="0.12687476565429318"/>
        </c:manualLayout>
      </c:layout>
      <c:txPr>
        <a:bodyPr/>
        <a:lstStyle/>
        <a:p>
          <a:pPr>
            <a:defRPr sz="1600" baseline="0">
              <a:solidFill>
                <a:schemeClr val="bg1"/>
              </a:solidFill>
            </a:defRPr>
          </a:pPr>
          <a:endParaRPr lang="en-US"/>
        </a:p>
      </c:txPr>
    </c:legend>
    <c:plotVisOnly val="1"/>
  </c:chart>
  <c:txPr>
    <a:bodyPr/>
    <a:lstStyle/>
    <a:p>
      <a:pPr>
        <a:defRPr sz="1800"/>
      </a:pPr>
      <a:endParaRPr lang="en-US"/>
    </a:p>
  </c:txPr>
  <c:externalData r:id="rId2"/>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view3D>
      <c:rAngAx val="1"/>
    </c:view3D>
    <c:plotArea>
      <c:layout/>
      <c:bar3DChart>
        <c:barDir val="col"/>
        <c:grouping val="stacked"/>
        <c:ser>
          <c:idx val="0"/>
          <c:order val="0"/>
          <c:tx>
            <c:strRef>
              <c:f>Sheet1!$B$1</c:f>
              <c:strCache>
                <c:ptCount val="1"/>
                <c:pt idx="0">
                  <c:v>Households in 2005</c:v>
                </c:pt>
              </c:strCache>
            </c:strRef>
          </c:tx>
          <c:spPr>
            <a:solidFill>
              <a:srgbClr val="FF0000"/>
            </a:solidFill>
          </c:spPr>
          <c:cat>
            <c:strRef>
              <c:f>Sheet1!$A$2:$A$6</c:f>
              <c:strCache>
                <c:ptCount val="5"/>
                <c:pt idx="0">
                  <c:v>Central Jurs</c:v>
                </c:pt>
                <c:pt idx="1">
                  <c:v>Inner Suburbs</c:v>
                </c:pt>
                <c:pt idx="2">
                  <c:v>Outer Suburbs</c:v>
                </c:pt>
                <c:pt idx="3">
                  <c:v>Outer Ring - MD</c:v>
                </c:pt>
                <c:pt idx="4">
                  <c:v>Outer Ring - VA/WV</c:v>
                </c:pt>
              </c:strCache>
            </c:strRef>
          </c:cat>
          <c:val>
            <c:numRef>
              <c:f>Sheet1!$B$2:$B$6</c:f>
              <c:numCache>
                <c:formatCode>General</c:formatCode>
                <c:ptCount val="5"/>
                <c:pt idx="0">
                  <c:v>412</c:v>
                </c:pt>
                <c:pt idx="1">
                  <c:v>1037</c:v>
                </c:pt>
                <c:pt idx="2">
                  <c:v>415</c:v>
                </c:pt>
                <c:pt idx="3">
                  <c:v>387</c:v>
                </c:pt>
                <c:pt idx="4">
                  <c:v>93</c:v>
                </c:pt>
              </c:numCache>
            </c:numRef>
          </c:val>
        </c:ser>
        <c:ser>
          <c:idx val="1"/>
          <c:order val="1"/>
          <c:tx>
            <c:strRef>
              <c:f>Sheet1!$C$1</c:f>
              <c:strCache>
                <c:ptCount val="1"/>
                <c:pt idx="0">
                  <c:v>2005-2040 Growth</c:v>
                </c:pt>
              </c:strCache>
            </c:strRef>
          </c:tx>
          <c:spPr>
            <a:solidFill>
              <a:srgbClr val="FFFF00"/>
            </a:solidFill>
          </c:spPr>
          <c:cat>
            <c:strRef>
              <c:f>Sheet1!$A$2:$A$6</c:f>
              <c:strCache>
                <c:ptCount val="5"/>
                <c:pt idx="0">
                  <c:v>Central Jurs</c:v>
                </c:pt>
                <c:pt idx="1">
                  <c:v>Inner Suburbs</c:v>
                </c:pt>
                <c:pt idx="2">
                  <c:v>Outer Suburbs</c:v>
                </c:pt>
                <c:pt idx="3">
                  <c:v>Outer Ring - MD</c:v>
                </c:pt>
                <c:pt idx="4">
                  <c:v>Outer Ring - VA/WV</c:v>
                </c:pt>
              </c:strCache>
            </c:strRef>
          </c:cat>
          <c:val>
            <c:numRef>
              <c:f>Sheet1!$C$2:$C$6</c:f>
              <c:numCache>
                <c:formatCode>General</c:formatCode>
                <c:ptCount val="5"/>
                <c:pt idx="0">
                  <c:v>142</c:v>
                </c:pt>
                <c:pt idx="1">
                  <c:v>287</c:v>
                </c:pt>
                <c:pt idx="2">
                  <c:v>335</c:v>
                </c:pt>
                <c:pt idx="3">
                  <c:v>130</c:v>
                </c:pt>
                <c:pt idx="4">
                  <c:v>120</c:v>
                </c:pt>
              </c:numCache>
            </c:numRef>
          </c:val>
        </c:ser>
        <c:shape val="box"/>
        <c:axId val="99432320"/>
        <c:axId val="99433856"/>
        <c:axId val="0"/>
      </c:bar3DChart>
      <c:catAx>
        <c:axId val="99432320"/>
        <c:scaling>
          <c:orientation val="minMax"/>
        </c:scaling>
        <c:axPos val="b"/>
        <c:tickLblPos val="nextTo"/>
        <c:txPr>
          <a:bodyPr/>
          <a:lstStyle/>
          <a:p>
            <a:pPr>
              <a:defRPr baseline="0">
                <a:solidFill>
                  <a:srgbClr val="FFC000"/>
                </a:solidFill>
              </a:defRPr>
            </a:pPr>
            <a:endParaRPr lang="en-US"/>
          </a:p>
        </c:txPr>
        <c:crossAx val="99433856"/>
        <c:crosses val="autoZero"/>
        <c:auto val="1"/>
        <c:lblAlgn val="ctr"/>
        <c:lblOffset val="100"/>
      </c:catAx>
      <c:valAx>
        <c:axId val="99433856"/>
        <c:scaling>
          <c:orientation val="minMax"/>
        </c:scaling>
        <c:axPos val="l"/>
        <c:majorGridlines/>
        <c:numFmt formatCode="General" sourceLinked="1"/>
        <c:tickLblPos val="nextTo"/>
        <c:txPr>
          <a:bodyPr/>
          <a:lstStyle/>
          <a:p>
            <a:pPr>
              <a:defRPr baseline="0">
                <a:solidFill>
                  <a:srgbClr val="FFC000"/>
                </a:solidFill>
              </a:defRPr>
            </a:pPr>
            <a:endParaRPr lang="en-US"/>
          </a:p>
        </c:txPr>
        <c:crossAx val="99432320"/>
        <c:crosses val="autoZero"/>
        <c:crossBetween val="between"/>
      </c:valAx>
    </c:plotArea>
    <c:legend>
      <c:legendPos val="t"/>
      <c:layout>
        <c:manualLayout>
          <c:xMode val="edge"/>
          <c:yMode val="edge"/>
          <c:x val="0.53527583357635944"/>
          <c:y val="0"/>
          <c:w val="0.37697919704481486"/>
          <c:h val="0.12687476565429318"/>
        </c:manualLayout>
      </c:layout>
      <c:txPr>
        <a:bodyPr/>
        <a:lstStyle/>
        <a:p>
          <a:pPr>
            <a:defRPr sz="1600" baseline="0">
              <a:solidFill>
                <a:schemeClr val="bg1"/>
              </a:solidFill>
            </a:defRPr>
          </a:pPr>
          <a:endParaRPr lang="en-US"/>
        </a:p>
      </c:txPr>
    </c:legend>
    <c:plotVisOnly val="1"/>
  </c:chart>
  <c:txPr>
    <a:bodyPr/>
    <a:lstStyle/>
    <a:p>
      <a:pPr>
        <a:defRPr sz="1800"/>
      </a:pPr>
      <a:endParaRPr lang="en-US"/>
    </a:p>
  </c:txPr>
  <c:externalData r:id="rId2"/>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view3D>
      <c:rAngAx val="1"/>
    </c:view3D>
    <c:plotArea>
      <c:layout/>
      <c:bar3DChart>
        <c:barDir val="col"/>
        <c:grouping val="stacked"/>
        <c:ser>
          <c:idx val="0"/>
          <c:order val="0"/>
          <c:tx>
            <c:strRef>
              <c:f>Sheet1!$B$1</c:f>
              <c:strCache>
                <c:ptCount val="1"/>
                <c:pt idx="0">
                  <c:v>Population in 2005</c:v>
                </c:pt>
              </c:strCache>
            </c:strRef>
          </c:tx>
          <c:spPr>
            <a:solidFill>
              <a:srgbClr val="FF0000"/>
            </a:solidFill>
          </c:spPr>
          <c:cat>
            <c:strRef>
              <c:f>Sheet1!$A$2:$A$6</c:f>
              <c:strCache>
                <c:ptCount val="5"/>
                <c:pt idx="0">
                  <c:v>Central Jurs</c:v>
                </c:pt>
                <c:pt idx="1">
                  <c:v>Inner Suburbs</c:v>
                </c:pt>
                <c:pt idx="2">
                  <c:v>Outer Suburbs</c:v>
                </c:pt>
                <c:pt idx="3">
                  <c:v>Outer Ring - MD</c:v>
                </c:pt>
                <c:pt idx="4">
                  <c:v>Outer Ring - VA/WV</c:v>
                </c:pt>
              </c:strCache>
            </c:strRef>
          </c:cat>
          <c:val>
            <c:numRef>
              <c:f>Sheet1!$B$2:$B$6</c:f>
              <c:numCache>
                <c:formatCode>General</c:formatCode>
                <c:ptCount val="5"/>
                <c:pt idx="0">
                  <c:v>917</c:v>
                </c:pt>
                <c:pt idx="1">
                  <c:v>2832</c:v>
                </c:pt>
                <c:pt idx="2">
                  <c:v>1204</c:v>
                </c:pt>
                <c:pt idx="3">
                  <c:v>1050</c:v>
                </c:pt>
                <c:pt idx="4">
                  <c:v>260</c:v>
                </c:pt>
              </c:numCache>
            </c:numRef>
          </c:val>
        </c:ser>
        <c:ser>
          <c:idx val="1"/>
          <c:order val="1"/>
          <c:tx>
            <c:strRef>
              <c:f>Sheet1!$C$1</c:f>
              <c:strCache>
                <c:ptCount val="1"/>
                <c:pt idx="0">
                  <c:v>2005-2040 Growth</c:v>
                </c:pt>
              </c:strCache>
            </c:strRef>
          </c:tx>
          <c:spPr>
            <a:solidFill>
              <a:srgbClr val="FFFF00"/>
            </a:solidFill>
          </c:spPr>
          <c:cat>
            <c:strRef>
              <c:f>Sheet1!$A$2:$A$6</c:f>
              <c:strCache>
                <c:ptCount val="5"/>
                <c:pt idx="0">
                  <c:v>Central Jurs</c:v>
                </c:pt>
                <c:pt idx="1">
                  <c:v>Inner Suburbs</c:v>
                </c:pt>
                <c:pt idx="2">
                  <c:v>Outer Suburbs</c:v>
                </c:pt>
                <c:pt idx="3">
                  <c:v>Outer Ring - MD</c:v>
                </c:pt>
                <c:pt idx="4">
                  <c:v>Outer Ring - VA/WV</c:v>
                </c:pt>
              </c:strCache>
            </c:strRef>
          </c:cat>
          <c:val>
            <c:numRef>
              <c:f>Sheet1!$C$2:$C$6</c:f>
              <c:numCache>
                <c:formatCode>General</c:formatCode>
                <c:ptCount val="5"/>
                <c:pt idx="0">
                  <c:v>284</c:v>
                </c:pt>
                <c:pt idx="1">
                  <c:v>642</c:v>
                </c:pt>
                <c:pt idx="2">
                  <c:v>873</c:v>
                </c:pt>
                <c:pt idx="3">
                  <c:v>253</c:v>
                </c:pt>
                <c:pt idx="4">
                  <c:v>297</c:v>
                </c:pt>
              </c:numCache>
            </c:numRef>
          </c:val>
        </c:ser>
        <c:shape val="box"/>
        <c:axId val="105857408"/>
        <c:axId val="105858944"/>
        <c:axId val="0"/>
      </c:bar3DChart>
      <c:catAx>
        <c:axId val="105857408"/>
        <c:scaling>
          <c:orientation val="minMax"/>
        </c:scaling>
        <c:axPos val="b"/>
        <c:tickLblPos val="nextTo"/>
        <c:txPr>
          <a:bodyPr/>
          <a:lstStyle/>
          <a:p>
            <a:pPr>
              <a:defRPr baseline="0">
                <a:solidFill>
                  <a:srgbClr val="FFC000"/>
                </a:solidFill>
              </a:defRPr>
            </a:pPr>
            <a:endParaRPr lang="en-US"/>
          </a:p>
        </c:txPr>
        <c:crossAx val="105858944"/>
        <c:crosses val="autoZero"/>
        <c:auto val="1"/>
        <c:lblAlgn val="ctr"/>
        <c:lblOffset val="100"/>
      </c:catAx>
      <c:valAx>
        <c:axId val="105858944"/>
        <c:scaling>
          <c:orientation val="minMax"/>
        </c:scaling>
        <c:axPos val="l"/>
        <c:majorGridlines/>
        <c:numFmt formatCode="General" sourceLinked="1"/>
        <c:tickLblPos val="nextTo"/>
        <c:txPr>
          <a:bodyPr/>
          <a:lstStyle/>
          <a:p>
            <a:pPr>
              <a:defRPr baseline="0">
                <a:solidFill>
                  <a:srgbClr val="FFC000"/>
                </a:solidFill>
              </a:defRPr>
            </a:pPr>
            <a:endParaRPr lang="en-US"/>
          </a:p>
        </c:txPr>
        <c:crossAx val="105857408"/>
        <c:crosses val="autoZero"/>
        <c:crossBetween val="between"/>
      </c:valAx>
    </c:plotArea>
    <c:legend>
      <c:legendPos val="t"/>
      <c:layout>
        <c:manualLayout>
          <c:xMode val="edge"/>
          <c:yMode val="edge"/>
          <c:x val="0.53527583357635933"/>
          <c:y val="0"/>
          <c:w val="0.3769791970448147"/>
          <c:h val="0.12687476565429318"/>
        </c:manualLayout>
      </c:layout>
      <c:txPr>
        <a:bodyPr/>
        <a:lstStyle/>
        <a:p>
          <a:pPr>
            <a:defRPr sz="1600" baseline="0">
              <a:solidFill>
                <a:schemeClr val="bg1"/>
              </a:solidFill>
            </a:defRPr>
          </a:pPr>
          <a:endParaRPr lang="en-US"/>
        </a:p>
      </c:txPr>
    </c:legend>
    <c:plotVisOnly val="1"/>
  </c:chart>
  <c:txPr>
    <a:bodyPr/>
    <a:lstStyle/>
    <a:p>
      <a:pPr>
        <a:defRPr sz="1800"/>
      </a:pPr>
      <a:endParaRPr lang="en-US"/>
    </a:p>
  </c:txPr>
  <c:externalData r:id="rId2"/>
  <c:userShapes r:id="rId3"/>
</c:chartSpace>
</file>

<file path=ppt/drawings/drawing1.xml><?xml version="1.0" encoding="utf-8"?>
<c:userShapes xmlns:c="http://schemas.openxmlformats.org/drawingml/2006/chart">
  <cdr:relSizeAnchor xmlns:cdr="http://schemas.openxmlformats.org/drawingml/2006/chartDrawing">
    <cdr:from>
      <cdr:x>0.75926</cdr:x>
      <cdr:y>0.07937</cdr:y>
    </cdr:from>
    <cdr:to>
      <cdr:x>0.89815</cdr:x>
      <cdr:y>0.1746</cdr:y>
    </cdr:to>
    <cdr:sp macro="" textlink="">
      <cdr:nvSpPr>
        <cdr:cNvPr id="2" name="TextBox 1"/>
        <cdr:cNvSpPr txBox="1"/>
      </cdr:nvSpPr>
      <cdr:spPr>
        <a:xfrm xmlns:a="http://schemas.openxmlformats.org/drawingml/2006/main">
          <a:off x="6248400" y="381000"/>
          <a:ext cx="11430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500" b="1" dirty="0" smtClean="0">
              <a:solidFill>
                <a:schemeClr val="bg1"/>
              </a:solidFill>
            </a:rPr>
            <a:t>Total Jobs</a:t>
          </a:r>
          <a:endParaRPr lang="en-US" sz="1500" b="1" dirty="0">
            <a:solidFill>
              <a:schemeClr val="bg1"/>
            </a:solidFill>
          </a:endParaRPr>
        </a:p>
      </cdr:txBody>
    </cdr:sp>
  </cdr:relSizeAnchor>
  <cdr:relSizeAnchor xmlns:cdr="http://schemas.openxmlformats.org/drawingml/2006/chartDrawing">
    <cdr:from>
      <cdr:x>0.75</cdr:x>
      <cdr:y>0.52381</cdr:y>
    </cdr:from>
    <cdr:to>
      <cdr:x>0.89815</cdr:x>
      <cdr:y>0.68254</cdr:y>
    </cdr:to>
    <cdr:sp macro="" textlink="">
      <cdr:nvSpPr>
        <cdr:cNvPr id="3" name="TextBox 2"/>
        <cdr:cNvSpPr txBox="1"/>
      </cdr:nvSpPr>
      <cdr:spPr>
        <a:xfrm xmlns:a="http://schemas.openxmlformats.org/drawingml/2006/main">
          <a:off x="6172200" y="2514600"/>
          <a:ext cx="1219200"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500" b="1" dirty="0" smtClean="0">
              <a:solidFill>
                <a:schemeClr val="bg1"/>
              </a:solidFill>
            </a:rPr>
            <a:t>Total</a:t>
          </a:r>
        </a:p>
        <a:p xmlns:a="http://schemas.openxmlformats.org/drawingml/2006/main">
          <a:pPr algn="ctr"/>
          <a:r>
            <a:rPr lang="en-US" sz="1500" b="1" dirty="0" smtClean="0">
              <a:solidFill>
                <a:schemeClr val="bg1"/>
              </a:solidFill>
            </a:rPr>
            <a:t>Households</a:t>
          </a:r>
          <a:endParaRPr lang="en-US" sz="1500" b="1" dirty="0"/>
        </a:p>
      </cdr:txBody>
    </cdr:sp>
  </cdr:relSizeAnchor>
  <cdr:relSizeAnchor xmlns:cdr="http://schemas.openxmlformats.org/drawingml/2006/chartDrawing">
    <cdr:from>
      <cdr:x>0.13889</cdr:x>
      <cdr:y>0.03175</cdr:y>
    </cdr:from>
    <cdr:to>
      <cdr:x>0.37037</cdr:x>
      <cdr:y>0.30159</cdr:y>
    </cdr:to>
    <cdr:sp macro="" textlink="">
      <cdr:nvSpPr>
        <cdr:cNvPr id="4" name="TextBox 3"/>
        <cdr:cNvSpPr txBox="1"/>
      </cdr:nvSpPr>
      <cdr:spPr>
        <a:xfrm xmlns:a="http://schemas.openxmlformats.org/drawingml/2006/main">
          <a:off x="1143009" y="152418"/>
          <a:ext cx="1904988" cy="129538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smtClean="0">
              <a:solidFill>
                <a:schemeClr val="bg1"/>
              </a:solidFill>
            </a:rPr>
            <a:t>Slightly Slower Rates of Job and Household  Growth Compared to the Earlier Round 7.2A Forecasts</a:t>
          </a:r>
          <a:endParaRPr lang="en-US" sz="14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0.5463</cdr:x>
      <cdr:y>0.2125</cdr:y>
    </cdr:from>
    <cdr:to>
      <cdr:x>0.91667</cdr:x>
      <cdr:y>0.425</cdr:y>
    </cdr:to>
    <cdr:sp macro="" textlink="">
      <cdr:nvSpPr>
        <cdr:cNvPr id="2" name="TextBox 1"/>
        <cdr:cNvSpPr txBox="1"/>
      </cdr:nvSpPr>
      <cdr:spPr>
        <a:xfrm xmlns:a="http://schemas.openxmlformats.org/drawingml/2006/main">
          <a:off x="4495800" y="1295400"/>
          <a:ext cx="3047997" cy="1295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smtClean="0">
              <a:solidFill>
                <a:schemeClr val="bg1"/>
              </a:solidFill>
            </a:rPr>
            <a:t>Almost 90% of the region’s long-term Job Growth will be in the Service Providing Sector of the Economy</a:t>
          </a:r>
          <a:endParaRPr lang="en-US" sz="1800" dirty="0">
            <a:solidFill>
              <a:schemeClr val="bg1"/>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0.15741</cdr:x>
      <cdr:y>0.26984</cdr:y>
    </cdr:from>
    <cdr:to>
      <cdr:x>0.30556</cdr:x>
      <cdr:y>0.46032</cdr:y>
    </cdr:to>
    <cdr:sp macro="" textlink="">
      <cdr:nvSpPr>
        <cdr:cNvPr id="2" name="TextBox 1"/>
        <cdr:cNvSpPr txBox="1"/>
      </cdr:nvSpPr>
      <cdr:spPr>
        <a:xfrm xmlns:a="http://schemas.openxmlformats.org/drawingml/2006/main">
          <a:off x="1295400" y="1295400"/>
          <a:ext cx="12192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+368,000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(35%)</a:t>
          </a:r>
        </a:p>
        <a:p xmlns:a="http://schemas.openxmlformats.org/drawingml/2006/main">
          <a:endParaRPr lang="en-US" sz="1100" dirty="0">
            <a:solidFill>
              <a:schemeClr val="bg1"/>
            </a:solidFill>
          </a:endParaRPr>
        </a:p>
      </cdr:txBody>
    </cdr:sp>
  </cdr:relSizeAnchor>
  <cdr:relSizeAnchor xmlns:cdr="http://schemas.openxmlformats.org/drawingml/2006/chartDrawing">
    <cdr:from>
      <cdr:x>0.31481</cdr:x>
      <cdr:y>0.09524</cdr:y>
    </cdr:from>
    <cdr:to>
      <cdr:x>0.47222</cdr:x>
      <cdr:y>0.26984</cdr:y>
    </cdr:to>
    <cdr:sp macro="" textlink="">
      <cdr:nvSpPr>
        <cdr:cNvPr id="3" name="TextBox 2"/>
        <cdr:cNvSpPr txBox="1"/>
      </cdr:nvSpPr>
      <cdr:spPr>
        <a:xfrm xmlns:a="http://schemas.openxmlformats.org/drawingml/2006/main">
          <a:off x="2590800" y="457200"/>
          <a:ext cx="12954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+ 628,000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(42%)</a:t>
          </a:r>
          <a:endParaRPr lang="en-US" sz="1400" b="1" dirty="0">
            <a:solidFill>
              <a:schemeClr val="bg1"/>
            </a:solidFill>
          </a:endParaRPr>
        </a:p>
      </cdr:txBody>
    </cdr:sp>
  </cdr:relSizeAnchor>
  <cdr:relSizeAnchor xmlns:cdr="http://schemas.openxmlformats.org/drawingml/2006/chartDrawing">
    <cdr:from>
      <cdr:x>0.5</cdr:x>
      <cdr:y>0.44444</cdr:y>
    </cdr:from>
    <cdr:to>
      <cdr:x>0.59259</cdr:x>
      <cdr:y>0.53968</cdr:y>
    </cdr:to>
    <cdr:sp macro="" textlink="">
      <cdr:nvSpPr>
        <cdr:cNvPr id="4" name="TextBox 3"/>
        <cdr:cNvSpPr txBox="1"/>
      </cdr:nvSpPr>
      <cdr:spPr>
        <a:xfrm xmlns:a="http://schemas.openxmlformats.org/drawingml/2006/main">
          <a:off x="4114800" y="2133600"/>
          <a:ext cx="7620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0.46296</cdr:x>
      <cdr:y>0.38095</cdr:y>
    </cdr:from>
    <cdr:to>
      <cdr:x>0.60185</cdr:x>
      <cdr:y>0.55556</cdr:y>
    </cdr:to>
    <cdr:sp macro="" textlink="">
      <cdr:nvSpPr>
        <cdr:cNvPr id="5" name="TextBox 4"/>
        <cdr:cNvSpPr txBox="1"/>
      </cdr:nvSpPr>
      <cdr:spPr>
        <a:xfrm xmlns:a="http://schemas.openxmlformats.org/drawingml/2006/main">
          <a:off x="3810000" y="1828800"/>
          <a:ext cx="11430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+ 434,000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(+84%)</a:t>
          </a:r>
          <a:endParaRPr lang="en-US" sz="1400" b="1" dirty="0">
            <a:solidFill>
              <a:schemeClr val="bg1"/>
            </a:solidFill>
          </a:endParaRPr>
        </a:p>
      </cdr:txBody>
    </cdr:sp>
  </cdr:relSizeAnchor>
  <cdr:relSizeAnchor xmlns:cdr="http://schemas.openxmlformats.org/drawingml/2006/chartDrawing">
    <cdr:from>
      <cdr:x>0.64815</cdr:x>
      <cdr:y>0.42857</cdr:y>
    </cdr:from>
    <cdr:to>
      <cdr:x>0.75926</cdr:x>
      <cdr:y>0.53968</cdr:y>
    </cdr:to>
    <cdr:sp macro="" textlink="">
      <cdr:nvSpPr>
        <cdr:cNvPr id="6" name="TextBox 5"/>
        <cdr:cNvSpPr txBox="1"/>
      </cdr:nvSpPr>
      <cdr:spPr>
        <a:xfrm xmlns:a="http://schemas.openxmlformats.org/drawingml/2006/main">
          <a:off x="5334000" y="2057400"/>
          <a:ext cx="914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0.62037</cdr:x>
      <cdr:y>0.4127</cdr:y>
    </cdr:from>
    <cdr:to>
      <cdr:x>0.76852</cdr:x>
      <cdr:y>0.5873</cdr:y>
    </cdr:to>
    <cdr:sp macro="" textlink="">
      <cdr:nvSpPr>
        <cdr:cNvPr id="7" name="TextBox 6"/>
        <cdr:cNvSpPr txBox="1"/>
      </cdr:nvSpPr>
      <cdr:spPr>
        <a:xfrm xmlns:a="http://schemas.openxmlformats.org/drawingml/2006/main">
          <a:off x="5105400" y="1981200"/>
          <a:ext cx="12192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+ 246,000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(+39%)</a:t>
          </a:r>
          <a:endParaRPr lang="en-US" sz="1400" b="1" dirty="0">
            <a:solidFill>
              <a:schemeClr val="bg1"/>
            </a:solidFill>
          </a:endParaRPr>
        </a:p>
      </cdr:txBody>
    </cdr:sp>
  </cdr:relSizeAnchor>
  <cdr:relSizeAnchor xmlns:cdr="http://schemas.openxmlformats.org/drawingml/2006/chartDrawing">
    <cdr:from>
      <cdr:x>0.77778</cdr:x>
      <cdr:y>0.55556</cdr:y>
    </cdr:from>
    <cdr:to>
      <cdr:x>0.92593</cdr:x>
      <cdr:y>0.73016</cdr:y>
    </cdr:to>
    <cdr:sp macro="" textlink="">
      <cdr:nvSpPr>
        <cdr:cNvPr id="8" name="TextBox 7"/>
        <cdr:cNvSpPr txBox="1"/>
      </cdr:nvSpPr>
      <cdr:spPr>
        <a:xfrm xmlns:a="http://schemas.openxmlformats.org/drawingml/2006/main">
          <a:off x="6400800" y="2667000"/>
          <a:ext cx="12192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+ 104,000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(+104%)</a:t>
          </a:r>
          <a:endParaRPr lang="en-US" sz="1400" b="1" dirty="0">
            <a:solidFill>
              <a:schemeClr val="bg1"/>
            </a:solidFill>
          </a:endParaRPr>
        </a:p>
      </cdr:txBody>
    </cdr:sp>
  </cdr:relSizeAnchor>
  <cdr:relSizeAnchor xmlns:cdr="http://schemas.openxmlformats.org/drawingml/2006/chartDrawing">
    <cdr:from>
      <cdr:x>0.01852</cdr:x>
      <cdr:y>0.04762</cdr:y>
    </cdr:from>
    <cdr:to>
      <cdr:x>0.15741</cdr:x>
      <cdr:y>0.15873</cdr:y>
    </cdr:to>
    <cdr:sp macro="" textlink="">
      <cdr:nvSpPr>
        <cdr:cNvPr id="9" name="TextBox 8"/>
        <cdr:cNvSpPr txBox="1"/>
      </cdr:nvSpPr>
      <cdr:spPr>
        <a:xfrm xmlns:a="http://schemas.openxmlformats.org/drawingml/2006/main">
          <a:off x="152400" y="228600"/>
          <a:ext cx="11430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b="1" dirty="0" smtClean="0">
              <a:solidFill>
                <a:srgbClr val="FFC000"/>
              </a:solidFill>
            </a:rPr>
            <a:t>(</a:t>
          </a:r>
          <a:r>
            <a:rPr lang="en-US" sz="1200" b="1" dirty="0" smtClean="0">
              <a:solidFill>
                <a:srgbClr val="FFC000"/>
              </a:solidFill>
            </a:rPr>
            <a:t>Employment</a:t>
          </a:r>
        </a:p>
        <a:p xmlns:a="http://schemas.openxmlformats.org/drawingml/2006/main">
          <a:r>
            <a:rPr lang="en-US" sz="1200" b="1" dirty="0" smtClean="0">
              <a:solidFill>
                <a:srgbClr val="FFC000"/>
              </a:solidFill>
            </a:rPr>
            <a:t> in Thousands</a:t>
          </a:r>
          <a:r>
            <a:rPr lang="en-US" sz="1200" dirty="0" smtClean="0">
              <a:solidFill>
                <a:srgbClr val="FFC000"/>
              </a:solidFill>
            </a:rPr>
            <a:t>)</a:t>
          </a:r>
          <a:endParaRPr lang="en-US" sz="1200" dirty="0">
            <a:solidFill>
              <a:srgbClr val="FFC000"/>
            </a:solidFill>
          </a:endParaRPr>
        </a:p>
      </cdr:txBody>
    </cdr:sp>
  </cdr:relSizeAnchor>
  <cdr:relSizeAnchor xmlns:cdr="http://schemas.openxmlformats.org/drawingml/2006/chartDrawing">
    <cdr:from>
      <cdr:x>0.15741</cdr:x>
      <cdr:y>0.26984</cdr:y>
    </cdr:from>
    <cdr:to>
      <cdr:x>0.30556</cdr:x>
      <cdr:y>0.46032</cdr:y>
    </cdr:to>
    <cdr:sp macro="" textlink="">
      <cdr:nvSpPr>
        <cdr:cNvPr id="10" name="TextBox 1"/>
        <cdr:cNvSpPr txBox="1"/>
      </cdr:nvSpPr>
      <cdr:spPr>
        <a:xfrm xmlns:a="http://schemas.openxmlformats.org/drawingml/2006/main">
          <a:off x="1295400" y="1295400"/>
          <a:ext cx="12192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+368,000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(35%)</a:t>
          </a:r>
        </a:p>
        <a:p xmlns:a="http://schemas.openxmlformats.org/drawingml/2006/main">
          <a:endParaRPr lang="en-US" sz="1100" dirty="0">
            <a:solidFill>
              <a:schemeClr val="bg1"/>
            </a:solidFill>
          </a:endParaRPr>
        </a:p>
      </cdr:txBody>
    </cdr:sp>
  </cdr:relSizeAnchor>
  <cdr:relSizeAnchor xmlns:cdr="http://schemas.openxmlformats.org/drawingml/2006/chartDrawing">
    <cdr:from>
      <cdr:x>0.31481</cdr:x>
      <cdr:y>0.09524</cdr:y>
    </cdr:from>
    <cdr:to>
      <cdr:x>0.47222</cdr:x>
      <cdr:y>0.26984</cdr:y>
    </cdr:to>
    <cdr:sp macro="" textlink="">
      <cdr:nvSpPr>
        <cdr:cNvPr id="11" name="TextBox 2"/>
        <cdr:cNvSpPr txBox="1"/>
      </cdr:nvSpPr>
      <cdr:spPr>
        <a:xfrm xmlns:a="http://schemas.openxmlformats.org/drawingml/2006/main">
          <a:off x="2590800" y="457200"/>
          <a:ext cx="12954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+ 628,000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(42%)</a:t>
          </a:r>
          <a:endParaRPr lang="en-US" sz="1400" b="1" dirty="0">
            <a:solidFill>
              <a:schemeClr val="bg1"/>
            </a:solidFill>
          </a:endParaRPr>
        </a:p>
      </cdr:txBody>
    </cdr:sp>
  </cdr:relSizeAnchor>
  <cdr:relSizeAnchor xmlns:cdr="http://schemas.openxmlformats.org/drawingml/2006/chartDrawing">
    <cdr:from>
      <cdr:x>0.5</cdr:x>
      <cdr:y>0.44444</cdr:y>
    </cdr:from>
    <cdr:to>
      <cdr:x>0.59259</cdr:x>
      <cdr:y>0.53968</cdr:y>
    </cdr:to>
    <cdr:sp macro="" textlink="">
      <cdr:nvSpPr>
        <cdr:cNvPr id="12" name="TextBox 3"/>
        <cdr:cNvSpPr txBox="1"/>
      </cdr:nvSpPr>
      <cdr:spPr>
        <a:xfrm xmlns:a="http://schemas.openxmlformats.org/drawingml/2006/main">
          <a:off x="4114800" y="2133600"/>
          <a:ext cx="7620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0.46296</cdr:x>
      <cdr:y>0.38095</cdr:y>
    </cdr:from>
    <cdr:to>
      <cdr:x>0.60185</cdr:x>
      <cdr:y>0.55556</cdr:y>
    </cdr:to>
    <cdr:sp macro="" textlink="">
      <cdr:nvSpPr>
        <cdr:cNvPr id="13" name="TextBox 4"/>
        <cdr:cNvSpPr txBox="1"/>
      </cdr:nvSpPr>
      <cdr:spPr>
        <a:xfrm xmlns:a="http://schemas.openxmlformats.org/drawingml/2006/main">
          <a:off x="3810000" y="1828800"/>
          <a:ext cx="11430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+ 434,000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(+84%)</a:t>
          </a:r>
          <a:endParaRPr lang="en-US" sz="1400" b="1" dirty="0">
            <a:solidFill>
              <a:schemeClr val="bg1"/>
            </a:solidFill>
          </a:endParaRPr>
        </a:p>
      </cdr:txBody>
    </cdr:sp>
  </cdr:relSizeAnchor>
  <cdr:relSizeAnchor xmlns:cdr="http://schemas.openxmlformats.org/drawingml/2006/chartDrawing">
    <cdr:from>
      <cdr:x>0.64815</cdr:x>
      <cdr:y>0.42857</cdr:y>
    </cdr:from>
    <cdr:to>
      <cdr:x>0.75926</cdr:x>
      <cdr:y>0.53968</cdr:y>
    </cdr:to>
    <cdr:sp macro="" textlink="">
      <cdr:nvSpPr>
        <cdr:cNvPr id="14" name="TextBox 5"/>
        <cdr:cNvSpPr txBox="1"/>
      </cdr:nvSpPr>
      <cdr:spPr>
        <a:xfrm xmlns:a="http://schemas.openxmlformats.org/drawingml/2006/main">
          <a:off x="5334000" y="2057400"/>
          <a:ext cx="914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0.62037</cdr:x>
      <cdr:y>0.4127</cdr:y>
    </cdr:from>
    <cdr:to>
      <cdr:x>0.76852</cdr:x>
      <cdr:y>0.57143</cdr:y>
    </cdr:to>
    <cdr:sp macro="" textlink="">
      <cdr:nvSpPr>
        <cdr:cNvPr id="15" name="TextBox 6"/>
        <cdr:cNvSpPr txBox="1"/>
      </cdr:nvSpPr>
      <cdr:spPr>
        <a:xfrm xmlns:a="http://schemas.openxmlformats.org/drawingml/2006/main">
          <a:off x="5105397" y="1981208"/>
          <a:ext cx="1219203" cy="7619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+ 246,000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(+39%)</a:t>
          </a:r>
          <a:endParaRPr lang="en-US" sz="1400" b="1" dirty="0">
            <a:solidFill>
              <a:schemeClr val="bg1"/>
            </a:solidFill>
          </a:endParaRPr>
        </a:p>
      </cdr:txBody>
    </cdr:sp>
  </cdr:relSizeAnchor>
  <cdr:relSizeAnchor xmlns:cdr="http://schemas.openxmlformats.org/drawingml/2006/chartDrawing">
    <cdr:from>
      <cdr:x>0.77778</cdr:x>
      <cdr:y>0.55556</cdr:y>
    </cdr:from>
    <cdr:to>
      <cdr:x>0.92593</cdr:x>
      <cdr:y>0.73016</cdr:y>
    </cdr:to>
    <cdr:sp macro="" textlink="">
      <cdr:nvSpPr>
        <cdr:cNvPr id="16" name="TextBox 7"/>
        <cdr:cNvSpPr txBox="1"/>
      </cdr:nvSpPr>
      <cdr:spPr>
        <a:xfrm xmlns:a="http://schemas.openxmlformats.org/drawingml/2006/main">
          <a:off x="6400800" y="2667000"/>
          <a:ext cx="12192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+ 104,000</a:t>
          </a:r>
        </a:p>
        <a:p xmlns:a="http://schemas.openxmlformats.org/drawingml/2006/main">
          <a:pPr algn="ctr"/>
          <a:r>
            <a:rPr lang="en-US" sz="1400" b="1" dirty="0" smtClean="0">
              <a:solidFill>
                <a:schemeClr val="bg1"/>
              </a:solidFill>
            </a:rPr>
            <a:t>Jobs</a:t>
          </a:r>
        </a:p>
        <a:p xmlns:a="http://schemas.openxmlformats.org/drawingml/2006/main">
          <a:pPr algn="ctr"/>
          <a:r>
            <a:rPr lang="en-US" sz="1400" b="1" dirty="0" smtClean="0">
              <a:solidFill>
                <a:schemeClr val="bg1"/>
              </a:solidFill>
            </a:rPr>
            <a:t>(+104%)</a:t>
          </a:r>
          <a:endParaRPr lang="en-US" sz="1400" b="1" dirty="0">
            <a:solidFill>
              <a:schemeClr val="bg1"/>
            </a:solidFill>
          </a:endParaRPr>
        </a:p>
      </cdr:txBody>
    </cdr:sp>
  </cdr:relSizeAnchor>
  <cdr:relSizeAnchor xmlns:cdr="http://schemas.openxmlformats.org/drawingml/2006/chartDrawing">
    <cdr:from>
      <cdr:x>0.01852</cdr:x>
      <cdr:y>0.04762</cdr:y>
    </cdr:from>
    <cdr:to>
      <cdr:x>0.15741</cdr:x>
      <cdr:y>0.15873</cdr:y>
    </cdr:to>
    <cdr:sp macro="" textlink="">
      <cdr:nvSpPr>
        <cdr:cNvPr id="17" name="TextBox 8"/>
        <cdr:cNvSpPr txBox="1"/>
      </cdr:nvSpPr>
      <cdr:spPr>
        <a:xfrm xmlns:a="http://schemas.openxmlformats.org/drawingml/2006/main">
          <a:off x="152400" y="228600"/>
          <a:ext cx="11430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b="1" dirty="0" smtClean="0">
              <a:solidFill>
                <a:srgbClr val="FFC000"/>
              </a:solidFill>
            </a:rPr>
            <a:t>(</a:t>
          </a:r>
          <a:r>
            <a:rPr lang="en-US" sz="1200" b="1" dirty="0" smtClean="0">
              <a:solidFill>
                <a:srgbClr val="FFC000"/>
              </a:solidFill>
            </a:rPr>
            <a:t>Employment</a:t>
          </a:r>
        </a:p>
        <a:p xmlns:a="http://schemas.openxmlformats.org/drawingml/2006/main">
          <a:r>
            <a:rPr lang="en-US" sz="1200" b="1" dirty="0" smtClean="0">
              <a:solidFill>
                <a:srgbClr val="FFC000"/>
              </a:solidFill>
            </a:rPr>
            <a:t> in Thousands</a:t>
          </a:r>
          <a:r>
            <a:rPr lang="en-US" sz="1200" dirty="0" smtClean="0">
              <a:solidFill>
                <a:srgbClr val="FFC000"/>
              </a:solidFill>
            </a:rPr>
            <a:t>)</a:t>
          </a:r>
          <a:endParaRPr lang="en-US" sz="1200" dirty="0">
            <a:solidFill>
              <a:srgbClr val="FFC000"/>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0.16667</cdr:x>
      <cdr:y>0.36508</cdr:y>
    </cdr:from>
    <cdr:to>
      <cdr:x>0.31482</cdr:x>
      <cdr:y>0.55556</cdr:y>
    </cdr:to>
    <cdr:sp macro="" textlink="">
      <cdr:nvSpPr>
        <cdr:cNvPr id="2" name="TextBox 1"/>
        <cdr:cNvSpPr txBox="1"/>
      </cdr:nvSpPr>
      <cdr:spPr>
        <a:xfrm xmlns:a="http://schemas.openxmlformats.org/drawingml/2006/main">
          <a:off x="1371600" y="1752600"/>
          <a:ext cx="1219216" cy="9144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+142,000</a:t>
          </a:r>
        </a:p>
        <a:p xmlns:a="http://schemas.openxmlformats.org/drawingml/2006/main">
          <a:pPr algn="ctr"/>
          <a:r>
            <a:rPr lang="en-US" sz="1400" b="1" dirty="0" smtClean="0">
              <a:solidFill>
                <a:schemeClr val="bg1"/>
              </a:solidFill>
            </a:rPr>
            <a:t>Households</a:t>
          </a:r>
        </a:p>
        <a:p xmlns:a="http://schemas.openxmlformats.org/drawingml/2006/main">
          <a:pPr algn="ctr"/>
          <a:r>
            <a:rPr lang="en-US" sz="1400" b="1" dirty="0" smtClean="0">
              <a:solidFill>
                <a:schemeClr val="bg1"/>
              </a:solidFill>
            </a:rPr>
            <a:t>(34%)</a:t>
          </a:r>
        </a:p>
        <a:p xmlns:a="http://schemas.openxmlformats.org/drawingml/2006/main">
          <a:endParaRPr lang="en-US" sz="1100" dirty="0">
            <a:solidFill>
              <a:schemeClr val="bg1"/>
            </a:solidFill>
          </a:endParaRPr>
        </a:p>
      </cdr:txBody>
    </cdr:sp>
  </cdr:relSizeAnchor>
  <cdr:relSizeAnchor xmlns:cdr="http://schemas.openxmlformats.org/drawingml/2006/chartDrawing">
    <cdr:from>
      <cdr:x>0.30556</cdr:x>
      <cdr:y>0.03175</cdr:y>
    </cdr:from>
    <cdr:to>
      <cdr:x>0.46297</cdr:x>
      <cdr:y>0.20635</cdr:y>
    </cdr:to>
    <cdr:sp macro="" textlink="">
      <cdr:nvSpPr>
        <cdr:cNvPr id="3" name="TextBox 2"/>
        <cdr:cNvSpPr txBox="1"/>
      </cdr:nvSpPr>
      <cdr:spPr>
        <a:xfrm xmlns:a="http://schemas.openxmlformats.org/drawingml/2006/main">
          <a:off x="2514600" y="152400"/>
          <a:ext cx="1295422" cy="83818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+ 287,000</a:t>
          </a:r>
        </a:p>
        <a:p xmlns:a="http://schemas.openxmlformats.org/drawingml/2006/main">
          <a:pPr algn="ctr"/>
          <a:r>
            <a:rPr lang="en-US" sz="1400" b="1" dirty="0" smtClean="0">
              <a:solidFill>
                <a:schemeClr val="bg1"/>
              </a:solidFill>
            </a:rPr>
            <a:t>Households</a:t>
          </a:r>
        </a:p>
        <a:p xmlns:a="http://schemas.openxmlformats.org/drawingml/2006/main">
          <a:pPr algn="ctr"/>
          <a:r>
            <a:rPr lang="en-US" sz="1400" b="1" dirty="0" smtClean="0">
              <a:solidFill>
                <a:schemeClr val="bg1"/>
              </a:solidFill>
            </a:rPr>
            <a:t>(28%)</a:t>
          </a:r>
          <a:endParaRPr lang="en-US" sz="1400" b="1" dirty="0">
            <a:solidFill>
              <a:schemeClr val="bg1"/>
            </a:solidFill>
          </a:endParaRPr>
        </a:p>
      </cdr:txBody>
    </cdr:sp>
  </cdr:relSizeAnchor>
  <cdr:relSizeAnchor xmlns:cdr="http://schemas.openxmlformats.org/drawingml/2006/chartDrawing">
    <cdr:from>
      <cdr:x>0.5</cdr:x>
      <cdr:y>0.44444</cdr:y>
    </cdr:from>
    <cdr:to>
      <cdr:x>0.59259</cdr:x>
      <cdr:y>0.53968</cdr:y>
    </cdr:to>
    <cdr:sp macro="" textlink="">
      <cdr:nvSpPr>
        <cdr:cNvPr id="4" name="TextBox 3"/>
        <cdr:cNvSpPr txBox="1"/>
      </cdr:nvSpPr>
      <cdr:spPr>
        <a:xfrm xmlns:a="http://schemas.openxmlformats.org/drawingml/2006/main">
          <a:off x="4114800" y="2133600"/>
          <a:ext cx="7620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0.47222</cdr:x>
      <cdr:y>0.28571</cdr:y>
    </cdr:from>
    <cdr:to>
      <cdr:x>0.61111</cdr:x>
      <cdr:y>0.46032</cdr:y>
    </cdr:to>
    <cdr:sp macro="" textlink="">
      <cdr:nvSpPr>
        <cdr:cNvPr id="5" name="TextBox 4"/>
        <cdr:cNvSpPr txBox="1"/>
      </cdr:nvSpPr>
      <cdr:spPr>
        <a:xfrm xmlns:a="http://schemas.openxmlformats.org/drawingml/2006/main">
          <a:off x="3886200" y="1371600"/>
          <a:ext cx="1143009" cy="8382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+ 335,000</a:t>
          </a:r>
        </a:p>
        <a:p xmlns:a="http://schemas.openxmlformats.org/drawingml/2006/main">
          <a:pPr algn="ctr"/>
          <a:r>
            <a:rPr lang="en-US" sz="1400" b="1" dirty="0" smtClean="0">
              <a:solidFill>
                <a:schemeClr val="bg1"/>
              </a:solidFill>
            </a:rPr>
            <a:t>Households</a:t>
          </a:r>
        </a:p>
        <a:p xmlns:a="http://schemas.openxmlformats.org/drawingml/2006/main">
          <a:pPr algn="ctr"/>
          <a:r>
            <a:rPr lang="en-US" sz="1400" b="1" dirty="0" smtClean="0">
              <a:solidFill>
                <a:schemeClr val="bg1"/>
              </a:solidFill>
            </a:rPr>
            <a:t>(+81%)</a:t>
          </a:r>
          <a:endParaRPr lang="en-US" sz="1400" b="1" dirty="0">
            <a:solidFill>
              <a:schemeClr val="bg1"/>
            </a:solidFill>
          </a:endParaRPr>
        </a:p>
      </cdr:txBody>
    </cdr:sp>
  </cdr:relSizeAnchor>
  <cdr:relSizeAnchor xmlns:cdr="http://schemas.openxmlformats.org/drawingml/2006/chartDrawing">
    <cdr:from>
      <cdr:x>0.64815</cdr:x>
      <cdr:y>0.42857</cdr:y>
    </cdr:from>
    <cdr:to>
      <cdr:x>0.75926</cdr:x>
      <cdr:y>0.53968</cdr:y>
    </cdr:to>
    <cdr:sp macro="" textlink="">
      <cdr:nvSpPr>
        <cdr:cNvPr id="6" name="TextBox 5"/>
        <cdr:cNvSpPr txBox="1"/>
      </cdr:nvSpPr>
      <cdr:spPr>
        <a:xfrm xmlns:a="http://schemas.openxmlformats.org/drawingml/2006/main">
          <a:off x="5334000" y="2057400"/>
          <a:ext cx="914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0.62963</cdr:x>
      <cdr:y>0.38095</cdr:y>
    </cdr:from>
    <cdr:to>
      <cdr:x>0.77778</cdr:x>
      <cdr:y>0.55555</cdr:y>
    </cdr:to>
    <cdr:sp macro="" textlink="">
      <cdr:nvSpPr>
        <cdr:cNvPr id="7" name="TextBox 6"/>
        <cdr:cNvSpPr txBox="1"/>
      </cdr:nvSpPr>
      <cdr:spPr>
        <a:xfrm xmlns:a="http://schemas.openxmlformats.org/drawingml/2006/main">
          <a:off x="5181603" y="1828789"/>
          <a:ext cx="1219215" cy="83818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+ 130,000</a:t>
          </a:r>
        </a:p>
        <a:p xmlns:a="http://schemas.openxmlformats.org/drawingml/2006/main">
          <a:pPr algn="ctr"/>
          <a:r>
            <a:rPr lang="en-US" sz="1400" b="1" dirty="0" smtClean="0">
              <a:solidFill>
                <a:schemeClr val="bg1"/>
              </a:solidFill>
            </a:rPr>
            <a:t>Households</a:t>
          </a:r>
        </a:p>
        <a:p xmlns:a="http://schemas.openxmlformats.org/drawingml/2006/main">
          <a:pPr algn="ctr"/>
          <a:r>
            <a:rPr lang="en-US" sz="1400" b="1" dirty="0" smtClean="0">
              <a:solidFill>
                <a:schemeClr val="bg1"/>
              </a:solidFill>
            </a:rPr>
            <a:t>(+34%)</a:t>
          </a:r>
          <a:endParaRPr lang="en-US" sz="1400" b="1" dirty="0">
            <a:solidFill>
              <a:schemeClr val="bg1"/>
            </a:solidFill>
          </a:endParaRPr>
        </a:p>
      </cdr:txBody>
    </cdr:sp>
  </cdr:relSizeAnchor>
  <cdr:relSizeAnchor xmlns:cdr="http://schemas.openxmlformats.org/drawingml/2006/chartDrawing">
    <cdr:from>
      <cdr:x>0.77778</cdr:x>
      <cdr:y>0.52381</cdr:y>
    </cdr:from>
    <cdr:to>
      <cdr:x>0.92593</cdr:x>
      <cdr:y>0.69841</cdr:y>
    </cdr:to>
    <cdr:sp macro="" textlink="">
      <cdr:nvSpPr>
        <cdr:cNvPr id="8" name="TextBox 7"/>
        <cdr:cNvSpPr txBox="1"/>
      </cdr:nvSpPr>
      <cdr:spPr>
        <a:xfrm xmlns:a="http://schemas.openxmlformats.org/drawingml/2006/main">
          <a:off x="6400800" y="2514600"/>
          <a:ext cx="1219216" cy="83818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+ 120,000</a:t>
          </a:r>
        </a:p>
        <a:p xmlns:a="http://schemas.openxmlformats.org/drawingml/2006/main">
          <a:pPr algn="ctr"/>
          <a:r>
            <a:rPr lang="en-US" sz="1400" b="1" dirty="0" smtClean="0">
              <a:solidFill>
                <a:schemeClr val="bg1"/>
              </a:solidFill>
            </a:rPr>
            <a:t>Households</a:t>
          </a:r>
        </a:p>
        <a:p xmlns:a="http://schemas.openxmlformats.org/drawingml/2006/main">
          <a:pPr algn="ctr"/>
          <a:r>
            <a:rPr lang="en-US" sz="1400" b="1" dirty="0" smtClean="0">
              <a:solidFill>
                <a:schemeClr val="bg1"/>
              </a:solidFill>
            </a:rPr>
            <a:t>(+129%)</a:t>
          </a:r>
          <a:endParaRPr lang="en-US" sz="1400" b="1" dirty="0">
            <a:solidFill>
              <a:schemeClr val="bg1"/>
            </a:solidFill>
          </a:endParaRPr>
        </a:p>
      </cdr:txBody>
    </cdr:sp>
  </cdr:relSizeAnchor>
  <cdr:relSizeAnchor xmlns:cdr="http://schemas.openxmlformats.org/drawingml/2006/chartDrawing">
    <cdr:from>
      <cdr:x>0.01852</cdr:x>
      <cdr:y>0.04762</cdr:y>
    </cdr:from>
    <cdr:to>
      <cdr:x>0.15741</cdr:x>
      <cdr:y>0.15873</cdr:y>
    </cdr:to>
    <cdr:sp macro="" textlink="">
      <cdr:nvSpPr>
        <cdr:cNvPr id="9" name="TextBox 8"/>
        <cdr:cNvSpPr txBox="1"/>
      </cdr:nvSpPr>
      <cdr:spPr>
        <a:xfrm xmlns:a="http://schemas.openxmlformats.org/drawingml/2006/main">
          <a:off x="152400" y="228600"/>
          <a:ext cx="11430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b="1" dirty="0" smtClean="0">
              <a:solidFill>
                <a:srgbClr val="FFC000"/>
              </a:solidFill>
            </a:rPr>
            <a:t>(</a:t>
          </a:r>
          <a:r>
            <a:rPr lang="en-US" sz="1200" b="1" dirty="0" smtClean="0">
              <a:solidFill>
                <a:srgbClr val="FFC000"/>
              </a:solidFill>
            </a:rPr>
            <a:t>Households </a:t>
          </a:r>
        </a:p>
        <a:p xmlns:a="http://schemas.openxmlformats.org/drawingml/2006/main">
          <a:r>
            <a:rPr lang="en-US" sz="1200" b="1" dirty="0" smtClean="0">
              <a:solidFill>
                <a:srgbClr val="FFC000"/>
              </a:solidFill>
            </a:rPr>
            <a:t> in Thousands</a:t>
          </a:r>
          <a:r>
            <a:rPr lang="en-US" sz="1200" dirty="0" smtClean="0">
              <a:solidFill>
                <a:srgbClr val="FFC000"/>
              </a:solidFill>
            </a:rPr>
            <a:t>)</a:t>
          </a:r>
          <a:endParaRPr lang="en-US" sz="1200" dirty="0">
            <a:solidFill>
              <a:srgbClr val="FFC000"/>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0.15741</cdr:x>
      <cdr:y>0.4127</cdr:y>
    </cdr:from>
    <cdr:to>
      <cdr:x>0.30556</cdr:x>
      <cdr:y>0.60318</cdr:y>
    </cdr:to>
    <cdr:sp macro="" textlink="">
      <cdr:nvSpPr>
        <cdr:cNvPr id="2" name="TextBox 1"/>
        <cdr:cNvSpPr txBox="1"/>
      </cdr:nvSpPr>
      <cdr:spPr>
        <a:xfrm xmlns:a="http://schemas.openxmlformats.org/drawingml/2006/main">
          <a:off x="1295400" y="1981200"/>
          <a:ext cx="1219216" cy="9144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+284,000</a:t>
          </a:r>
        </a:p>
        <a:p xmlns:a="http://schemas.openxmlformats.org/drawingml/2006/main">
          <a:pPr algn="ctr"/>
          <a:r>
            <a:rPr lang="en-US" sz="1400" b="1" dirty="0" smtClean="0">
              <a:solidFill>
                <a:schemeClr val="bg1"/>
              </a:solidFill>
            </a:rPr>
            <a:t>People</a:t>
          </a:r>
        </a:p>
        <a:p xmlns:a="http://schemas.openxmlformats.org/drawingml/2006/main">
          <a:pPr algn="ctr"/>
          <a:r>
            <a:rPr lang="en-US" sz="1400" b="1" dirty="0" smtClean="0">
              <a:solidFill>
                <a:schemeClr val="bg1"/>
              </a:solidFill>
            </a:rPr>
            <a:t>(31%)</a:t>
          </a:r>
        </a:p>
        <a:p xmlns:a="http://schemas.openxmlformats.org/drawingml/2006/main">
          <a:endParaRPr lang="en-US" sz="1100" dirty="0">
            <a:solidFill>
              <a:schemeClr val="bg1"/>
            </a:solidFill>
          </a:endParaRPr>
        </a:p>
      </cdr:txBody>
    </cdr:sp>
  </cdr:relSizeAnchor>
  <cdr:relSizeAnchor xmlns:cdr="http://schemas.openxmlformats.org/drawingml/2006/chartDrawing">
    <cdr:from>
      <cdr:x>0.31481</cdr:x>
      <cdr:y>0</cdr:y>
    </cdr:from>
    <cdr:to>
      <cdr:x>0.4537</cdr:x>
      <cdr:y>0.1746</cdr:y>
    </cdr:to>
    <cdr:sp macro="" textlink="">
      <cdr:nvSpPr>
        <cdr:cNvPr id="3" name="TextBox 2"/>
        <cdr:cNvSpPr txBox="1"/>
      </cdr:nvSpPr>
      <cdr:spPr>
        <a:xfrm xmlns:a="http://schemas.openxmlformats.org/drawingml/2006/main">
          <a:off x="2590800" y="0"/>
          <a:ext cx="1143000" cy="83820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+ 642,000</a:t>
          </a:r>
        </a:p>
        <a:p xmlns:a="http://schemas.openxmlformats.org/drawingml/2006/main">
          <a:pPr algn="ctr"/>
          <a:r>
            <a:rPr lang="en-US" sz="1400" b="1" dirty="0" smtClean="0">
              <a:solidFill>
                <a:schemeClr val="bg1"/>
              </a:solidFill>
            </a:rPr>
            <a:t>People</a:t>
          </a:r>
        </a:p>
        <a:p xmlns:a="http://schemas.openxmlformats.org/drawingml/2006/main">
          <a:pPr algn="ctr"/>
          <a:r>
            <a:rPr lang="en-US" sz="1400" b="1" dirty="0" smtClean="0">
              <a:solidFill>
                <a:schemeClr val="bg1"/>
              </a:solidFill>
            </a:rPr>
            <a:t>(23%)</a:t>
          </a:r>
          <a:endParaRPr lang="en-US" sz="1400" b="1" dirty="0">
            <a:solidFill>
              <a:schemeClr val="bg1"/>
            </a:solidFill>
          </a:endParaRPr>
        </a:p>
      </cdr:txBody>
    </cdr:sp>
  </cdr:relSizeAnchor>
  <cdr:relSizeAnchor xmlns:cdr="http://schemas.openxmlformats.org/drawingml/2006/chartDrawing">
    <cdr:from>
      <cdr:x>0.5</cdr:x>
      <cdr:y>0.44444</cdr:y>
    </cdr:from>
    <cdr:to>
      <cdr:x>0.59259</cdr:x>
      <cdr:y>0.53968</cdr:y>
    </cdr:to>
    <cdr:sp macro="" textlink="">
      <cdr:nvSpPr>
        <cdr:cNvPr id="4" name="TextBox 3"/>
        <cdr:cNvSpPr txBox="1"/>
      </cdr:nvSpPr>
      <cdr:spPr>
        <a:xfrm xmlns:a="http://schemas.openxmlformats.org/drawingml/2006/main">
          <a:off x="4114800" y="2133600"/>
          <a:ext cx="7620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0.47222</cdr:x>
      <cdr:y>0.2381</cdr:y>
    </cdr:from>
    <cdr:to>
      <cdr:x>0.61111</cdr:x>
      <cdr:y>0.41271</cdr:y>
    </cdr:to>
    <cdr:sp macro="" textlink="">
      <cdr:nvSpPr>
        <cdr:cNvPr id="5" name="TextBox 4"/>
        <cdr:cNvSpPr txBox="1"/>
      </cdr:nvSpPr>
      <cdr:spPr>
        <a:xfrm xmlns:a="http://schemas.openxmlformats.org/drawingml/2006/main">
          <a:off x="3886200" y="1143000"/>
          <a:ext cx="1143009" cy="8382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+ 873,000</a:t>
          </a:r>
        </a:p>
        <a:p xmlns:a="http://schemas.openxmlformats.org/drawingml/2006/main">
          <a:pPr algn="ctr"/>
          <a:r>
            <a:rPr lang="en-US" sz="1400" b="1" dirty="0" smtClean="0">
              <a:solidFill>
                <a:schemeClr val="bg1"/>
              </a:solidFill>
            </a:rPr>
            <a:t>People</a:t>
          </a:r>
        </a:p>
        <a:p xmlns:a="http://schemas.openxmlformats.org/drawingml/2006/main">
          <a:pPr algn="ctr"/>
          <a:r>
            <a:rPr lang="en-US" sz="1400" b="1" dirty="0" smtClean="0">
              <a:solidFill>
                <a:schemeClr val="bg1"/>
              </a:solidFill>
            </a:rPr>
            <a:t>(+73%)</a:t>
          </a:r>
          <a:endParaRPr lang="en-US" sz="1400" b="1" dirty="0">
            <a:solidFill>
              <a:schemeClr val="bg1"/>
            </a:solidFill>
          </a:endParaRPr>
        </a:p>
      </cdr:txBody>
    </cdr:sp>
  </cdr:relSizeAnchor>
  <cdr:relSizeAnchor xmlns:cdr="http://schemas.openxmlformats.org/drawingml/2006/chartDrawing">
    <cdr:from>
      <cdr:x>0.64815</cdr:x>
      <cdr:y>0.42857</cdr:y>
    </cdr:from>
    <cdr:to>
      <cdr:x>0.75926</cdr:x>
      <cdr:y>0.53968</cdr:y>
    </cdr:to>
    <cdr:sp macro="" textlink="">
      <cdr:nvSpPr>
        <cdr:cNvPr id="6" name="TextBox 5"/>
        <cdr:cNvSpPr txBox="1"/>
      </cdr:nvSpPr>
      <cdr:spPr>
        <a:xfrm xmlns:a="http://schemas.openxmlformats.org/drawingml/2006/main">
          <a:off x="5334000" y="2057400"/>
          <a:ext cx="914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0.62037</cdr:x>
      <cdr:y>0.38095</cdr:y>
    </cdr:from>
    <cdr:to>
      <cdr:x>0.76852</cdr:x>
      <cdr:y>0.55555</cdr:y>
    </cdr:to>
    <cdr:sp macro="" textlink="">
      <cdr:nvSpPr>
        <cdr:cNvPr id="7" name="TextBox 6"/>
        <cdr:cNvSpPr txBox="1"/>
      </cdr:nvSpPr>
      <cdr:spPr>
        <a:xfrm xmlns:a="http://schemas.openxmlformats.org/drawingml/2006/main">
          <a:off x="5105400" y="1828800"/>
          <a:ext cx="1219215" cy="83818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+ 253,000</a:t>
          </a:r>
        </a:p>
        <a:p xmlns:a="http://schemas.openxmlformats.org/drawingml/2006/main">
          <a:pPr algn="ctr"/>
          <a:r>
            <a:rPr lang="en-US" sz="1400" b="1" dirty="0" smtClean="0">
              <a:solidFill>
                <a:schemeClr val="bg1"/>
              </a:solidFill>
            </a:rPr>
            <a:t>People</a:t>
          </a:r>
        </a:p>
        <a:p xmlns:a="http://schemas.openxmlformats.org/drawingml/2006/main">
          <a:pPr algn="ctr"/>
          <a:r>
            <a:rPr lang="en-US" sz="1400" b="1" dirty="0" smtClean="0">
              <a:solidFill>
                <a:schemeClr val="bg1"/>
              </a:solidFill>
            </a:rPr>
            <a:t>(+24%)</a:t>
          </a:r>
          <a:endParaRPr lang="en-US" sz="1400" b="1" dirty="0">
            <a:solidFill>
              <a:schemeClr val="bg1"/>
            </a:solidFill>
          </a:endParaRPr>
        </a:p>
      </cdr:txBody>
    </cdr:sp>
  </cdr:relSizeAnchor>
  <cdr:relSizeAnchor xmlns:cdr="http://schemas.openxmlformats.org/drawingml/2006/chartDrawing">
    <cdr:from>
      <cdr:x>0.77778</cdr:x>
      <cdr:y>0.52381</cdr:y>
    </cdr:from>
    <cdr:to>
      <cdr:x>0.92593</cdr:x>
      <cdr:y>0.73016</cdr:y>
    </cdr:to>
    <cdr:sp macro="" textlink="">
      <cdr:nvSpPr>
        <cdr:cNvPr id="8" name="TextBox 7"/>
        <cdr:cNvSpPr txBox="1"/>
      </cdr:nvSpPr>
      <cdr:spPr>
        <a:xfrm xmlns:a="http://schemas.openxmlformats.org/drawingml/2006/main">
          <a:off x="6400818" y="2514601"/>
          <a:ext cx="1219216" cy="99060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smtClean="0">
              <a:solidFill>
                <a:schemeClr val="bg1"/>
              </a:solidFill>
            </a:rPr>
            <a:t>+ 297,000</a:t>
          </a:r>
        </a:p>
        <a:p xmlns:a="http://schemas.openxmlformats.org/drawingml/2006/main">
          <a:pPr algn="ctr"/>
          <a:r>
            <a:rPr lang="en-US" sz="1400" b="1" dirty="0" smtClean="0">
              <a:solidFill>
                <a:schemeClr val="bg1"/>
              </a:solidFill>
            </a:rPr>
            <a:t>People</a:t>
          </a:r>
        </a:p>
        <a:p xmlns:a="http://schemas.openxmlformats.org/drawingml/2006/main">
          <a:pPr algn="ctr"/>
          <a:r>
            <a:rPr lang="en-US" sz="1400" b="1" dirty="0" smtClean="0">
              <a:solidFill>
                <a:schemeClr val="bg1"/>
              </a:solidFill>
            </a:rPr>
            <a:t>(+114%)</a:t>
          </a:r>
          <a:endParaRPr lang="en-US" sz="1400" b="1" dirty="0">
            <a:solidFill>
              <a:schemeClr val="bg1"/>
            </a:solidFill>
          </a:endParaRPr>
        </a:p>
      </cdr:txBody>
    </cdr:sp>
  </cdr:relSizeAnchor>
  <cdr:relSizeAnchor xmlns:cdr="http://schemas.openxmlformats.org/drawingml/2006/chartDrawing">
    <cdr:from>
      <cdr:x>0.01852</cdr:x>
      <cdr:y>0.04762</cdr:y>
    </cdr:from>
    <cdr:to>
      <cdr:x>0.15741</cdr:x>
      <cdr:y>0.15873</cdr:y>
    </cdr:to>
    <cdr:sp macro="" textlink="">
      <cdr:nvSpPr>
        <cdr:cNvPr id="9" name="TextBox 8"/>
        <cdr:cNvSpPr txBox="1"/>
      </cdr:nvSpPr>
      <cdr:spPr>
        <a:xfrm xmlns:a="http://schemas.openxmlformats.org/drawingml/2006/main">
          <a:off x="152400" y="228600"/>
          <a:ext cx="11430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b="1" dirty="0" smtClean="0">
              <a:solidFill>
                <a:srgbClr val="FFC000"/>
              </a:solidFill>
            </a:rPr>
            <a:t>(Population</a:t>
          </a:r>
        </a:p>
        <a:p xmlns:a="http://schemas.openxmlformats.org/drawingml/2006/main">
          <a:r>
            <a:rPr lang="en-US" sz="1200" b="1" dirty="0" smtClean="0">
              <a:solidFill>
                <a:srgbClr val="FFC000"/>
              </a:solidFill>
            </a:rPr>
            <a:t>in Thousands</a:t>
          </a:r>
          <a:r>
            <a:rPr lang="en-US" sz="1200" dirty="0" smtClean="0">
              <a:solidFill>
                <a:srgbClr val="FFC000"/>
              </a:solidFill>
            </a:rPr>
            <a:t>)</a:t>
          </a:r>
          <a:endParaRPr lang="en-US" sz="1200" dirty="0">
            <a:solidFill>
              <a:srgbClr val="FFC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2982418" cy="464205"/>
          </a:xfrm>
          <a:prstGeom prst="rect">
            <a:avLst/>
          </a:prstGeom>
          <a:noFill/>
          <a:ln w="9525">
            <a:noFill/>
            <a:miter lim="800000"/>
            <a:headEnd/>
            <a:tailEnd/>
          </a:ln>
          <a:effectLst/>
        </p:spPr>
        <p:txBody>
          <a:bodyPr vert="horz" wrap="square" lIns="92410" tIns="46206" rIns="92410" bIns="46206" numCol="1" anchor="t" anchorCtr="0" compatLnSpc="1">
            <a:prstTxWarp prst="textNoShape">
              <a:avLst/>
            </a:prstTxWarp>
          </a:bodyPr>
          <a:lstStyle>
            <a:lvl1pPr algn="l" defTabSz="924404">
              <a:defRPr sz="1200">
                <a:latin typeface="Arial" charset="0"/>
                <a:cs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897902" y="1"/>
            <a:ext cx="2982418" cy="464205"/>
          </a:xfrm>
          <a:prstGeom prst="rect">
            <a:avLst/>
          </a:prstGeom>
          <a:noFill/>
          <a:ln w="9525">
            <a:noFill/>
            <a:miter lim="800000"/>
            <a:headEnd/>
            <a:tailEnd/>
          </a:ln>
          <a:effectLst/>
        </p:spPr>
        <p:txBody>
          <a:bodyPr vert="horz" wrap="square" lIns="92410" tIns="46206" rIns="92410" bIns="46206" numCol="1" anchor="t" anchorCtr="0" compatLnSpc="1">
            <a:prstTxWarp prst="textNoShape">
              <a:avLst/>
            </a:prstTxWarp>
          </a:bodyPr>
          <a:lstStyle>
            <a:lvl1pPr algn="r" defTabSz="924404">
              <a:defRPr sz="1200">
                <a:latin typeface="Arial" charset="0"/>
                <a:cs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0659"/>
            <a:ext cx="2982418" cy="464205"/>
          </a:xfrm>
          <a:prstGeom prst="rect">
            <a:avLst/>
          </a:prstGeom>
          <a:noFill/>
          <a:ln w="9525">
            <a:noFill/>
            <a:miter lim="800000"/>
            <a:headEnd/>
            <a:tailEnd/>
          </a:ln>
          <a:effectLst/>
        </p:spPr>
        <p:txBody>
          <a:bodyPr vert="horz" wrap="square" lIns="92410" tIns="46206" rIns="92410" bIns="46206" numCol="1" anchor="b" anchorCtr="0" compatLnSpc="1">
            <a:prstTxWarp prst="textNoShape">
              <a:avLst/>
            </a:prstTxWarp>
          </a:bodyPr>
          <a:lstStyle>
            <a:lvl1pPr algn="l" defTabSz="924404">
              <a:defRPr sz="1200">
                <a:latin typeface="Arial" charset="0"/>
                <a:cs typeface="Arial" charset="0"/>
              </a:defRPr>
            </a:lvl1pPr>
          </a:lstStyle>
          <a:p>
            <a:pPr>
              <a:defRPr/>
            </a:pPr>
            <a:endParaRPr lang="en-US" dirty="0"/>
          </a:p>
        </p:txBody>
      </p:sp>
      <p:sp>
        <p:nvSpPr>
          <p:cNvPr id="3077" name="Rectangle 5"/>
          <p:cNvSpPr>
            <a:spLocks noGrp="1" noChangeArrowheads="1"/>
          </p:cNvSpPr>
          <p:nvPr>
            <p:ph type="sldNum" sz="quarter" idx="3"/>
          </p:nvPr>
        </p:nvSpPr>
        <p:spPr bwMode="auto">
          <a:xfrm>
            <a:off x="3897902" y="8830659"/>
            <a:ext cx="2982418" cy="464205"/>
          </a:xfrm>
          <a:prstGeom prst="rect">
            <a:avLst/>
          </a:prstGeom>
          <a:noFill/>
          <a:ln w="9525">
            <a:noFill/>
            <a:miter lim="800000"/>
            <a:headEnd/>
            <a:tailEnd/>
          </a:ln>
          <a:effectLst/>
        </p:spPr>
        <p:txBody>
          <a:bodyPr vert="horz" wrap="square" lIns="92410" tIns="46206" rIns="92410" bIns="46206" numCol="1" anchor="b" anchorCtr="0" compatLnSpc="1">
            <a:prstTxWarp prst="textNoShape">
              <a:avLst/>
            </a:prstTxWarp>
          </a:bodyPr>
          <a:lstStyle>
            <a:lvl1pPr algn="r" defTabSz="924404">
              <a:defRPr sz="1200">
                <a:latin typeface="Arial" charset="0"/>
                <a:cs typeface="Arial" charset="0"/>
              </a:defRPr>
            </a:lvl1pPr>
          </a:lstStyle>
          <a:p>
            <a:pPr>
              <a:defRPr/>
            </a:pPr>
            <a:fld id="{A0188784-1556-411F-8677-6997425FA03B}"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82418" cy="465743"/>
          </a:xfrm>
          <a:prstGeom prst="rect">
            <a:avLst/>
          </a:prstGeom>
          <a:noFill/>
          <a:ln w="9525">
            <a:noFill/>
            <a:miter lim="800000"/>
            <a:headEnd/>
            <a:tailEnd/>
          </a:ln>
          <a:effectLst/>
        </p:spPr>
        <p:txBody>
          <a:bodyPr vert="horz" wrap="square" lIns="90693" tIns="45346" rIns="90693" bIns="45346" numCol="1" anchor="t" anchorCtr="0" compatLnSpc="1">
            <a:prstTxWarp prst="textNoShape">
              <a:avLst/>
            </a:prstTxWarp>
          </a:bodyPr>
          <a:lstStyle>
            <a:lvl1pPr algn="l" defTabSz="906189">
              <a:defRPr sz="1100">
                <a:latin typeface="Arial" charset="0"/>
                <a:cs typeface="Arial" charset="0"/>
              </a:defRPr>
            </a:lvl1pPr>
          </a:lstStyle>
          <a:p>
            <a:pPr>
              <a:defRPr/>
            </a:pPr>
            <a:endParaRPr lang="en-US" dirty="0"/>
          </a:p>
        </p:txBody>
      </p:sp>
      <p:sp>
        <p:nvSpPr>
          <p:cNvPr id="83971" name="Rectangle 3"/>
          <p:cNvSpPr>
            <a:spLocks noGrp="1" noChangeArrowheads="1"/>
          </p:cNvSpPr>
          <p:nvPr>
            <p:ph type="dt" idx="1"/>
          </p:nvPr>
        </p:nvSpPr>
        <p:spPr bwMode="auto">
          <a:xfrm>
            <a:off x="3897902" y="0"/>
            <a:ext cx="2982418" cy="465743"/>
          </a:xfrm>
          <a:prstGeom prst="rect">
            <a:avLst/>
          </a:prstGeom>
          <a:noFill/>
          <a:ln w="9525">
            <a:noFill/>
            <a:miter lim="800000"/>
            <a:headEnd/>
            <a:tailEnd/>
          </a:ln>
          <a:effectLst/>
        </p:spPr>
        <p:txBody>
          <a:bodyPr vert="horz" wrap="square" lIns="90693" tIns="45346" rIns="90693" bIns="45346" numCol="1" anchor="t" anchorCtr="0" compatLnSpc="1">
            <a:prstTxWarp prst="textNoShape">
              <a:avLst/>
            </a:prstTxWarp>
          </a:bodyPr>
          <a:lstStyle>
            <a:lvl1pPr algn="r" defTabSz="906189">
              <a:defRPr sz="1100">
                <a:latin typeface="Arial" charset="0"/>
                <a:cs typeface="Arial" charset="0"/>
              </a:defRPr>
            </a:lvl1pPr>
          </a:lstStyle>
          <a:p>
            <a:pPr>
              <a:defRPr/>
            </a:pPr>
            <a:endParaRPr lang="en-US" dirty="0"/>
          </a:p>
        </p:txBody>
      </p:sp>
      <p:sp>
        <p:nvSpPr>
          <p:cNvPr id="18436" name="Rectangle 4"/>
          <p:cNvSpPr>
            <a:spLocks noGrp="1" noRot="1" noChangeAspect="1" noChangeArrowheads="1" noTextEdit="1"/>
          </p:cNvSpPr>
          <p:nvPr>
            <p:ph type="sldImg" idx="2"/>
          </p:nvPr>
        </p:nvSpPr>
        <p:spPr bwMode="auto">
          <a:xfrm>
            <a:off x="1117600" y="696913"/>
            <a:ext cx="4646613" cy="3486150"/>
          </a:xfrm>
          <a:prstGeom prst="rect">
            <a:avLst/>
          </a:prstGeom>
          <a:noFill/>
          <a:ln w="9525">
            <a:solidFill>
              <a:srgbClr val="000000"/>
            </a:solidFill>
            <a:miter lim="800000"/>
            <a:headEnd/>
            <a:tailEnd/>
          </a:ln>
        </p:spPr>
      </p:sp>
      <p:sp>
        <p:nvSpPr>
          <p:cNvPr id="83973" name="Rectangle 5"/>
          <p:cNvSpPr>
            <a:spLocks noGrp="1" noChangeArrowheads="1"/>
          </p:cNvSpPr>
          <p:nvPr>
            <p:ph type="body" sz="quarter" idx="3"/>
          </p:nvPr>
        </p:nvSpPr>
        <p:spPr bwMode="auto">
          <a:xfrm>
            <a:off x="688481" y="4416098"/>
            <a:ext cx="5504853" cy="4183995"/>
          </a:xfrm>
          <a:prstGeom prst="rect">
            <a:avLst/>
          </a:prstGeom>
          <a:noFill/>
          <a:ln w="9525">
            <a:noFill/>
            <a:miter lim="800000"/>
            <a:headEnd/>
            <a:tailEnd/>
          </a:ln>
          <a:effectLst/>
        </p:spPr>
        <p:txBody>
          <a:bodyPr vert="horz" wrap="square" lIns="90693" tIns="45346" rIns="90693" bIns="4534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3974" name="Rectangle 6"/>
          <p:cNvSpPr>
            <a:spLocks noGrp="1" noChangeArrowheads="1"/>
          </p:cNvSpPr>
          <p:nvPr>
            <p:ph type="ftr" sz="quarter" idx="4"/>
          </p:nvPr>
        </p:nvSpPr>
        <p:spPr bwMode="auto">
          <a:xfrm>
            <a:off x="0" y="8829121"/>
            <a:ext cx="2982418" cy="465743"/>
          </a:xfrm>
          <a:prstGeom prst="rect">
            <a:avLst/>
          </a:prstGeom>
          <a:noFill/>
          <a:ln w="9525">
            <a:noFill/>
            <a:miter lim="800000"/>
            <a:headEnd/>
            <a:tailEnd/>
          </a:ln>
          <a:effectLst/>
        </p:spPr>
        <p:txBody>
          <a:bodyPr vert="horz" wrap="square" lIns="90693" tIns="45346" rIns="90693" bIns="45346" numCol="1" anchor="b" anchorCtr="0" compatLnSpc="1">
            <a:prstTxWarp prst="textNoShape">
              <a:avLst/>
            </a:prstTxWarp>
          </a:bodyPr>
          <a:lstStyle>
            <a:lvl1pPr algn="l" defTabSz="906189">
              <a:defRPr sz="1100">
                <a:latin typeface="Arial" charset="0"/>
                <a:cs typeface="Arial" charset="0"/>
              </a:defRPr>
            </a:lvl1pPr>
          </a:lstStyle>
          <a:p>
            <a:pPr>
              <a:defRPr/>
            </a:pPr>
            <a:endParaRPr lang="en-US" dirty="0"/>
          </a:p>
        </p:txBody>
      </p:sp>
      <p:sp>
        <p:nvSpPr>
          <p:cNvPr id="83975" name="Rectangle 7"/>
          <p:cNvSpPr>
            <a:spLocks noGrp="1" noChangeArrowheads="1"/>
          </p:cNvSpPr>
          <p:nvPr>
            <p:ph type="sldNum" sz="quarter" idx="5"/>
          </p:nvPr>
        </p:nvSpPr>
        <p:spPr bwMode="auto">
          <a:xfrm>
            <a:off x="3897902" y="8829121"/>
            <a:ext cx="2982418" cy="465743"/>
          </a:xfrm>
          <a:prstGeom prst="rect">
            <a:avLst/>
          </a:prstGeom>
          <a:noFill/>
          <a:ln w="9525">
            <a:noFill/>
            <a:miter lim="800000"/>
            <a:headEnd/>
            <a:tailEnd/>
          </a:ln>
          <a:effectLst/>
        </p:spPr>
        <p:txBody>
          <a:bodyPr vert="horz" wrap="square" lIns="90693" tIns="45346" rIns="90693" bIns="45346" numCol="1" anchor="b" anchorCtr="0" compatLnSpc="1">
            <a:prstTxWarp prst="textNoShape">
              <a:avLst/>
            </a:prstTxWarp>
          </a:bodyPr>
          <a:lstStyle>
            <a:lvl1pPr algn="r" defTabSz="906189">
              <a:defRPr sz="1100">
                <a:latin typeface="Arial" charset="0"/>
                <a:cs typeface="Arial" charset="0"/>
              </a:defRPr>
            </a:lvl1pPr>
          </a:lstStyle>
          <a:p>
            <a:pPr>
              <a:defRPr/>
            </a:pPr>
            <a:fld id="{1ED82443-1C60-4F00-87EE-3D906450E680}"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endParaRPr lang="en-US" dirty="0" smtClean="0"/>
          </a:p>
        </p:txBody>
      </p:sp>
      <p:sp>
        <p:nvSpPr>
          <p:cNvPr id="20484" name="Slide Number Placeholder 3"/>
          <p:cNvSpPr>
            <a:spLocks noGrp="1"/>
          </p:cNvSpPr>
          <p:nvPr>
            <p:ph type="sldNum" sz="quarter" idx="5"/>
          </p:nvPr>
        </p:nvSpPr>
        <p:spPr>
          <a:noFill/>
        </p:spPr>
        <p:txBody>
          <a:bodyPr/>
          <a:lstStyle/>
          <a:p>
            <a:pPr defTabSz="904803"/>
            <a:fld id="{87E7CE39-89CD-43BD-BE45-5DE2ECB0A5E6}" type="slidenum">
              <a:rPr lang="en-US" smtClean="0"/>
              <a:pPr defTabSz="904803"/>
              <a:t>7</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6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6126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800600"/>
          </a:xfrm>
        </p:spPr>
        <p:txBody>
          <a:bodyPr/>
          <a:lstStyle/>
          <a:p>
            <a:pPr lvl="0"/>
            <a:endParaRPr lang="en-US" noProof="0" dirty="0" smtClean="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a:defRPr>
                <a:latin typeface="Arial" charset="0"/>
                <a:cs typeface="Arial" charset="0"/>
              </a:defRPr>
            </a:lvl1pPr>
          </a:lstStyle>
          <a:p>
            <a:pPr>
              <a:defRPr/>
            </a:pPr>
            <a:endParaRPr lang="en-US" dirty="0"/>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a:defRPr>
                <a:latin typeface="Arial" charset="0"/>
                <a:cs typeface="Arial" charset="0"/>
              </a:defRPr>
            </a:lvl1pPr>
          </a:lstStyle>
          <a:p>
            <a:pPr>
              <a:defRPr/>
            </a:pPr>
            <a:endParaRPr lang="en-US" dirty="0"/>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lgn="ctr">
              <a:defRPr>
                <a:latin typeface="Arial" charset="0"/>
                <a:cs typeface="Arial" charset="0"/>
              </a:defRPr>
            </a:lvl1pPr>
          </a:lstStyle>
          <a:p>
            <a:pPr>
              <a:defRPr/>
            </a:pPr>
            <a:fld id="{96CF2468-6D6A-440E-BFDB-ACC93144EFD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Text Box 7"/>
          <p:cNvSpPr txBox="1">
            <a:spLocks noChangeArrowheads="1"/>
          </p:cNvSpPr>
          <p:nvPr userDrawn="1"/>
        </p:nvSpPr>
        <p:spPr bwMode="auto">
          <a:xfrm>
            <a:off x="8153400" y="6430963"/>
            <a:ext cx="533400" cy="274637"/>
          </a:xfrm>
          <a:prstGeom prst="rect">
            <a:avLst/>
          </a:prstGeom>
          <a:noFill/>
          <a:ln w="9525">
            <a:noFill/>
            <a:miter lim="800000"/>
            <a:headEnd/>
            <a:tailEnd/>
          </a:ln>
          <a:effectLst/>
        </p:spPr>
        <p:txBody>
          <a:bodyPr>
            <a:spAutoFit/>
          </a:bodyPr>
          <a:lstStyle/>
          <a:p>
            <a:pPr algn="r">
              <a:spcBef>
                <a:spcPct val="50000"/>
              </a:spcBef>
              <a:defRPr/>
            </a:pPr>
            <a:fld id="{2337050C-42B4-40C3-A102-9FF0686E847D}" type="slidenum">
              <a:rPr lang="en-US" sz="1200">
                <a:solidFill>
                  <a:schemeClr val="accent1"/>
                </a:solidFill>
              </a:rPr>
              <a:pPr algn="r">
                <a:spcBef>
                  <a:spcPct val="50000"/>
                </a:spcBef>
                <a:defRPr/>
              </a:pPr>
              <a:t>‹#›</a:t>
            </a:fld>
            <a:endParaRPr lang="en-US" sz="1200" dirty="0">
              <a:solidFill>
                <a:schemeClr val="accent1"/>
              </a:solidFill>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5" r:id="rId14"/>
  </p:sldLayoutIdLst>
  <p:txStyles>
    <p:titleStyle>
      <a:lvl1pPr algn="l" rtl="0" eaLnBrk="0" fontAlgn="base" hangingPunct="0">
        <a:spcBef>
          <a:spcPct val="0"/>
        </a:spcBef>
        <a:spcAft>
          <a:spcPct val="0"/>
        </a:spcAft>
        <a:defRPr sz="3600">
          <a:solidFill>
            <a:srgbClr val="FFFF00"/>
          </a:solidFill>
          <a:latin typeface="+mj-lt"/>
          <a:ea typeface="+mj-ea"/>
          <a:cs typeface="+mj-cs"/>
        </a:defRPr>
      </a:lvl1pPr>
      <a:lvl2pPr algn="l" rtl="0" eaLnBrk="0" fontAlgn="base" hangingPunct="0">
        <a:spcBef>
          <a:spcPct val="0"/>
        </a:spcBef>
        <a:spcAft>
          <a:spcPct val="0"/>
        </a:spcAft>
        <a:defRPr sz="3600">
          <a:solidFill>
            <a:srgbClr val="FFFF00"/>
          </a:solidFill>
          <a:latin typeface="Franklin Gothic Medium" pitchFamily="34" charset="0"/>
          <a:cs typeface="Arial" charset="0"/>
        </a:defRPr>
      </a:lvl2pPr>
      <a:lvl3pPr algn="l" rtl="0" eaLnBrk="0" fontAlgn="base" hangingPunct="0">
        <a:spcBef>
          <a:spcPct val="0"/>
        </a:spcBef>
        <a:spcAft>
          <a:spcPct val="0"/>
        </a:spcAft>
        <a:defRPr sz="3600">
          <a:solidFill>
            <a:srgbClr val="FFFF00"/>
          </a:solidFill>
          <a:latin typeface="Franklin Gothic Medium" pitchFamily="34" charset="0"/>
          <a:cs typeface="Arial" charset="0"/>
        </a:defRPr>
      </a:lvl3pPr>
      <a:lvl4pPr algn="l" rtl="0" eaLnBrk="0" fontAlgn="base" hangingPunct="0">
        <a:spcBef>
          <a:spcPct val="0"/>
        </a:spcBef>
        <a:spcAft>
          <a:spcPct val="0"/>
        </a:spcAft>
        <a:defRPr sz="3600">
          <a:solidFill>
            <a:srgbClr val="FFFF00"/>
          </a:solidFill>
          <a:latin typeface="Franklin Gothic Medium" pitchFamily="34" charset="0"/>
          <a:cs typeface="Arial" charset="0"/>
        </a:defRPr>
      </a:lvl4pPr>
      <a:lvl5pPr algn="l" rtl="0" eaLnBrk="0" fontAlgn="base" hangingPunct="0">
        <a:spcBef>
          <a:spcPct val="0"/>
        </a:spcBef>
        <a:spcAft>
          <a:spcPct val="0"/>
        </a:spcAft>
        <a:defRPr sz="3600">
          <a:solidFill>
            <a:srgbClr val="FFFF00"/>
          </a:solidFill>
          <a:latin typeface="Franklin Gothic Medium" pitchFamily="34" charset="0"/>
          <a:cs typeface="Arial" charset="0"/>
        </a:defRPr>
      </a:lvl5pPr>
      <a:lvl6pPr marL="457200" algn="l" rtl="0" fontAlgn="base">
        <a:spcBef>
          <a:spcPct val="0"/>
        </a:spcBef>
        <a:spcAft>
          <a:spcPct val="0"/>
        </a:spcAft>
        <a:defRPr sz="3600">
          <a:solidFill>
            <a:srgbClr val="FFFF00"/>
          </a:solidFill>
          <a:latin typeface="Franklin Gothic Medium" pitchFamily="34" charset="0"/>
          <a:cs typeface="Arial" charset="0"/>
        </a:defRPr>
      </a:lvl6pPr>
      <a:lvl7pPr marL="914400" algn="l" rtl="0" fontAlgn="base">
        <a:spcBef>
          <a:spcPct val="0"/>
        </a:spcBef>
        <a:spcAft>
          <a:spcPct val="0"/>
        </a:spcAft>
        <a:defRPr sz="3600">
          <a:solidFill>
            <a:srgbClr val="FFFF00"/>
          </a:solidFill>
          <a:latin typeface="Franklin Gothic Medium" pitchFamily="34" charset="0"/>
          <a:cs typeface="Arial" charset="0"/>
        </a:defRPr>
      </a:lvl7pPr>
      <a:lvl8pPr marL="1371600" algn="l" rtl="0" fontAlgn="base">
        <a:spcBef>
          <a:spcPct val="0"/>
        </a:spcBef>
        <a:spcAft>
          <a:spcPct val="0"/>
        </a:spcAft>
        <a:defRPr sz="3600">
          <a:solidFill>
            <a:srgbClr val="FFFF00"/>
          </a:solidFill>
          <a:latin typeface="Franklin Gothic Medium" pitchFamily="34" charset="0"/>
          <a:cs typeface="Arial" charset="0"/>
        </a:defRPr>
      </a:lvl8pPr>
      <a:lvl9pPr marL="1828800" algn="l" rtl="0" fontAlgn="base">
        <a:spcBef>
          <a:spcPct val="0"/>
        </a:spcBef>
        <a:spcAft>
          <a:spcPct val="0"/>
        </a:spcAft>
        <a:defRPr sz="3600">
          <a:solidFill>
            <a:srgbClr val="FFFF00"/>
          </a:solidFill>
          <a:latin typeface="Franklin Gothic Medium" pitchFamily="34" charset="0"/>
          <a:cs typeface="Arial" charset="0"/>
        </a:defRPr>
      </a:lvl9pPr>
    </p:titleStyle>
    <p:bodyStyle>
      <a:lvl1pPr marL="342900" indent="-342900" algn="l" rtl="0" eaLnBrk="0" fontAlgn="base" hangingPunct="0">
        <a:spcBef>
          <a:spcPct val="20000"/>
        </a:spcBef>
        <a:spcAft>
          <a:spcPct val="0"/>
        </a:spcAft>
        <a:buChar char="•"/>
        <a:defRPr sz="3200">
          <a:solidFill>
            <a:srgbClr val="88C9CE"/>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cs typeface="+mn-cs"/>
        </a:defRPr>
      </a:lvl2pPr>
      <a:lvl3pPr marL="1143000" indent="-228600" algn="l" rtl="0" eaLnBrk="0" fontAlgn="base" hangingPunct="0">
        <a:spcBef>
          <a:spcPct val="20000"/>
        </a:spcBef>
        <a:spcAft>
          <a:spcPct val="0"/>
        </a:spcAft>
        <a:buChar char="•"/>
        <a:defRPr sz="2400">
          <a:solidFill>
            <a:schemeClr val="bg1"/>
          </a:solidFill>
          <a:latin typeface="+mn-lt"/>
          <a:cs typeface="+mn-cs"/>
        </a:defRPr>
      </a:lvl3pPr>
      <a:lvl4pPr marL="1600200" indent="-228600" algn="l" rtl="0" eaLnBrk="0" fontAlgn="base" hangingPunct="0">
        <a:spcBef>
          <a:spcPct val="20000"/>
        </a:spcBef>
        <a:spcAft>
          <a:spcPct val="0"/>
        </a:spcAft>
        <a:buChar char="–"/>
        <a:defRPr sz="2000">
          <a:solidFill>
            <a:schemeClr val="bg1"/>
          </a:solidFill>
          <a:latin typeface="+mn-lt"/>
          <a:cs typeface="+mn-cs"/>
        </a:defRPr>
      </a:lvl4pPr>
      <a:lvl5pPr marL="2057400" indent="-228600" algn="l" rtl="0" eaLnBrk="0" fontAlgn="base" hangingPunct="0">
        <a:spcBef>
          <a:spcPct val="20000"/>
        </a:spcBef>
        <a:spcAft>
          <a:spcPct val="0"/>
        </a:spcAft>
        <a:buChar char="»"/>
        <a:defRPr sz="2000">
          <a:solidFill>
            <a:schemeClr val="bg1"/>
          </a:solidFill>
          <a:latin typeface="+mn-lt"/>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246188"/>
            <a:ext cx="7772400" cy="1470025"/>
          </a:xfrm>
        </p:spPr>
        <p:txBody>
          <a:bodyPr/>
          <a:lstStyle/>
          <a:p>
            <a:pPr algn="ctr" eaLnBrk="1" hangingPunct="1"/>
            <a:r>
              <a:rPr lang="en-US" sz="3200" dirty="0" smtClean="0"/>
              <a:t>Briefing on the Round 8.0 Cooperative Forecasts</a:t>
            </a:r>
          </a:p>
        </p:txBody>
      </p:sp>
      <p:sp>
        <p:nvSpPr>
          <p:cNvPr id="4099" name="Rectangle 3"/>
          <p:cNvSpPr>
            <a:spLocks noGrp="1" noChangeArrowheads="1"/>
          </p:cNvSpPr>
          <p:nvPr>
            <p:ph type="subTitle" idx="1"/>
          </p:nvPr>
        </p:nvSpPr>
        <p:spPr>
          <a:xfrm>
            <a:off x="685800" y="3276600"/>
            <a:ext cx="7391400" cy="2971800"/>
          </a:xfrm>
        </p:spPr>
        <p:txBody>
          <a:bodyPr/>
          <a:lstStyle/>
          <a:p>
            <a:pPr eaLnBrk="1" hangingPunct="1">
              <a:lnSpc>
                <a:spcPct val="80000"/>
              </a:lnSpc>
            </a:pPr>
            <a:endParaRPr lang="en-US" sz="1800" dirty="0" smtClean="0"/>
          </a:p>
          <a:p>
            <a:pPr eaLnBrk="1" hangingPunct="1">
              <a:lnSpc>
                <a:spcPct val="80000"/>
              </a:lnSpc>
            </a:pPr>
            <a:endParaRPr lang="en-US" sz="1800" dirty="0" smtClean="0"/>
          </a:p>
          <a:p>
            <a:pPr eaLnBrk="1" hangingPunct="1">
              <a:lnSpc>
                <a:spcPct val="80000"/>
              </a:lnSpc>
            </a:pPr>
            <a:r>
              <a:rPr lang="en-US" sz="1800" dirty="0" smtClean="0">
                <a:solidFill>
                  <a:schemeClr val="bg1"/>
                </a:solidFill>
              </a:rPr>
              <a:t>Robert E. Griffiths </a:t>
            </a:r>
          </a:p>
          <a:p>
            <a:pPr eaLnBrk="1" hangingPunct="1">
              <a:lnSpc>
                <a:spcPct val="80000"/>
              </a:lnSpc>
            </a:pPr>
            <a:r>
              <a:rPr lang="en-US" sz="1800" dirty="0" smtClean="0">
                <a:solidFill>
                  <a:schemeClr val="bg1"/>
                </a:solidFill>
              </a:rPr>
              <a:t>Technical Services Director</a:t>
            </a:r>
          </a:p>
          <a:p>
            <a:pPr eaLnBrk="1" hangingPunct="1">
              <a:lnSpc>
                <a:spcPct val="80000"/>
              </a:lnSpc>
            </a:pPr>
            <a:r>
              <a:rPr lang="en-US" sz="1800" dirty="0" smtClean="0">
                <a:solidFill>
                  <a:schemeClr val="bg1"/>
                </a:solidFill>
              </a:rPr>
              <a:t>Department of Transportation Planning</a:t>
            </a:r>
          </a:p>
          <a:p>
            <a:pPr eaLnBrk="1" hangingPunct="1">
              <a:lnSpc>
                <a:spcPct val="80000"/>
              </a:lnSpc>
            </a:pPr>
            <a:endParaRPr lang="en-US" sz="1800" dirty="0" smtClean="0">
              <a:solidFill>
                <a:schemeClr val="bg1"/>
              </a:solidFill>
            </a:endParaRPr>
          </a:p>
          <a:p>
            <a:pPr eaLnBrk="1" hangingPunct="1">
              <a:lnSpc>
                <a:spcPct val="80000"/>
              </a:lnSpc>
            </a:pPr>
            <a:endParaRPr lang="en-US" sz="1800" dirty="0" smtClean="0">
              <a:solidFill>
                <a:schemeClr val="bg1"/>
              </a:solidFill>
            </a:endParaRPr>
          </a:p>
          <a:p>
            <a:pPr eaLnBrk="1" hangingPunct="1">
              <a:lnSpc>
                <a:spcPct val="80000"/>
              </a:lnSpc>
            </a:pPr>
            <a:r>
              <a:rPr lang="en-US" sz="1800" dirty="0" smtClean="0">
                <a:solidFill>
                  <a:schemeClr val="bg1"/>
                </a:solidFill>
              </a:rPr>
              <a:t>TPB Technical Committee</a:t>
            </a:r>
          </a:p>
          <a:p>
            <a:pPr eaLnBrk="1" hangingPunct="1">
              <a:lnSpc>
                <a:spcPct val="80000"/>
              </a:lnSpc>
            </a:pPr>
            <a:endParaRPr lang="en-US" sz="1800" dirty="0" smtClean="0">
              <a:solidFill>
                <a:schemeClr val="bg1"/>
              </a:solidFill>
            </a:endParaRPr>
          </a:p>
          <a:p>
            <a:pPr eaLnBrk="1" hangingPunct="1">
              <a:lnSpc>
                <a:spcPct val="80000"/>
              </a:lnSpc>
            </a:pPr>
            <a:r>
              <a:rPr lang="en-US" sz="1800" dirty="0" smtClean="0">
                <a:solidFill>
                  <a:schemeClr val="bg1"/>
                </a:solidFill>
              </a:rPr>
              <a:t>October  1, 2010</a:t>
            </a:r>
          </a:p>
          <a:p>
            <a:pPr algn="l" eaLnBrk="1" hangingPunct="1">
              <a:lnSpc>
                <a:spcPct val="80000"/>
              </a:lnSpc>
            </a:pPr>
            <a:endParaRPr lang="en-US" sz="1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smtClean="0"/>
              <a:t>The Round 8.0 Cooperative Forecasts . . . </a:t>
            </a:r>
          </a:p>
        </p:txBody>
      </p:sp>
      <p:sp>
        <p:nvSpPr>
          <p:cNvPr id="80899" name="Rectangle 3"/>
          <p:cNvSpPr>
            <a:spLocks noGrp="1" noChangeArrowheads="1"/>
          </p:cNvSpPr>
          <p:nvPr>
            <p:ph type="body" idx="1"/>
          </p:nvPr>
        </p:nvSpPr>
        <p:spPr>
          <a:xfrm>
            <a:off x="457200" y="1417638"/>
            <a:ext cx="8229600" cy="4800600"/>
          </a:xfrm>
        </p:spPr>
        <p:txBody>
          <a:bodyPr/>
          <a:lstStyle/>
          <a:p>
            <a:pPr marL="609600" indent="-609600" eaLnBrk="1" hangingPunct="1">
              <a:lnSpc>
                <a:spcPct val="80000"/>
              </a:lnSpc>
              <a:buFontTx/>
              <a:buNone/>
            </a:pPr>
            <a:endParaRPr lang="en-US" sz="2000" dirty="0" smtClean="0"/>
          </a:p>
          <a:p>
            <a:pPr marL="609600" indent="-609600" eaLnBrk="1" hangingPunct="1">
              <a:lnSpc>
                <a:spcPct val="80000"/>
              </a:lnSpc>
              <a:buNone/>
            </a:pPr>
            <a:r>
              <a:rPr lang="en-US" sz="2000" dirty="0" smtClean="0">
                <a:solidFill>
                  <a:schemeClr val="bg1"/>
                </a:solidFill>
              </a:rPr>
              <a:t>. . . </a:t>
            </a:r>
            <a:r>
              <a:rPr lang="en-US" sz="2200" dirty="0" smtClean="0">
                <a:solidFill>
                  <a:schemeClr val="bg1"/>
                </a:solidFill>
              </a:rPr>
              <a:t>include a new econometric benchmark forecasts based on revised assumptions of the U.S. economy.</a:t>
            </a:r>
          </a:p>
          <a:p>
            <a:pPr marL="609600" indent="-609600" eaLnBrk="1" hangingPunct="1">
              <a:lnSpc>
                <a:spcPct val="80000"/>
              </a:lnSpc>
              <a:buFontTx/>
              <a:buNone/>
            </a:pPr>
            <a:endParaRPr lang="en-US" sz="2200" dirty="0" smtClean="0">
              <a:solidFill>
                <a:schemeClr val="bg1"/>
              </a:solidFill>
            </a:endParaRPr>
          </a:p>
          <a:p>
            <a:pPr marL="609600" indent="-609600" eaLnBrk="1" hangingPunct="1">
              <a:lnSpc>
                <a:spcPct val="80000"/>
              </a:lnSpc>
              <a:buNone/>
            </a:pPr>
            <a:r>
              <a:rPr lang="en-US" sz="2200" dirty="0" smtClean="0">
                <a:solidFill>
                  <a:schemeClr val="bg1"/>
                </a:solidFill>
              </a:rPr>
              <a:t>. . . are being used in  this year’s Air Quality Conformity Analysis  </a:t>
            </a:r>
          </a:p>
          <a:p>
            <a:pPr marL="609600" indent="-609600" eaLnBrk="1" hangingPunct="1">
              <a:lnSpc>
                <a:spcPct val="80000"/>
              </a:lnSpc>
              <a:buFontTx/>
              <a:buNone/>
            </a:pPr>
            <a:endParaRPr lang="en-US" sz="2200" dirty="0" smtClean="0">
              <a:solidFill>
                <a:schemeClr val="bg1"/>
              </a:solidFill>
            </a:endParaRPr>
          </a:p>
          <a:p>
            <a:pPr marL="609600" indent="-609600" eaLnBrk="1" hangingPunct="1">
              <a:lnSpc>
                <a:spcPct val="80000"/>
              </a:lnSpc>
              <a:buNone/>
            </a:pPr>
            <a:r>
              <a:rPr lang="en-US" sz="2200" dirty="0" smtClean="0">
                <a:solidFill>
                  <a:schemeClr val="bg1"/>
                </a:solidFill>
              </a:rPr>
              <a:t>. . . will be used in conjunction with the new Household Travel Survey and the new Transportation Model</a:t>
            </a:r>
          </a:p>
          <a:p>
            <a:pPr marL="609600" indent="-609600" eaLnBrk="1" hangingPunct="1">
              <a:lnSpc>
                <a:spcPct val="80000"/>
              </a:lnSpc>
              <a:buFontTx/>
              <a:buNone/>
            </a:pPr>
            <a:endParaRPr lang="en-US" sz="2200" dirty="0" smtClean="0">
              <a:solidFill>
                <a:schemeClr val="bg1"/>
              </a:solidFill>
            </a:endParaRPr>
          </a:p>
          <a:p>
            <a:pPr marL="609600" indent="-609600" eaLnBrk="1" hangingPunct="1">
              <a:lnSpc>
                <a:spcPct val="80000"/>
              </a:lnSpc>
              <a:buFontTx/>
              <a:buNone/>
            </a:pPr>
            <a:r>
              <a:rPr lang="en-US" sz="2200" dirty="0" smtClean="0">
                <a:solidFill>
                  <a:schemeClr val="bg1"/>
                </a:solidFill>
              </a:rPr>
              <a:t>. . . include a new Traffic Analysis Zones (TAZs) structure (TPB TAZ 3,722) almost doubling the number of TAZs from the previous series.</a:t>
            </a:r>
          </a:p>
          <a:p>
            <a:pPr marL="609600" indent="-609600" eaLnBrk="1" hangingPunct="1">
              <a:lnSpc>
                <a:spcPct val="80000"/>
              </a:lnSpc>
              <a:buFontTx/>
              <a:buNone/>
            </a:pPr>
            <a:endParaRPr lang="en-US" sz="2200" dirty="0" smtClean="0">
              <a:solidFill>
                <a:schemeClr val="bg1"/>
              </a:solidFill>
            </a:endParaRPr>
          </a:p>
          <a:p>
            <a:pPr marL="609600" indent="-609600" eaLnBrk="1" hangingPunct="1">
              <a:lnSpc>
                <a:spcPct val="80000"/>
              </a:lnSpc>
              <a:buFontTx/>
              <a:buNone/>
            </a:pPr>
            <a:r>
              <a:rPr lang="en-US" sz="2200" dirty="0" smtClean="0">
                <a:solidFill>
                  <a:schemeClr val="bg1"/>
                </a:solidFill>
              </a:rPr>
              <a:t>. . . will be an initial basis for the update to the COG Regional Activity Centers and Clusters.</a:t>
            </a:r>
          </a:p>
          <a:p>
            <a:pPr marL="609600" indent="-609600" eaLnBrk="1" hangingPunct="1">
              <a:lnSpc>
                <a:spcPct val="80000"/>
              </a:lnSpc>
              <a:buFontTx/>
              <a:buNone/>
            </a:pPr>
            <a:endParaRPr lang="en-US" sz="2000" dirty="0" smtClean="0"/>
          </a:p>
          <a:p>
            <a:pPr marL="609600" indent="-609600" eaLnBrk="1" hangingPunct="1">
              <a:lnSpc>
                <a:spcPct val="80000"/>
              </a:lnSpc>
              <a:buFontTx/>
              <a:buNone/>
            </a:pPr>
            <a:endParaRPr lang="en-US" sz="2000" dirty="0" smtClean="0"/>
          </a:p>
          <a:p>
            <a:pPr marL="609600" indent="-609600" eaLnBrk="1" hangingPunct="1">
              <a:lnSpc>
                <a:spcPct val="80000"/>
              </a:lnSpc>
              <a:buFontTx/>
              <a:buNone/>
            </a:pPr>
            <a:endParaRPr 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0899">
                                            <p:txEl>
                                              <p:pRg st="1" end="1"/>
                                            </p:txEl>
                                          </p:spTgt>
                                        </p:tgtEl>
                                        <p:attrNameLst>
                                          <p:attrName>style.visibility</p:attrName>
                                        </p:attrNameLst>
                                      </p:cBhvr>
                                      <p:to>
                                        <p:strVal val="visible"/>
                                      </p:to>
                                    </p:set>
                                    <p:animEffect transition="in" filter="dissolve">
                                      <p:cBhvr>
                                        <p:cTn id="7" dur="500"/>
                                        <p:tgtEl>
                                          <p:spTgt spid="808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0899">
                                            <p:txEl>
                                              <p:pRg st="3" end="3"/>
                                            </p:txEl>
                                          </p:spTgt>
                                        </p:tgtEl>
                                        <p:attrNameLst>
                                          <p:attrName>style.visibility</p:attrName>
                                        </p:attrNameLst>
                                      </p:cBhvr>
                                      <p:to>
                                        <p:strVal val="visible"/>
                                      </p:to>
                                    </p:set>
                                    <p:animEffect transition="in" filter="dissolve">
                                      <p:cBhvr>
                                        <p:cTn id="12" dur="500"/>
                                        <p:tgtEl>
                                          <p:spTgt spid="8089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0899">
                                            <p:txEl>
                                              <p:pRg st="5" end="5"/>
                                            </p:txEl>
                                          </p:spTgt>
                                        </p:tgtEl>
                                        <p:attrNameLst>
                                          <p:attrName>style.visibility</p:attrName>
                                        </p:attrNameLst>
                                      </p:cBhvr>
                                      <p:to>
                                        <p:strVal val="visible"/>
                                      </p:to>
                                    </p:set>
                                    <p:animEffect transition="in" filter="dissolve">
                                      <p:cBhvr>
                                        <p:cTn id="17" dur="500"/>
                                        <p:tgtEl>
                                          <p:spTgt spid="8089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0899">
                                            <p:txEl>
                                              <p:pRg st="7" end="7"/>
                                            </p:txEl>
                                          </p:spTgt>
                                        </p:tgtEl>
                                        <p:attrNameLst>
                                          <p:attrName>style.visibility</p:attrName>
                                        </p:attrNameLst>
                                      </p:cBhvr>
                                      <p:to>
                                        <p:strVal val="visible"/>
                                      </p:to>
                                    </p:set>
                                    <p:animEffect transition="in" filter="dissolve">
                                      <p:cBhvr>
                                        <p:cTn id="22" dur="500"/>
                                        <p:tgtEl>
                                          <p:spTgt spid="80899">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0899">
                                            <p:txEl>
                                              <p:pRg st="9" end="9"/>
                                            </p:txEl>
                                          </p:spTgt>
                                        </p:tgtEl>
                                        <p:attrNameLst>
                                          <p:attrName>style.visibility</p:attrName>
                                        </p:attrNameLst>
                                      </p:cBhvr>
                                      <p:to>
                                        <p:strVal val="visible"/>
                                      </p:to>
                                    </p:set>
                                    <p:animEffect transition="in" filter="dissolve">
                                      <p:cBhvr>
                                        <p:cTn id="27" dur="500"/>
                                        <p:tgtEl>
                                          <p:spTgt spid="8089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a:r>
              <a:rPr lang="en-US" dirty="0" smtClean="0"/>
              <a:t>Cooperative Forecasting Process</a:t>
            </a:r>
          </a:p>
        </p:txBody>
      </p:sp>
      <p:pic>
        <p:nvPicPr>
          <p:cNvPr id="6147" name="Picture 4"/>
          <p:cNvPicPr>
            <a:picLocks noGrp="1" noChangeAspect="1" noChangeArrowheads="1"/>
          </p:cNvPicPr>
          <p:nvPr>
            <p:ph idx="1"/>
          </p:nvPr>
        </p:nvPicPr>
        <p:blipFill>
          <a:blip r:embed="rId2" cstate="print"/>
          <a:srcRect/>
          <a:stretch>
            <a:fillRect/>
          </a:stretch>
        </p:blipFill>
        <p:spPr>
          <a:xfrm>
            <a:off x="457200" y="2070100"/>
            <a:ext cx="8229600" cy="3860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74638"/>
            <a:ext cx="8229600" cy="1143000"/>
          </a:xfrm>
        </p:spPr>
        <p:txBody>
          <a:bodyPr/>
          <a:lstStyle/>
          <a:p>
            <a:pPr algn="ctr"/>
            <a:r>
              <a:rPr lang="en-US" sz="3200" dirty="0" smtClean="0"/>
              <a:t>Key Economic Factors Influencing the </a:t>
            </a:r>
            <a:br>
              <a:rPr lang="en-US" sz="3200" dirty="0" smtClean="0"/>
            </a:br>
            <a:r>
              <a:rPr lang="en-US" sz="3200" dirty="0" smtClean="0"/>
              <a:t>Round 8.0 Growth Forecasts   </a:t>
            </a:r>
            <a:endParaRPr lang="en-US" sz="3200" dirty="0"/>
          </a:p>
        </p:txBody>
      </p:sp>
      <p:sp>
        <p:nvSpPr>
          <p:cNvPr id="6" name="Text Placeholder 5"/>
          <p:cNvSpPr>
            <a:spLocks noGrp="1"/>
          </p:cNvSpPr>
          <p:nvPr>
            <p:ph type="body" sz="half" idx="4294967295"/>
          </p:nvPr>
        </p:nvSpPr>
        <p:spPr>
          <a:xfrm>
            <a:off x="0" y="1600200"/>
            <a:ext cx="8229600" cy="4800600"/>
          </a:xfrm>
        </p:spPr>
        <p:txBody>
          <a:bodyPr/>
          <a:lstStyle/>
          <a:p>
            <a:r>
              <a:rPr lang="en-US" sz="2800" dirty="0" smtClean="0">
                <a:solidFill>
                  <a:schemeClr val="bg1"/>
                </a:solidFill>
              </a:rPr>
              <a:t>The National Recession</a:t>
            </a:r>
          </a:p>
          <a:p>
            <a:r>
              <a:rPr lang="en-US" sz="2800" dirty="0" smtClean="0">
                <a:solidFill>
                  <a:schemeClr val="bg1"/>
                </a:solidFill>
              </a:rPr>
              <a:t>Higher Rates of Unemployment </a:t>
            </a:r>
          </a:p>
          <a:p>
            <a:r>
              <a:rPr lang="en-US" sz="2800" dirty="0" smtClean="0">
                <a:solidFill>
                  <a:schemeClr val="bg1"/>
                </a:solidFill>
              </a:rPr>
              <a:t>Foreclosures and Reduction in Home Values </a:t>
            </a:r>
          </a:p>
          <a:p>
            <a:r>
              <a:rPr lang="en-US" sz="2800" dirty="0" smtClean="0">
                <a:solidFill>
                  <a:schemeClr val="bg1"/>
                </a:solidFill>
              </a:rPr>
              <a:t>Tight Capital Markets </a:t>
            </a:r>
          </a:p>
          <a:p>
            <a:r>
              <a:rPr lang="en-US" sz="2800" dirty="0" smtClean="0">
                <a:solidFill>
                  <a:schemeClr val="bg1"/>
                </a:solidFill>
              </a:rPr>
              <a:t>Slower Pace of Housing Sales and Leasing of Office Space</a:t>
            </a:r>
          </a:p>
          <a:p>
            <a:r>
              <a:rPr lang="en-US" sz="2800" dirty="0" smtClean="0">
                <a:solidFill>
                  <a:schemeClr val="bg1"/>
                </a:solidFill>
              </a:rPr>
              <a:t>BRAC and Stabilizing Presence of the Federal Government</a:t>
            </a:r>
            <a:endParaRPr lang="en-US" sz="28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228600" y="274638"/>
            <a:ext cx="8229600" cy="1143000"/>
          </a:xfrm>
        </p:spPr>
        <p:txBody>
          <a:bodyPr/>
          <a:lstStyle/>
          <a:p>
            <a:pPr algn="ctr"/>
            <a:r>
              <a:rPr lang="en-US" sz="3200" dirty="0" smtClean="0"/>
              <a:t/>
            </a:r>
            <a:br>
              <a:rPr lang="en-US" sz="3200" dirty="0" smtClean="0"/>
            </a:br>
            <a:r>
              <a:rPr lang="en-US" sz="2800" dirty="0" smtClean="0">
                <a:solidFill>
                  <a:schemeClr val="bg1"/>
                </a:solidFill>
              </a:rPr>
              <a:t>Impact of Key Economic Factors on </a:t>
            </a:r>
            <a:br>
              <a:rPr lang="en-US" sz="2800" dirty="0" smtClean="0">
                <a:solidFill>
                  <a:schemeClr val="bg1"/>
                </a:solidFill>
              </a:rPr>
            </a:br>
            <a:r>
              <a:rPr lang="en-US" sz="2800" dirty="0" smtClean="0">
                <a:solidFill>
                  <a:schemeClr val="bg1"/>
                </a:solidFill>
              </a:rPr>
              <a:t>Round 8.0 Growth Forecasts</a:t>
            </a:r>
            <a:r>
              <a:rPr lang="en-US" sz="2800" dirty="0" smtClean="0"/>
              <a:t/>
            </a:r>
            <a:br>
              <a:rPr lang="en-US" sz="2800" dirty="0" smtClean="0"/>
            </a:br>
            <a:endParaRPr lang="en-US" sz="2800" dirty="0"/>
          </a:p>
        </p:txBody>
      </p:sp>
      <p:graphicFrame>
        <p:nvGraphicFramePr>
          <p:cNvPr id="13" name="Content Placeholder 12"/>
          <p:cNvGraphicFramePr>
            <a:graphicFrameLocks noGrp="1"/>
          </p:cNvGraphicFramePr>
          <p:nvPr>
            <p:ph idx="1"/>
          </p:nvPr>
        </p:nvGraphicFramePr>
        <p:xfrm>
          <a:off x="457200" y="1600200"/>
          <a:ext cx="82296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p:cNvSpPr txBox="1"/>
          <p:nvPr/>
        </p:nvSpPr>
        <p:spPr>
          <a:xfrm>
            <a:off x="228600" y="1294527"/>
            <a:ext cx="1143000" cy="276999"/>
          </a:xfrm>
          <a:prstGeom prst="rect">
            <a:avLst/>
          </a:prstGeom>
          <a:noFill/>
        </p:spPr>
        <p:txBody>
          <a:bodyPr wrap="square" rtlCol="0">
            <a:spAutoFit/>
          </a:bodyPr>
          <a:lstStyle/>
          <a:p>
            <a:r>
              <a:rPr lang="en-US" sz="1200" dirty="0" smtClean="0">
                <a:solidFill>
                  <a:srgbClr val="FFC000"/>
                </a:solidFill>
              </a:rPr>
              <a:t>(</a:t>
            </a:r>
            <a:r>
              <a:rPr lang="en-US" sz="1200" b="1" dirty="0" smtClean="0">
                <a:solidFill>
                  <a:srgbClr val="FFFF00"/>
                </a:solidFill>
              </a:rPr>
              <a:t>Millions)</a:t>
            </a:r>
            <a:endParaRPr lang="en-US" sz="1200" b="1" dirty="0">
              <a:solidFill>
                <a:srgbClr val="FFFF00"/>
              </a:solidFill>
            </a:endParaRPr>
          </a:p>
        </p:txBody>
      </p:sp>
      <p:sp>
        <p:nvSpPr>
          <p:cNvPr id="5" name="TextBox 4"/>
          <p:cNvSpPr txBox="1"/>
          <p:nvPr/>
        </p:nvSpPr>
        <p:spPr>
          <a:xfrm>
            <a:off x="4495800" y="4800600"/>
            <a:ext cx="3429000" cy="954107"/>
          </a:xfrm>
          <a:prstGeom prst="rect">
            <a:avLst/>
          </a:prstGeom>
          <a:noFill/>
        </p:spPr>
        <p:txBody>
          <a:bodyPr wrap="square" rtlCol="0">
            <a:spAutoFit/>
          </a:bodyPr>
          <a:lstStyle/>
          <a:p>
            <a:r>
              <a:rPr lang="en-US" sz="1400" b="1" dirty="0" smtClean="0">
                <a:solidFill>
                  <a:schemeClr val="bg1"/>
                </a:solidFill>
                <a:latin typeface="+mn-lt"/>
                <a:cs typeface="+mn-cs"/>
              </a:rPr>
              <a:t>The Regional Jobs/Housing improves slightly because the rate of employment growth slows more than the rate of household growth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nvPr>
        </p:nvGraphicFramePr>
        <p:xfrm>
          <a:off x="457200" y="304800"/>
          <a:ext cx="8229600" cy="6096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609600" y="228600"/>
          <a:ext cx="7848599" cy="6324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715000" y="1295400"/>
            <a:ext cx="2514600" cy="1815882"/>
          </a:xfrm>
          <a:prstGeom prst="rect">
            <a:avLst/>
          </a:prstGeom>
          <a:noFill/>
        </p:spPr>
        <p:txBody>
          <a:bodyPr wrap="square" rtlCol="0">
            <a:spAutoFit/>
          </a:bodyPr>
          <a:lstStyle/>
          <a:p>
            <a:r>
              <a:rPr lang="en-US" sz="1600" b="1" dirty="0" smtClean="0">
                <a:solidFill>
                  <a:schemeClr val="bg1"/>
                </a:solidFill>
              </a:rPr>
              <a:t>Job Growth in Professional &amp; Business Services Industries will account for about 2/3 the increase in the Service Providing Sector</a:t>
            </a:r>
            <a:endParaRPr lang="en-US" sz="16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96" name="Picture 16" descr="TPBJurs"/>
          <p:cNvPicPr>
            <a:picLocks noChangeAspect="1" noChangeArrowheads="1"/>
          </p:cNvPicPr>
          <p:nvPr/>
        </p:nvPicPr>
        <p:blipFill>
          <a:blip r:embed="rId2" cstate="print"/>
          <a:srcRect l="25267" r="25267"/>
          <a:stretch>
            <a:fillRect/>
          </a:stretch>
        </p:blipFill>
        <p:spPr bwMode="auto">
          <a:xfrm>
            <a:off x="4503738" y="1417638"/>
            <a:ext cx="4259262" cy="5040312"/>
          </a:xfrm>
          <a:prstGeom prst="rect">
            <a:avLst/>
          </a:prstGeom>
          <a:noFill/>
        </p:spPr>
      </p:pic>
      <p:pic>
        <p:nvPicPr>
          <p:cNvPr id="46095" name="Picture 15" descr="COGJurs"/>
          <p:cNvPicPr>
            <a:picLocks noChangeAspect="1" noChangeArrowheads="1"/>
          </p:cNvPicPr>
          <p:nvPr/>
        </p:nvPicPr>
        <p:blipFill>
          <a:blip r:embed="rId3" cstate="print"/>
          <a:srcRect l="25267" r="25267"/>
          <a:stretch>
            <a:fillRect/>
          </a:stretch>
        </p:blipFill>
        <p:spPr bwMode="auto">
          <a:xfrm>
            <a:off x="4503738" y="1417638"/>
            <a:ext cx="4259262" cy="5040312"/>
          </a:xfrm>
          <a:prstGeom prst="rect">
            <a:avLst/>
          </a:prstGeom>
          <a:noFill/>
        </p:spPr>
      </p:pic>
      <p:pic>
        <p:nvPicPr>
          <p:cNvPr id="46092" name="Picture 12" descr="COGBMCJurs"/>
          <p:cNvPicPr>
            <a:picLocks noChangeAspect="1" noChangeArrowheads="1"/>
          </p:cNvPicPr>
          <p:nvPr/>
        </p:nvPicPr>
        <p:blipFill>
          <a:blip r:embed="rId4" cstate="print"/>
          <a:srcRect l="25267" r="25267"/>
          <a:stretch>
            <a:fillRect/>
          </a:stretch>
        </p:blipFill>
        <p:spPr bwMode="auto">
          <a:xfrm>
            <a:off x="4503738" y="1417638"/>
            <a:ext cx="4259262" cy="5040312"/>
          </a:xfrm>
          <a:prstGeom prst="rect">
            <a:avLst/>
          </a:prstGeom>
          <a:noFill/>
        </p:spPr>
      </p:pic>
      <p:pic>
        <p:nvPicPr>
          <p:cNvPr id="46094" name="Picture 14" descr="COGBMCTCCJurs"/>
          <p:cNvPicPr>
            <a:picLocks noChangeAspect="1" noChangeArrowheads="1"/>
          </p:cNvPicPr>
          <p:nvPr/>
        </p:nvPicPr>
        <p:blipFill>
          <a:blip r:embed="rId5" cstate="print"/>
          <a:srcRect l="25267" r="25267"/>
          <a:stretch>
            <a:fillRect/>
          </a:stretch>
        </p:blipFill>
        <p:spPr bwMode="auto">
          <a:xfrm>
            <a:off x="4503738" y="1417638"/>
            <a:ext cx="4259262" cy="5040312"/>
          </a:xfrm>
          <a:prstGeom prst="rect">
            <a:avLst/>
          </a:prstGeom>
          <a:noFill/>
        </p:spPr>
      </p:pic>
      <p:pic>
        <p:nvPicPr>
          <p:cNvPr id="46093" name="Picture 13" descr="COGBMCTCCFAMPOJurs"/>
          <p:cNvPicPr>
            <a:picLocks noChangeAspect="1" noChangeArrowheads="1"/>
          </p:cNvPicPr>
          <p:nvPr/>
        </p:nvPicPr>
        <p:blipFill>
          <a:blip r:embed="rId6" cstate="print"/>
          <a:srcRect l="25267" r="25267"/>
          <a:stretch>
            <a:fillRect/>
          </a:stretch>
        </p:blipFill>
        <p:spPr bwMode="auto">
          <a:xfrm>
            <a:off x="4503738" y="1417638"/>
            <a:ext cx="4259262" cy="5040312"/>
          </a:xfrm>
          <a:prstGeom prst="rect">
            <a:avLst/>
          </a:prstGeom>
          <a:noFill/>
        </p:spPr>
      </p:pic>
      <p:pic>
        <p:nvPicPr>
          <p:cNvPr id="46091" name="Picture 11" descr="ALL"/>
          <p:cNvPicPr>
            <a:picLocks noChangeAspect="1" noChangeArrowheads="1"/>
          </p:cNvPicPr>
          <p:nvPr/>
        </p:nvPicPr>
        <p:blipFill>
          <a:blip r:embed="rId7" cstate="print"/>
          <a:srcRect l="25267" r="25267"/>
          <a:stretch>
            <a:fillRect/>
          </a:stretch>
        </p:blipFill>
        <p:spPr bwMode="auto">
          <a:xfrm>
            <a:off x="4503738" y="1417638"/>
            <a:ext cx="4259262" cy="5040312"/>
          </a:xfrm>
          <a:prstGeom prst="rect">
            <a:avLst/>
          </a:prstGeom>
          <a:noFill/>
        </p:spPr>
      </p:pic>
      <p:sp>
        <p:nvSpPr>
          <p:cNvPr id="46084" name="Rectangle 4"/>
          <p:cNvSpPr>
            <a:spLocks noGrp="1" noChangeArrowheads="1"/>
          </p:cNvSpPr>
          <p:nvPr>
            <p:ph type="title"/>
          </p:nvPr>
        </p:nvSpPr>
        <p:spPr/>
        <p:txBody>
          <a:bodyPr/>
          <a:lstStyle/>
          <a:p>
            <a:r>
              <a:rPr lang="en-US" sz="3200" dirty="0" smtClean="0"/>
              <a:t>Growth Forecasts </a:t>
            </a:r>
            <a:r>
              <a:rPr lang="en-US" sz="3200" dirty="0"/>
              <a:t>for </a:t>
            </a:r>
            <a:r>
              <a:rPr lang="en-US" sz="3200" dirty="0" smtClean="0"/>
              <a:t>All Jurisdictions </a:t>
            </a:r>
            <a:r>
              <a:rPr lang="en-US" sz="3200" dirty="0"/>
              <a:t>in the TPB Modeled Area are included in Round </a:t>
            </a:r>
            <a:r>
              <a:rPr lang="en-US" sz="3200" dirty="0" smtClean="0"/>
              <a:t>8.0.</a:t>
            </a:r>
            <a:endParaRPr lang="en-US" sz="3200" dirty="0"/>
          </a:p>
        </p:txBody>
      </p:sp>
      <p:sp>
        <p:nvSpPr>
          <p:cNvPr id="46098" name="Rectangle 18"/>
          <p:cNvSpPr>
            <a:spLocks noGrp="1" noChangeArrowheads="1"/>
          </p:cNvSpPr>
          <p:nvPr>
            <p:ph type="body" sz="half" idx="1"/>
          </p:nvPr>
        </p:nvSpPr>
        <p:spPr>
          <a:xfrm>
            <a:off x="304800" y="2209800"/>
            <a:ext cx="4419600" cy="3276600"/>
          </a:xfrm>
        </p:spPr>
        <p:txBody>
          <a:bodyPr/>
          <a:lstStyle/>
          <a:p>
            <a:pPr>
              <a:lnSpc>
                <a:spcPct val="90000"/>
              </a:lnSpc>
            </a:pPr>
            <a:r>
              <a:rPr lang="en-US" sz="2000" dirty="0">
                <a:solidFill>
                  <a:srgbClr val="FFC000"/>
                </a:solidFill>
              </a:rPr>
              <a:t>COG Members</a:t>
            </a:r>
          </a:p>
          <a:p>
            <a:pPr>
              <a:lnSpc>
                <a:spcPct val="90000"/>
              </a:lnSpc>
            </a:pPr>
            <a:r>
              <a:rPr lang="en-US" sz="2000" dirty="0">
                <a:solidFill>
                  <a:srgbClr val="FFC000"/>
                </a:solidFill>
              </a:rPr>
              <a:t>BMC Counties in TPB Modeled Area</a:t>
            </a:r>
          </a:p>
          <a:p>
            <a:pPr lvl="1">
              <a:lnSpc>
                <a:spcPct val="90000"/>
              </a:lnSpc>
            </a:pPr>
            <a:r>
              <a:rPr lang="en-US" sz="1400" b="1" dirty="0"/>
              <a:t>Anne Arundel, Carroll &amp; Howard</a:t>
            </a:r>
          </a:p>
          <a:p>
            <a:pPr>
              <a:lnSpc>
                <a:spcPct val="90000"/>
              </a:lnSpc>
            </a:pPr>
            <a:r>
              <a:rPr lang="en-US" sz="2000" dirty="0">
                <a:solidFill>
                  <a:srgbClr val="FFFF00"/>
                </a:solidFill>
              </a:rPr>
              <a:t>Tri-County Council</a:t>
            </a:r>
          </a:p>
          <a:p>
            <a:pPr lvl="1">
              <a:lnSpc>
                <a:spcPct val="90000"/>
              </a:lnSpc>
            </a:pPr>
            <a:r>
              <a:rPr lang="en-US" sz="1400" b="1" dirty="0"/>
              <a:t>Calvert, Charles &amp; St. Mary’s</a:t>
            </a:r>
          </a:p>
          <a:p>
            <a:pPr>
              <a:lnSpc>
                <a:spcPct val="90000"/>
              </a:lnSpc>
            </a:pPr>
            <a:r>
              <a:rPr lang="en-US" sz="2000" dirty="0">
                <a:solidFill>
                  <a:srgbClr val="FFFF00"/>
                </a:solidFill>
              </a:rPr>
              <a:t>FAMPO</a:t>
            </a:r>
          </a:p>
          <a:p>
            <a:pPr lvl="1">
              <a:lnSpc>
                <a:spcPct val="90000"/>
              </a:lnSpc>
            </a:pPr>
            <a:r>
              <a:rPr lang="en-US" sz="1400" b="1" dirty="0"/>
              <a:t>Fredericksburg, King George, Spotsylvania &amp; Stafford</a:t>
            </a:r>
          </a:p>
          <a:p>
            <a:pPr>
              <a:lnSpc>
                <a:spcPct val="90000"/>
              </a:lnSpc>
            </a:pPr>
            <a:r>
              <a:rPr lang="en-US" sz="2000" dirty="0">
                <a:solidFill>
                  <a:srgbClr val="FFFF00"/>
                </a:solidFill>
              </a:rPr>
              <a:t>Others</a:t>
            </a:r>
          </a:p>
          <a:p>
            <a:pPr lvl="1">
              <a:lnSpc>
                <a:spcPct val="90000"/>
              </a:lnSpc>
            </a:pPr>
            <a:r>
              <a:rPr lang="en-US" sz="1400" b="1" dirty="0"/>
              <a:t>Clarke, Fauquier &amp; Jefferson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98">
                                            <p:txEl>
                                              <p:pRg st="0" end="0"/>
                                            </p:txEl>
                                          </p:spTgt>
                                        </p:tgtEl>
                                        <p:attrNameLst>
                                          <p:attrName>style.visibility</p:attrName>
                                        </p:attrNameLst>
                                      </p:cBhvr>
                                      <p:to>
                                        <p:strVal val="visible"/>
                                      </p:to>
                                    </p:set>
                                  </p:childTnLst>
                                  <p:subTnLst>
                                    <p:animClr>
                                      <p:cBhvr override="childStyle">
                                        <p:cTn dur="1" fill="hold" display="0" masterRel="nextClick" afterEffect="1"/>
                                        <p:tgtEl>
                                          <p:spTgt spid="46098">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09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098">
                                            <p:txEl>
                                              <p:pRg st="1" end="1"/>
                                            </p:txEl>
                                          </p:spTgt>
                                        </p:tgtEl>
                                        <p:attrNameLst>
                                          <p:attrName>style.visibility</p:attrName>
                                        </p:attrNameLst>
                                      </p:cBhvr>
                                      <p:to>
                                        <p:strVal val="visible"/>
                                      </p:to>
                                    </p:set>
                                  </p:childTnLst>
                                  <p:subTnLst>
                                    <p:animClr>
                                      <p:cBhvr override="childStyle">
                                        <p:cTn dur="1" fill="hold" display="0" masterRel="nextClick" afterEffect="1"/>
                                        <p:tgtEl>
                                          <p:spTgt spid="46098">
                                            <p:txEl>
                                              <p:pRg st="1" end="1"/>
                                            </p:txEl>
                                          </p:spTgt>
                                        </p:tgtEl>
                                        <p:attrNameLst>
                                          <p:attrName>ppt_c</p:attrName>
                                        </p:attrNameLst>
                                      </p:cBhvr>
                                      <p:to>
                                        <a:schemeClr val="accent1"/>
                                      </p:to>
                                    </p:animClr>
                                  </p:subTnLst>
                                </p:cTn>
                              </p:par>
                              <p:par>
                                <p:cTn id="15" presetID="1" presetClass="entr" presetSubtype="0" fill="hold" grpId="0" nodeType="withEffect">
                                  <p:stCondLst>
                                    <p:cond delay="0"/>
                                  </p:stCondLst>
                                  <p:childTnLst>
                                    <p:set>
                                      <p:cBhvr>
                                        <p:cTn id="16" dur="1" fill="hold">
                                          <p:stCondLst>
                                            <p:cond delay="0"/>
                                          </p:stCondLst>
                                        </p:cTn>
                                        <p:tgtEl>
                                          <p:spTgt spid="46098">
                                            <p:txEl>
                                              <p:pRg st="2" end="2"/>
                                            </p:txEl>
                                          </p:spTgt>
                                        </p:tgtEl>
                                        <p:attrNameLst>
                                          <p:attrName>style.visibility</p:attrName>
                                        </p:attrNameLst>
                                      </p:cBhvr>
                                      <p:to>
                                        <p:strVal val="visible"/>
                                      </p:to>
                                    </p:set>
                                  </p:childTnLst>
                                  <p:subTnLst>
                                    <p:animClr>
                                      <p:cBhvr override="childStyle">
                                        <p:cTn dur="1" fill="hold" display="0" masterRel="nextClick" afterEffect="1"/>
                                        <p:tgtEl>
                                          <p:spTgt spid="46098">
                                            <p:txEl>
                                              <p:pRg st="2" end="2"/>
                                            </p:txEl>
                                          </p:spTgt>
                                        </p:tgtEl>
                                        <p:attrNameLst>
                                          <p:attrName>ppt_c</p:attrName>
                                        </p:attrNameLst>
                                      </p:cBhvr>
                                      <p:to>
                                        <a:schemeClr val="accent1"/>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609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098">
                                            <p:txEl>
                                              <p:pRg st="3" end="3"/>
                                            </p:txEl>
                                          </p:spTgt>
                                        </p:tgtEl>
                                        <p:attrNameLst>
                                          <p:attrName>style.visibility</p:attrName>
                                        </p:attrNameLst>
                                      </p:cBhvr>
                                      <p:to>
                                        <p:strVal val="visible"/>
                                      </p:to>
                                    </p:set>
                                  </p:childTnLst>
                                  <p:subTnLst>
                                    <p:animClr>
                                      <p:cBhvr override="childStyle">
                                        <p:cTn dur="1" fill="hold" display="0" masterRel="nextClick" afterEffect="1"/>
                                        <p:tgtEl>
                                          <p:spTgt spid="46098">
                                            <p:txEl>
                                              <p:pRg st="3" end="3"/>
                                            </p:txEl>
                                          </p:spTgt>
                                        </p:tgtEl>
                                        <p:attrNameLst>
                                          <p:attrName>ppt_c</p:attrName>
                                        </p:attrNameLst>
                                      </p:cBhvr>
                                      <p:to>
                                        <a:schemeClr val="accent1"/>
                                      </p:to>
                                    </p:animClr>
                                  </p:subTnLst>
                                </p:cTn>
                              </p:par>
                              <p:par>
                                <p:cTn id="23" presetID="1" presetClass="entr" presetSubtype="0" fill="hold" grpId="0" nodeType="withEffect">
                                  <p:stCondLst>
                                    <p:cond delay="0"/>
                                  </p:stCondLst>
                                  <p:childTnLst>
                                    <p:set>
                                      <p:cBhvr>
                                        <p:cTn id="24" dur="1" fill="hold">
                                          <p:stCondLst>
                                            <p:cond delay="0"/>
                                          </p:stCondLst>
                                        </p:cTn>
                                        <p:tgtEl>
                                          <p:spTgt spid="46098">
                                            <p:txEl>
                                              <p:pRg st="4" end="4"/>
                                            </p:txEl>
                                          </p:spTgt>
                                        </p:tgtEl>
                                        <p:attrNameLst>
                                          <p:attrName>style.visibility</p:attrName>
                                        </p:attrNameLst>
                                      </p:cBhvr>
                                      <p:to>
                                        <p:strVal val="visible"/>
                                      </p:to>
                                    </p:set>
                                  </p:childTnLst>
                                  <p:subTnLst>
                                    <p:animClr>
                                      <p:cBhvr override="childStyle">
                                        <p:cTn dur="1" fill="hold" display="0" masterRel="nextClick" afterEffect="1"/>
                                        <p:tgtEl>
                                          <p:spTgt spid="46098">
                                            <p:txEl>
                                              <p:pRg st="4" end="4"/>
                                            </p:txEl>
                                          </p:spTgt>
                                        </p:tgtEl>
                                        <p:attrNameLst>
                                          <p:attrName>ppt_c</p:attrName>
                                        </p:attrNameLst>
                                      </p:cBhvr>
                                      <p:to>
                                        <a:schemeClr val="accent1"/>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609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098">
                                            <p:txEl>
                                              <p:pRg st="5" end="5"/>
                                            </p:txEl>
                                          </p:spTgt>
                                        </p:tgtEl>
                                        <p:attrNameLst>
                                          <p:attrName>style.visibility</p:attrName>
                                        </p:attrNameLst>
                                      </p:cBhvr>
                                      <p:to>
                                        <p:strVal val="visible"/>
                                      </p:to>
                                    </p:set>
                                  </p:childTnLst>
                                  <p:subTnLst>
                                    <p:animClr>
                                      <p:cBhvr override="childStyle">
                                        <p:cTn dur="1" fill="hold" display="0" masterRel="nextClick" afterEffect="1"/>
                                        <p:tgtEl>
                                          <p:spTgt spid="46098">
                                            <p:txEl>
                                              <p:pRg st="5" end="5"/>
                                            </p:txEl>
                                          </p:spTgt>
                                        </p:tgtEl>
                                        <p:attrNameLst>
                                          <p:attrName>ppt_c</p:attrName>
                                        </p:attrNameLst>
                                      </p:cBhvr>
                                      <p:to>
                                        <a:schemeClr val="accent1"/>
                                      </p:to>
                                    </p:animClr>
                                  </p:subTnLst>
                                </p:cTn>
                              </p:par>
                              <p:par>
                                <p:cTn id="31" presetID="1" presetClass="entr" presetSubtype="0" fill="hold" grpId="0" nodeType="withEffect">
                                  <p:stCondLst>
                                    <p:cond delay="0"/>
                                  </p:stCondLst>
                                  <p:childTnLst>
                                    <p:set>
                                      <p:cBhvr>
                                        <p:cTn id="32" dur="1" fill="hold">
                                          <p:stCondLst>
                                            <p:cond delay="0"/>
                                          </p:stCondLst>
                                        </p:cTn>
                                        <p:tgtEl>
                                          <p:spTgt spid="46098">
                                            <p:txEl>
                                              <p:pRg st="6" end="6"/>
                                            </p:txEl>
                                          </p:spTgt>
                                        </p:tgtEl>
                                        <p:attrNameLst>
                                          <p:attrName>style.visibility</p:attrName>
                                        </p:attrNameLst>
                                      </p:cBhvr>
                                      <p:to>
                                        <p:strVal val="visible"/>
                                      </p:to>
                                    </p:set>
                                  </p:childTnLst>
                                  <p:subTnLst>
                                    <p:animClr>
                                      <p:cBhvr override="childStyle">
                                        <p:cTn dur="1" fill="hold" display="0" masterRel="nextClick" afterEffect="1"/>
                                        <p:tgtEl>
                                          <p:spTgt spid="46098">
                                            <p:txEl>
                                              <p:pRg st="6" end="6"/>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609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098">
                                            <p:txEl>
                                              <p:pRg st="7" end="7"/>
                                            </p:txEl>
                                          </p:spTgt>
                                        </p:tgtEl>
                                        <p:attrNameLst>
                                          <p:attrName>style.visibility</p:attrName>
                                        </p:attrNameLst>
                                      </p:cBhvr>
                                      <p:to>
                                        <p:strVal val="visible"/>
                                      </p:to>
                                    </p:set>
                                  </p:childTnLst>
                                  <p:subTnLst>
                                    <p:animClr>
                                      <p:cBhvr override="childStyle">
                                        <p:cTn dur="1" fill="hold" display="0" masterRel="nextClick" afterEffect="1"/>
                                        <p:tgtEl>
                                          <p:spTgt spid="46098">
                                            <p:txEl>
                                              <p:pRg st="7" end="7"/>
                                            </p:txEl>
                                          </p:spTgt>
                                        </p:tgtEl>
                                        <p:attrNameLst>
                                          <p:attrName>ppt_c</p:attrName>
                                        </p:attrNameLst>
                                      </p:cBhvr>
                                      <p:to>
                                        <a:schemeClr val="accent1"/>
                                      </p:to>
                                    </p:animClr>
                                  </p:subTnLst>
                                </p:cTn>
                              </p:par>
                              <p:par>
                                <p:cTn id="39" presetID="1" presetClass="entr" presetSubtype="0" fill="hold" grpId="0" nodeType="withEffect">
                                  <p:stCondLst>
                                    <p:cond delay="0"/>
                                  </p:stCondLst>
                                  <p:childTnLst>
                                    <p:set>
                                      <p:cBhvr>
                                        <p:cTn id="40" dur="1" fill="hold">
                                          <p:stCondLst>
                                            <p:cond delay="0"/>
                                          </p:stCondLst>
                                        </p:cTn>
                                        <p:tgtEl>
                                          <p:spTgt spid="46098">
                                            <p:txEl>
                                              <p:pRg st="8" end="8"/>
                                            </p:txEl>
                                          </p:spTgt>
                                        </p:tgtEl>
                                        <p:attrNameLst>
                                          <p:attrName>style.visibility</p:attrName>
                                        </p:attrNameLst>
                                      </p:cBhvr>
                                      <p:to>
                                        <p:strVal val="visible"/>
                                      </p:to>
                                    </p:set>
                                  </p:childTnLst>
                                  <p:subTnLst>
                                    <p:animClr>
                                      <p:cBhvr override="childStyle">
                                        <p:cTn dur="1" fill="hold" display="0" masterRel="nextClick" afterEffect="1"/>
                                        <p:tgtEl>
                                          <p:spTgt spid="46098">
                                            <p:txEl>
                                              <p:pRg st="8" end="8"/>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Round 8.0 Growth Forecasts</a:t>
            </a:r>
            <a:endParaRPr lang="en-US" dirty="0"/>
          </a:p>
        </p:txBody>
      </p:sp>
      <p:graphicFrame>
        <p:nvGraphicFramePr>
          <p:cNvPr id="7" name="Content Placeholder 6"/>
          <p:cNvGraphicFramePr>
            <a:graphicFrameLocks noGrp="1"/>
          </p:cNvGraphicFramePr>
          <p:nvPr>
            <p:ph idx="1"/>
          </p:nvPr>
        </p:nvGraphicFramePr>
        <p:xfrm>
          <a:off x="457200" y="1600200"/>
          <a:ext cx="8229600" cy="4038600"/>
        </p:xfrm>
        <a:graphic>
          <a:graphicData uri="http://schemas.openxmlformats.org/drawingml/2006/table">
            <a:tbl>
              <a:tblPr firstRow="1" bandRow="1">
                <a:tableStyleId>{21E4AEA4-8DFA-4A89-87EB-49C32662AFE0}</a:tableStyleId>
              </a:tblPr>
              <a:tblGrid>
                <a:gridCol w="1645920"/>
                <a:gridCol w="1645920"/>
                <a:gridCol w="1645920"/>
                <a:gridCol w="1645920"/>
                <a:gridCol w="1645920"/>
              </a:tblGrid>
              <a:tr h="1009650">
                <a:tc>
                  <a:txBody>
                    <a:bodyPr/>
                    <a:lstStyle/>
                    <a:p>
                      <a:pPr algn="ctr"/>
                      <a:r>
                        <a:rPr lang="en-US" dirty="0" smtClean="0"/>
                        <a:t>TPB</a:t>
                      </a:r>
                    </a:p>
                    <a:p>
                      <a:pPr algn="ctr"/>
                      <a:r>
                        <a:rPr lang="en-US" dirty="0" smtClean="0"/>
                        <a:t>Modeled</a:t>
                      </a:r>
                    </a:p>
                    <a:p>
                      <a:pPr algn="ctr"/>
                      <a:r>
                        <a:rPr lang="en-US" dirty="0" smtClean="0"/>
                        <a:t>Area</a:t>
                      </a:r>
                      <a:endParaRPr lang="en-US" dirty="0"/>
                    </a:p>
                  </a:txBody>
                  <a:tcPr/>
                </a:tc>
                <a:tc>
                  <a:txBody>
                    <a:bodyPr/>
                    <a:lstStyle/>
                    <a:p>
                      <a:pPr algn="ctr"/>
                      <a:r>
                        <a:rPr lang="en-US" dirty="0" smtClean="0"/>
                        <a:t>2005 </a:t>
                      </a:r>
                      <a:endParaRPr lang="en-US" dirty="0"/>
                    </a:p>
                  </a:txBody>
                  <a:tcPr anchor="ctr"/>
                </a:tc>
                <a:tc>
                  <a:txBody>
                    <a:bodyPr/>
                    <a:lstStyle/>
                    <a:p>
                      <a:pPr algn="ctr"/>
                      <a:r>
                        <a:rPr lang="en-US" dirty="0" smtClean="0"/>
                        <a:t>2040</a:t>
                      </a:r>
                      <a:endParaRPr lang="en-US" dirty="0"/>
                    </a:p>
                  </a:txBody>
                  <a:tcPr anchor="ctr"/>
                </a:tc>
                <a:tc>
                  <a:txBody>
                    <a:bodyPr/>
                    <a:lstStyle/>
                    <a:p>
                      <a:pPr algn="ctr"/>
                      <a:r>
                        <a:rPr lang="en-US" dirty="0" smtClean="0"/>
                        <a:t>Change</a:t>
                      </a:r>
                    </a:p>
                    <a:p>
                      <a:pPr algn="ctr"/>
                      <a:r>
                        <a:rPr lang="en-US" dirty="0" smtClean="0"/>
                        <a:t>2005-</a:t>
                      </a:r>
                      <a:r>
                        <a:rPr lang="en-US" baseline="0" dirty="0" smtClean="0"/>
                        <a:t> 2040</a:t>
                      </a:r>
                    </a:p>
                    <a:p>
                      <a:pPr algn="ctr"/>
                      <a:endParaRPr lang="en-US" dirty="0"/>
                    </a:p>
                  </a:txBody>
                  <a:tcPr anchor="ctr"/>
                </a:tc>
                <a:tc>
                  <a:txBody>
                    <a:bodyPr/>
                    <a:lstStyle/>
                    <a:p>
                      <a:pPr algn="ctr"/>
                      <a:r>
                        <a:rPr lang="en-US" dirty="0" smtClean="0"/>
                        <a:t>Percent</a:t>
                      </a:r>
                    </a:p>
                    <a:p>
                      <a:pPr algn="ctr"/>
                      <a:r>
                        <a:rPr lang="en-US" dirty="0" smtClean="0"/>
                        <a:t>Change</a:t>
                      </a:r>
                      <a:endParaRPr lang="en-US" dirty="0"/>
                    </a:p>
                  </a:txBody>
                  <a:tcPr anchor="ctr"/>
                </a:tc>
              </a:tr>
              <a:tr h="1009650">
                <a:tc>
                  <a:txBody>
                    <a:bodyPr/>
                    <a:lstStyle/>
                    <a:p>
                      <a:pPr algn="ctr"/>
                      <a:r>
                        <a:rPr lang="en-US" dirty="0" smtClean="0"/>
                        <a:t> </a:t>
                      </a:r>
                    </a:p>
                    <a:p>
                      <a:pPr algn="ctr"/>
                      <a:r>
                        <a:rPr lang="en-US" dirty="0" smtClean="0"/>
                        <a:t>Jobs</a:t>
                      </a:r>
                    </a:p>
                    <a:p>
                      <a:pPr algn="ctr"/>
                      <a:r>
                        <a:rPr lang="en-US" sz="1400" dirty="0" smtClean="0"/>
                        <a:t>(in Millions)</a:t>
                      </a:r>
                      <a:endParaRPr lang="en-US" sz="1400" dirty="0"/>
                    </a:p>
                  </a:txBody>
                  <a:tcPr anchor="ctr"/>
                </a:tc>
                <a:tc>
                  <a:txBody>
                    <a:bodyPr/>
                    <a:lstStyle/>
                    <a:p>
                      <a:pPr algn="ctr"/>
                      <a:r>
                        <a:rPr lang="en-US" dirty="0" smtClean="0"/>
                        <a:t>3.8</a:t>
                      </a:r>
                      <a:endParaRPr lang="en-US" dirty="0"/>
                    </a:p>
                  </a:txBody>
                  <a:tcPr anchor="ctr"/>
                </a:tc>
                <a:tc>
                  <a:txBody>
                    <a:bodyPr/>
                    <a:lstStyle/>
                    <a:p>
                      <a:pPr algn="ctr"/>
                      <a:r>
                        <a:rPr lang="en-US" dirty="0" smtClean="0"/>
                        <a:t>5.6</a:t>
                      </a:r>
                      <a:endParaRPr lang="en-US" dirty="0"/>
                    </a:p>
                  </a:txBody>
                  <a:tcPr anchor="ctr"/>
                </a:tc>
                <a:tc>
                  <a:txBody>
                    <a:bodyPr/>
                    <a:lstStyle/>
                    <a:p>
                      <a:pPr algn="ctr"/>
                      <a:r>
                        <a:rPr lang="en-US" dirty="0" smtClean="0"/>
                        <a:t>+1.8</a:t>
                      </a:r>
                      <a:endParaRPr lang="en-US" dirty="0"/>
                    </a:p>
                  </a:txBody>
                  <a:tcPr anchor="ctr"/>
                </a:tc>
                <a:tc>
                  <a:txBody>
                    <a:bodyPr/>
                    <a:lstStyle/>
                    <a:p>
                      <a:pPr algn="ctr"/>
                      <a:r>
                        <a:rPr lang="en-US" dirty="0" smtClean="0"/>
                        <a:t>+47%</a:t>
                      </a:r>
                      <a:endParaRPr lang="en-US" dirty="0"/>
                    </a:p>
                  </a:txBody>
                  <a:tcPr anchor="ctr"/>
                </a:tc>
              </a:tr>
              <a:tr h="1009650">
                <a:tc>
                  <a:txBody>
                    <a:bodyPr/>
                    <a:lstStyle/>
                    <a:p>
                      <a:pPr algn="ctr"/>
                      <a:r>
                        <a:rPr lang="en-US" dirty="0" smtClean="0"/>
                        <a:t>Households</a:t>
                      </a:r>
                    </a:p>
                    <a:p>
                      <a:pPr algn="ctr"/>
                      <a:r>
                        <a:rPr lang="en-US" sz="1400" dirty="0" smtClean="0"/>
                        <a:t>(in Millions)</a:t>
                      </a:r>
                      <a:endParaRPr lang="en-US" sz="1400" dirty="0"/>
                    </a:p>
                  </a:txBody>
                  <a:tcPr anchor="ctr"/>
                </a:tc>
                <a:tc>
                  <a:txBody>
                    <a:bodyPr/>
                    <a:lstStyle/>
                    <a:p>
                      <a:pPr algn="ctr"/>
                      <a:r>
                        <a:rPr lang="en-US" dirty="0" smtClean="0"/>
                        <a:t>2.3</a:t>
                      </a:r>
                      <a:endParaRPr lang="en-US" dirty="0"/>
                    </a:p>
                  </a:txBody>
                  <a:tcPr anchor="ctr"/>
                </a:tc>
                <a:tc>
                  <a:txBody>
                    <a:bodyPr/>
                    <a:lstStyle/>
                    <a:p>
                      <a:pPr algn="ctr"/>
                      <a:r>
                        <a:rPr lang="en-US" dirty="0" smtClean="0"/>
                        <a:t>3.3</a:t>
                      </a:r>
                      <a:endParaRPr lang="en-US" dirty="0"/>
                    </a:p>
                  </a:txBody>
                  <a:tcPr anchor="ctr"/>
                </a:tc>
                <a:tc>
                  <a:txBody>
                    <a:bodyPr/>
                    <a:lstStyle/>
                    <a:p>
                      <a:pPr algn="ctr"/>
                      <a:r>
                        <a:rPr lang="en-US" dirty="0" smtClean="0"/>
                        <a:t>+1.0</a:t>
                      </a:r>
                      <a:endParaRPr lang="en-US" dirty="0"/>
                    </a:p>
                  </a:txBody>
                  <a:tcPr anchor="ctr"/>
                </a:tc>
                <a:tc>
                  <a:txBody>
                    <a:bodyPr/>
                    <a:lstStyle/>
                    <a:p>
                      <a:pPr algn="ctr"/>
                      <a:r>
                        <a:rPr lang="en-US" dirty="0" smtClean="0"/>
                        <a:t>+43%</a:t>
                      </a:r>
                      <a:endParaRPr lang="en-US" dirty="0"/>
                    </a:p>
                  </a:txBody>
                  <a:tcPr anchor="ctr"/>
                </a:tc>
              </a:tr>
              <a:tr h="1009650">
                <a:tc>
                  <a:txBody>
                    <a:bodyPr/>
                    <a:lstStyle/>
                    <a:p>
                      <a:pPr algn="ctr"/>
                      <a:r>
                        <a:rPr lang="en-US" dirty="0" smtClean="0"/>
                        <a:t>Population</a:t>
                      </a:r>
                    </a:p>
                    <a:p>
                      <a:pPr algn="ctr"/>
                      <a:r>
                        <a:rPr lang="en-US" sz="1400" dirty="0" smtClean="0"/>
                        <a:t>(in Millions)</a:t>
                      </a:r>
                      <a:endParaRPr lang="en-US" sz="1400" dirty="0"/>
                    </a:p>
                  </a:txBody>
                  <a:tcPr anchor="ctr"/>
                </a:tc>
                <a:tc>
                  <a:txBody>
                    <a:bodyPr/>
                    <a:lstStyle/>
                    <a:p>
                      <a:pPr algn="ctr"/>
                      <a:r>
                        <a:rPr lang="en-US" dirty="0" smtClean="0"/>
                        <a:t>6.3</a:t>
                      </a:r>
                      <a:endParaRPr lang="en-US" dirty="0"/>
                    </a:p>
                  </a:txBody>
                  <a:tcPr anchor="ctr"/>
                </a:tc>
                <a:tc>
                  <a:txBody>
                    <a:bodyPr/>
                    <a:lstStyle/>
                    <a:p>
                      <a:pPr algn="ctr"/>
                      <a:r>
                        <a:rPr lang="en-US" dirty="0" smtClean="0"/>
                        <a:t>8.6</a:t>
                      </a:r>
                      <a:endParaRPr lang="en-US" dirty="0"/>
                    </a:p>
                  </a:txBody>
                  <a:tcPr anchor="ctr"/>
                </a:tc>
                <a:tc>
                  <a:txBody>
                    <a:bodyPr/>
                    <a:lstStyle/>
                    <a:p>
                      <a:pPr algn="ctr"/>
                      <a:r>
                        <a:rPr lang="en-US" dirty="0" smtClean="0"/>
                        <a:t>+2.3</a:t>
                      </a:r>
                      <a:endParaRPr lang="en-US" dirty="0"/>
                    </a:p>
                  </a:txBody>
                  <a:tcPr anchor="ctr"/>
                </a:tc>
                <a:tc>
                  <a:txBody>
                    <a:bodyPr/>
                    <a:lstStyle/>
                    <a:p>
                      <a:pPr algn="ctr"/>
                      <a:r>
                        <a:rPr lang="en-US" dirty="0" smtClean="0"/>
                        <a:t>+38%</a:t>
                      </a:r>
                      <a:endParaRPr lang="en-US" dirty="0"/>
                    </a:p>
                  </a:txBody>
                  <a:tcPr anchor="ct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sz="3200" dirty="0" smtClean="0"/>
              <a:t>Forecasts for Jurisdictions in TPB Modeled Area Have Been Grouped Geographically </a:t>
            </a:r>
            <a:r>
              <a:rPr lang="en-US" sz="3200" dirty="0"/>
              <a:t>for </a:t>
            </a:r>
            <a:r>
              <a:rPr lang="en-US" sz="3200" dirty="0" smtClean="0"/>
              <a:t>Analysis Purposes in </a:t>
            </a:r>
            <a:r>
              <a:rPr lang="en-US" sz="3200" dirty="0"/>
              <a:t>this </a:t>
            </a:r>
            <a:r>
              <a:rPr lang="en-US" sz="3200" dirty="0" smtClean="0"/>
              <a:t>Briefing</a:t>
            </a:r>
            <a:r>
              <a:rPr lang="en-US" sz="3200" dirty="0"/>
              <a:t>.</a:t>
            </a:r>
          </a:p>
        </p:txBody>
      </p:sp>
      <p:graphicFrame>
        <p:nvGraphicFramePr>
          <p:cNvPr id="85228" name="Group 236"/>
          <p:cNvGraphicFramePr>
            <a:graphicFrameLocks noGrp="1"/>
          </p:cNvGraphicFramePr>
          <p:nvPr>
            <p:ph type="tbl" idx="1"/>
          </p:nvPr>
        </p:nvGraphicFramePr>
        <p:xfrm>
          <a:off x="457200" y="2036763"/>
          <a:ext cx="7924800" cy="3206496"/>
        </p:xfrm>
        <a:graphic>
          <a:graphicData uri="http://schemas.openxmlformats.org/drawingml/2006/table">
            <a:tbl>
              <a:tblPr/>
              <a:tblGrid>
                <a:gridCol w="1512366"/>
                <a:gridCol w="1512366"/>
                <a:gridCol w="1633356"/>
                <a:gridCol w="1633356"/>
                <a:gridCol w="1633356"/>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000099"/>
                          </a:solidFill>
                          <a:effectLst/>
                          <a:latin typeface="Franklin Gothic Medium" pitchFamily="34" charset="0"/>
                          <a:cs typeface="Arial" charset="0"/>
                        </a:rPr>
                        <a:t>Central Jurisdictions</a:t>
                      </a:r>
                    </a:p>
                  </a:txBody>
                  <a:tcPr horzOverflow="overflow">
                    <a:lnL w="57150" cap="flat" cmpd="sng" algn="ctr">
                      <a:solidFill>
                        <a:schemeClr val="accent1"/>
                      </a:solidFill>
                      <a:prstDash val="solid"/>
                      <a:round/>
                      <a:headEnd type="none" w="med" len="med"/>
                      <a:tailEnd type="none" w="med" len="med"/>
                    </a:lnL>
                    <a:lnR w="12700" cap="flat" cmpd="sng" algn="ctr">
                      <a:solidFill>
                        <a:srgbClr val="000099"/>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Franklin Gothic Medium" pitchFamily="34" charset="0"/>
                          <a:cs typeface="Arial" charset="0"/>
                        </a:rPr>
                        <a:t>Inner </a:t>
                      </a:r>
                      <a:br>
                        <a:rPr kumimoji="0" lang="en-US" sz="1800" b="0" i="0" u="none" strike="noStrike" cap="none" normalizeH="0" baseline="0" smtClean="0">
                          <a:ln>
                            <a:noFill/>
                          </a:ln>
                          <a:solidFill>
                            <a:srgbClr val="000099"/>
                          </a:solidFill>
                          <a:effectLst/>
                          <a:latin typeface="Franklin Gothic Medium" pitchFamily="34" charset="0"/>
                          <a:cs typeface="Arial" charset="0"/>
                        </a:rPr>
                      </a:br>
                      <a:r>
                        <a:rPr kumimoji="0" lang="en-US" sz="1800" b="0" i="0" u="none" strike="noStrike" cap="none" normalizeH="0" baseline="0" smtClean="0">
                          <a:ln>
                            <a:noFill/>
                          </a:ln>
                          <a:solidFill>
                            <a:srgbClr val="000099"/>
                          </a:solidFill>
                          <a:effectLst/>
                          <a:latin typeface="Franklin Gothic Medium" pitchFamily="34" charset="0"/>
                          <a:cs typeface="Arial" charset="0"/>
                        </a:rPr>
                        <a:t>Suburbs</a:t>
                      </a:r>
                    </a:p>
                  </a:txBody>
                  <a:tcPr horzOverflow="overflow">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Franklin Gothic Medium" pitchFamily="34" charset="0"/>
                          <a:cs typeface="Arial" charset="0"/>
                        </a:rPr>
                        <a:t>Outer </a:t>
                      </a:r>
                      <a:br>
                        <a:rPr kumimoji="0" lang="en-US" sz="1800" b="0" i="0" u="none" strike="noStrike" cap="none" normalizeH="0" baseline="0" smtClean="0">
                          <a:ln>
                            <a:noFill/>
                          </a:ln>
                          <a:solidFill>
                            <a:srgbClr val="000099"/>
                          </a:solidFill>
                          <a:effectLst/>
                          <a:latin typeface="Franklin Gothic Medium" pitchFamily="34" charset="0"/>
                          <a:cs typeface="Arial" charset="0"/>
                        </a:rPr>
                      </a:br>
                      <a:r>
                        <a:rPr kumimoji="0" lang="en-US" sz="1800" b="0" i="0" u="none" strike="noStrike" cap="none" normalizeH="0" baseline="0" smtClean="0">
                          <a:ln>
                            <a:noFill/>
                          </a:ln>
                          <a:solidFill>
                            <a:srgbClr val="000099"/>
                          </a:solidFill>
                          <a:effectLst/>
                          <a:latin typeface="Franklin Gothic Medium" pitchFamily="34" charset="0"/>
                          <a:cs typeface="Arial" charset="0"/>
                        </a:rPr>
                        <a:t>Suburbs</a:t>
                      </a:r>
                    </a:p>
                  </a:txBody>
                  <a:tcPr horzOverflow="overflow">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000099"/>
                          </a:solidFill>
                          <a:effectLst/>
                          <a:latin typeface="Franklin Gothic Medium" pitchFamily="34" charset="0"/>
                          <a:cs typeface="Arial" charset="0"/>
                        </a:rPr>
                        <a:t>Outer </a:t>
                      </a:r>
                      <a:br>
                        <a:rPr kumimoji="0" lang="en-US" sz="1800" b="0" i="0" u="none" strike="noStrike" cap="none" normalizeH="0" baseline="0" dirty="0" smtClean="0">
                          <a:ln>
                            <a:noFill/>
                          </a:ln>
                          <a:solidFill>
                            <a:srgbClr val="000099"/>
                          </a:solidFill>
                          <a:effectLst/>
                          <a:latin typeface="Franklin Gothic Medium" pitchFamily="34" charset="0"/>
                          <a:cs typeface="Arial" charset="0"/>
                        </a:rPr>
                      </a:br>
                      <a:r>
                        <a:rPr kumimoji="0" lang="en-US" sz="1800" b="0" i="0" u="none" strike="noStrike" cap="none" normalizeH="0" baseline="0" dirty="0" smtClean="0">
                          <a:ln>
                            <a:noFill/>
                          </a:ln>
                          <a:solidFill>
                            <a:srgbClr val="000099"/>
                          </a:solidFill>
                          <a:effectLst/>
                          <a:latin typeface="Franklin Gothic Medium" pitchFamily="34" charset="0"/>
                          <a:cs typeface="Arial" charset="0"/>
                        </a:rPr>
                        <a:t>Ring - MD</a:t>
                      </a:r>
                    </a:p>
                  </a:txBody>
                  <a:tcPr horzOverflow="overflow">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000099"/>
                          </a:solidFill>
                          <a:effectLst/>
                          <a:latin typeface="Franklin Gothic Medium" pitchFamily="34" charset="0"/>
                          <a:cs typeface="Arial" charset="0"/>
                        </a:rPr>
                        <a:t>Outer </a:t>
                      </a:r>
                      <a:br>
                        <a:rPr kumimoji="0" lang="en-US" sz="1800" b="0" i="0" u="none" strike="noStrike" cap="none" normalizeH="0" baseline="0" dirty="0" smtClean="0">
                          <a:ln>
                            <a:noFill/>
                          </a:ln>
                          <a:solidFill>
                            <a:srgbClr val="000099"/>
                          </a:solidFill>
                          <a:effectLst/>
                          <a:latin typeface="Franklin Gothic Medium" pitchFamily="34" charset="0"/>
                          <a:cs typeface="Arial" charset="0"/>
                        </a:rPr>
                      </a:br>
                      <a:r>
                        <a:rPr kumimoji="0" lang="en-US" sz="1800" b="0" i="0" u="none" strike="noStrike" cap="none" normalizeH="0" baseline="0" dirty="0" smtClean="0">
                          <a:ln>
                            <a:noFill/>
                          </a:ln>
                          <a:solidFill>
                            <a:srgbClr val="000099"/>
                          </a:solidFill>
                          <a:effectLst/>
                          <a:latin typeface="Franklin Gothic Medium" pitchFamily="34" charset="0"/>
                          <a:cs typeface="Arial" charset="0"/>
                        </a:rPr>
                        <a:t>Ring – VA/WV</a:t>
                      </a:r>
                    </a:p>
                  </a:txBody>
                  <a:tcPr horzOverflow="overflow">
                    <a:lnL w="12700" cap="flat" cmpd="sng" algn="ctr">
                      <a:solidFill>
                        <a:srgbClr val="000099"/>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solidFill>
                      <a:schemeClr val="accent1"/>
                    </a:solidFill>
                  </a:tcPr>
                </a:tc>
              </a:tr>
              <a:tr h="2400300">
                <a:tc>
                  <a:txBody>
                    <a:bodyPr/>
                    <a:lstStyle/>
                    <a:p>
                      <a:pPr marL="114300" marR="0" lvl="0" indent="-114300" algn="l" defTabSz="914400" rtl="0" eaLnBrk="1" fontAlgn="base" latinLnBrk="0" hangingPunct="1">
                        <a:lnSpc>
                          <a:spcPct val="100000"/>
                        </a:lnSpc>
                        <a:spcBef>
                          <a:spcPct val="20000"/>
                        </a:spcBef>
                        <a:spcAft>
                          <a:spcPct val="0"/>
                        </a:spcAft>
                        <a:buClrTx/>
                        <a:buSzTx/>
                        <a:buFontTx/>
                        <a:buChar char="•"/>
                        <a:tabLst/>
                      </a:pPr>
                      <a:endParaRPr kumimoji="0" lang="en-US" sz="1400" b="0" i="0" u="none" strike="noStrike" cap="none" normalizeH="0" baseline="0" dirty="0" smtClean="0">
                        <a:ln>
                          <a:noFill/>
                        </a:ln>
                        <a:solidFill>
                          <a:srgbClr val="88C9CE"/>
                        </a:solidFill>
                        <a:effectLst/>
                        <a:latin typeface="Franklin Gothic Medium" pitchFamily="34" charset="0"/>
                        <a:cs typeface="Arial" charset="0"/>
                      </a:endParaRP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District of Columbia</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Arlington</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Alexandria</a:t>
                      </a:r>
                    </a:p>
                  </a:txBody>
                  <a:tcPr horzOverflow="overflow">
                    <a:lnL w="571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en-US" sz="1400" b="0" i="0" u="none" strike="noStrike" cap="none" normalizeH="0" baseline="0" dirty="0" smtClean="0">
                        <a:ln>
                          <a:noFill/>
                        </a:ln>
                        <a:solidFill>
                          <a:srgbClr val="88C9CE"/>
                        </a:solidFill>
                        <a:effectLst/>
                        <a:latin typeface="Franklin Gothic Medium" pitchFamily="34"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Montgomery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Prince George’s</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Fairfax (County)</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Fairfax (city)</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Falls Church</a:t>
                      </a: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Tx/>
                        <a:buSzTx/>
                        <a:buFontTx/>
                        <a:buChar char="•"/>
                        <a:tabLst/>
                      </a:pPr>
                      <a:endParaRPr kumimoji="0" lang="en-US" sz="1400" b="0" i="0" u="none" strike="noStrike" cap="none" normalizeH="0" baseline="0" dirty="0" smtClean="0">
                        <a:ln>
                          <a:noFill/>
                        </a:ln>
                        <a:solidFill>
                          <a:srgbClr val="88C9CE"/>
                        </a:solidFill>
                        <a:effectLst/>
                        <a:latin typeface="Franklin Gothic Medium" pitchFamily="34" charset="0"/>
                        <a:cs typeface="Arial" charset="0"/>
                      </a:endParaRP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Loudoun</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Prince William</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Manassas</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Manassas Park</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Calvert</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Charles</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Frederick County MD)</a:t>
                      </a:r>
                    </a:p>
                    <a:p>
                      <a:pPr marL="114300" marR="0" lvl="0" indent="-11430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Stafford</a:t>
                      </a: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en-US" sz="1400" b="0" i="0" u="none" strike="noStrike" cap="none" normalizeH="0" baseline="0" dirty="0" smtClean="0">
                        <a:ln>
                          <a:noFill/>
                        </a:ln>
                        <a:solidFill>
                          <a:srgbClr val="88C9CE"/>
                        </a:solidFill>
                        <a:effectLst/>
                        <a:latin typeface="Franklin Gothic Medium" pitchFamily="34"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Anne Arundel</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Carroll</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Howard</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St. Mary’s</a:t>
                      </a:r>
                    </a:p>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en-US" sz="1400" b="0" i="0" u="none" strike="noStrike" cap="none" normalizeH="0" baseline="0" dirty="0" smtClean="0">
                        <a:ln>
                          <a:noFill/>
                        </a:ln>
                        <a:solidFill>
                          <a:srgbClr val="88C9CE"/>
                        </a:solidFill>
                        <a:effectLst/>
                        <a:latin typeface="Franklin Gothic Medium" pitchFamily="34" charset="0"/>
                        <a:cs typeface="Arial" charset="0"/>
                      </a:endParaRP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en-US" sz="1400" b="0" i="0" u="none" strike="noStrike" cap="none" normalizeH="0" baseline="0" dirty="0" smtClean="0">
                        <a:ln>
                          <a:noFill/>
                        </a:ln>
                        <a:solidFill>
                          <a:srgbClr val="88C9CE"/>
                        </a:solidFill>
                        <a:effectLst/>
                        <a:latin typeface="Franklin Gothic Medium" pitchFamily="34"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Fredericksburg</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King George</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Spotsylvania (portion)</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Clarke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Fauquier</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en-US" sz="1400" b="1" i="0" u="none" strike="noStrike" cap="none" normalizeH="0" baseline="0" dirty="0" smtClean="0">
                          <a:ln>
                            <a:noFill/>
                          </a:ln>
                          <a:solidFill>
                            <a:schemeClr val="bg1"/>
                          </a:solidFill>
                          <a:effectLst/>
                          <a:latin typeface="Franklin Gothic Medium" pitchFamily="34" charset="0"/>
                          <a:cs typeface="Arial" charset="0"/>
                        </a:rPr>
                        <a:t>Jefferson (WV)</a:t>
                      </a:r>
                    </a:p>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en-US" sz="1400" b="0" i="0" u="none" strike="noStrike" cap="none" normalizeH="0" baseline="0" dirty="0" smtClean="0">
                        <a:ln>
                          <a:noFill/>
                        </a:ln>
                        <a:solidFill>
                          <a:srgbClr val="88C9CE"/>
                        </a:solidFill>
                        <a:effectLst/>
                        <a:latin typeface="Franklin Gothic Medium" pitchFamily="34" charset="0"/>
                        <a:cs typeface="Arial" charset="0"/>
                      </a:endParaRPr>
                    </a:p>
                  </a:txBody>
                  <a:tcPr horzOverflow="overflow">
                    <a:lnL w="1270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200" dirty="0" smtClean="0">
                <a:solidFill>
                  <a:schemeClr val="bg1"/>
                </a:solidFill>
              </a:rPr>
              <a:t/>
            </a:r>
            <a:br>
              <a:rPr lang="en-US" sz="3200" dirty="0" smtClean="0">
                <a:solidFill>
                  <a:schemeClr val="bg1"/>
                </a:solidFill>
              </a:rPr>
            </a:br>
            <a:r>
              <a:rPr lang="en-US" sz="3200" dirty="0" smtClean="0"/>
              <a:t>Forecast Employment Growth (2005-2040)</a:t>
            </a:r>
            <a:br>
              <a:rPr lang="en-US" sz="3200" dirty="0" smtClean="0"/>
            </a:br>
            <a:endParaRPr lang="en-US" sz="1800" dirty="0"/>
          </a:p>
        </p:txBody>
      </p:sp>
      <p:graphicFrame>
        <p:nvGraphicFramePr>
          <p:cNvPr id="4" name="Content Placeholder 3"/>
          <p:cNvGraphicFramePr>
            <a:graphicFrameLocks noGrp="1"/>
          </p:cNvGraphicFramePr>
          <p:nvPr>
            <p:ph idx="1"/>
          </p:nvPr>
        </p:nvGraphicFramePr>
        <p:xfrm>
          <a:off x="457200" y="1600200"/>
          <a:ext cx="82296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
            </a:r>
            <a:br>
              <a:rPr lang="en-US" sz="3200" dirty="0" smtClean="0"/>
            </a:br>
            <a:r>
              <a:rPr lang="en-US" sz="3200" dirty="0" smtClean="0"/>
              <a:t>Forecast Household Growth (2005-2040)</a:t>
            </a:r>
            <a:br>
              <a:rPr lang="en-US" sz="3200" dirty="0" smtClean="0"/>
            </a:br>
            <a:endParaRPr lang="en-US" sz="3200" dirty="0"/>
          </a:p>
        </p:txBody>
      </p:sp>
      <p:graphicFrame>
        <p:nvGraphicFramePr>
          <p:cNvPr id="4" name="Content Placeholder 3"/>
          <p:cNvGraphicFramePr>
            <a:graphicFrameLocks noGrp="1"/>
          </p:cNvGraphicFramePr>
          <p:nvPr>
            <p:ph idx="1"/>
          </p:nvPr>
        </p:nvGraphicFramePr>
        <p:xfrm>
          <a:off x="457200" y="1600200"/>
          <a:ext cx="82296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
            </a:r>
            <a:br>
              <a:rPr lang="en-US" sz="3200" dirty="0" smtClean="0"/>
            </a:br>
            <a:r>
              <a:rPr lang="en-US" sz="3200" dirty="0" smtClean="0"/>
              <a:t/>
            </a:r>
            <a:br>
              <a:rPr lang="en-US" sz="3200" dirty="0" smtClean="0"/>
            </a:br>
            <a:r>
              <a:rPr lang="en-US" sz="3200" dirty="0" smtClean="0"/>
              <a:t>Forecast Population Growth (2005-2040)</a:t>
            </a:r>
            <a:br>
              <a:rPr lang="en-US" sz="3200" dirty="0" smtClean="0"/>
            </a:br>
            <a:endParaRPr lang="en-US" sz="3200" dirty="0"/>
          </a:p>
        </p:txBody>
      </p:sp>
      <p:graphicFrame>
        <p:nvGraphicFramePr>
          <p:cNvPr id="4" name="Content Placeholder 3"/>
          <p:cNvGraphicFramePr>
            <a:graphicFrameLocks noGrp="1"/>
          </p:cNvGraphicFramePr>
          <p:nvPr>
            <p:ph idx="1"/>
          </p:nvPr>
        </p:nvGraphicFramePr>
        <p:xfrm>
          <a:off x="457200" y="1600200"/>
          <a:ext cx="82296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74638"/>
            <a:ext cx="8229600" cy="1143000"/>
          </a:xfrm>
        </p:spPr>
        <p:txBody>
          <a:bodyPr/>
          <a:lstStyle/>
          <a:p>
            <a:pPr algn="ctr"/>
            <a:r>
              <a:rPr lang="en-US" sz="3200" dirty="0" smtClean="0"/>
              <a:t>Regional Activity Centers and Clusters</a:t>
            </a:r>
            <a:endParaRPr lang="en-US" sz="3200" dirty="0"/>
          </a:p>
        </p:txBody>
      </p:sp>
      <p:sp>
        <p:nvSpPr>
          <p:cNvPr id="6" name="Text Placeholder 5"/>
          <p:cNvSpPr>
            <a:spLocks noGrp="1"/>
          </p:cNvSpPr>
          <p:nvPr>
            <p:ph type="body" sz="half" idx="4294967295"/>
          </p:nvPr>
        </p:nvSpPr>
        <p:spPr>
          <a:xfrm>
            <a:off x="304800" y="1600200"/>
            <a:ext cx="8229600" cy="4800600"/>
          </a:xfrm>
        </p:spPr>
        <p:txBody>
          <a:bodyPr/>
          <a:lstStyle/>
          <a:p>
            <a:r>
              <a:rPr lang="en-US" sz="2200" dirty="0" smtClean="0">
                <a:solidFill>
                  <a:schemeClr val="bg1"/>
                </a:solidFill>
              </a:rPr>
              <a:t>In 2007, the MDPC and COG Board approved Round 7.0 Regional Activity Centers and Cluster maps and data</a:t>
            </a:r>
          </a:p>
          <a:p>
            <a:pPr>
              <a:buNone/>
            </a:pPr>
            <a:endParaRPr lang="en-US" sz="2200" dirty="0" smtClean="0">
              <a:solidFill>
                <a:schemeClr val="bg1"/>
              </a:solidFill>
            </a:endParaRPr>
          </a:p>
          <a:p>
            <a:r>
              <a:rPr lang="en-US" sz="2200" dirty="0" smtClean="0">
                <a:solidFill>
                  <a:schemeClr val="bg1"/>
                </a:solidFill>
              </a:rPr>
              <a:t>These maps and data identified 61 Regional Activity Centers and 28 Activity Clusters</a:t>
            </a:r>
          </a:p>
          <a:p>
            <a:pPr>
              <a:buNone/>
            </a:pPr>
            <a:endParaRPr lang="en-US" sz="2200" dirty="0" smtClean="0">
              <a:solidFill>
                <a:schemeClr val="bg1"/>
              </a:solidFill>
            </a:endParaRPr>
          </a:p>
          <a:p>
            <a:r>
              <a:rPr lang="en-US" sz="2200" dirty="0" smtClean="0">
                <a:solidFill>
                  <a:schemeClr val="bg1"/>
                </a:solidFill>
              </a:rPr>
              <a:t>The identified Round 7.0 Activity Centers and Clusters together with new Round 8.0 Forecasts will be an initial  starting point for the update of the COG Regional Activity Centers and Clusters by the Region’s Planning Directors, the MDPC and the COG Board</a:t>
            </a:r>
            <a:r>
              <a:rPr lang="en-US" sz="2600" dirty="0" smtClean="0">
                <a:solidFill>
                  <a:schemeClr val="bg1"/>
                </a:solidFill>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74638"/>
            <a:ext cx="8229600" cy="1143000"/>
          </a:xfrm>
        </p:spPr>
        <p:txBody>
          <a:bodyPr/>
          <a:lstStyle/>
          <a:p>
            <a:pPr algn="ctr"/>
            <a:r>
              <a:rPr lang="en-US" sz="2800" dirty="0" smtClean="0"/>
              <a:t>Preliminary Analysis of Round 8.0 Forecasts for   Round 7.0 Regional Activity Centers</a:t>
            </a:r>
            <a:endParaRPr lang="en-US" sz="2800" dirty="0"/>
          </a:p>
        </p:txBody>
      </p:sp>
      <p:sp>
        <p:nvSpPr>
          <p:cNvPr id="6" name="Text Placeholder 5"/>
          <p:cNvSpPr>
            <a:spLocks noGrp="1"/>
          </p:cNvSpPr>
          <p:nvPr>
            <p:ph type="body" sz="half" idx="4294967295"/>
          </p:nvPr>
        </p:nvSpPr>
        <p:spPr>
          <a:xfrm>
            <a:off x="304800" y="1600200"/>
            <a:ext cx="8229600" cy="4800600"/>
          </a:xfrm>
        </p:spPr>
        <p:txBody>
          <a:bodyPr/>
          <a:lstStyle/>
          <a:p>
            <a:r>
              <a:rPr lang="en-US" sz="2400" dirty="0" smtClean="0">
                <a:solidFill>
                  <a:schemeClr val="bg1"/>
                </a:solidFill>
              </a:rPr>
              <a:t>Preliminary Analysis of Forecast Round 8.0 Growth in Round 7.0 Regional Activity Centers show:  </a:t>
            </a:r>
          </a:p>
          <a:p>
            <a:endParaRPr lang="en-US" sz="1400" dirty="0" smtClean="0">
              <a:solidFill>
                <a:schemeClr val="bg1"/>
              </a:solidFill>
            </a:endParaRPr>
          </a:p>
          <a:p>
            <a:pPr lvl="1"/>
            <a:r>
              <a:rPr lang="en-US" sz="2000" dirty="0" smtClean="0">
                <a:solidFill>
                  <a:schemeClr val="bg1"/>
                </a:solidFill>
              </a:rPr>
              <a:t>2005 to 2040 Employment in these activity centers increasing by 48%, about the same as for the region as a whole </a:t>
            </a:r>
          </a:p>
          <a:p>
            <a:pPr lvl="1"/>
            <a:endParaRPr lang="en-US" sz="1400" dirty="0" smtClean="0">
              <a:solidFill>
                <a:schemeClr val="bg1"/>
              </a:solidFill>
            </a:endParaRPr>
          </a:p>
          <a:p>
            <a:pPr lvl="1"/>
            <a:r>
              <a:rPr lang="en-US" sz="2000" dirty="0" smtClean="0"/>
              <a:t>2005 to 2040 Households in these activity centers increasing by 107%, </a:t>
            </a:r>
            <a:r>
              <a:rPr lang="en-US" sz="2000" u="sng" dirty="0" smtClean="0"/>
              <a:t>more than twice that of the region as a whole</a:t>
            </a:r>
          </a:p>
          <a:p>
            <a:pPr lvl="1">
              <a:buNone/>
            </a:pPr>
            <a:endParaRPr lang="en-US" sz="2000" dirty="0" smtClean="0"/>
          </a:p>
          <a:p>
            <a:pPr lvl="1"/>
            <a:r>
              <a:rPr lang="en-US" sz="2000" dirty="0" smtClean="0"/>
              <a:t>By 2040, 55% of the region’s total jobs and 19% of the region’s total households are now forecast to be concentrated in the Round 7.0 Regional Activity Centers that </a:t>
            </a:r>
            <a:r>
              <a:rPr lang="en-US" sz="2000" u="sng" dirty="0" smtClean="0"/>
              <a:t>constitute less than 5% of the region’s total land area</a:t>
            </a:r>
            <a:r>
              <a:rPr lang="en-US" sz="2000" dirty="0" smtClean="0"/>
              <a:t>.    </a:t>
            </a:r>
          </a:p>
          <a:p>
            <a:pPr lvl="1"/>
            <a:endParaRPr lang="en-US" sz="2000" dirty="0" smtClean="0">
              <a:solidFill>
                <a:schemeClr val="bg1"/>
              </a:solidFill>
            </a:endParaRPr>
          </a:p>
          <a:p>
            <a:pPr lvl="1"/>
            <a:endParaRPr lang="en-US" sz="2000" dirty="0" smtClean="0">
              <a:solidFill>
                <a:schemeClr val="bg1"/>
              </a:solidFill>
            </a:endParaRPr>
          </a:p>
          <a:p>
            <a:pPr lvl="1"/>
            <a:endParaRPr lang="en-US" sz="2000" dirty="0" smtClean="0">
              <a:solidFill>
                <a:schemeClr val="bg1"/>
              </a:solidFill>
            </a:endParaRPr>
          </a:p>
          <a:p>
            <a:pPr>
              <a:buNone/>
            </a:pPr>
            <a:endParaRPr lang="en-US" sz="2400" dirty="0" smtClean="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74638"/>
            <a:ext cx="8229600" cy="1143000"/>
          </a:xfrm>
        </p:spPr>
        <p:txBody>
          <a:bodyPr/>
          <a:lstStyle/>
          <a:p>
            <a:pPr algn="ctr"/>
            <a:r>
              <a:rPr lang="en-US" sz="3200" dirty="0" smtClean="0"/>
              <a:t>Round 8.0 Cooperative Forecasts </a:t>
            </a:r>
            <a:br>
              <a:rPr lang="en-US" sz="3200" dirty="0" smtClean="0"/>
            </a:br>
            <a:r>
              <a:rPr lang="en-US" sz="3200" dirty="0" smtClean="0"/>
              <a:t>Key Findings </a:t>
            </a:r>
            <a:endParaRPr lang="en-US" sz="3200" dirty="0"/>
          </a:p>
        </p:txBody>
      </p:sp>
      <p:sp>
        <p:nvSpPr>
          <p:cNvPr id="6" name="Text Placeholder 5"/>
          <p:cNvSpPr>
            <a:spLocks noGrp="1"/>
          </p:cNvSpPr>
          <p:nvPr>
            <p:ph type="body" sz="half" idx="4294967295"/>
          </p:nvPr>
        </p:nvSpPr>
        <p:spPr>
          <a:xfrm>
            <a:off x="304800" y="1600200"/>
            <a:ext cx="8229600" cy="4800600"/>
          </a:xfrm>
        </p:spPr>
        <p:txBody>
          <a:bodyPr/>
          <a:lstStyle/>
          <a:p>
            <a:r>
              <a:rPr lang="en-US" sz="2100" dirty="0" smtClean="0">
                <a:solidFill>
                  <a:schemeClr val="bg1"/>
                </a:solidFill>
              </a:rPr>
              <a:t>Slightly slower rates of job and household growth are now forecast in comparison to the earlier Round 7.2A forecasts </a:t>
            </a:r>
          </a:p>
          <a:p>
            <a:endParaRPr lang="en-US" sz="800" dirty="0" smtClean="0">
              <a:solidFill>
                <a:schemeClr val="bg1"/>
              </a:solidFill>
            </a:endParaRPr>
          </a:p>
          <a:p>
            <a:r>
              <a:rPr lang="en-US" sz="2100" dirty="0" smtClean="0">
                <a:solidFill>
                  <a:schemeClr val="bg1"/>
                </a:solidFill>
              </a:rPr>
              <a:t>Also, in comparison to Round 7.2A, a slightly improved regional Jobs/Housing Balance is seen. This will reduce the number of long-distance in-commuters from external areas </a:t>
            </a:r>
          </a:p>
          <a:p>
            <a:endParaRPr lang="en-US" sz="800" dirty="0" smtClean="0">
              <a:solidFill>
                <a:schemeClr val="bg1"/>
              </a:solidFill>
            </a:endParaRPr>
          </a:p>
          <a:p>
            <a:r>
              <a:rPr lang="en-US" sz="2100" dirty="0" smtClean="0">
                <a:solidFill>
                  <a:schemeClr val="bg1"/>
                </a:solidFill>
              </a:rPr>
              <a:t>The greatest absolute increase in jobs is forecast for the Inner Suburbs and the greatest absolute increase in households is forecast for the Outer Suburbs </a:t>
            </a:r>
          </a:p>
          <a:p>
            <a:endParaRPr lang="en-US" sz="800" dirty="0" smtClean="0">
              <a:solidFill>
                <a:schemeClr val="bg1"/>
              </a:solidFill>
            </a:endParaRPr>
          </a:p>
          <a:p>
            <a:r>
              <a:rPr lang="en-US" sz="2100" dirty="0" smtClean="0">
                <a:solidFill>
                  <a:schemeClr val="bg1"/>
                </a:solidFill>
              </a:rPr>
              <a:t>Preliminary analysis of forecast Round 8.0 Growth in Round 7.0 Regional Activity Centers suggests that significantly more higher density housing is now being planned for these centers making them more mixed-use.</a:t>
            </a:r>
          </a:p>
          <a:p>
            <a:endParaRPr lang="en-US" sz="2400" dirty="0" smtClean="0">
              <a:solidFill>
                <a:schemeClr val="bg1"/>
              </a:solidFill>
            </a:endParaRPr>
          </a:p>
          <a:p>
            <a:endParaRPr lang="en-US" sz="2400" dirty="0" smtClean="0"/>
          </a:p>
          <a:p>
            <a:pPr>
              <a:buNone/>
            </a:pPr>
            <a:endParaRPr lang="en-US" sz="2400" dirty="0" smtClean="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2"/>
          <p:cNvSpPr>
            <a:spLocks noGrp="1" noChangeArrowheads="1"/>
          </p:cNvSpPr>
          <p:nvPr>
            <p:ph type="title"/>
          </p:nvPr>
        </p:nvSpPr>
        <p:spPr>
          <a:xfrm>
            <a:off x="457200" y="685800"/>
            <a:ext cx="8229600" cy="1143000"/>
          </a:xfrm>
          <a:noFill/>
        </p:spPr>
        <p:txBody>
          <a:bodyPr/>
          <a:lstStyle/>
          <a:p>
            <a:pPr eaLnBrk="1" hangingPunct="1"/>
            <a:r>
              <a:rPr lang="en-US" dirty="0" smtClean="0"/>
              <a:t>Questions . . .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ranklin Gothic Medium"/>
        <a:ea typeface=""/>
        <a:cs typeface="Arial"/>
      </a:majorFont>
      <a:minorFont>
        <a:latin typeface="Franklin Gothic Medium"/>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6675" cap="flat" cmpd="sng" algn="ctr">
          <a:solidFill>
            <a:srgbClr val="FFFF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66675" cap="flat" cmpd="sng" algn="ctr">
          <a:solidFill>
            <a:srgbClr val="FFFF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ranklin Gothic Medium"/>
      <a:ea typeface=""/>
      <a:cs typeface="Arial"/>
    </a:majorFont>
    <a:minorFont>
      <a:latin typeface="Franklin Gothic Medium"/>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ranklin Gothic Medium"/>
      <a:ea typeface=""/>
      <a:cs typeface="Arial"/>
    </a:majorFont>
    <a:minorFont>
      <a:latin typeface="Franklin Gothic Medium"/>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ranklin Gothic Medium"/>
      <a:ea typeface=""/>
      <a:cs typeface="Arial"/>
    </a:majorFont>
    <a:minorFont>
      <a:latin typeface="Franklin Gothic Medium"/>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ranklin Gothic Medium"/>
      <a:ea typeface=""/>
      <a:cs typeface="Arial"/>
    </a:majorFont>
    <a:minorFont>
      <a:latin typeface="Franklin Gothic Medium"/>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6836</TotalTime>
  <Words>919</Words>
  <Application>Microsoft Office PowerPoint</Application>
  <PresentationFormat>On-screen Show (4:3)</PresentationFormat>
  <Paragraphs>217</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Default Design</vt:lpstr>
      <vt:lpstr>Briefing on the Round 8.0 Cooperative Forecasts</vt:lpstr>
      <vt:lpstr>The Round 8.0 Cooperative Forecasts . . . </vt:lpstr>
      <vt:lpstr>Cooperative Forecasting Process</vt:lpstr>
      <vt:lpstr>Key Economic Factors Influencing the  Round 8.0 Growth Forecasts   </vt:lpstr>
      <vt:lpstr> Impact of Key Economic Factors on  Round 8.0 Growth Forecasts </vt:lpstr>
      <vt:lpstr>Slide 6</vt:lpstr>
      <vt:lpstr>Slide 7</vt:lpstr>
      <vt:lpstr>Growth Forecasts for All Jurisdictions in the TPB Modeled Area are included in Round 8.0.</vt:lpstr>
      <vt:lpstr>Round 8.0 Growth Forecasts</vt:lpstr>
      <vt:lpstr>Forecasts for Jurisdictions in TPB Modeled Area Have Been Grouped Geographically for Analysis Purposes in this Briefing.</vt:lpstr>
      <vt:lpstr> Forecast Employment Growth (2005-2040) </vt:lpstr>
      <vt:lpstr> Forecast Household Growth (2005-2040) </vt:lpstr>
      <vt:lpstr>  Forecast Population Growth (2005-2040) </vt:lpstr>
      <vt:lpstr>Regional Activity Centers and Clusters</vt:lpstr>
      <vt:lpstr>Preliminary Analysis of Round 8.0 Forecasts for   Round 7.0 Regional Activity Centers</vt:lpstr>
      <vt:lpstr>Round 8.0 Cooperative Forecasts  Key Findings </vt:lpstr>
      <vt:lpstr>Questions . . . </vt:lpstr>
    </vt:vector>
  </TitlesOfParts>
  <Company>MWCOG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Air Systems Planning Activities</dc:title>
  <dc:creator>tcanan</dc:creator>
  <cp:lastModifiedBy>detheridge</cp:lastModifiedBy>
  <cp:revision>288</cp:revision>
  <dcterms:created xsi:type="dcterms:W3CDTF">2008-07-03T15:02:58Z</dcterms:created>
  <dcterms:modified xsi:type="dcterms:W3CDTF">2010-10-07T14:09:47Z</dcterms:modified>
</cp:coreProperties>
</file>