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59" r:id="rId3"/>
    <p:sldId id="268" r:id="rId4"/>
    <p:sldId id="262" r:id="rId5"/>
    <p:sldId id="260" r:id="rId6"/>
    <p:sldId id="264" r:id="rId7"/>
    <p:sldId id="265" r:id="rId8"/>
    <p:sldId id="266" r:id="rId9"/>
    <p:sldId id="267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C1F8E-B9C3-4B9B-B5A6-086711DCC22D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60301-90AE-40C7-89FB-1AF9A6E466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reeform 12"/>
          <p:cNvSpPr/>
          <p:nvPr userDrawn="1"/>
        </p:nvSpPr>
        <p:spPr>
          <a:xfrm>
            <a:off x="-12700" y="0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 rot="10800000">
            <a:off x="-533400" y="4669118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 rot="10800000">
            <a:off x="-546100" y="4669118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reeform 7"/>
          <p:cNvSpPr/>
          <p:nvPr userDrawn="1"/>
        </p:nvSpPr>
        <p:spPr>
          <a:xfrm>
            <a:off x="0" y="0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WeCan Save Energy Logo Final_nowe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67600" y="5715000"/>
            <a:ext cx="1598111" cy="9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E66B3-AA0E-4DAF-8EDC-649737F66510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10000"/>
            <a:ext cx="8382000" cy="1066800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Wi$e</a:t>
            </a:r>
            <a:r>
              <a:rPr lang="en-US" sz="2400" dirty="0" smtClean="0">
                <a:solidFill>
                  <a:schemeClr val="tx1"/>
                </a:solidFill>
              </a:rPr>
              <a:t> Energy by Capital Area Neighbors </a:t>
            </a:r>
          </a:p>
        </p:txBody>
      </p:sp>
      <p:pic>
        <p:nvPicPr>
          <p:cNvPr id="2050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6172200"/>
            <a:ext cx="887854" cy="541096"/>
          </a:xfrm>
          <a:prstGeom prst="rect">
            <a:avLst/>
          </a:prstGeom>
          <a:noFill/>
        </p:spPr>
      </p:pic>
      <p:pic>
        <p:nvPicPr>
          <p:cNvPr id="6" name="Picture 5" descr="WeCan Save Energy Logo Final_webaddre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304800"/>
            <a:ext cx="5791201" cy="35897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5486400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Energy Advisory Committee – September 16, 2010</a:t>
            </a:r>
            <a:endParaRPr lang="en-U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regional energy outreach :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Jan 2010: </a:t>
            </a:r>
            <a:r>
              <a:rPr lang="en-US" sz="2400" smtClean="0"/>
              <a:t>CEEPC adopts its </a:t>
            </a:r>
            <a:r>
              <a:rPr lang="en-US" sz="2400" dirty="0" smtClean="0"/>
              <a:t>work </a:t>
            </a:r>
            <a:r>
              <a:rPr lang="en-US" sz="2400" dirty="0" smtClean="0"/>
              <a:t>program </a:t>
            </a:r>
            <a:r>
              <a:rPr lang="en-US" sz="2400" dirty="0" smtClean="0"/>
              <a:t>with energy outreach as a high priority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Ad hoc workgroup appointed to design regional energy outreach program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Identified drivers for behavior change: </a:t>
            </a:r>
          </a:p>
          <a:p>
            <a:pPr lvl="2">
              <a:spcAft>
                <a:spcPts val="600"/>
              </a:spcAft>
            </a:pPr>
            <a:r>
              <a:rPr lang="en-US" sz="1600" dirty="0" smtClean="0"/>
              <a:t>access to information (what can I do to save energy?), </a:t>
            </a:r>
          </a:p>
          <a:p>
            <a:pPr lvl="2">
              <a:spcAft>
                <a:spcPts val="600"/>
              </a:spcAft>
            </a:pPr>
            <a:r>
              <a:rPr lang="en-US" sz="1600" dirty="0" smtClean="0"/>
              <a:t>friendly competition (what are my friends / neighbors doing?), </a:t>
            </a:r>
          </a:p>
          <a:p>
            <a:pPr lvl="2">
              <a:spcAft>
                <a:spcPts val="600"/>
              </a:spcAft>
            </a:pPr>
            <a:r>
              <a:rPr lang="en-US" sz="1600" dirty="0" smtClean="0"/>
              <a:t>feedback to participants (what is the outcome of my actions?)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Proposed concept : home energy challenge</a:t>
            </a:r>
            <a:endParaRPr lang="en-US" sz="2000" dirty="0" smtClean="0"/>
          </a:p>
          <a:p>
            <a:pPr lvl="1">
              <a:spcAft>
                <a:spcPts val="600"/>
              </a:spcAft>
            </a:pPr>
            <a:endParaRPr lang="en-US" sz="20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</p:spPr>
        <p:txBody>
          <a:bodyPr/>
          <a:lstStyle/>
          <a:p>
            <a:r>
              <a:rPr lang="en-US" dirty="0" smtClean="0"/>
              <a:t>What is WE CAN?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2800" dirty="0" smtClean="0"/>
              <a:t>Pilot home energy challenge </a:t>
            </a:r>
            <a:endParaRPr lang="en-US" sz="2800" dirty="0" smtClean="0"/>
          </a:p>
          <a:p>
            <a:pPr lvl="1">
              <a:spcAft>
                <a:spcPts val="600"/>
              </a:spcAft>
            </a:pPr>
            <a:r>
              <a:rPr lang="en-US" sz="2400" dirty="0" smtClean="0"/>
              <a:t>Will be expanded to the region in 2011</a:t>
            </a:r>
            <a:endParaRPr lang="en-US" sz="24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3 communities participate in the program from now until March 2011</a:t>
            </a: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WE CAN </a:t>
            </a:r>
            <a:r>
              <a:rPr lang="en-US" sz="2800" dirty="0" smtClean="0"/>
              <a:t>is a web-based AND community-based campaign</a:t>
            </a:r>
          </a:p>
          <a:p>
            <a:pPr lvl="1"/>
            <a:r>
              <a:rPr lang="en-US" sz="2400" dirty="0" smtClean="0"/>
              <a:t>Online platform allows participants to monitor their energy use and savings (powered by Earth Aid)</a:t>
            </a:r>
          </a:p>
          <a:p>
            <a:pPr lvl="1"/>
            <a:r>
              <a:rPr lang="en-US" sz="2400" dirty="0" smtClean="0"/>
              <a:t>Community outreach to encourage people to sign up.</a:t>
            </a:r>
          </a:p>
          <a:p>
            <a:pPr lvl="1"/>
            <a:r>
              <a:rPr lang="en-US" sz="2400" dirty="0" smtClean="0"/>
              <a:t>Our goal: recruit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50</a:t>
            </a:r>
            <a:r>
              <a:rPr lang="en-US" sz="2400" dirty="0" smtClean="0"/>
              <a:t> households per community by Mid-October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I join WE CAN?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525963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2800" dirty="0" smtClean="0"/>
              <a:t>Track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all your utility bills in one place</a:t>
            </a:r>
          </a:p>
          <a:p>
            <a:r>
              <a:rPr lang="en-US" sz="2800" dirty="0" smtClean="0"/>
              <a:t>Learn how your home performs compared to your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neighbors</a:t>
            </a:r>
          </a:p>
          <a:p>
            <a:r>
              <a:rPr lang="en-US" sz="2800" dirty="0" smtClean="0"/>
              <a:t>Learn how to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save money </a:t>
            </a:r>
            <a:r>
              <a:rPr lang="en-US" sz="2800" dirty="0" smtClean="0"/>
              <a:t>on your utility bills by saving energy</a:t>
            </a:r>
          </a:p>
          <a:p>
            <a:pPr>
              <a:lnSpc>
                <a:spcPct val="170000"/>
              </a:lnSpc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Earn prizes </a:t>
            </a:r>
            <a:r>
              <a:rPr lang="en-US" sz="2800" dirty="0" smtClean="0"/>
              <a:t>based on how much energy you save</a:t>
            </a:r>
          </a:p>
          <a:p>
            <a:pPr>
              <a:lnSpc>
                <a:spcPct val="170000"/>
              </a:lnSpc>
            </a:pPr>
            <a:endParaRPr lang="en-US" sz="2000" dirty="0" smtClean="0"/>
          </a:p>
          <a:p>
            <a:r>
              <a:rPr lang="en-US" sz="2800" dirty="0" smtClean="0"/>
              <a:t>…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PLUS</a:t>
            </a:r>
            <a:r>
              <a:rPr lang="en-US" sz="2800" dirty="0" smtClean="0"/>
              <a:t>: a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FREE energy kit </a:t>
            </a:r>
            <a:r>
              <a:rPr lang="en-US" sz="2800" dirty="0" smtClean="0"/>
              <a:t>to help you get started </a:t>
            </a:r>
            <a:r>
              <a:rPr lang="en-US" sz="2400" dirty="0" smtClean="0"/>
              <a:t>(limited supply – first come, first served!)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I join WE CAN?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46237"/>
            <a:ext cx="8458200" cy="3840163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sz="3000" dirty="0" smtClean="0"/>
              <a:t>1. Set up an online account with your energy utility </a:t>
            </a:r>
          </a:p>
          <a:p>
            <a:pPr marL="0">
              <a:buNone/>
            </a:pPr>
            <a:r>
              <a:rPr lang="en-US" sz="3000" dirty="0" smtClean="0"/>
              <a:t>2. Sign up on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www.WeCanSaveEnergy.org</a:t>
            </a:r>
          </a:p>
          <a:p>
            <a:pPr marL="0">
              <a:buNone/>
            </a:pPr>
            <a:r>
              <a:rPr lang="en-US" sz="3000" dirty="0" smtClean="0"/>
              <a:t>3. Earn points by conserving energy and exchange for discounts and  coupons of your choice </a:t>
            </a:r>
          </a:p>
          <a:p>
            <a:pPr marL="0">
              <a:buNone/>
            </a:pPr>
            <a:r>
              <a:rPr lang="en-US" sz="2400" dirty="0" smtClean="0"/>
              <a:t> 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6349" t="14286" r="7302" b="33333"/>
          <a:stretch>
            <a:fillRect/>
          </a:stretch>
        </p:blipFill>
        <p:spPr bwMode="auto">
          <a:xfrm>
            <a:off x="1510145" y="3886200"/>
            <a:ext cx="5809673" cy="2819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to 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610600" cy="4068763"/>
          </a:xfrm>
        </p:spPr>
        <p:txBody>
          <a:bodyPr>
            <a:normAutofit/>
          </a:bodyPr>
          <a:lstStyle/>
          <a:p>
            <a:pPr marL="342900" lvl="1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Partnered with Earth Aid (RFP) for website development and reward program</a:t>
            </a:r>
          </a:p>
          <a:p>
            <a:pPr marL="342900" lvl="1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Selected campaign name and designed logo </a:t>
            </a:r>
          </a:p>
          <a:p>
            <a:pPr marL="342900" lvl="1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 smtClean="0"/>
              <a:t>Developed website –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www.WeCanSaveEnergy.org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 smtClean="0"/>
              <a:t>Version 1.0 is online</a:t>
            </a:r>
          </a:p>
          <a:p>
            <a:pPr marL="742950" lvl="2" indent="-342900">
              <a:buFont typeface="Wingdings" pitchFamily="2" charset="2"/>
              <a:buChar char="§"/>
            </a:pPr>
            <a:r>
              <a:rPr lang="en-US" dirty="0" smtClean="0"/>
              <a:t>Version 2.0 will be online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October 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5527756"/>
            <a:ext cx="1905000" cy="133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to date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525963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Developed outreach materials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sz="18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Participated in first local events</a:t>
            </a:r>
          </a:p>
          <a:p>
            <a:endParaRPr lang="en-US" sz="2400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447800"/>
            <a:ext cx="1752600" cy="2314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2286000"/>
            <a:ext cx="2071688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2209800"/>
            <a:ext cx="1554481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5029200"/>
            <a:ext cx="19050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3600" y="4953000"/>
            <a:ext cx="1676400" cy="124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to promote the program in communities:</a:t>
            </a:r>
          </a:p>
          <a:p>
            <a:pPr lvl="1"/>
            <a:r>
              <a:rPr lang="en-US" dirty="0" smtClean="0"/>
              <a:t>Reach out to schools, faith-based organizations, HOAs, community groups</a:t>
            </a:r>
          </a:p>
          <a:p>
            <a:pPr lvl="1"/>
            <a:r>
              <a:rPr lang="en-US" dirty="0" smtClean="0"/>
              <a:t>Participation in public meetings and local events</a:t>
            </a:r>
          </a:p>
          <a:p>
            <a:pPr lvl="1"/>
            <a:r>
              <a:rPr lang="en-US" dirty="0" smtClean="0"/>
              <a:t>Newsletters, email updates, social media, bill inserts</a:t>
            </a:r>
          </a:p>
          <a:p>
            <a:pPr lvl="1"/>
            <a:r>
              <a:rPr lang="en-US" dirty="0" smtClean="0"/>
              <a:t>Home energy workshops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068763"/>
          </a:xfrm>
        </p:spPr>
        <p:txBody>
          <a:bodyPr/>
          <a:lstStyle/>
          <a:p>
            <a:r>
              <a:rPr lang="en-US" dirty="0" smtClean="0"/>
              <a:t>Expand network of business partners</a:t>
            </a:r>
          </a:p>
          <a:p>
            <a:pPr lvl="1"/>
            <a:r>
              <a:rPr lang="en-US" dirty="0" smtClean="0"/>
              <a:t>Engage local businesses in the reward program</a:t>
            </a:r>
          </a:p>
          <a:p>
            <a:pPr lvl="1"/>
            <a:r>
              <a:rPr lang="en-US" dirty="0" smtClean="0"/>
              <a:t>Recruit sponsors for recognition of best groups/ individuals at the end of the </a:t>
            </a:r>
            <a:r>
              <a:rPr lang="en-US" dirty="0" smtClean="0"/>
              <a:t>campaign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365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A regional energy outreach : context</vt:lpstr>
      <vt:lpstr>What is WE CAN?</vt:lpstr>
      <vt:lpstr>Why should I join WE CAN?</vt:lpstr>
      <vt:lpstr>How can I join WE CAN?</vt:lpstr>
      <vt:lpstr>Progress to date</vt:lpstr>
      <vt:lpstr>Progress to date (cont’d)</vt:lpstr>
      <vt:lpstr>Next steps</vt:lpstr>
      <vt:lpstr>Next steps (cont’d)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CAN LOGO HERE Wi$e Energy by Capital Area Neighbors</dc:title>
  <dc:creator>JAltavilla</dc:creator>
  <cp:lastModifiedBy>amariani</cp:lastModifiedBy>
  <cp:revision>62</cp:revision>
  <dcterms:created xsi:type="dcterms:W3CDTF">2010-08-12T15:07:33Z</dcterms:created>
  <dcterms:modified xsi:type="dcterms:W3CDTF">2010-09-15T20:49:01Z</dcterms:modified>
</cp:coreProperties>
</file>