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56" r:id="rId2"/>
    <p:sldId id="291" r:id="rId3"/>
    <p:sldId id="298" r:id="rId4"/>
    <p:sldId id="299" r:id="rId5"/>
    <p:sldId id="300" r:id="rId6"/>
    <p:sldId id="301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86C"/>
    <a:srgbClr val="FF3300"/>
    <a:srgbClr val="BB4E1A"/>
    <a:srgbClr val="D4C6AC"/>
    <a:srgbClr val="EAE3D6"/>
    <a:srgbClr val="E3D9C7"/>
    <a:srgbClr val="515884"/>
    <a:srgbClr val="A24516"/>
    <a:srgbClr val="CCB997"/>
    <a:srgbClr val="DDB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80" d="100"/>
          <a:sy n="80" d="100"/>
        </p:scale>
        <p:origin x="-780" y="-504"/>
      </p:cViewPr>
      <p:guideLst>
        <p:guide orient="horz" pos="1357"/>
        <p:guide pos="10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649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134" y="0"/>
            <a:ext cx="3038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649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134" y="8829675"/>
            <a:ext cx="3038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2385AFB-5F1C-4F34-A8F3-DC8067B80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46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649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134" y="0"/>
            <a:ext cx="3038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848" y="4416426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649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134" y="8829675"/>
            <a:ext cx="3038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Arial" charset="0"/>
              </a:defRPr>
            </a:lvl1pPr>
          </a:lstStyle>
          <a:p>
            <a:pPr>
              <a:defRPr/>
            </a:pPr>
            <a:fld id="{92C45B0F-92DD-4F27-A2AD-0028CC62A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198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AB1E8B-70E2-4DFA-81E0-8AED05AF66E0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C45B0F-92DD-4F27-A2AD-0028CC62A89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C45B0F-92DD-4F27-A2AD-0028CC62A89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C45B0F-92DD-4F27-A2AD-0028CC62A89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C45B0F-92DD-4F27-A2AD-0028CC62A89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C45B0F-92DD-4F27-A2AD-0028CC62A89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163677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292609"/>
            <a:ext cx="8229600" cy="1362456"/>
          </a:xfrm>
        </p:spPr>
        <p:txBody>
          <a:bodyPr lIns="45720" rIns="228600" anchor="b">
            <a:normAutofit/>
          </a:bodyPr>
          <a:lstStyle>
            <a:lvl1pPr marL="0" algn="r">
              <a:defRPr kumimoji="0" lang="en-US" sz="4800" b="1" kern="1200" dirty="0">
                <a:solidFill>
                  <a:srgbClr val="515884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E3B357B7-7768-4F22-9B6B-B22B7811D9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15884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B434D85-4620-4484-BEC5-3318633A2E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C45EC5ED-8017-43B7-B9A9-F6617884DE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>
              <a:defRPr/>
            </a:pPr>
            <a:fld id="{3754D765-A466-4572-8BC4-600C85B9912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>
              <a:defRPr/>
            </a:pPr>
            <a:fld id="{CEABDC91-E16C-4717-8CA1-9E68DC0273D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FE4E2E-2167-4C23-88B6-AC5BF280B4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3E15836-1150-4F64-A0B5-0273A36EB4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3045E266-8E12-4D13-BF4D-E1BACF09E4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5EF0CD58-745D-405F-83E0-5F4C55D5EC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F82D29D-E338-4AD1-93D0-FFCC5CFEBE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CB5CAB-BDD4-4845-9F2A-74EFE54BA7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 userDrawn="1"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C699CB88-5E1A-4FAC-892A-60949ACB1F6F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E1BBC396-9926-4984-A67F-28B90C41FF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9" name="Text Box 17"/>
          <p:cNvSpPr txBox="1">
            <a:spLocks noChangeArrowheads="1"/>
          </p:cNvSpPr>
          <p:nvPr userDrawn="1"/>
        </p:nvSpPr>
        <p:spPr bwMode="auto">
          <a:xfrm>
            <a:off x="923925" y="295275"/>
            <a:ext cx="7810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endParaRPr lang="en-US" b="1">
              <a:solidFill>
                <a:srgbClr val="000099"/>
              </a:solidFill>
              <a:latin typeface="Tahoma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9"/>
          <p:cNvSpPr>
            <a:spLocks noChangeArrowheads="1"/>
          </p:cNvSpPr>
          <p:nvPr/>
        </p:nvSpPr>
        <p:spPr bwMode="auto">
          <a:xfrm>
            <a:off x="1588" y="6727825"/>
            <a:ext cx="9144000" cy="1301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054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500"/>
            <a:ext cx="159702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55090" y="182880"/>
            <a:ext cx="8229600" cy="1511808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42486C"/>
                </a:solidFill>
              </a:rPr>
              <a:t>National Capital Region</a:t>
            </a:r>
            <a:br>
              <a:rPr lang="en-US" sz="4400" dirty="0" smtClean="0">
                <a:solidFill>
                  <a:srgbClr val="42486C"/>
                </a:solidFill>
              </a:rPr>
            </a:br>
            <a:r>
              <a:rPr lang="en-US" sz="4400" dirty="0" smtClean="0">
                <a:solidFill>
                  <a:srgbClr val="42486C"/>
                </a:solidFill>
              </a:rPr>
              <a:t>Transportation Planning Board</a:t>
            </a:r>
            <a:endParaRPr lang="en-US" sz="4400" dirty="0">
              <a:solidFill>
                <a:srgbClr val="42486C"/>
              </a:solidFill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731520" y="2380488"/>
            <a:ext cx="7699248" cy="257556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</a:rPr>
              <a:t>Certification of the TPB’s </a:t>
            </a:r>
            <a:br>
              <a:rPr lang="en-US" sz="54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</a:rPr>
              <a:t>Urban Transportation Planning Process </a:t>
            </a:r>
            <a:endParaRPr lang="en-US" sz="5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3544" y="5257038"/>
            <a:ext cx="7324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Item 11</a:t>
            </a:r>
            <a:endParaRPr lang="en-US" sz="2400" dirty="0">
              <a:solidFill>
                <a:schemeClr val="accent6">
                  <a:lumMod val="5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July 17,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2013</a:t>
            </a:r>
            <a:endParaRPr lang="en-US" sz="2400" dirty="0">
              <a:solidFill>
                <a:schemeClr val="accent6">
                  <a:lumMod val="5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sz="4000" dirty="0" smtClean="0"/>
              <a:t>Certification of the Urban</a:t>
            </a:r>
            <a:br>
              <a:rPr lang="en-US" sz="4000" dirty="0" smtClean="0"/>
            </a:br>
            <a:r>
              <a:rPr lang="en-US" sz="4000" dirty="0" smtClean="0"/>
              <a:t>Transportation Planning Process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34D85-4620-4484-BEC5-3318633A2E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6" y="63500"/>
            <a:ext cx="1530350" cy="1419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Moving Ahead for Progress in the 21</a:t>
            </a:r>
            <a:r>
              <a:rPr lang="en-US" baseline="30000" dirty="0" smtClean="0">
                <a:solidFill>
                  <a:schemeClr val="accent6">
                    <a:lumMod val="50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Century (MAP-21) requires certification at least every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four years for every Metropolitan Planning Organization (MPO)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TPB conducts self-certification along with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the approval of every update to the CLRP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Explains how the TPB’s planning process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meets all federal requirements of MAP-21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and the Clean Air Act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Requires approval letters and signatures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of each state DOT and the TPB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Certification of the Urban</a:t>
            </a:r>
            <a:br>
              <a:rPr lang="en-US" sz="4000" dirty="0"/>
            </a:br>
            <a:r>
              <a:rPr lang="en-US" sz="4000" dirty="0"/>
              <a:t>Transportation Planning Process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34D85-4620-4484-BEC5-3318633A2EA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5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500"/>
            <a:ext cx="159702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2899" y="1646236"/>
            <a:ext cx="8505825" cy="4908567"/>
          </a:xfrm>
        </p:spPr>
        <p:txBody>
          <a:bodyPr>
            <a:no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1646236"/>
            <a:ext cx="8229600" cy="5211763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Certification covers the following aspects of the planning process: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Unified Planning Work Program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MPO’s Roles and responsibilities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TPB Vision and Planning Factors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Four-Year Updates of the CLRP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Annual Listing of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Projects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Air Quality Conformity Determination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Financial Plan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Certification of the Urban</a:t>
            </a:r>
            <a:br>
              <a:rPr lang="en-US" sz="4000" dirty="0"/>
            </a:br>
            <a:r>
              <a:rPr lang="en-US" sz="4000" dirty="0"/>
              <a:t>Transportation Planning Process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34D85-4620-4484-BEC5-3318633A2EA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500"/>
            <a:ext cx="159702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2899" y="1646236"/>
            <a:ext cx="8505825" cy="4908567"/>
          </a:xfrm>
        </p:spPr>
        <p:txBody>
          <a:bodyPr>
            <a:no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Certification covers the following aspects of the planning process: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Participation Plan and Public Involvement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Transportation for Persons with Disabilities,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Low-Income Individuals and Older Adults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Title VI of the Civil Rights Act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Human Service Transportation Coordination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28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Certification of the Urban</a:t>
            </a:r>
            <a:br>
              <a:rPr lang="en-US" sz="4000" dirty="0"/>
            </a:br>
            <a:r>
              <a:rPr lang="en-US" sz="4000" dirty="0"/>
              <a:t>Transportation Planning Process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34D85-4620-4484-BEC5-3318633A2EA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500"/>
            <a:ext cx="159702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2899" y="1646236"/>
            <a:ext cx="8505825" cy="4908567"/>
          </a:xfrm>
        </p:spPr>
        <p:txBody>
          <a:bodyPr>
            <a:no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Certification covers the following aspects of the planning process: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Congestion Management Process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Management, Operations and Technology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Freight Planning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Bicycle and Pedestrian Planning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Environmental Consultation and Mitigation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Scenario Planning and Climate Change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810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Certification of the Urban</a:t>
            </a:r>
            <a:br>
              <a:rPr lang="en-US" sz="4000" dirty="0"/>
            </a:br>
            <a:r>
              <a:rPr lang="en-US" sz="4000" dirty="0"/>
              <a:t>Transportation Planning Process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34D85-4620-4484-BEC5-3318633A2EA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63500"/>
            <a:ext cx="159702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2899" y="1646236"/>
            <a:ext cx="8505825" cy="4908567"/>
          </a:xfrm>
        </p:spPr>
        <p:txBody>
          <a:bodyPr>
            <a:no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Certification covers the following aspects of the planning process: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Regional Transportation Priorities Planning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Transportation/Land Use Connections Program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TIGER Grant for Regional Bus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Priority Corridor Network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1121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Custom 4">
      <a:dk1>
        <a:sysClr val="windowText" lastClr="000000"/>
      </a:dk1>
      <a:lt1>
        <a:sysClr val="window" lastClr="FFFFFF"/>
      </a:lt1>
      <a:dk2>
        <a:srgbClr val="F8E8A2"/>
      </a:dk2>
      <a:lt2>
        <a:srgbClr val="EAEBDE"/>
      </a:lt2>
      <a:accent1>
        <a:srgbClr val="485C36"/>
      </a:accent1>
      <a:accent2>
        <a:srgbClr val="BB4E1A"/>
      </a:accent2>
      <a:accent3>
        <a:srgbClr val="42486C"/>
      </a:accent3>
      <a:accent4>
        <a:srgbClr val="DDB029"/>
      </a:accent4>
      <a:accent5>
        <a:srgbClr val="838AB3"/>
      </a:accent5>
      <a:accent6>
        <a:srgbClr val="8DAB71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4439</TotalTime>
  <Words>100</Words>
  <Application>Microsoft Office PowerPoint</Application>
  <PresentationFormat>On-screen Show (4:3)</PresentationFormat>
  <Paragraphs>52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Foundry</vt:lpstr>
      <vt:lpstr>National Capital Region Transportation Planning Board</vt:lpstr>
      <vt:lpstr>Certification of the Urban Transportation Planning Process</vt:lpstr>
      <vt:lpstr>Certification of the Urban Transportation Planning Process</vt:lpstr>
      <vt:lpstr>Certification of the Urban Transportation Planning Process</vt:lpstr>
      <vt:lpstr>Certification of the Urban Transportation Planning Process</vt:lpstr>
      <vt:lpstr>Certification of the Urban Transportation Planning Process</vt:lpstr>
    </vt:vector>
  </TitlesOfParts>
  <Company>Metropolitan Washington Council of Governments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Significant Changes for the 2007 C</dc:title>
  <dc:creator>Andrew Austin</dc:creator>
  <cp:lastModifiedBy>Andrew Austin</cp:lastModifiedBy>
  <cp:revision>113</cp:revision>
  <cp:lastPrinted>2013-07-08T20:01:30Z</cp:lastPrinted>
  <dcterms:created xsi:type="dcterms:W3CDTF">2007-03-05T15:44:18Z</dcterms:created>
  <dcterms:modified xsi:type="dcterms:W3CDTF">2013-07-08T20:17:23Z</dcterms:modified>
</cp:coreProperties>
</file>