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9" r:id="rId3"/>
    <p:sldMasterId id="2147483722" r:id="rId4"/>
  </p:sldMasterIdLst>
  <p:notesMasterIdLst>
    <p:notesMasterId r:id="rId41"/>
  </p:notesMasterIdLst>
  <p:handoutMasterIdLst>
    <p:handoutMasterId r:id="rId42"/>
  </p:handoutMasterIdLst>
  <p:sldIdLst>
    <p:sldId id="256" r:id="rId5"/>
    <p:sldId id="259" r:id="rId6"/>
    <p:sldId id="305" r:id="rId7"/>
    <p:sldId id="306" r:id="rId8"/>
    <p:sldId id="302" r:id="rId9"/>
    <p:sldId id="303" r:id="rId10"/>
    <p:sldId id="285" r:id="rId11"/>
    <p:sldId id="274" r:id="rId12"/>
    <p:sldId id="300" r:id="rId13"/>
    <p:sldId id="257" r:id="rId14"/>
    <p:sldId id="275" r:id="rId15"/>
    <p:sldId id="273" r:id="rId16"/>
    <p:sldId id="276" r:id="rId17"/>
    <p:sldId id="277" r:id="rId18"/>
    <p:sldId id="279" r:id="rId19"/>
    <p:sldId id="280" r:id="rId20"/>
    <p:sldId id="296" r:id="rId21"/>
    <p:sldId id="284" r:id="rId22"/>
    <p:sldId id="258" r:id="rId23"/>
    <p:sldId id="297" r:id="rId24"/>
    <p:sldId id="298" r:id="rId25"/>
    <p:sldId id="299" r:id="rId26"/>
    <p:sldId id="308" r:id="rId27"/>
    <p:sldId id="311" r:id="rId28"/>
    <p:sldId id="319" r:id="rId29"/>
    <p:sldId id="320" r:id="rId30"/>
    <p:sldId id="321" r:id="rId31"/>
    <p:sldId id="315" r:id="rId32"/>
    <p:sldId id="316" r:id="rId33"/>
    <p:sldId id="318" r:id="rId34"/>
    <p:sldId id="317" r:id="rId35"/>
    <p:sldId id="307" r:id="rId36"/>
    <p:sldId id="310" r:id="rId37"/>
    <p:sldId id="309" r:id="rId38"/>
    <p:sldId id="301" r:id="rId39"/>
    <p:sldId id="262" r:id="rId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02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6936"/>
    </p:cViewPr>
  </p:sorterViewPr>
  <p:notesViewPr>
    <p:cSldViewPr>
      <p:cViewPr varScale="1">
        <p:scale>
          <a:sx n="56" d="100"/>
          <a:sy n="56" d="100"/>
        </p:scale>
        <p:origin x="-1812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EB691E-B21A-4723-AAFE-29960C280896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6B580C-0E13-4F40-8CAF-F7314D6F7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21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B13313-E479-404F-BB80-9A40B754C158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56173B-0DBD-4F64-9A39-1530C2035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98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4E0B67-7336-4E7E-827D-D9C0BF2E64C1}" type="slidenum">
              <a:rPr lang="en-US"/>
              <a:pPr/>
              <a:t>6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48200" cy="348615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38" tIns="46069" rIns="92138" bIns="46069"/>
          <a:lstStyle/>
          <a:p>
            <a:r>
              <a:rPr lang="en-US"/>
              <a:t>As an example – let’s consider a large metropolitan area.  There is a single watershed with 4 municipal Wastewater plants, some CSOs, urban storm water, etc.</a:t>
            </a:r>
          </a:p>
          <a:p>
            <a:endParaRPr lang="en-US"/>
          </a:p>
          <a:p>
            <a:r>
              <a:rPr lang="en-US"/>
              <a:t>In the past, this municipality has received 5 or 6 permits.  Given it is all one watershed and one owner, could just have one permit.</a:t>
            </a:r>
          </a:p>
          <a:p>
            <a:endParaRPr lang="en-US"/>
          </a:p>
          <a:p>
            <a:r>
              <a:rPr lang="en-US"/>
              <a:t>This approach is transferable to other scenarios – multiple sources in the same watershed with similar pollutant dischargers.  We will talk about some examples toward the end that will highlight different approaches to solve problems.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4677D-B7FB-4F02-AF3F-A8931C89BC68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4E3CD-C588-4629-86A7-DF24EEC37C54}" type="slidenum">
              <a:rPr lang="en-US"/>
              <a:pPr/>
              <a:t>32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2943" indent="-232943"/>
            <a:r>
              <a:rPr lang="en-US" b="1">
                <a:cs typeface="Times New Roman" pitchFamily="18" charset="0"/>
              </a:rPr>
              <a:t>Points to Highlight:</a:t>
            </a:r>
            <a:endParaRPr lang="en-US">
              <a:cs typeface="Times New Roman" pitchFamily="18" charset="0"/>
            </a:endParaRPr>
          </a:p>
          <a:p>
            <a:pPr marL="232943" indent="-232943"/>
            <a:r>
              <a:rPr lang="en-US" b="1" u="sng">
                <a:cs typeface="Times New Roman" pitchFamily="18" charset="0"/>
              </a:rPr>
              <a:t>Problem</a:t>
            </a:r>
          </a:p>
          <a:p>
            <a:pPr marL="232943" indent="-232943">
              <a:buFontTx/>
              <a:buChar char="•"/>
            </a:pPr>
            <a:r>
              <a:rPr lang="en-US">
                <a:cs typeface="Times New Roman" pitchFamily="18" charset="0"/>
              </a:rPr>
              <a:t>Watershed receive discharges from POTW, sanitary sewers, and storm sewer outfalls.  This watershed is listed for impairment due to pathogens and organic enrichment/low dissolved oxygen.  A TMDL has been done.</a:t>
            </a:r>
          </a:p>
          <a:p>
            <a:pPr marL="232943" indent="-232943"/>
            <a:r>
              <a:rPr lang="en-US">
                <a:latin typeface="Arial"/>
                <a:cs typeface="Times New Roman" pitchFamily="18" charset="0"/>
              </a:rPr>
              <a:t> </a:t>
            </a:r>
            <a:endParaRPr lang="en-US">
              <a:cs typeface="Times New Roman" pitchFamily="18" charset="0"/>
            </a:endParaRPr>
          </a:p>
          <a:p>
            <a:pPr marL="232943" indent="-232943">
              <a:buFontTx/>
              <a:buChar char="•"/>
            </a:pPr>
            <a:r>
              <a:rPr lang="en-US">
                <a:cs typeface="Times New Roman" pitchFamily="18" charset="0"/>
              </a:rPr>
              <a:t>CWS is the primary permittee for outfalls that discharge to the watershed.  Requirements under the NPDES program include a permit for a wastewater treatment plant, a pretreatment program, and a Phase I municipal separate storm sewer system (MS4) permit.  </a:t>
            </a:r>
          </a:p>
          <a:p>
            <a:pPr marL="232943" indent="-232943"/>
            <a:r>
              <a:rPr lang="en-US">
                <a:latin typeface="Arial"/>
                <a:cs typeface="Times New Roman" pitchFamily="18" charset="0"/>
              </a:rPr>
              <a:t> </a:t>
            </a:r>
            <a:endParaRPr lang="en-US">
              <a:cs typeface="Times New Roman" pitchFamily="18" charset="0"/>
            </a:endParaRPr>
          </a:p>
          <a:p>
            <a:pPr marL="232943" indent="-232943"/>
            <a:r>
              <a:rPr lang="en-US" b="1" u="sng">
                <a:cs typeface="Times New Roman" pitchFamily="18" charset="0"/>
              </a:rPr>
              <a:t>Watershed-Based Approach</a:t>
            </a:r>
          </a:p>
          <a:p>
            <a:pPr marL="232943" indent="-232943">
              <a:buFontTx/>
              <a:buChar char="•"/>
            </a:pPr>
            <a:r>
              <a:rPr lang="en-US">
                <a:cs typeface="Times New Roman" pitchFamily="18" charset="0"/>
              </a:rPr>
              <a:t>DEQ issued a permit to consolidate the 4 WWTPs and storm water permits </a:t>
            </a:r>
            <a:r>
              <a:rPr lang="en-US">
                <a:latin typeface="Arial"/>
                <a:cs typeface="Times New Roman" pitchFamily="18" charset="0"/>
              </a:rPr>
              <a:t>–</a:t>
            </a:r>
            <a:r>
              <a:rPr lang="en-US">
                <a:cs typeface="Times New Roman" pitchFamily="18" charset="0"/>
              </a:rPr>
              <a:t> essentially went from 6 permits to one.  Permit allows for trading and consolidated reporting, and watershed monitoring.</a:t>
            </a:r>
          </a:p>
          <a:p>
            <a:pPr marL="232943" indent="-232943"/>
            <a:r>
              <a:rPr lang="en-US">
                <a:latin typeface="Arial"/>
                <a:cs typeface="Times New Roman" pitchFamily="18" charset="0"/>
              </a:rPr>
              <a:t> </a:t>
            </a:r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4400">
                <a:solidFill>
                  <a:schemeClr val="tx2"/>
                </a:solidFill>
                <a:latin typeface="Arial Black" pitchFamily="34" charset="0"/>
              </a:defRPr>
            </a:lvl1pPr>
            <a:lvl2pPr marL="742950" indent="-285750" defTabSz="931863" eaLnBrk="0" hangingPunct="0"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marL="1143000" indent="-228600" defTabSz="931863" eaLnBrk="0" hangingPunct="0"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marL="1600200" indent="-228600" defTabSz="931863" eaLnBrk="0" hangingPunct="0"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marL="2057400" indent="-228600" defTabSz="931863" eaLnBrk="0" hangingPunct="0"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25146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29718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34290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38862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fld id="{6D4A445F-4DE0-44D2-9E7E-77C4D8E93E82}" type="slidenum">
              <a:rPr lang="en-US" sz="1200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554163" y="695325"/>
            <a:ext cx="3319462" cy="24907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3370263"/>
            <a:ext cx="5610225" cy="557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4" tIns="45663" rIns="91324" bIns="45663"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Largest direct use system in the US – award winning plant performance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System went on line in 2001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Green County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Shaded Sewersheds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WRC’s and lakes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Purple pipes – 110 miles of mains  - 35,000 acft/year capacity 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Leon west	DR east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Dual use system – round dots are river discharges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Interconnect – legislative bill 1922 – pipe is in place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1600" smtClean="0"/>
              <a:t>Working to add Medio on to the system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6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0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0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0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0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CBE8F-BDBD-478F-A939-54957F983242}" type="slidenum">
              <a:rPr lang="en-US" smtClean="0"/>
              <a:pPr/>
              <a:t>36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0C32F-2989-4EA4-A56C-2579DE030F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151392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184E8-0969-4D57-B34A-E37BA72781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64899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215D4-E19B-4A42-A8E7-1A2D54A3E3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63744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46138"/>
            <a:ext cx="4038600" cy="5102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6138"/>
            <a:ext cx="4038600" cy="5102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D81A9-B852-441B-B242-D1EDD2B020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125990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B9B00-E66B-47EE-8A14-164F1046FD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468051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EBF4-3352-48FD-9C6B-A9D19284EA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24325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A4A5F-F4B3-4D94-9093-66364C91BB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02258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9F10F-53DB-46A4-B0BD-F8475357A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678745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B7170-24F4-41DC-88BB-3E75C4460F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064326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6ECE-648B-4C5C-BB75-B22C3BD9E4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613995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3563" y="261938"/>
            <a:ext cx="2230437" cy="5686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250" y="261938"/>
            <a:ext cx="6538913" cy="5686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4DD51-AE10-48A4-9139-1E80AF39B8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94957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" y="261938"/>
            <a:ext cx="8921750" cy="654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846138"/>
            <a:ext cx="8229600" cy="51022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3CAD5-D0A3-4B44-AECC-274496B1DE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88889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0C32F-2989-4EA4-A56C-2579DE030F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04625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184E8-0969-4D57-B34A-E37BA72781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80058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215D4-E19B-4A42-A8E7-1A2D54A3E3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683020"/>
      </p:ext>
    </p:extLst>
  </p:cSld>
  <p:clrMapOvr>
    <a:masterClrMapping/>
  </p:clrMapOvr>
  <p:transition>
    <p:strips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46138"/>
            <a:ext cx="4038600" cy="5102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6138"/>
            <a:ext cx="4038600" cy="5102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D81A9-B852-441B-B242-D1EDD2B020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91987"/>
      </p:ext>
    </p:extLst>
  </p:cSld>
  <p:clrMapOvr>
    <a:masterClrMapping/>
  </p:clrMapOvr>
  <p:transition>
    <p:strips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B9B00-E66B-47EE-8A14-164F1046FD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15261"/>
      </p:ext>
    </p:extLst>
  </p:cSld>
  <p:clrMapOvr>
    <a:masterClrMapping/>
  </p:clrMapOvr>
  <p:transition>
    <p:strips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EBF4-3352-48FD-9C6B-A9D19284EA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805918"/>
      </p:ext>
    </p:extLst>
  </p:cSld>
  <p:clrMapOvr>
    <a:masterClrMapping/>
  </p:clrMapOvr>
  <p:transition>
    <p:strips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A4A5F-F4B3-4D94-9093-66364C91BB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1516"/>
      </p:ext>
    </p:extLst>
  </p:cSld>
  <p:clrMapOvr>
    <a:masterClrMapping/>
  </p:clrMapOvr>
  <p:transition>
    <p:strips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9F10F-53DB-46A4-B0BD-F8475357A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31151"/>
      </p:ext>
    </p:extLst>
  </p:cSld>
  <p:clrMapOvr>
    <a:masterClrMapping/>
  </p:clrMapOvr>
  <p:transition>
    <p:strips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B7170-24F4-41DC-88BB-3E75C4460F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50759"/>
      </p:ext>
    </p:extLst>
  </p:cSld>
  <p:clrMapOvr>
    <a:masterClrMapping/>
  </p:clrMapOvr>
  <p:transition>
    <p:strips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6ECE-648B-4C5C-BB75-B22C3BD9E4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0210"/>
      </p:ext>
    </p:extLst>
  </p:cSld>
  <p:clrMapOvr>
    <a:masterClrMapping/>
  </p:clrMapOvr>
  <p:transition>
    <p:strips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3563" y="261938"/>
            <a:ext cx="2230437" cy="5686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250" y="261938"/>
            <a:ext cx="6538913" cy="5686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4DD51-AE10-48A4-9139-1E80AF39B8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10397"/>
      </p:ext>
    </p:extLst>
  </p:cSld>
  <p:clrMapOvr>
    <a:masterClrMapping/>
  </p:clrMapOvr>
  <p:transition>
    <p:strips dir="r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" y="261938"/>
            <a:ext cx="8921750" cy="654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846138"/>
            <a:ext cx="8229600" cy="51022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3CAD5-D0A3-4B44-AECC-274496B1DE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65156"/>
      </p:ext>
    </p:extLst>
  </p:cSld>
  <p:clrMapOvr>
    <a:masterClrMapping/>
  </p:clrMapOvr>
  <p:transition>
    <p:strips dir="r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486FA-C358-4FA7-AB6D-074458F78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60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0A10B-BD80-4745-A9F2-9CA921C1363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834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C4481-EF74-4A7A-AFBD-7909F3276F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6024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5413C-D9E7-4830-88A3-D061D552D6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780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8E92E-E806-48A3-98F3-DB7D4D59B1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397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FE5DD-437F-4B12-A5EF-E32ED65E7B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892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7FBB9-0783-4A25-8E67-7FBA582A2D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8464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0D438-4F2E-47DE-9C30-738E394656F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9377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25476-DD18-4F6D-AC16-C7950A5ED5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756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1DBB5-30DC-47DA-944B-92CCA594FE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721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563B3-672F-4EBA-A183-4BD23FB191E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251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1E7AFC7-3B9A-44BF-99A5-7BA89AC1DC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017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A6246E-E2D8-43E6-B5BA-14F214F28E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0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9AEB23F-3D97-465B-85B5-8EF0F01FFD99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934841-9783-4BE2-B6CF-F3B29141E3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2250" y="261938"/>
            <a:ext cx="89217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46138"/>
            <a:ext cx="822960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36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36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36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7ACD891-F895-4969-BD90-D52FB3D3578C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151" name="Picture 7" descr="pptV1_BLANKbas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SAWS_1COLOR_WH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5" y="6219825"/>
            <a:ext cx="9112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pptV1_BLANKtop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6970" name="Rectangle 10"/>
          <p:cNvSpPr>
            <a:spLocks noChangeArrowheads="1"/>
          </p:cNvSpPr>
          <p:nvPr userDrawn="1"/>
        </p:nvSpPr>
        <p:spPr bwMode="auto">
          <a:xfrm>
            <a:off x="6105525" y="-26988"/>
            <a:ext cx="28956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srgbClr val="FFFFFF"/>
                </a:solidFill>
              </a:rPr>
              <a:t>Page </a:t>
            </a:r>
            <a:fld id="{933786AF-1DC4-41BC-96D4-D1EF873A80DB}" type="slidenum">
              <a:rPr lang="en-US" sz="1200">
                <a:solidFill>
                  <a:srgbClr val="FFFFFF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36971" name="Rectangle 11"/>
          <p:cNvSpPr>
            <a:spLocks noChangeArrowheads="1"/>
          </p:cNvSpPr>
          <p:nvPr/>
        </p:nvSpPr>
        <p:spPr bwMode="auto">
          <a:xfrm>
            <a:off x="103188" y="5946775"/>
            <a:ext cx="213995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FFFFFF"/>
                </a:solidFill>
              </a:rPr>
              <a:t>October 6, 2010</a:t>
            </a:r>
          </a:p>
        </p:txBody>
      </p:sp>
      <p:sp>
        <p:nvSpPr>
          <p:cNvPr id="936972" name="Rectangle 12"/>
          <p:cNvSpPr>
            <a:spLocks noChangeArrowheads="1"/>
          </p:cNvSpPr>
          <p:nvPr/>
        </p:nvSpPr>
        <p:spPr bwMode="auto">
          <a:xfrm>
            <a:off x="93663" y="6353175"/>
            <a:ext cx="7780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Watershed Based Permitting in San Antonio</a:t>
            </a:r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>
    <p:strips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2250" y="261938"/>
            <a:ext cx="89217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46138"/>
            <a:ext cx="822960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36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36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36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7ACD891-F895-4969-BD90-D52FB3D3578C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151" name="Picture 7" descr="pptV1_BLANKbase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SAWS_1COLOR_WH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5" y="6219825"/>
            <a:ext cx="9112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pptV1_BLANKtop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6970" name="Rectangle 10"/>
          <p:cNvSpPr>
            <a:spLocks noChangeArrowheads="1"/>
          </p:cNvSpPr>
          <p:nvPr userDrawn="1"/>
        </p:nvSpPr>
        <p:spPr bwMode="auto">
          <a:xfrm>
            <a:off x="6105525" y="-26988"/>
            <a:ext cx="28956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srgbClr val="FFFFFF"/>
                </a:solidFill>
              </a:rPr>
              <a:t>Page </a:t>
            </a:r>
            <a:fld id="{933786AF-1DC4-41BC-96D4-D1EF873A80DB}" type="slidenum">
              <a:rPr lang="en-US" sz="1200">
                <a:solidFill>
                  <a:srgbClr val="FFFFFF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36971" name="Rectangle 11"/>
          <p:cNvSpPr>
            <a:spLocks noChangeArrowheads="1"/>
          </p:cNvSpPr>
          <p:nvPr/>
        </p:nvSpPr>
        <p:spPr bwMode="auto">
          <a:xfrm>
            <a:off x="103188" y="5946775"/>
            <a:ext cx="213995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>
                <a:solidFill>
                  <a:srgbClr val="FFFFFF"/>
                </a:solidFill>
              </a:rPr>
              <a:t>October 6, 2010</a:t>
            </a:r>
          </a:p>
        </p:txBody>
      </p:sp>
      <p:sp>
        <p:nvSpPr>
          <p:cNvPr id="936972" name="Rectangle 12"/>
          <p:cNvSpPr>
            <a:spLocks noChangeArrowheads="1"/>
          </p:cNvSpPr>
          <p:nvPr/>
        </p:nvSpPr>
        <p:spPr bwMode="auto">
          <a:xfrm>
            <a:off x="93663" y="6353175"/>
            <a:ext cx="7780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Watershed Based Permitting in San Antonio</a:t>
            </a:r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34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ransition>
    <p:strips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6E2AEE-A0D4-4EF6-8A6F-7BD8240C60C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Integrated Planning/Permitting: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Past, Present and Future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111500"/>
            <a:ext cx="4343400" cy="1854200"/>
          </a:xfrm>
        </p:spPr>
        <p:txBody>
          <a:bodyPr>
            <a:normAutofit fontScale="62500" lnSpcReduction="20000"/>
          </a:bodyPr>
          <a:lstStyle/>
          <a:p>
            <a:r>
              <a:rPr lang="en-US" sz="5100" b="1" dirty="0" smtClean="0"/>
              <a:t>Patrick Bradley</a:t>
            </a:r>
          </a:p>
          <a:p>
            <a:r>
              <a:rPr lang="en-US" sz="5100" b="1" dirty="0" smtClean="0"/>
              <a:t>LimnoTech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sz="3400" b="1" dirty="0" smtClean="0"/>
              <a:t>January 2013</a:t>
            </a:r>
            <a:endParaRPr lang="en-US" sz="3400" b="1" dirty="0"/>
          </a:p>
        </p:txBody>
      </p:sp>
      <p:pic>
        <p:nvPicPr>
          <p:cNvPr id="4" name="Picture 3" descr="full_logo_with_transparent_background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76200" y="4038600"/>
            <a:ext cx="34290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9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3450696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“</a:t>
            </a:r>
            <a:r>
              <a:rPr lang="en-US" sz="3200" b="1" dirty="0" err="1"/>
              <a:t>lex</a:t>
            </a:r>
            <a:r>
              <a:rPr lang="en-US" sz="3200" b="1" dirty="0"/>
              <a:t> non </a:t>
            </a:r>
            <a:r>
              <a:rPr lang="en-US" sz="3200" b="1" dirty="0" err="1"/>
              <a:t>intendit</a:t>
            </a:r>
            <a:r>
              <a:rPr lang="en-US" sz="3200" b="1" dirty="0"/>
              <a:t> </a:t>
            </a:r>
            <a:r>
              <a:rPr lang="en-US" sz="3200" b="1" dirty="0" err="1"/>
              <a:t>aliquid</a:t>
            </a:r>
            <a:r>
              <a:rPr lang="en-US" sz="3200" b="1" dirty="0"/>
              <a:t> impossible” </a:t>
            </a:r>
          </a:p>
          <a:p>
            <a:r>
              <a:rPr lang="en-US" sz="3200" b="1" dirty="0"/>
              <a:t>“the law does not compel the doing of impossible acts</a:t>
            </a:r>
            <a:r>
              <a:rPr lang="en-US" sz="3200" b="1" dirty="0" smtClean="0"/>
              <a:t>”   (AMSA 2004; NACWA)</a:t>
            </a:r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“Sanitary </a:t>
            </a:r>
            <a:r>
              <a:rPr lang="en-US" sz="3200" b="1" dirty="0" smtClean="0"/>
              <a:t>sewer overflows </a:t>
            </a:r>
            <a:r>
              <a:rPr lang="en-US" sz="3200" b="1" dirty="0"/>
              <a:t>must be eliminated</a:t>
            </a:r>
            <a:r>
              <a:rPr lang="en-US" sz="3200" b="1" dirty="0" smtClean="0"/>
              <a:t>” (EPA)</a:t>
            </a:r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Just for Fun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6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1295400"/>
            <a:ext cx="7848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1999-2000 – Almost SSO rule</a:t>
            </a:r>
          </a:p>
          <a:p>
            <a:r>
              <a:rPr lang="en-US" b="1" dirty="0" smtClean="0"/>
              <a:t>2000 – EPA Watershed-based permitting policy</a:t>
            </a:r>
          </a:p>
          <a:p>
            <a:r>
              <a:rPr lang="en-US" b="1" dirty="0"/>
              <a:t>2002 – TMDL/</a:t>
            </a:r>
            <a:r>
              <a:rPr lang="en-US" b="1" dirty="0" err="1"/>
              <a:t>Stormwater</a:t>
            </a:r>
            <a:r>
              <a:rPr lang="en-US" b="1" dirty="0"/>
              <a:t> memo</a:t>
            </a:r>
          </a:p>
          <a:p>
            <a:r>
              <a:rPr lang="en-US" b="1" dirty="0" smtClean="0"/>
              <a:t>2003 – 2007 Watershed-based Permitting Guidance</a:t>
            </a:r>
          </a:p>
          <a:p>
            <a:r>
              <a:rPr lang="en-US" b="1" dirty="0" smtClean="0"/>
              <a:t>2003 – Proposed Blending Policy</a:t>
            </a:r>
          </a:p>
          <a:p>
            <a:r>
              <a:rPr lang="en-US" b="1" dirty="0" smtClean="0"/>
              <a:t>2005 – Proposed Peak Flow Policy (Blending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2007 – Compliance Schedule Policy Memo</a:t>
            </a:r>
            <a:endParaRPr lang="en-US" b="1" dirty="0" smtClean="0"/>
          </a:p>
          <a:p>
            <a:r>
              <a:rPr lang="en-US" b="1" dirty="0" smtClean="0"/>
              <a:t>2010 – New </a:t>
            </a:r>
            <a:r>
              <a:rPr lang="en-US" b="1" dirty="0" smtClean="0"/>
              <a:t>and Improved </a:t>
            </a:r>
            <a:r>
              <a:rPr lang="en-US" b="1" dirty="0" smtClean="0"/>
              <a:t>TMDL/</a:t>
            </a:r>
            <a:r>
              <a:rPr lang="en-US" b="1" dirty="0" err="1" smtClean="0"/>
              <a:t>Stormwater</a:t>
            </a:r>
            <a:r>
              <a:rPr lang="en-US" b="1" dirty="0" smtClean="0"/>
              <a:t> memo</a:t>
            </a:r>
          </a:p>
          <a:p>
            <a:r>
              <a:rPr lang="en-US" b="1" dirty="0" smtClean="0"/>
              <a:t>2010-2011 – Listening Sessions</a:t>
            </a:r>
          </a:p>
          <a:p>
            <a:r>
              <a:rPr lang="en-US" b="1" dirty="0" smtClean="0"/>
              <a:t>2012 – Integrated Planning Framework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Quick History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3683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77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Watershed-based permitting</a:t>
            </a:r>
          </a:p>
          <a:p>
            <a:pPr lvl="1"/>
            <a:r>
              <a:rPr lang="en-US" sz="2800" b="1" dirty="0" smtClean="0"/>
              <a:t>2002 Policy directive from Assistant Administrator for Water to all regions and </a:t>
            </a:r>
            <a:r>
              <a:rPr lang="en-US" sz="2800" b="1" dirty="0" err="1" smtClean="0"/>
              <a:t>Headquaters</a:t>
            </a:r>
            <a:r>
              <a:rPr lang="en-US" sz="2800" b="1" dirty="0" smtClean="0"/>
              <a:t> Offices</a:t>
            </a:r>
          </a:p>
          <a:p>
            <a:pPr lvl="1"/>
            <a:r>
              <a:rPr lang="en-US" sz="2800" b="1" dirty="0" smtClean="0"/>
              <a:t>2003 Watershed-based Permitting Policy</a:t>
            </a:r>
          </a:p>
          <a:p>
            <a:pPr lvl="1"/>
            <a:r>
              <a:rPr lang="en-US" sz="2800" b="1" dirty="0" smtClean="0"/>
              <a:t>2003 Implementation Guidance</a:t>
            </a:r>
          </a:p>
          <a:p>
            <a:pPr lvl="1"/>
            <a:r>
              <a:rPr lang="en-US" sz="2800" b="1" dirty="0" smtClean="0"/>
              <a:t>2007 Technical Guidance </a:t>
            </a: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Nostalgia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694735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89125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Bundle all requirements from a single entity for multiple discharges (</a:t>
            </a:r>
            <a:r>
              <a:rPr lang="en-US" sz="2800" dirty="0" err="1"/>
              <a:t>e.g</a:t>
            </a:r>
            <a:r>
              <a:rPr lang="en-US" sz="2800" dirty="0"/>
              <a:t>, multiple wastewater plants) into a single permit</a:t>
            </a:r>
            <a:r>
              <a:rPr lang="en-US" sz="20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Municipal </a:t>
            </a:r>
            <a:r>
              <a:rPr lang="en-US" sz="2800" dirty="0"/>
              <a:t>example: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Secondary </a:t>
            </a:r>
            <a:r>
              <a:rPr lang="en-US" sz="2400" dirty="0" smtClean="0"/>
              <a:t>treatment limits 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TMDL WLA/WQBELs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CSOs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Storm water</a:t>
            </a:r>
          </a:p>
          <a:p>
            <a:pPr lvl="1">
              <a:lnSpc>
                <a:spcPct val="90000"/>
              </a:lnSpc>
            </a:pPr>
            <a:r>
              <a:rPr lang="en-US" sz="2400" dirty="0" err="1"/>
              <a:t>Biosolids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Pretreatment</a:t>
            </a:r>
          </a:p>
          <a:p>
            <a:pPr lvl="1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89FC3-3CC9-464E-AD9A-586948AB0F9A}" type="slidenum">
              <a:rPr lang="en-US"/>
              <a:pPr/>
              <a:t>6</a:t>
            </a:fld>
            <a:endParaRPr lang="en-US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9100"/>
            <a:ext cx="8839200" cy="968375"/>
          </a:xfrm>
        </p:spPr>
        <p:txBody>
          <a:bodyPr>
            <a:normAutofit/>
          </a:bodyPr>
          <a:lstStyle/>
          <a:p>
            <a:r>
              <a:rPr lang="en-US" sz="3600" b="1" dirty="0"/>
              <a:t>Permit  Type: </a:t>
            </a:r>
            <a:r>
              <a:rPr lang="en-US" sz="3600" b="1" dirty="0" smtClean="0"/>
              <a:t>Consolidating </a:t>
            </a:r>
            <a:r>
              <a:rPr lang="en-US" sz="3600" b="1" dirty="0"/>
              <a:t>Permits</a:t>
            </a:r>
          </a:p>
        </p:txBody>
      </p:sp>
      <p:pic>
        <p:nvPicPr>
          <p:cNvPr id="129028" name="Picture 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46525"/>
            <a:ext cx="4267200" cy="291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23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Stoner/Giles Memo – October 27, 2011</a:t>
            </a:r>
          </a:p>
          <a:p>
            <a:pPr lvl="1"/>
            <a:r>
              <a:rPr lang="en-US" b="1" dirty="0" smtClean="0"/>
              <a:t>“Achieving Water Quality Through Integrated Municipal </a:t>
            </a:r>
            <a:r>
              <a:rPr lang="en-US" b="1" dirty="0" err="1" smtClean="0"/>
              <a:t>Stormwater</a:t>
            </a:r>
            <a:r>
              <a:rPr lang="en-US" b="1" dirty="0" smtClean="0"/>
              <a:t> and Wastewater Plans”</a:t>
            </a:r>
          </a:p>
          <a:p>
            <a:r>
              <a:rPr lang="en-US" sz="2800" b="1" dirty="0" smtClean="0"/>
              <a:t>Stakeholder Meeting – December 13, 2011</a:t>
            </a:r>
          </a:p>
          <a:p>
            <a:r>
              <a:rPr lang="en-US" sz="2800" b="1" dirty="0" smtClean="0"/>
              <a:t>Draft Framework – January 13, 2012</a:t>
            </a:r>
          </a:p>
          <a:p>
            <a:r>
              <a:rPr lang="en-US" sz="2800" b="1" dirty="0" smtClean="0"/>
              <a:t>Stakeholder Workshops – January-February 2012</a:t>
            </a:r>
          </a:p>
          <a:p>
            <a:r>
              <a:rPr lang="en-US" sz="2800" b="1" dirty="0" smtClean="0"/>
              <a:t>“Final” Framework – June 5, 2012 </a:t>
            </a: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4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Encourages Regions to work with States and communities on implementing comprehensive, integrated planning approaches</a:t>
            </a:r>
          </a:p>
          <a:p>
            <a:pPr lvl="1"/>
            <a:r>
              <a:rPr lang="en-US" b="1" dirty="0" smtClean="0"/>
              <a:t>CWA and implementing regulations and guidance provide necessary </a:t>
            </a:r>
            <a:r>
              <a:rPr lang="en-US" b="1" dirty="0" smtClean="0">
                <a:solidFill>
                  <a:srgbClr val="FF0000"/>
                </a:solidFill>
              </a:rPr>
              <a:t>flexibility</a:t>
            </a:r>
            <a:r>
              <a:rPr lang="en-US" b="1" dirty="0" smtClean="0"/>
              <a:t> </a:t>
            </a:r>
          </a:p>
          <a:p>
            <a:pPr lvl="1"/>
            <a:r>
              <a:rPr lang="en-US" b="1" dirty="0" smtClean="0"/>
              <a:t>Existing regulatory standards will be maintained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EPA is developing integrated planning framework</a:t>
            </a:r>
          </a:p>
          <a:p>
            <a:pPr lvl="1"/>
            <a:r>
              <a:rPr lang="en-US" b="1" dirty="0" smtClean="0"/>
              <a:t>Will obtain feedback from States, local governments, utilities and environmental groups</a:t>
            </a:r>
          </a:p>
          <a:p>
            <a:pPr lvl="1"/>
            <a:r>
              <a:rPr lang="en-US" b="1" dirty="0" smtClean="0"/>
              <a:t>Looking to identify municipal leaders to serve as models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Stoner/Giles Memo to Regions</a:t>
            </a:r>
            <a:br>
              <a:rPr lang="en-US" dirty="0" smtClean="0"/>
            </a:br>
            <a:r>
              <a:rPr lang="en-US" sz="3100" dirty="0" smtClean="0"/>
              <a:t>October 27, 2011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355283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24000"/>
            <a:ext cx="7408333" cy="4365096"/>
          </a:xfrm>
        </p:spPr>
        <p:txBody>
          <a:bodyPr>
            <a:normAutofit/>
          </a:bodyPr>
          <a:lstStyle/>
          <a:p>
            <a:r>
              <a:rPr lang="en-US" b="1" dirty="0" smtClean="0"/>
              <a:t>From October 2011 Memorandum</a:t>
            </a:r>
          </a:p>
          <a:p>
            <a:pPr lvl="1"/>
            <a:r>
              <a:rPr lang="en-US" b="1" dirty="0" smtClean="0"/>
              <a:t>A comprehensive and integrated planning approach to a municipal government’s CWA waste- and storm-water obligations offers the greatest opportunity for identifying cost effective and protective solutions and implementing the most important projects first.”</a:t>
            </a:r>
          </a:p>
          <a:p>
            <a:r>
              <a:rPr lang="en-US" b="1" dirty="0" smtClean="0"/>
              <a:t>“waste- and storm-water obligations”</a:t>
            </a:r>
          </a:p>
          <a:p>
            <a:pPr lvl="1"/>
            <a:r>
              <a:rPr lang="en-US" b="1" dirty="0" smtClean="0"/>
              <a:t>Treatment plant effluent, blending, CSO, </a:t>
            </a:r>
            <a:r>
              <a:rPr lang="en-US" b="1" dirty="0" smtClean="0">
                <a:solidFill>
                  <a:srgbClr val="FF0000"/>
                </a:solidFill>
              </a:rPr>
              <a:t>SSO</a:t>
            </a:r>
            <a:r>
              <a:rPr lang="en-US" b="1" dirty="0" smtClean="0"/>
              <a:t>, </a:t>
            </a:r>
            <a:r>
              <a:rPr lang="en-US" b="1" dirty="0" err="1" smtClean="0"/>
              <a:t>stormwater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Municipal CWA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617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Following slides mostly from EPA presentation explaining the framework</a:t>
            </a: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does the Framework say?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8039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371600"/>
            <a:ext cx="5528733" cy="4754563"/>
          </a:xfrm>
        </p:spPr>
        <p:txBody>
          <a:bodyPr>
            <a:normAutofit lnSpcReduction="10000"/>
          </a:bodyPr>
          <a:lstStyle/>
          <a:p>
            <a:r>
              <a:rPr lang="en-US" sz="3000" b="1" dirty="0" smtClean="0"/>
              <a:t>Background</a:t>
            </a:r>
          </a:p>
          <a:p>
            <a:r>
              <a:rPr lang="en-US" sz="3000" b="1" dirty="0" smtClean="0"/>
              <a:t>Principles</a:t>
            </a:r>
          </a:p>
          <a:p>
            <a:pPr lvl="1"/>
            <a:r>
              <a:rPr lang="en-US" b="1" dirty="0" smtClean="0"/>
              <a:t>Overarching Principles</a:t>
            </a:r>
          </a:p>
          <a:p>
            <a:pPr lvl="1"/>
            <a:r>
              <a:rPr lang="en-US" b="1" dirty="0" smtClean="0"/>
              <a:t>Guiding Principles</a:t>
            </a:r>
          </a:p>
          <a:p>
            <a:r>
              <a:rPr lang="en-US" sz="3000" b="1" dirty="0" smtClean="0"/>
              <a:t>Elements of an Integrated Plan</a:t>
            </a:r>
          </a:p>
          <a:p>
            <a:pPr lvl="1"/>
            <a:r>
              <a:rPr lang="en-US" b="1" dirty="0" smtClean="0"/>
              <a:t>Scope</a:t>
            </a:r>
          </a:p>
          <a:p>
            <a:pPr lvl="1"/>
            <a:r>
              <a:rPr lang="en-US" b="1" dirty="0" smtClean="0"/>
              <a:t>Plan Elements</a:t>
            </a:r>
          </a:p>
          <a:p>
            <a:r>
              <a:rPr lang="en-US" sz="3000" b="1" dirty="0" smtClean="0"/>
              <a:t>Implementation</a:t>
            </a:r>
          </a:p>
          <a:p>
            <a:pPr lvl="1"/>
            <a:r>
              <a:rPr lang="en-US" b="1" dirty="0" smtClean="0"/>
              <a:t>Permits</a:t>
            </a:r>
          </a:p>
          <a:p>
            <a:pPr lvl="1"/>
            <a:r>
              <a:rPr lang="en-US" b="1" dirty="0" smtClean="0"/>
              <a:t>Enforcement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Framework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886200"/>
            <a:ext cx="248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7535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924800" cy="4953000"/>
          </a:xfrm>
        </p:spPr>
        <p:txBody>
          <a:bodyPr>
            <a:normAutofit/>
          </a:bodyPr>
          <a:lstStyle/>
          <a:p>
            <a:r>
              <a:rPr lang="en-US" b="1" dirty="0"/>
              <a:t>Under an integrated approach, EPA and States would use the </a:t>
            </a:r>
            <a:r>
              <a:rPr lang="en-US" b="1" dirty="0">
                <a:solidFill>
                  <a:srgbClr val="FF0000"/>
                </a:solidFill>
              </a:rPr>
              <a:t>flexibility</a:t>
            </a:r>
            <a:r>
              <a:rPr lang="en-US" b="1" dirty="0"/>
              <a:t> of EPA’s existing </a:t>
            </a:r>
            <a:r>
              <a:rPr lang="en-US" b="1" dirty="0">
                <a:solidFill>
                  <a:srgbClr val="FF0000"/>
                </a:solidFill>
              </a:rPr>
              <a:t>regulations and policies </a:t>
            </a:r>
            <a:r>
              <a:rPr lang="en-US" b="1" dirty="0"/>
              <a:t>and encourage municipalities to evaluate how best to meet all of their CWA requirements and within their financial capability to better allow—</a:t>
            </a:r>
          </a:p>
          <a:p>
            <a:pPr lvl="1"/>
            <a:r>
              <a:rPr lang="en-US" b="1" dirty="0" smtClean="0"/>
              <a:t>sequencing </a:t>
            </a:r>
            <a:r>
              <a:rPr lang="en-US" b="1" dirty="0"/>
              <a:t>wastewater and </a:t>
            </a:r>
            <a:r>
              <a:rPr lang="en-US" b="1" dirty="0" err="1"/>
              <a:t>stormwater</a:t>
            </a:r>
            <a:r>
              <a:rPr lang="en-US" b="1" dirty="0"/>
              <a:t> projects in a way that allows the highest priority environmental projects to come first, and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innovative </a:t>
            </a:r>
            <a:r>
              <a:rPr lang="en-US" b="1" dirty="0">
                <a:solidFill>
                  <a:srgbClr val="FF0000"/>
                </a:solidFill>
              </a:rPr>
              <a:t>solutions</a:t>
            </a:r>
            <a:r>
              <a:rPr lang="en-US" b="1" dirty="0"/>
              <a:t>, such as green infrastructure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Integrated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433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/>
              <a:t>Integrated planning will </a:t>
            </a:r>
            <a:r>
              <a:rPr lang="en-US" b="1" dirty="0">
                <a:solidFill>
                  <a:srgbClr val="FF0000"/>
                </a:solidFill>
              </a:rPr>
              <a:t>maintain </a:t>
            </a:r>
            <a:r>
              <a:rPr lang="en-US" b="1" dirty="0" smtClean="0">
                <a:solidFill>
                  <a:srgbClr val="FF0000"/>
                </a:solidFill>
              </a:rPr>
              <a:t>existing regulatory </a:t>
            </a:r>
            <a:r>
              <a:rPr lang="en-US" b="1" dirty="0">
                <a:solidFill>
                  <a:srgbClr val="FF0000"/>
                </a:solidFill>
              </a:rPr>
              <a:t>standards</a:t>
            </a:r>
            <a:r>
              <a:rPr lang="en-US" b="1" dirty="0"/>
              <a:t> that protect public </a:t>
            </a:r>
            <a:r>
              <a:rPr lang="en-US" b="1" dirty="0" smtClean="0"/>
              <a:t>health and </a:t>
            </a:r>
            <a:r>
              <a:rPr lang="en-US" b="1" dirty="0"/>
              <a:t>water quality</a:t>
            </a:r>
          </a:p>
          <a:p>
            <a:r>
              <a:rPr lang="en-US" b="1" dirty="0" smtClean="0"/>
              <a:t>Integrated </a:t>
            </a:r>
            <a:r>
              <a:rPr lang="en-US" b="1" dirty="0"/>
              <a:t>planning will allow a municipality </a:t>
            </a:r>
            <a:r>
              <a:rPr lang="en-US" b="1" dirty="0" smtClean="0"/>
              <a:t>to </a:t>
            </a:r>
            <a:r>
              <a:rPr lang="en-US" b="1" dirty="0" smtClean="0">
                <a:solidFill>
                  <a:srgbClr val="FF0000"/>
                </a:solidFill>
              </a:rPr>
              <a:t>balance </a:t>
            </a:r>
            <a:r>
              <a:rPr lang="en-US" b="1" dirty="0">
                <a:solidFill>
                  <a:srgbClr val="FF0000"/>
                </a:solidFill>
              </a:rPr>
              <a:t>various CWA requirements</a:t>
            </a:r>
            <a:r>
              <a:rPr lang="en-US" b="1" dirty="0"/>
              <a:t> in a </a:t>
            </a:r>
            <a:r>
              <a:rPr lang="en-US" b="1" dirty="0" smtClean="0"/>
              <a:t>manner that </a:t>
            </a:r>
            <a:r>
              <a:rPr lang="en-US" b="1" dirty="0"/>
              <a:t>addresses the most pressing public </a:t>
            </a:r>
            <a:r>
              <a:rPr lang="en-US" b="1" dirty="0" smtClean="0"/>
              <a:t>health and </a:t>
            </a:r>
            <a:r>
              <a:rPr lang="en-US" b="1" dirty="0"/>
              <a:t>environmental protection issues first</a:t>
            </a:r>
          </a:p>
          <a:p>
            <a:r>
              <a:rPr lang="en-US" b="1" dirty="0" smtClean="0"/>
              <a:t>The </a:t>
            </a:r>
            <a:r>
              <a:rPr lang="en-US" b="1" dirty="0"/>
              <a:t>responsibility to develop an integrated </a:t>
            </a:r>
            <a:r>
              <a:rPr lang="en-US" b="1" dirty="0" smtClean="0"/>
              <a:t>plan </a:t>
            </a:r>
            <a:r>
              <a:rPr lang="en-US" b="1" dirty="0" smtClean="0">
                <a:solidFill>
                  <a:srgbClr val="FF0000"/>
                </a:solidFill>
              </a:rPr>
              <a:t>rests </a:t>
            </a:r>
            <a:r>
              <a:rPr lang="en-US" b="1" dirty="0">
                <a:solidFill>
                  <a:srgbClr val="FF0000"/>
                </a:solidFill>
              </a:rPr>
              <a:t>with </a:t>
            </a:r>
            <a:r>
              <a:rPr lang="en-US" b="1" dirty="0" smtClean="0">
                <a:solidFill>
                  <a:srgbClr val="FF0000"/>
                </a:solidFill>
              </a:rPr>
              <a:t>municipalities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Overarching Principles for</a:t>
            </a:r>
            <a:br>
              <a:rPr lang="en-US" dirty="0" smtClean="0"/>
            </a:br>
            <a:r>
              <a:rPr lang="en-US" dirty="0" smtClean="0"/>
              <a:t>Integrated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1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1"/>
            <a:ext cx="8839200" cy="48767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Integrated Plans should</a:t>
            </a:r>
            <a:r>
              <a:rPr lang="en-US" b="1" dirty="0" smtClean="0"/>
              <a:t>:</a:t>
            </a:r>
          </a:p>
          <a:p>
            <a:pPr lvl="1"/>
            <a:r>
              <a:rPr lang="en-US" sz="1900" b="1" dirty="0" smtClean="0"/>
              <a:t>Reflect </a:t>
            </a:r>
            <a:r>
              <a:rPr lang="en-US" sz="1900" b="1" dirty="0"/>
              <a:t>State requirements and </a:t>
            </a:r>
            <a:r>
              <a:rPr lang="en-US" sz="1900" b="1" dirty="0" smtClean="0"/>
              <a:t>planning efforts </a:t>
            </a:r>
            <a:r>
              <a:rPr lang="en-US" sz="1900" b="1" dirty="0"/>
              <a:t>and incorporate State input on </a:t>
            </a:r>
            <a:r>
              <a:rPr lang="en-US" sz="1900" b="1" dirty="0" smtClean="0"/>
              <a:t>key issues</a:t>
            </a:r>
            <a:endParaRPr lang="en-US" sz="1900" b="1" dirty="0"/>
          </a:p>
          <a:p>
            <a:pPr lvl="1"/>
            <a:r>
              <a:rPr lang="en-US" sz="1900" b="1" dirty="0" smtClean="0"/>
              <a:t>Provide </a:t>
            </a:r>
            <a:r>
              <a:rPr lang="en-US" sz="1900" b="1" dirty="0"/>
              <a:t>for meeting water quality </a:t>
            </a:r>
            <a:r>
              <a:rPr lang="en-US" sz="1900" b="1" dirty="0" smtClean="0"/>
              <a:t>standards using </a:t>
            </a:r>
            <a:r>
              <a:rPr lang="en-US" sz="1900" b="1" dirty="0">
                <a:solidFill>
                  <a:srgbClr val="FF0000"/>
                </a:solidFill>
              </a:rPr>
              <a:t>existing flexibilities </a:t>
            </a:r>
            <a:r>
              <a:rPr lang="en-US" sz="1900" b="1" dirty="0"/>
              <a:t>in the CWA and </a:t>
            </a:r>
            <a:r>
              <a:rPr lang="en-US" sz="1900" b="1" dirty="0" smtClean="0"/>
              <a:t>its implementing regulations</a:t>
            </a:r>
          </a:p>
          <a:p>
            <a:pPr lvl="1"/>
            <a:r>
              <a:rPr lang="en-US" sz="1900" b="1" dirty="0"/>
              <a:t>Maximize the effectiveness of infrastructure dollars through analysis of alternatives and the selection and sequencing of actions needed to address water quality challenges and noncompliance</a:t>
            </a:r>
          </a:p>
          <a:p>
            <a:pPr lvl="1"/>
            <a:r>
              <a:rPr lang="en-US" sz="1900" b="1" dirty="0"/>
              <a:t>Incorporate effective innovative technologies, approaches and practices (including green infrastructure)</a:t>
            </a:r>
          </a:p>
          <a:p>
            <a:pPr lvl="1"/>
            <a:r>
              <a:rPr lang="en-US" sz="1900" b="1" dirty="0"/>
              <a:t>Evaluate and address community impacts and consider disproportionate burdens resulting from a municipality’s implementation of its plan</a:t>
            </a:r>
          </a:p>
          <a:p>
            <a:pPr lvl="1"/>
            <a:r>
              <a:rPr lang="en-US" sz="1900" b="1" dirty="0"/>
              <a:t>Implementation of </a:t>
            </a:r>
            <a:r>
              <a:rPr lang="en-US" sz="1900" b="1" dirty="0">
                <a:solidFill>
                  <a:srgbClr val="FF0000"/>
                </a:solidFill>
              </a:rPr>
              <a:t>technology‐based and core requirements </a:t>
            </a:r>
            <a:r>
              <a:rPr lang="en-US" sz="1900" b="1" dirty="0"/>
              <a:t>are not delayed</a:t>
            </a:r>
          </a:p>
          <a:p>
            <a:pPr lvl="1"/>
            <a:r>
              <a:rPr lang="en-US" sz="1900" b="1" dirty="0"/>
              <a:t>Financial strategy is in place, including appropriate fee structures</a:t>
            </a:r>
          </a:p>
          <a:p>
            <a:pPr lvl="1"/>
            <a:r>
              <a:rPr lang="en-US" sz="1900" b="1" dirty="0"/>
              <a:t>Opportunity for meaningful stakeholder input throughout the development of the </a:t>
            </a:r>
            <a:r>
              <a:rPr lang="en-US" sz="1900" b="1" dirty="0" smtClean="0"/>
              <a:t>plan</a:t>
            </a:r>
            <a:endParaRPr lang="en-US" sz="19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763000" cy="1020762"/>
          </a:xfrm>
        </p:spPr>
        <p:txBody>
          <a:bodyPr>
            <a:noAutofit/>
          </a:bodyPr>
          <a:lstStyle/>
          <a:p>
            <a:r>
              <a:rPr lang="en-US" sz="4000" dirty="0" smtClean="0"/>
              <a:t>Guiding Principles for Plan Development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67281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60216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1: Water Quality, Human Health, Regulatory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Issues</a:t>
            </a:r>
          </a:p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2: Existing Systems and Performance</a:t>
            </a:r>
            <a:endParaRPr lang="en-US" sz="2800" dirty="0" smtClean="0"/>
          </a:p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3: Stakeholder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Involvement</a:t>
            </a:r>
          </a:p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4: Evaluating and Selecting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Alternatives</a:t>
            </a:r>
          </a:p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5: Measuring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Success</a:t>
            </a:r>
          </a:p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Element 6: Improvements to Plan</a:t>
            </a:r>
            <a:endParaRPr lang="en-US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n-US" sz="2200" dirty="0" smtClean="0"/>
          </a:p>
          <a:p>
            <a:endParaRPr lang="en-US" sz="4000" dirty="0" smtClean="0"/>
          </a:p>
          <a:p>
            <a:pPr>
              <a:buNone/>
            </a:pPr>
            <a:endParaRPr lang="en-US" sz="3400" dirty="0" smtClean="0"/>
          </a:p>
          <a:p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915400" cy="1036638"/>
          </a:xfrm>
        </p:spPr>
        <p:txBody>
          <a:bodyPr>
            <a:noAutofit/>
          </a:bodyPr>
          <a:lstStyle/>
          <a:p>
            <a:r>
              <a:rPr lang="en-US" sz="4000" dirty="0" smtClean="0"/>
              <a:t>Integrated Plan Elements </a:t>
            </a:r>
            <a:endParaRPr lang="en-US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88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114800"/>
          </a:xfrm>
        </p:spPr>
        <p:txBody>
          <a:bodyPr>
            <a:normAutofit/>
          </a:bodyPr>
          <a:lstStyle/>
          <a:p>
            <a:r>
              <a:rPr lang="en-US" b="1" dirty="0"/>
              <a:t>Incorporate all or part of an integrated </a:t>
            </a:r>
            <a:r>
              <a:rPr lang="en-US" b="1" dirty="0" smtClean="0"/>
              <a:t>plan into </a:t>
            </a:r>
            <a:r>
              <a:rPr lang="en-US" b="1" dirty="0"/>
              <a:t>NPDES permit </a:t>
            </a:r>
            <a:r>
              <a:rPr lang="en-US" b="1" dirty="0">
                <a:solidFill>
                  <a:srgbClr val="FF0000"/>
                </a:solidFill>
              </a:rPr>
              <a:t>where legally permissible</a:t>
            </a:r>
          </a:p>
          <a:p>
            <a:r>
              <a:rPr lang="en-US" b="1" dirty="0" smtClean="0"/>
              <a:t>Considerations </a:t>
            </a:r>
            <a:r>
              <a:rPr lang="en-US" b="1" dirty="0"/>
              <a:t>for incorporating </a:t>
            </a:r>
            <a:r>
              <a:rPr lang="en-US" b="1" dirty="0" smtClean="0"/>
              <a:t>integrated plans </a:t>
            </a:r>
            <a:r>
              <a:rPr lang="en-US" b="1" dirty="0"/>
              <a:t>into permits</a:t>
            </a:r>
          </a:p>
          <a:p>
            <a:pPr lvl="1"/>
            <a:r>
              <a:rPr lang="en-US" b="1" dirty="0" smtClean="0"/>
              <a:t>Compliance </a:t>
            </a:r>
            <a:r>
              <a:rPr lang="en-US" b="1" dirty="0"/>
              <a:t>schedules for meeting WQBELs </a:t>
            </a:r>
            <a:r>
              <a:rPr lang="en-US" b="1" dirty="0" smtClean="0"/>
              <a:t>need to </a:t>
            </a:r>
            <a:r>
              <a:rPr lang="en-US" b="1" dirty="0"/>
              <a:t>be consistent with the requirements in 40 </a:t>
            </a:r>
            <a:r>
              <a:rPr lang="en-US" b="1" dirty="0" smtClean="0"/>
              <a:t>CFR 122.47</a:t>
            </a:r>
            <a:endParaRPr lang="en-US" b="1" dirty="0"/>
          </a:p>
          <a:p>
            <a:pPr lvl="1"/>
            <a:r>
              <a:rPr lang="en-US" b="1" dirty="0" smtClean="0"/>
              <a:t>Green </a:t>
            </a:r>
            <a:r>
              <a:rPr lang="en-US" b="1" dirty="0"/>
              <a:t>infrastructure approaches and </a:t>
            </a:r>
            <a:r>
              <a:rPr lang="en-US" b="1" dirty="0" smtClean="0"/>
              <a:t>related innovative </a:t>
            </a:r>
            <a:r>
              <a:rPr lang="en-US" b="1" dirty="0"/>
              <a:t>practices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Appropriate</a:t>
            </a:r>
            <a:r>
              <a:rPr lang="en-US" b="1" dirty="0" smtClean="0"/>
              <a:t> </a:t>
            </a:r>
            <a:r>
              <a:rPr lang="en-US" b="1" dirty="0"/>
              <a:t>water quality trading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Integrated Plan Implementation </a:t>
            </a:r>
            <a:br>
              <a:rPr lang="en-US" dirty="0" smtClean="0"/>
            </a:b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Permits</a:t>
            </a:r>
            <a:endParaRPr lang="en-US" sz="3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70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1371600"/>
            <a:ext cx="81534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All or part of an integrated plan may be able to </a:t>
            </a:r>
            <a:r>
              <a:rPr lang="en-US" b="1" dirty="0" smtClean="0"/>
              <a:t>be incorporated </a:t>
            </a:r>
            <a:r>
              <a:rPr lang="en-US" b="1" dirty="0"/>
              <a:t>into the remedy of an enforcement action</a:t>
            </a:r>
          </a:p>
          <a:p>
            <a:r>
              <a:rPr lang="en-US" b="1" dirty="0" smtClean="0"/>
              <a:t>Considerations </a:t>
            </a:r>
            <a:r>
              <a:rPr lang="en-US" b="1" dirty="0"/>
              <a:t>for incorporating integrated plans </a:t>
            </a:r>
            <a:r>
              <a:rPr lang="en-US" b="1" dirty="0" smtClean="0"/>
              <a:t>into enforcement </a:t>
            </a:r>
            <a:r>
              <a:rPr lang="en-US" b="1" dirty="0"/>
              <a:t>actions</a:t>
            </a:r>
          </a:p>
          <a:p>
            <a:pPr lvl="1"/>
            <a:r>
              <a:rPr lang="en-US" b="1" dirty="0" smtClean="0"/>
              <a:t>All </a:t>
            </a:r>
            <a:r>
              <a:rPr lang="en-US" b="1" dirty="0"/>
              <a:t>parties needed to effectuate a remedy are involved</a:t>
            </a:r>
          </a:p>
          <a:p>
            <a:pPr lvl="1"/>
            <a:r>
              <a:rPr lang="en-US" b="1" dirty="0" smtClean="0"/>
              <a:t>History </a:t>
            </a:r>
            <a:r>
              <a:rPr lang="en-US" b="1" dirty="0"/>
              <a:t>of compliance</a:t>
            </a:r>
          </a:p>
          <a:p>
            <a:pPr lvl="1"/>
            <a:r>
              <a:rPr lang="en-US" b="1" dirty="0" smtClean="0"/>
              <a:t>Where </a:t>
            </a:r>
            <a:r>
              <a:rPr lang="en-US" b="1" dirty="0"/>
              <a:t>extended time is necessary to achieve compliance</a:t>
            </a:r>
          </a:p>
          <a:p>
            <a:pPr lvl="1"/>
            <a:r>
              <a:rPr lang="en-US" b="1" dirty="0" smtClean="0"/>
              <a:t>Using </a:t>
            </a:r>
            <a:r>
              <a:rPr lang="en-US" b="1" dirty="0"/>
              <a:t>permitting and enforcement action in conjunction</a:t>
            </a:r>
          </a:p>
          <a:p>
            <a:pPr lvl="1"/>
            <a:r>
              <a:rPr lang="en-US" b="1" dirty="0" smtClean="0"/>
              <a:t>Enforcement </a:t>
            </a:r>
            <a:r>
              <a:rPr lang="en-US" b="1" dirty="0"/>
              <a:t>orders should allow for adaptive management</a:t>
            </a:r>
          </a:p>
          <a:p>
            <a:pPr lvl="1"/>
            <a:r>
              <a:rPr lang="en-US" b="1" dirty="0" smtClean="0"/>
              <a:t>Green </a:t>
            </a:r>
            <a:r>
              <a:rPr lang="en-US" b="1" dirty="0"/>
              <a:t>infrastructure approaches and related </a:t>
            </a:r>
            <a:r>
              <a:rPr lang="en-US" b="1" dirty="0" smtClean="0"/>
              <a:t>innovative practices</a:t>
            </a:r>
            <a:endParaRPr lang="en-US" b="1" dirty="0"/>
          </a:p>
          <a:p>
            <a:pPr lvl="1"/>
            <a:r>
              <a:rPr lang="en-US" b="1" dirty="0" smtClean="0"/>
              <a:t>Environmentally </a:t>
            </a:r>
            <a:r>
              <a:rPr lang="en-US" b="1" dirty="0"/>
              <a:t>beneficial projects in plan that municipality </a:t>
            </a:r>
            <a:r>
              <a:rPr lang="en-US" b="1" dirty="0" smtClean="0"/>
              <a:t>is not </a:t>
            </a:r>
            <a:r>
              <a:rPr lang="en-US" b="1" dirty="0"/>
              <a:t>otherwise legally required to perform may be </a:t>
            </a:r>
            <a:r>
              <a:rPr lang="en-US" b="1" dirty="0" smtClean="0"/>
              <a:t>included consistent </a:t>
            </a:r>
            <a:r>
              <a:rPr lang="en-US" b="1" dirty="0"/>
              <a:t>with Supplemental Environmental Protects Policy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Plan Implementation </a:t>
            </a:r>
            <a:br>
              <a:rPr lang="en-US" dirty="0"/>
            </a:b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39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1"/>
            <a:ext cx="8001000" cy="3048000"/>
          </a:xfrm>
        </p:spPr>
        <p:txBody>
          <a:bodyPr/>
          <a:lstStyle/>
          <a:p>
            <a:r>
              <a:rPr lang="en-US" b="1" dirty="0"/>
              <a:t>Work with interested municipalities</a:t>
            </a:r>
          </a:p>
          <a:p>
            <a:r>
              <a:rPr lang="en-US" b="1" dirty="0" smtClean="0"/>
              <a:t>Share </a:t>
            </a:r>
            <a:r>
              <a:rPr lang="en-US" b="1" dirty="0"/>
              <a:t>information about lessons learned</a:t>
            </a:r>
          </a:p>
          <a:p>
            <a:r>
              <a:rPr lang="en-US" b="1" dirty="0" smtClean="0"/>
              <a:t>Management </a:t>
            </a:r>
            <a:r>
              <a:rPr lang="en-US" b="1" dirty="0"/>
              <a:t>of Process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Ongoing </a:t>
            </a:r>
            <a:r>
              <a:rPr lang="en-US" b="1" dirty="0">
                <a:solidFill>
                  <a:srgbClr val="FF0000"/>
                </a:solidFill>
              </a:rPr>
              <a:t>discussions with Regions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6D8F-D2B4-485F-A886-BC9A30540EE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for EPA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363861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763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4190999"/>
          </a:xfrm>
        </p:spPr>
        <p:txBody>
          <a:bodyPr>
            <a:normAutofit/>
          </a:bodyPr>
          <a:lstStyle/>
          <a:p>
            <a:r>
              <a:rPr lang="en-US" sz="3200" b="1" dirty="0"/>
              <a:t>Planning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Permitting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Enforcement </a:t>
            </a:r>
          </a:p>
          <a:p>
            <a:pPr marL="0" indent="0">
              <a:buNone/>
            </a:pPr>
            <a:endParaRPr lang="en-US" sz="2600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Integrated Planning, Integrated Permitting and </a:t>
            </a:r>
            <a:r>
              <a:rPr lang="en-US" b="1" dirty="0" smtClean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46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8800"/>
            <a:ext cx="7408333" cy="4190999"/>
          </a:xfrm>
        </p:spPr>
        <p:txBody>
          <a:bodyPr>
            <a:normAutofit/>
          </a:bodyPr>
          <a:lstStyle/>
          <a:p>
            <a:r>
              <a:rPr lang="en-US" sz="3200" b="1" dirty="0"/>
              <a:t>Planning </a:t>
            </a:r>
            <a:endParaRPr lang="en-US" sz="3200" b="1" dirty="0" smtClean="0"/>
          </a:p>
          <a:p>
            <a:pPr lvl="1"/>
            <a:r>
              <a:rPr lang="en-US" sz="3000" b="1" dirty="0" smtClean="0"/>
              <a:t>What </a:t>
            </a:r>
            <a:r>
              <a:rPr lang="en-US" sz="3000" b="1" dirty="0"/>
              <a:t>are the goals</a:t>
            </a:r>
            <a:r>
              <a:rPr lang="en-US" sz="3000" b="1" dirty="0" smtClean="0"/>
              <a:t>?</a:t>
            </a:r>
          </a:p>
          <a:p>
            <a:pPr lvl="2"/>
            <a:r>
              <a:rPr lang="en-US" sz="3000" dirty="0" smtClean="0"/>
              <a:t>“use </a:t>
            </a:r>
            <a:r>
              <a:rPr lang="en-US" sz="3000" dirty="0"/>
              <a:t>the flexibility of EPA’s existing regulations and policies and encourage municipalities to evaluate how best to meet all of their CWA </a:t>
            </a:r>
            <a:r>
              <a:rPr lang="en-US" sz="3000" dirty="0" smtClean="0"/>
              <a:t>requirements”</a:t>
            </a:r>
          </a:p>
          <a:p>
            <a:pPr lvl="1"/>
            <a:r>
              <a:rPr lang="en-US" sz="3200" b="1" dirty="0" smtClean="0"/>
              <a:t>What versus How?</a:t>
            </a:r>
            <a:endParaRPr lang="en-US" sz="3000" b="1" dirty="0"/>
          </a:p>
          <a:p>
            <a:pPr marL="0" indent="0">
              <a:buNone/>
            </a:pPr>
            <a:endParaRPr lang="en-US" sz="2600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Integrated Planning, Integrated Permitting and </a:t>
            </a:r>
            <a:r>
              <a:rPr lang="en-US" b="1" dirty="0" smtClean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20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752600"/>
            <a:ext cx="7408333" cy="4190999"/>
          </a:xfrm>
        </p:spPr>
        <p:txBody>
          <a:bodyPr>
            <a:normAutofit fontScale="92500"/>
          </a:bodyPr>
          <a:lstStyle/>
          <a:p>
            <a:r>
              <a:rPr lang="en-US" sz="3200" b="1" dirty="0"/>
              <a:t>Planning </a:t>
            </a:r>
          </a:p>
          <a:p>
            <a:r>
              <a:rPr lang="en-US" sz="3200" b="1" dirty="0"/>
              <a:t>Permitting </a:t>
            </a:r>
            <a:r>
              <a:rPr lang="en-US" sz="3200" b="1" dirty="0" smtClean="0"/>
              <a:t> </a:t>
            </a:r>
          </a:p>
          <a:p>
            <a:pPr lvl="1"/>
            <a:r>
              <a:rPr lang="en-US" sz="3000" b="1" dirty="0" smtClean="0"/>
              <a:t>Preferred Approach for Municipalities</a:t>
            </a:r>
          </a:p>
          <a:p>
            <a:pPr lvl="1"/>
            <a:r>
              <a:rPr lang="en-US" sz="3000" b="1" dirty="0" smtClean="0"/>
              <a:t>Stormwater, CSO, SSO, WWTP – single permit</a:t>
            </a:r>
          </a:p>
          <a:p>
            <a:pPr lvl="2"/>
            <a:r>
              <a:rPr lang="en-US" sz="2800" b="1" dirty="0" smtClean="0"/>
              <a:t>Mix of numeric and BMP limits – based on watershed goals</a:t>
            </a:r>
          </a:p>
          <a:p>
            <a:pPr lvl="1"/>
            <a:r>
              <a:rPr lang="en-US" sz="2800" b="1" dirty="0" smtClean="0"/>
              <a:t>SSOs and Blending – A lot of questions, no answers</a:t>
            </a:r>
            <a:endParaRPr lang="en-US" sz="2800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Integrated Planning, Integrated Permitting and </a:t>
            </a:r>
            <a:r>
              <a:rPr lang="en-US" b="1" dirty="0" smtClean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93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828800"/>
            <a:ext cx="7408333" cy="4800599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Enforcement – </a:t>
            </a:r>
          </a:p>
          <a:p>
            <a:pPr lvl="1"/>
            <a:r>
              <a:rPr lang="en-US" sz="3000" b="1" dirty="0" smtClean="0"/>
              <a:t>Should only apply after permit approach has been used and noncompliance determined</a:t>
            </a:r>
          </a:p>
          <a:p>
            <a:pPr lvl="1"/>
            <a:endParaRPr lang="en-US" sz="3000" b="1" dirty="0"/>
          </a:p>
          <a:p>
            <a:r>
              <a:rPr lang="en-US" sz="3200" b="1" dirty="0" smtClean="0"/>
              <a:t>A lot of questions; no answers</a:t>
            </a:r>
          </a:p>
          <a:p>
            <a:pPr marL="0" indent="0">
              <a:buNone/>
            </a:pPr>
            <a:endParaRPr lang="en-US" sz="2600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Integrated Planning, Integrated Permitting and </a:t>
            </a:r>
            <a:r>
              <a:rPr lang="en-US" b="1" dirty="0" smtClean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93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6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Line 2"/>
          <p:cNvSpPr>
            <a:spLocks noChangeShapeType="1"/>
          </p:cNvSpPr>
          <p:nvPr/>
        </p:nvSpPr>
        <p:spPr bwMode="auto">
          <a:xfrm>
            <a:off x="6396038" y="5857875"/>
            <a:ext cx="12096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195" name="Rectangle 3"/>
          <p:cNvSpPr>
            <a:spLocks noChangeArrowheads="1"/>
          </p:cNvSpPr>
          <p:nvPr/>
        </p:nvSpPr>
        <p:spPr bwMode="auto">
          <a:xfrm>
            <a:off x="5095875" y="5211763"/>
            <a:ext cx="1465263" cy="1293812"/>
          </a:xfrm>
          <a:prstGeom prst="rect">
            <a:avLst/>
          </a:prstGeom>
          <a:solidFill>
            <a:schemeClr val="bg1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196" name="Line 4"/>
          <p:cNvSpPr>
            <a:spLocks noChangeShapeType="1"/>
          </p:cNvSpPr>
          <p:nvPr/>
        </p:nvSpPr>
        <p:spPr bwMode="auto">
          <a:xfrm>
            <a:off x="3967163" y="5857875"/>
            <a:ext cx="111283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19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85725"/>
            <a:ext cx="9144000" cy="776288"/>
          </a:xfrm>
        </p:spPr>
        <p:txBody>
          <a:bodyPr>
            <a:normAutofit fontScale="90000"/>
          </a:bodyPr>
          <a:lstStyle/>
          <a:p>
            <a:pPr algn="ctr">
              <a:tabLst>
                <a:tab pos="2627313" algn="l"/>
              </a:tabLst>
            </a:pPr>
            <a:r>
              <a:rPr lang="en-US" sz="2700">
                <a:cs typeface="Times New Roman" pitchFamily="18" charset="0"/>
              </a:rPr>
              <a:t>Based on 1994 CSO Policy</a:t>
            </a:r>
            <a:br>
              <a:rPr lang="en-US" sz="2700">
                <a:cs typeface="Times New Roman" pitchFamily="18" charset="0"/>
              </a:rPr>
            </a:br>
            <a:r>
              <a:rPr lang="en-US" sz="2700">
                <a:cs typeface="Times New Roman" pitchFamily="18" charset="0"/>
              </a:rPr>
              <a:t>Where are we in EPA’s WQS coordination process?</a:t>
            </a:r>
            <a:r>
              <a:rPr lang="en-US" sz="2700"/>
              <a:t> </a:t>
            </a:r>
          </a:p>
        </p:txBody>
      </p:sp>
      <p:sp>
        <p:nvSpPr>
          <p:cNvPr id="776198" name="Line 6"/>
          <p:cNvSpPr>
            <a:spLocks noChangeShapeType="1"/>
          </p:cNvSpPr>
          <p:nvPr/>
        </p:nvSpPr>
        <p:spPr bwMode="auto">
          <a:xfrm flipH="1">
            <a:off x="3360738" y="1814513"/>
            <a:ext cx="53022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199" name="Freeform 7"/>
          <p:cNvSpPr>
            <a:spLocks/>
          </p:cNvSpPr>
          <p:nvPr/>
        </p:nvSpPr>
        <p:spPr bwMode="auto">
          <a:xfrm>
            <a:off x="7500938" y="3048000"/>
            <a:ext cx="1455737" cy="1517650"/>
          </a:xfrm>
          <a:custGeom>
            <a:avLst/>
            <a:gdLst>
              <a:gd name="T0" fmla="*/ 4 w 1835"/>
              <a:gd name="T1" fmla="*/ 874 h 1911"/>
              <a:gd name="T2" fmla="*/ 29 w 1835"/>
              <a:gd name="T3" fmla="*/ 715 h 1911"/>
              <a:gd name="T4" fmla="*/ 82 w 1835"/>
              <a:gd name="T5" fmla="*/ 561 h 1911"/>
              <a:gd name="T6" fmla="*/ 158 w 1835"/>
              <a:gd name="T7" fmla="*/ 420 h 1911"/>
              <a:gd name="T8" fmla="*/ 255 w 1835"/>
              <a:gd name="T9" fmla="*/ 293 h 1911"/>
              <a:gd name="T10" fmla="*/ 371 w 1835"/>
              <a:gd name="T11" fmla="*/ 186 h 1911"/>
              <a:gd name="T12" fmla="*/ 505 w 1835"/>
              <a:gd name="T13" fmla="*/ 101 h 1911"/>
              <a:gd name="T14" fmla="*/ 650 w 1835"/>
              <a:gd name="T15" fmla="*/ 41 h 1911"/>
              <a:gd name="T16" fmla="*/ 802 w 1835"/>
              <a:gd name="T17" fmla="*/ 7 h 1911"/>
              <a:gd name="T18" fmla="*/ 958 w 1835"/>
              <a:gd name="T19" fmla="*/ 0 h 1911"/>
              <a:gd name="T20" fmla="*/ 1111 w 1835"/>
              <a:gd name="T21" fmla="*/ 21 h 1911"/>
              <a:gd name="T22" fmla="*/ 1260 w 1835"/>
              <a:gd name="T23" fmla="*/ 69 h 1911"/>
              <a:gd name="T24" fmla="*/ 1399 w 1835"/>
              <a:gd name="T25" fmla="*/ 141 h 1911"/>
              <a:gd name="T26" fmla="*/ 1524 w 1835"/>
              <a:gd name="T27" fmla="*/ 237 h 1911"/>
              <a:gd name="T28" fmla="*/ 1633 w 1835"/>
              <a:gd name="T29" fmla="*/ 354 h 1911"/>
              <a:gd name="T30" fmla="*/ 1719 w 1835"/>
              <a:gd name="T31" fmla="*/ 488 h 1911"/>
              <a:gd name="T32" fmla="*/ 1783 w 1835"/>
              <a:gd name="T33" fmla="*/ 637 h 1911"/>
              <a:gd name="T34" fmla="*/ 1823 w 1835"/>
              <a:gd name="T35" fmla="*/ 794 h 1911"/>
              <a:gd name="T36" fmla="*/ 1835 w 1835"/>
              <a:gd name="T37" fmla="*/ 955 h 1911"/>
              <a:gd name="T38" fmla="*/ 1823 w 1835"/>
              <a:gd name="T39" fmla="*/ 1116 h 1911"/>
              <a:gd name="T40" fmla="*/ 1783 w 1835"/>
              <a:gd name="T41" fmla="*/ 1274 h 1911"/>
              <a:gd name="T42" fmla="*/ 1719 w 1835"/>
              <a:gd name="T43" fmla="*/ 1422 h 1911"/>
              <a:gd name="T44" fmla="*/ 1633 w 1835"/>
              <a:gd name="T45" fmla="*/ 1556 h 1911"/>
              <a:gd name="T46" fmla="*/ 1524 w 1835"/>
              <a:gd name="T47" fmla="*/ 1674 h 1911"/>
              <a:gd name="T48" fmla="*/ 1399 w 1835"/>
              <a:gd name="T49" fmla="*/ 1770 h 1911"/>
              <a:gd name="T50" fmla="*/ 1260 w 1835"/>
              <a:gd name="T51" fmla="*/ 1842 h 1911"/>
              <a:gd name="T52" fmla="*/ 1111 w 1835"/>
              <a:gd name="T53" fmla="*/ 1891 h 1911"/>
              <a:gd name="T54" fmla="*/ 958 w 1835"/>
              <a:gd name="T55" fmla="*/ 1911 h 1911"/>
              <a:gd name="T56" fmla="*/ 802 w 1835"/>
              <a:gd name="T57" fmla="*/ 1904 h 1911"/>
              <a:gd name="T58" fmla="*/ 650 w 1835"/>
              <a:gd name="T59" fmla="*/ 1869 h 1911"/>
              <a:gd name="T60" fmla="*/ 505 w 1835"/>
              <a:gd name="T61" fmla="*/ 1810 h 1911"/>
              <a:gd name="T62" fmla="*/ 371 w 1835"/>
              <a:gd name="T63" fmla="*/ 1725 h 1911"/>
              <a:gd name="T64" fmla="*/ 255 w 1835"/>
              <a:gd name="T65" fmla="*/ 1618 h 1911"/>
              <a:gd name="T66" fmla="*/ 158 w 1835"/>
              <a:gd name="T67" fmla="*/ 1491 h 1911"/>
              <a:gd name="T68" fmla="*/ 82 w 1835"/>
              <a:gd name="T69" fmla="*/ 1350 h 1911"/>
              <a:gd name="T70" fmla="*/ 29 w 1835"/>
              <a:gd name="T71" fmla="*/ 1196 h 1911"/>
              <a:gd name="T72" fmla="*/ 4 w 1835"/>
              <a:gd name="T73" fmla="*/ 1037 h 1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35" h="1911">
                <a:moveTo>
                  <a:pt x="0" y="955"/>
                </a:moveTo>
                <a:lnTo>
                  <a:pt x="4" y="874"/>
                </a:lnTo>
                <a:lnTo>
                  <a:pt x="13" y="794"/>
                </a:lnTo>
                <a:lnTo>
                  <a:pt x="29" y="715"/>
                </a:lnTo>
                <a:lnTo>
                  <a:pt x="53" y="637"/>
                </a:lnTo>
                <a:lnTo>
                  <a:pt x="82" y="561"/>
                </a:lnTo>
                <a:lnTo>
                  <a:pt x="116" y="488"/>
                </a:lnTo>
                <a:lnTo>
                  <a:pt x="158" y="420"/>
                </a:lnTo>
                <a:lnTo>
                  <a:pt x="203" y="354"/>
                </a:lnTo>
                <a:lnTo>
                  <a:pt x="255" y="293"/>
                </a:lnTo>
                <a:lnTo>
                  <a:pt x="311" y="237"/>
                </a:lnTo>
                <a:lnTo>
                  <a:pt x="371" y="186"/>
                </a:lnTo>
                <a:lnTo>
                  <a:pt x="436" y="141"/>
                </a:lnTo>
                <a:lnTo>
                  <a:pt x="505" y="101"/>
                </a:lnTo>
                <a:lnTo>
                  <a:pt x="576" y="69"/>
                </a:lnTo>
                <a:lnTo>
                  <a:pt x="650" y="41"/>
                </a:lnTo>
                <a:lnTo>
                  <a:pt x="724" y="21"/>
                </a:lnTo>
                <a:lnTo>
                  <a:pt x="802" y="7"/>
                </a:lnTo>
                <a:lnTo>
                  <a:pt x="880" y="0"/>
                </a:lnTo>
                <a:lnTo>
                  <a:pt x="958" y="0"/>
                </a:lnTo>
                <a:lnTo>
                  <a:pt x="1034" y="7"/>
                </a:lnTo>
                <a:lnTo>
                  <a:pt x="1111" y="21"/>
                </a:lnTo>
                <a:lnTo>
                  <a:pt x="1187" y="41"/>
                </a:lnTo>
                <a:lnTo>
                  <a:pt x="1260" y="69"/>
                </a:lnTo>
                <a:lnTo>
                  <a:pt x="1330" y="101"/>
                </a:lnTo>
                <a:lnTo>
                  <a:pt x="1399" y="141"/>
                </a:lnTo>
                <a:lnTo>
                  <a:pt x="1464" y="186"/>
                </a:lnTo>
                <a:lnTo>
                  <a:pt x="1524" y="237"/>
                </a:lnTo>
                <a:lnTo>
                  <a:pt x="1580" y="293"/>
                </a:lnTo>
                <a:lnTo>
                  <a:pt x="1633" y="354"/>
                </a:lnTo>
                <a:lnTo>
                  <a:pt x="1678" y="420"/>
                </a:lnTo>
                <a:lnTo>
                  <a:pt x="1719" y="488"/>
                </a:lnTo>
                <a:lnTo>
                  <a:pt x="1754" y="561"/>
                </a:lnTo>
                <a:lnTo>
                  <a:pt x="1783" y="637"/>
                </a:lnTo>
                <a:lnTo>
                  <a:pt x="1806" y="715"/>
                </a:lnTo>
                <a:lnTo>
                  <a:pt x="1823" y="794"/>
                </a:lnTo>
                <a:lnTo>
                  <a:pt x="1832" y="874"/>
                </a:lnTo>
                <a:lnTo>
                  <a:pt x="1835" y="955"/>
                </a:lnTo>
                <a:lnTo>
                  <a:pt x="1832" y="1037"/>
                </a:lnTo>
                <a:lnTo>
                  <a:pt x="1823" y="1116"/>
                </a:lnTo>
                <a:lnTo>
                  <a:pt x="1806" y="1196"/>
                </a:lnTo>
                <a:lnTo>
                  <a:pt x="1783" y="1274"/>
                </a:lnTo>
                <a:lnTo>
                  <a:pt x="1754" y="1350"/>
                </a:lnTo>
                <a:lnTo>
                  <a:pt x="1719" y="1422"/>
                </a:lnTo>
                <a:lnTo>
                  <a:pt x="1678" y="1491"/>
                </a:lnTo>
                <a:lnTo>
                  <a:pt x="1633" y="1556"/>
                </a:lnTo>
                <a:lnTo>
                  <a:pt x="1580" y="1618"/>
                </a:lnTo>
                <a:lnTo>
                  <a:pt x="1524" y="1674"/>
                </a:lnTo>
                <a:lnTo>
                  <a:pt x="1464" y="1725"/>
                </a:lnTo>
                <a:lnTo>
                  <a:pt x="1399" y="1770"/>
                </a:lnTo>
                <a:lnTo>
                  <a:pt x="1330" y="1810"/>
                </a:lnTo>
                <a:lnTo>
                  <a:pt x="1260" y="1842"/>
                </a:lnTo>
                <a:lnTo>
                  <a:pt x="1187" y="1869"/>
                </a:lnTo>
                <a:lnTo>
                  <a:pt x="1111" y="1891"/>
                </a:lnTo>
                <a:lnTo>
                  <a:pt x="1034" y="1904"/>
                </a:lnTo>
                <a:lnTo>
                  <a:pt x="958" y="1911"/>
                </a:lnTo>
                <a:lnTo>
                  <a:pt x="880" y="1911"/>
                </a:lnTo>
                <a:lnTo>
                  <a:pt x="802" y="1904"/>
                </a:lnTo>
                <a:lnTo>
                  <a:pt x="724" y="1891"/>
                </a:lnTo>
                <a:lnTo>
                  <a:pt x="650" y="1869"/>
                </a:lnTo>
                <a:lnTo>
                  <a:pt x="576" y="1842"/>
                </a:lnTo>
                <a:lnTo>
                  <a:pt x="505" y="1810"/>
                </a:lnTo>
                <a:lnTo>
                  <a:pt x="436" y="1770"/>
                </a:lnTo>
                <a:lnTo>
                  <a:pt x="371" y="1725"/>
                </a:lnTo>
                <a:lnTo>
                  <a:pt x="311" y="1674"/>
                </a:lnTo>
                <a:lnTo>
                  <a:pt x="255" y="1618"/>
                </a:lnTo>
                <a:lnTo>
                  <a:pt x="203" y="1556"/>
                </a:lnTo>
                <a:lnTo>
                  <a:pt x="158" y="1491"/>
                </a:lnTo>
                <a:lnTo>
                  <a:pt x="116" y="1422"/>
                </a:lnTo>
                <a:lnTo>
                  <a:pt x="82" y="1350"/>
                </a:lnTo>
                <a:lnTo>
                  <a:pt x="53" y="1274"/>
                </a:lnTo>
                <a:lnTo>
                  <a:pt x="29" y="1196"/>
                </a:lnTo>
                <a:lnTo>
                  <a:pt x="13" y="1116"/>
                </a:lnTo>
                <a:lnTo>
                  <a:pt x="4" y="1037"/>
                </a:lnTo>
                <a:lnTo>
                  <a:pt x="0" y="9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00" name="Freeform 8"/>
          <p:cNvSpPr>
            <a:spLocks/>
          </p:cNvSpPr>
          <p:nvPr/>
        </p:nvSpPr>
        <p:spPr bwMode="auto">
          <a:xfrm>
            <a:off x="7458075" y="2968625"/>
            <a:ext cx="1574800" cy="1597025"/>
          </a:xfrm>
          <a:custGeom>
            <a:avLst/>
            <a:gdLst>
              <a:gd name="T0" fmla="*/ 4 w 1835"/>
              <a:gd name="T1" fmla="*/ 874 h 1911"/>
              <a:gd name="T2" fmla="*/ 29 w 1835"/>
              <a:gd name="T3" fmla="*/ 715 h 1911"/>
              <a:gd name="T4" fmla="*/ 82 w 1835"/>
              <a:gd name="T5" fmla="*/ 561 h 1911"/>
              <a:gd name="T6" fmla="*/ 158 w 1835"/>
              <a:gd name="T7" fmla="*/ 420 h 1911"/>
              <a:gd name="T8" fmla="*/ 255 w 1835"/>
              <a:gd name="T9" fmla="*/ 293 h 1911"/>
              <a:gd name="T10" fmla="*/ 371 w 1835"/>
              <a:gd name="T11" fmla="*/ 186 h 1911"/>
              <a:gd name="T12" fmla="*/ 505 w 1835"/>
              <a:gd name="T13" fmla="*/ 101 h 1911"/>
              <a:gd name="T14" fmla="*/ 650 w 1835"/>
              <a:gd name="T15" fmla="*/ 41 h 1911"/>
              <a:gd name="T16" fmla="*/ 802 w 1835"/>
              <a:gd name="T17" fmla="*/ 7 h 1911"/>
              <a:gd name="T18" fmla="*/ 958 w 1835"/>
              <a:gd name="T19" fmla="*/ 0 h 1911"/>
              <a:gd name="T20" fmla="*/ 1111 w 1835"/>
              <a:gd name="T21" fmla="*/ 21 h 1911"/>
              <a:gd name="T22" fmla="*/ 1260 w 1835"/>
              <a:gd name="T23" fmla="*/ 69 h 1911"/>
              <a:gd name="T24" fmla="*/ 1399 w 1835"/>
              <a:gd name="T25" fmla="*/ 141 h 1911"/>
              <a:gd name="T26" fmla="*/ 1524 w 1835"/>
              <a:gd name="T27" fmla="*/ 237 h 1911"/>
              <a:gd name="T28" fmla="*/ 1633 w 1835"/>
              <a:gd name="T29" fmla="*/ 354 h 1911"/>
              <a:gd name="T30" fmla="*/ 1719 w 1835"/>
              <a:gd name="T31" fmla="*/ 488 h 1911"/>
              <a:gd name="T32" fmla="*/ 1783 w 1835"/>
              <a:gd name="T33" fmla="*/ 637 h 1911"/>
              <a:gd name="T34" fmla="*/ 1823 w 1835"/>
              <a:gd name="T35" fmla="*/ 794 h 1911"/>
              <a:gd name="T36" fmla="*/ 1835 w 1835"/>
              <a:gd name="T37" fmla="*/ 955 h 1911"/>
              <a:gd name="T38" fmla="*/ 1823 w 1835"/>
              <a:gd name="T39" fmla="*/ 1116 h 1911"/>
              <a:gd name="T40" fmla="*/ 1783 w 1835"/>
              <a:gd name="T41" fmla="*/ 1274 h 1911"/>
              <a:gd name="T42" fmla="*/ 1719 w 1835"/>
              <a:gd name="T43" fmla="*/ 1422 h 1911"/>
              <a:gd name="T44" fmla="*/ 1633 w 1835"/>
              <a:gd name="T45" fmla="*/ 1556 h 1911"/>
              <a:gd name="T46" fmla="*/ 1524 w 1835"/>
              <a:gd name="T47" fmla="*/ 1674 h 1911"/>
              <a:gd name="T48" fmla="*/ 1399 w 1835"/>
              <a:gd name="T49" fmla="*/ 1770 h 1911"/>
              <a:gd name="T50" fmla="*/ 1260 w 1835"/>
              <a:gd name="T51" fmla="*/ 1842 h 1911"/>
              <a:gd name="T52" fmla="*/ 1111 w 1835"/>
              <a:gd name="T53" fmla="*/ 1891 h 1911"/>
              <a:gd name="T54" fmla="*/ 958 w 1835"/>
              <a:gd name="T55" fmla="*/ 1911 h 1911"/>
              <a:gd name="T56" fmla="*/ 802 w 1835"/>
              <a:gd name="T57" fmla="*/ 1904 h 1911"/>
              <a:gd name="T58" fmla="*/ 650 w 1835"/>
              <a:gd name="T59" fmla="*/ 1869 h 1911"/>
              <a:gd name="T60" fmla="*/ 505 w 1835"/>
              <a:gd name="T61" fmla="*/ 1810 h 1911"/>
              <a:gd name="T62" fmla="*/ 371 w 1835"/>
              <a:gd name="T63" fmla="*/ 1725 h 1911"/>
              <a:gd name="T64" fmla="*/ 255 w 1835"/>
              <a:gd name="T65" fmla="*/ 1618 h 1911"/>
              <a:gd name="T66" fmla="*/ 158 w 1835"/>
              <a:gd name="T67" fmla="*/ 1491 h 1911"/>
              <a:gd name="T68" fmla="*/ 82 w 1835"/>
              <a:gd name="T69" fmla="*/ 1350 h 1911"/>
              <a:gd name="T70" fmla="*/ 29 w 1835"/>
              <a:gd name="T71" fmla="*/ 1196 h 1911"/>
              <a:gd name="T72" fmla="*/ 4 w 1835"/>
              <a:gd name="T73" fmla="*/ 1037 h 1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35" h="1911">
                <a:moveTo>
                  <a:pt x="0" y="955"/>
                </a:moveTo>
                <a:lnTo>
                  <a:pt x="4" y="874"/>
                </a:lnTo>
                <a:lnTo>
                  <a:pt x="13" y="794"/>
                </a:lnTo>
                <a:lnTo>
                  <a:pt x="29" y="715"/>
                </a:lnTo>
                <a:lnTo>
                  <a:pt x="53" y="637"/>
                </a:lnTo>
                <a:lnTo>
                  <a:pt x="82" y="561"/>
                </a:lnTo>
                <a:lnTo>
                  <a:pt x="116" y="488"/>
                </a:lnTo>
                <a:lnTo>
                  <a:pt x="158" y="420"/>
                </a:lnTo>
                <a:lnTo>
                  <a:pt x="203" y="354"/>
                </a:lnTo>
                <a:lnTo>
                  <a:pt x="255" y="293"/>
                </a:lnTo>
                <a:lnTo>
                  <a:pt x="311" y="237"/>
                </a:lnTo>
                <a:lnTo>
                  <a:pt x="371" y="186"/>
                </a:lnTo>
                <a:lnTo>
                  <a:pt x="436" y="141"/>
                </a:lnTo>
                <a:lnTo>
                  <a:pt x="505" y="101"/>
                </a:lnTo>
                <a:lnTo>
                  <a:pt x="576" y="69"/>
                </a:lnTo>
                <a:lnTo>
                  <a:pt x="650" y="41"/>
                </a:lnTo>
                <a:lnTo>
                  <a:pt x="724" y="21"/>
                </a:lnTo>
                <a:lnTo>
                  <a:pt x="802" y="7"/>
                </a:lnTo>
                <a:lnTo>
                  <a:pt x="880" y="0"/>
                </a:lnTo>
                <a:lnTo>
                  <a:pt x="958" y="0"/>
                </a:lnTo>
                <a:lnTo>
                  <a:pt x="1034" y="7"/>
                </a:lnTo>
                <a:lnTo>
                  <a:pt x="1111" y="21"/>
                </a:lnTo>
                <a:lnTo>
                  <a:pt x="1187" y="41"/>
                </a:lnTo>
                <a:lnTo>
                  <a:pt x="1260" y="69"/>
                </a:lnTo>
                <a:lnTo>
                  <a:pt x="1330" y="101"/>
                </a:lnTo>
                <a:lnTo>
                  <a:pt x="1399" y="141"/>
                </a:lnTo>
                <a:lnTo>
                  <a:pt x="1464" y="186"/>
                </a:lnTo>
                <a:lnTo>
                  <a:pt x="1524" y="237"/>
                </a:lnTo>
                <a:lnTo>
                  <a:pt x="1580" y="293"/>
                </a:lnTo>
                <a:lnTo>
                  <a:pt x="1633" y="354"/>
                </a:lnTo>
                <a:lnTo>
                  <a:pt x="1678" y="420"/>
                </a:lnTo>
                <a:lnTo>
                  <a:pt x="1719" y="488"/>
                </a:lnTo>
                <a:lnTo>
                  <a:pt x="1754" y="561"/>
                </a:lnTo>
                <a:lnTo>
                  <a:pt x="1783" y="637"/>
                </a:lnTo>
                <a:lnTo>
                  <a:pt x="1806" y="715"/>
                </a:lnTo>
                <a:lnTo>
                  <a:pt x="1823" y="794"/>
                </a:lnTo>
                <a:lnTo>
                  <a:pt x="1832" y="874"/>
                </a:lnTo>
                <a:lnTo>
                  <a:pt x="1835" y="955"/>
                </a:lnTo>
                <a:lnTo>
                  <a:pt x="1832" y="1037"/>
                </a:lnTo>
                <a:lnTo>
                  <a:pt x="1823" y="1116"/>
                </a:lnTo>
                <a:lnTo>
                  <a:pt x="1806" y="1196"/>
                </a:lnTo>
                <a:lnTo>
                  <a:pt x="1783" y="1274"/>
                </a:lnTo>
                <a:lnTo>
                  <a:pt x="1754" y="1350"/>
                </a:lnTo>
                <a:lnTo>
                  <a:pt x="1719" y="1422"/>
                </a:lnTo>
                <a:lnTo>
                  <a:pt x="1678" y="1491"/>
                </a:lnTo>
                <a:lnTo>
                  <a:pt x="1633" y="1556"/>
                </a:lnTo>
                <a:lnTo>
                  <a:pt x="1580" y="1618"/>
                </a:lnTo>
                <a:lnTo>
                  <a:pt x="1524" y="1674"/>
                </a:lnTo>
                <a:lnTo>
                  <a:pt x="1464" y="1725"/>
                </a:lnTo>
                <a:lnTo>
                  <a:pt x="1399" y="1770"/>
                </a:lnTo>
                <a:lnTo>
                  <a:pt x="1330" y="1810"/>
                </a:lnTo>
                <a:lnTo>
                  <a:pt x="1260" y="1842"/>
                </a:lnTo>
                <a:lnTo>
                  <a:pt x="1187" y="1869"/>
                </a:lnTo>
                <a:lnTo>
                  <a:pt x="1111" y="1891"/>
                </a:lnTo>
                <a:lnTo>
                  <a:pt x="1034" y="1904"/>
                </a:lnTo>
                <a:lnTo>
                  <a:pt x="958" y="1911"/>
                </a:lnTo>
                <a:lnTo>
                  <a:pt x="880" y="1911"/>
                </a:lnTo>
                <a:lnTo>
                  <a:pt x="802" y="1904"/>
                </a:lnTo>
                <a:lnTo>
                  <a:pt x="724" y="1891"/>
                </a:lnTo>
                <a:lnTo>
                  <a:pt x="650" y="1869"/>
                </a:lnTo>
                <a:lnTo>
                  <a:pt x="576" y="1842"/>
                </a:lnTo>
                <a:lnTo>
                  <a:pt x="505" y="1810"/>
                </a:lnTo>
                <a:lnTo>
                  <a:pt x="436" y="1770"/>
                </a:lnTo>
                <a:lnTo>
                  <a:pt x="371" y="1725"/>
                </a:lnTo>
                <a:lnTo>
                  <a:pt x="311" y="1674"/>
                </a:lnTo>
                <a:lnTo>
                  <a:pt x="255" y="1618"/>
                </a:lnTo>
                <a:lnTo>
                  <a:pt x="203" y="1556"/>
                </a:lnTo>
                <a:lnTo>
                  <a:pt x="158" y="1491"/>
                </a:lnTo>
                <a:lnTo>
                  <a:pt x="116" y="1422"/>
                </a:lnTo>
                <a:lnTo>
                  <a:pt x="82" y="1350"/>
                </a:lnTo>
                <a:lnTo>
                  <a:pt x="53" y="1274"/>
                </a:lnTo>
                <a:lnTo>
                  <a:pt x="29" y="1196"/>
                </a:lnTo>
                <a:lnTo>
                  <a:pt x="13" y="1116"/>
                </a:lnTo>
                <a:lnTo>
                  <a:pt x="4" y="1037"/>
                </a:lnTo>
                <a:lnTo>
                  <a:pt x="0" y="955"/>
                </a:lnTo>
              </a:path>
            </a:pathLst>
          </a:custGeom>
          <a:noFill/>
          <a:ln w="47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01" name="Rectangle 9"/>
          <p:cNvSpPr>
            <a:spLocks noChangeArrowheads="1"/>
          </p:cNvSpPr>
          <p:nvPr/>
        </p:nvSpPr>
        <p:spPr bwMode="auto">
          <a:xfrm>
            <a:off x="7612063" y="3171825"/>
            <a:ext cx="133985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Implement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post-construction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compliance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monitoring to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evaluated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attainment of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WQS</a:t>
            </a:r>
            <a:endParaRPr lang="en-US" sz="1200"/>
          </a:p>
        </p:txBody>
      </p:sp>
      <p:sp>
        <p:nvSpPr>
          <p:cNvPr id="776202" name="Freeform 10"/>
          <p:cNvSpPr>
            <a:spLocks/>
          </p:cNvSpPr>
          <p:nvPr/>
        </p:nvSpPr>
        <p:spPr bwMode="auto">
          <a:xfrm>
            <a:off x="1730375" y="2717800"/>
            <a:ext cx="1973263" cy="1960563"/>
          </a:xfrm>
          <a:custGeom>
            <a:avLst/>
            <a:gdLst>
              <a:gd name="T0" fmla="*/ 3 w 2231"/>
              <a:gd name="T1" fmla="*/ 1071 h 2323"/>
              <a:gd name="T2" fmla="*/ 31 w 2231"/>
              <a:gd name="T3" fmla="*/ 890 h 2323"/>
              <a:gd name="T4" fmla="*/ 85 w 2231"/>
              <a:gd name="T5" fmla="*/ 716 h 2323"/>
              <a:gd name="T6" fmla="*/ 164 w 2231"/>
              <a:gd name="T7" fmla="*/ 555 h 2323"/>
              <a:gd name="T8" fmla="*/ 268 w 2231"/>
              <a:gd name="T9" fmla="*/ 407 h 2323"/>
              <a:gd name="T10" fmla="*/ 391 w 2231"/>
              <a:gd name="T11" fmla="*/ 278 h 2323"/>
              <a:gd name="T12" fmla="*/ 534 w 2231"/>
              <a:gd name="T13" fmla="*/ 172 h 2323"/>
              <a:gd name="T14" fmla="*/ 689 w 2231"/>
              <a:gd name="T15" fmla="*/ 88 h 2323"/>
              <a:gd name="T16" fmla="*/ 856 w 2231"/>
              <a:gd name="T17" fmla="*/ 32 h 2323"/>
              <a:gd name="T18" fmla="*/ 1029 w 2231"/>
              <a:gd name="T19" fmla="*/ 3 h 2323"/>
              <a:gd name="T20" fmla="*/ 1203 w 2231"/>
              <a:gd name="T21" fmla="*/ 3 h 2323"/>
              <a:gd name="T22" fmla="*/ 1377 w 2231"/>
              <a:gd name="T23" fmla="*/ 32 h 2323"/>
              <a:gd name="T24" fmla="*/ 1543 w 2231"/>
              <a:gd name="T25" fmla="*/ 88 h 2323"/>
              <a:gd name="T26" fmla="*/ 1699 w 2231"/>
              <a:gd name="T27" fmla="*/ 172 h 2323"/>
              <a:gd name="T28" fmla="*/ 1840 w 2231"/>
              <a:gd name="T29" fmla="*/ 278 h 2323"/>
              <a:gd name="T30" fmla="*/ 1965 w 2231"/>
              <a:gd name="T31" fmla="*/ 407 h 2323"/>
              <a:gd name="T32" fmla="*/ 2068 w 2231"/>
              <a:gd name="T33" fmla="*/ 555 h 2323"/>
              <a:gd name="T34" fmla="*/ 2146 w 2231"/>
              <a:gd name="T35" fmla="*/ 716 h 2323"/>
              <a:gd name="T36" fmla="*/ 2200 w 2231"/>
              <a:gd name="T37" fmla="*/ 890 h 2323"/>
              <a:gd name="T38" fmla="*/ 2227 w 2231"/>
              <a:gd name="T39" fmla="*/ 1071 h 2323"/>
              <a:gd name="T40" fmla="*/ 2227 w 2231"/>
              <a:gd name="T41" fmla="*/ 1254 h 2323"/>
              <a:gd name="T42" fmla="*/ 2200 w 2231"/>
              <a:gd name="T43" fmla="*/ 1433 h 2323"/>
              <a:gd name="T44" fmla="*/ 2146 w 2231"/>
              <a:gd name="T45" fmla="*/ 1607 h 2323"/>
              <a:gd name="T46" fmla="*/ 2068 w 2231"/>
              <a:gd name="T47" fmla="*/ 1770 h 2323"/>
              <a:gd name="T48" fmla="*/ 1965 w 2231"/>
              <a:gd name="T49" fmla="*/ 1916 h 2323"/>
              <a:gd name="T50" fmla="*/ 1840 w 2231"/>
              <a:gd name="T51" fmla="*/ 2047 h 2323"/>
              <a:gd name="T52" fmla="*/ 1699 w 2231"/>
              <a:gd name="T53" fmla="*/ 2153 h 2323"/>
              <a:gd name="T54" fmla="*/ 1543 w 2231"/>
              <a:gd name="T55" fmla="*/ 2235 h 2323"/>
              <a:gd name="T56" fmla="*/ 1377 w 2231"/>
              <a:gd name="T57" fmla="*/ 2293 h 2323"/>
              <a:gd name="T58" fmla="*/ 1203 w 2231"/>
              <a:gd name="T59" fmla="*/ 2320 h 2323"/>
              <a:gd name="T60" fmla="*/ 1029 w 2231"/>
              <a:gd name="T61" fmla="*/ 2320 h 2323"/>
              <a:gd name="T62" fmla="*/ 856 w 2231"/>
              <a:gd name="T63" fmla="*/ 2293 h 2323"/>
              <a:gd name="T64" fmla="*/ 689 w 2231"/>
              <a:gd name="T65" fmla="*/ 2235 h 2323"/>
              <a:gd name="T66" fmla="*/ 534 w 2231"/>
              <a:gd name="T67" fmla="*/ 2153 h 2323"/>
              <a:gd name="T68" fmla="*/ 391 w 2231"/>
              <a:gd name="T69" fmla="*/ 2047 h 2323"/>
              <a:gd name="T70" fmla="*/ 268 w 2231"/>
              <a:gd name="T71" fmla="*/ 1916 h 2323"/>
              <a:gd name="T72" fmla="*/ 164 w 2231"/>
              <a:gd name="T73" fmla="*/ 1770 h 2323"/>
              <a:gd name="T74" fmla="*/ 85 w 2231"/>
              <a:gd name="T75" fmla="*/ 1607 h 2323"/>
              <a:gd name="T76" fmla="*/ 31 w 2231"/>
              <a:gd name="T77" fmla="*/ 1433 h 2323"/>
              <a:gd name="T78" fmla="*/ 3 w 2231"/>
              <a:gd name="T79" fmla="*/ 1254 h 2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31" h="2323">
                <a:moveTo>
                  <a:pt x="0" y="1162"/>
                </a:moveTo>
                <a:lnTo>
                  <a:pt x="3" y="1071"/>
                </a:lnTo>
                <a:lnTo>
                  <a:pt x="14" y="981"/>
                </a:lnTo>
                <a:lnTo>
                  <a:pt x="31" y="890"/>
                </a:lnTo>
                <a:lnTo>
                  <a:pt x="56" y="803"/>
                </a:lnTo>
                <a:lnTo>
                  <a:pt x="85" y="716"/>
                </a:lnTo>
                <a:lnTo>
                  <a:pt x="123" y="635"/>
                </a:lnTo>
                <a:lnTo>
                  <a:pt x="164" y="555"/>
                </a:lnTo>
                <a:lnTo>
                  <a:pt x="213" y="479"/>
                </a:lnTo>
                <a:lnTo>
                  <a:pt x="268" y="407"/>
                </a:lnTo>
                <a:lnTo>
                  <a:pt x="327" y="340"/>
                </a:lnTo>
                <a:lnTo>
                  <a:pt x="391" y="278"/>
                </a:lnTo>
                <a:lnTo>
                  <a:pt x="461" y="222"/>
                </a:lnTo>
                <a:lnTo>
                  <a:pt x="534" y="172"/>
                </a:lnTo>
                <a:lnTo>
                  <a:pt x="610" y="126"/>
                </a:lnTo>
                <a:lnTo>
                  <a:pt x="689" y="88"/>
                </a:lnTo>
                <a:lnTo>
                  <a:pt x="771" y="56"/>
                </a:lnTo>
                <a:lnTo>
                  <a:pt x="856" y="32"/>
                </a:lnTo>
                <a:lnTo>
                  <a:pt x="941" y="14"/>
                </a:lnTo>
                <a:lnTo>
                  <a:pt x="1029" y="3"/>
                </a:lnTo>
                <a:lnTo>
                  <a:pt x="1116" y="0"/>
                </a:lnTo>
                <a:lnTo>
                  <a:pt x="1203" y="3"/>
                </a:lnTo>
                <a:lnTo>
                  <a:pt x="1290" y="14"/>
                </a:lnTo>
                <a:lnTo>
                  <a:pt x="1377" y="32"/>
                </a:lnTo>
                <a:lnTo>
                  <a:pt x="1460" y="56"/>
                </a:lnTo>
                <a:lnTo>
                  <a:pt x="1543" y="88"/>
                </a:lnTo>
                <a:lnTo>
                  <a:pt x="1623" y="126"/>
                </a:lnTo>
                <a:lnTo>
                  <a:pt x="1699" y="172"/>
                </a:lnTo>
                <a:lnTo>
                  <a:pt x="1771" y="222"/>
                </a:lnTo>
                <a:lnTo>
                  <a:pt x="1840" y="278"/>
                </a:lnTo>
                <a:lnTo>
                  <a:pt x="1905" y="340"/>
                </a:lnTo>
                <a:lnTo>
                  <a:pt x="1965" y="407"/>
                </a:lnTo>
                <a:lnTo>
                  <a:pt x="2019" y="479"/>
                </a:lnTo>
                <a:lnTo>
                  <a:pt x="2068" y="555"/>
                </a:lnTo>
                <a:lnTo>
                  <a:pt x="2110" y="635"/>
                </a:lnTo>
                <a:lnTo>
                  <a:pt x="2146" y="716"/>
                </a:lnTo>
                <a:lnTo>
                  <a:pt x="2177" y="803"/>
                </a:lnTo>
                <a:lnTo>
                  <a:pt x="2200" y="890"/>
                </a:lnTo>
                <a:lnTo>
                  <a:pt x="2218" y="981"/>
                </a:lnTo>
                <a:lnTo>
                  <a:pt x="2227" y="1071"/>
                </a:lnTo>
                <a:lnTo>
                  <a:pt x="2231" y="1162"/>
                </a:lnTo>
                <a:lnTo>
                  <a:pt x="2227" y="1254"/>
                </a:lnTo>
                <a:lnTo>
                  <a:pt x="2218" y="1344"/>
                </a:lnTo>
                <a:lnTo>
                  <a:pt x="2200" y="1433"/>
                </a:lnTo>
                <a:lnTo>
                  <a:pt x="2177" y="1522"/>
                </a:lnTo>
                <a:lnTo>
                  <a:pt x="2146" y="1607"/>
                </a:lnTo>
                <a:lnTo>
                  <a:pt x="2110" y="1690"/>
                </a:lnTo>
                <a:lnTo>
                  <a:pt x="2068" y="1770"/>
                </a:lnTo>
                <a:lnTo>
                  <a:pt x="2019" y="1846"/>
                </a:lnTo>
                <a:lnTo>
                  <a:pt x="1965" y="1916"/>
                </a:lnTo>
                <a:lnTo>
                  <a:pt x="1905" y="1983"/>
                </a:lnTo>
                <a:lnTo>
                  <a:pt x="1840" y="2047"/>
                </a:lnTo>
                <a:lnTo>
                  <a:pt x="1771" y="2103"/>
                </a:lnTo>
                <a:lnTo>
                  <a:pt x="1699" y="2153"/>
                </a:lnTo>
                <a:lnTo>
                  <a:pt x="1623" y="2197"/>
                </a:lnTo>
                <a:lnTo>
                  <a:pt x="1543" y="2235"/>
                </a:lnTo>
                <a:lnTo>
                  <a:pt x="1460" y="2267"/>
                </a:lnTo>
                <a:lnTo>
                  <a:pt x="1377" y="2293"/>
                </a:lnTo>
                <a:lnTo>
                  <a:pt x="1290" y="2309"/>
                </a:lnTo>
                <a:lnTo>
                  <a:pt x="1203" y="2320"/>
                </a:lnTo>
                <a:lnTo>
                  <a:pt x="1116" y="2323"/>
                </a:lnTo>
                <a:lnTo>
                  <a:pt x="1029" y="2320"/>
                </a:lnTo>
                <a:lnTo>
                  <a:pt x="941" y="2309"/>
                </a:lnTo>
                <a:lnTo>
                  <a:pt x="856" y="2293"/>
                </a:lnTo>
                <a:lnTo>
                  <a:pt x="771" y="2267"/>
                </a:lnTo>
                <a:lnTo>
                  <a:pt x="689" y="2235"/>
                </a:lnTo>
                <a:lnTo>
                  <a:pt x="610" y="2197"/>
                </a:lnTo>
                <a:lnTo>
                  <a:pt x="534" y="2153"/>
                </a:lnTo>
                <a:lnTo>
                  <a:pt x="461" y="2103"/>
                </a:lnTo>
                <a:lnTo>
                  <a:pt x="391" y="2047"/>
                </a:lnTo>
                <a:lnTo>
                  <a:pt x="327" y="1983"/>
                </a:lnTo>
                <a:lnTo>
                  <a:pt x="268" y="1916"/>
                </a:lnTo>
                <a:lnTo>
                  <a:pt x="213" y="1846"/>
                </a:lnTo>
                <a:lnTo>
                  <a:pt x="164" y="1770"/>
                </a:lnTo>
                <a:lnTo>
                  <a:pt x="123" y="1690"/>
                </a:lnTo>
                <a:lnTo>
                  <a:pt x="85" y="1607"/>
                </a:lnTo>
                <a:lnTo>
                  <a:pt x="56" y="1522"/>
                </a:lnTo>
                <a:lnTo>
                  <a:pt x="31" y="1433"/>
                </a:lnTo>
                <a:lnTo>
                  <a:pt x="14" y="1344"/>
                </a:lnTo>
                <a:lnTo>
                  <a:pt x="3" y="1254"/>
                </a:lnTo>
                <a:lnTo>
                  <a:pt x="0" y="1162"/>
                </a:lnTo>
              </a:path>
            </a:pathLst>
          </a:custGeom>
          <a:noFill/>
          <a:ln w="47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03" name="Rectangle 11"/>
          <p:cNvSpPr>
            <a:spLocks noChangeArrowheads="1"/>
          </p:cNvSpPr>
          <p:nvPr/>
        </p:nvSpPr>
        <p:spPr bwMode="auto">
          <a:xfrm>
            <a:off x="1762125" y="2951163"/>
            <a:ext cx="1941513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Implement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and, through WQ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monitoring, evaluate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effectiveness of priority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controls (e.g. for sensitive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areas) and controls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 common to all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alternatives</a:t>
            </a:r>
          </a:p>
        </p:txBody>
      </p:sp>
      <p:sp>
        <p:nvSpPr>
          <p:cNvPr id="776204" name="Rectangle 12"/>
          <p:cNvSpPr>
            <a:spLocks noChangeArrowheads="1"/>
          </p:cNvSpPr>
          <p:nvPr/>
        </p:nvSpPr>
        <p:spPr bwMode="auto">
          <a:xfrm>
            <a:off x="7680325" y="847725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1</a:t>
            </a:r>
          </a:p>
        </p:txBody>
      </p:sp>
      <p:sp>
        <p:nvSpPr>
          <p:cNvPr id="776205" name="Rectangle 13"/>
          <p:cNvSpPr>
            <a:spLocks noChangeArrowheads="1"/>
          </p:cNvSpPr>
          <p:nvPr/>
        </p:nvSpPr>
        <p:spPr bwMode="auto">
          <a:xfrm>
            <a:off x="5775325" y="847725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2</a:t>
            </a:r>
          </a:p>
        </p:txBody>
      </p:sp>
      <p:sp>
        <p:nvSpPr>
          <p:cNvPr id="776206" name="Rectangle 14"/>
          <p:cNvSpPr>
            <a:spLocks noChangeArrowheads="1"/>
          </p:cNvSpPr>
          <p:nvPr/>
        </p:nvSpPr>
        <p:spPr bwMode="auto">
          <a:xfrm>
            <a:off x="4051300" y="847725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3</a:t>
            </a:r>
          </a:p>
        </p:txBody>
      </p:sp>
      <p:sp>
        <p:nvSpPr>
          <p:cNvPr id="776207" name="Rectangle 15"/>
          <p:cNvSpPr>
            <a:spLocks noChangeArrowheads="1"/>
          </p:cNvSpPr>
          <p:nvPr/>
        </p:nvSpPr>
        <p:spPr bwMode="auto">
          <a:xfrm>
            <a:off x="909638" y="2733675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6</a:t>
            </a:r>
          </a:p>
        </p:txBody>
      </p:sp>
      <p:sp>
        <p:nvSpPr>
          <p:cNvPr id="776208" name="Rectangle 16"/>
          <p:cNvSpPr>
            <a:spLocks noChangeArrowheads="1"/>
          </p:cNvSpPr>
          <p:nvPr/>
        </p:nvSpPr>
        <p:spPr bwMode="auto">
          <a:xfrm>
            <a:off x="5411788" y="6540500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9</a:t>
            </a:r>
          </a:p>
        </p:txBody>
      </p:sp>
      <p:sp>
        <p:nvSpPr>
          <p:cNvPr id="776209" name="Rectangle 17"/>
          <p:cNvSpPr>
            <a:spLocks noChangeArrowheads="1"/>
          </p:cNvSpPr>
          <p:nvPr/>
        </p:nvSpPr>
        <p:spPr bwMode="auto">
          <a:xfrm>
            <a:off x="2844800" y="6540500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8</a:t>
            </a:r>
          </a:p>
        </p:txBody>
      </p:sp>
      <p:sp>
        <p:nvSpPr>
          <p:cNvPr id="776210" name="Rectangle 18"/>
          <p:cNvSpPr>
            <a:spLocks noChangeArrowheads="1"/>
          </p:cNvSpPr>
          <p:nvPr/>
        </p:nvSpPr>
        <p:spPr bwMode="auto">
          <a:xfrm>
            <a:off x="223838" y="6540500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7</a:t>
            </a:r>
          </a:p>
        </p:txBody>
      </p:sp>
      <p:sp>
        <p:nvSpPr>
          <p:cNvPr id="776211" name="Rectangle 19"/>
          <p:cNvSpPr>
            <a:spLocks noChangeArrowheads="1"/>
          </p:cNvSpPr>
          <p:nvPr/>
        </p:nvSpPr>
        <p:spPr bwMode="auto">
          <a:xfrm>
            <a:off x="2163763" y="847725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4</a:t>
            </a:r>
          </a:p>
        </p:txBody>
      </p:sp>
      <p:sp>
        <p:nvSpPr>
          <p:cNvPr id="776212" name="Line 20"/>
          <p:cNvSpPr>
            <a:spLocks noChangeShapeType="1"/>
          </p:cNvSpPr>
          <p:nvPr/>
        </p:nvSpPr>
        <p:spPr bwMode="auto">
          <a:xfrm flipH="1">
            <a:off x="1612900" y="1814513"/>
            <a:ext cx="3889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13" name="Freeform 21"/>
          <p:cNvSpPr>
            <a:spLocks/>
          </p:cNvSpPr>
          <p:nvPr/>
        </p:nvSpPr>
        <p:spPr bwMode="auto">
          <a:xfrm>
            <a:off x="7275513" y="1222375"/>
            <a:ext cx="1849437" cy="1185863"/>
          </a:xfrm>
          <a:custGeom>
            <a:avLst/>
            <a:gdLst>
              <a:gd name="T0" fmla="*/ 1746 w 2329"/>
              <a:gd name="T1" fmla="*/ 1493 h 1493"/>
              <a:gd name="T2" fmla="*/ 1860 w 2329"/>
              <a:gd name="T3" fmla="*/ 1478 h 1493"/>
              <a:gd name="T4" fmla="*/ 1969 w 2329"/>
              <a:gd name="T5" fmla="*/ 1435 h 1493"/>
              <a:gd name="T6" fmla="*/ 2070 w 2329"/>
              <a:gd name="T7" fmla="*/ 1366 h 1493"/>
              <a:gd name="T8" fmla="*/ 2157 w 2329"/>
              <a:gd name="T9" fmla="*/ 1274 h 1493"/>
              <a:gd name="T10" fmla="*/ 2229 w 2329"/>
              <a:gd name="T11" fmla="*/ 1162 h 1493"/>
              <a:gd name="T12" fmla="*/ 2284 w 2329"/>
              <a:gd name="T13" fmla="*/ 1031 h 1493"/>
              <a:gd name="T14" fmla="*/ 2316 w 2329"/>
              <a:gd name="T15" fmla="*/ 892 h 1493"/>
              <a:gd name="T16" fmla="*/ 2329 w 2329"/>
              <a:gd name="T17" fmla="*/ 745 h 1493"/>
              <a:gd name="T18" fmla="*/ 2316 w 2329"/>
              <a:gd name="T19" fmla="*/ 601 h 1493"/>
              <a:gd name="T20" fmla="*/ 2284 w 2329"/>
              <a:gd name="T21" fmla="*/ 461 h 1493"/>
              <a:gd name="T22" fmla="*/ 2229 w 2329"/>
              <a:gd name="T23" fmla="*/ 331 h 1493"/>
              <a:gd name="T24" fmla="*/ 2157 w 2329"/>
              <a:gd name="T25" fmla="*/ 219 h 1493"/>
              <a:gd name="T26" fmla="*/ 2070 w 2329"/>
              <a:gd name="T27" fmla="*/ 125 h 1493"/>
              <a:gd name="T28" fmla="*/ 1969 w 2329"/>
              <a:gd name="T29" fmla="*/ 56 h 1493"/>
              <a:gd name="T30" fmla="*/ 1860 w 2329"/>
              <a:gd name="T31" fmla="*/ 14 h 1493"/>
              <a:gd name="T32" fmla="*/ 1746 w 2329"/>
              <a:gd name="T33" fmla="*/ 0 h 1493"/>
              <a:gd name="T34" fmla="*/ 525 w 2329"/>
              <a:gd name="T35" fmla="*/ 3 h 1493"/>
              <a:gd name="T36" fmla="*/ 413 w 2329"/>
              <a:gd name="T37" fmla="*/ 32 h 1493"/>
              <a:gd name="T38" fmla="*/ 308 w 2329"/>
              <a:gd name="T39" fmla="*/ 88 h 1493"/>
              <a:gd name="T40" fmla="*/ 213 w 2329"/>
              <a:gd name="T41" fmla="*/ 170 h 1493"/>
              <a:gd name="T42" fmla="*/ 132 w 2329"/>
              <a:gd name="T43" fmla="*/ 273 h 1493"/>
              <a:gd name="T44" fmla="*/ 69 w 2329"/>
              <a:gd name="T45" fmla="*/ 394 h 1493"/>
              <a:gd name="T46" fmla="*/ 25 w 2329"/>
              <a:gd name="T47" fmla="*/ 530 h 1493"/>
              <a:gd name="T48" fmla="*/ 4 w 2329"/>
              <a:gd name="T49" fmla="*/ 673 h 1493"/>
              <a:gd name="T50" fmla="*/ 4 w 2329"/>
              <a:gd name="T51" fmla="*/ 820 h 1493"/>
              <a:gd name="T52" fmla="*/ 25 w 2329"/>
              <a:gd name="T53" fmla="*/ 962 h 1493"/>
              <a:gd name="T54" fmla="*/ 69 w 2329"/>
              <a:gd name="T55" fmla="*/ 1098 h 1493"/>
              <a:gd name="T56" fmla="*/ 132 w 2329"/>
              <a:gd name="T57" fmla="*/ 1219 h 1493"/>
              <a:gd name="T58" fmla="*/ 213 w 2329"/>
              <a:gd name="T59" fmla="*/ 1323 h 1493"/>
              <a:gd name="T60" fmla="*/ 308 w 2329"/>
              <a:gd name="T61" fmla="*/ 1404 h 1493"/>
              <a:gd name="T62" fmla="*/ 413 w 2329"/>
              <a:gd name="T63" fmla="*/ 1460 h 1493"/>
              <a:gd name="T64" fmla="*/ 525 w 2329"/>
              <a:gd name="T65" fmla="*/ 1489 h 1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29" h="1493">
                <a:moveTo>
                  <a:pt x="583" y="1493"/>
                </a:moveTo>
                <a:lnTo>
                  <a:pt x="1746" y="1493"/>
                </a:lnTo>
                <a:lnTo>
                  <a:pt x="1802" y="1489"/>
                </a:lnTo>
                <a:lnTo>
                  <a:pt x="1860" y="1478"/>
                </a:lnTo>
                <a:lnTo>
                  <a:pt x="1915" y="1460"/>
                </a:lnTo>
                <a:lnTo>
                  <a:pt x="1969" y="1435"/>
                </a:lnTo>
                <a:lnTo>
                  <a:pt x="2021" y="1404"/>
                </a:lnTo>
                <a:lnTo>
                  <a:pt x="2070" y="1366"/>
                </a:lnTo>
                <a:lnTo>
                  <a:pt x="2115" y="1323"/>
                </a:lnTo>
                <a:lnTo>
                  <a:pt x="2157" y="1274"/>
                </a:lnTo>
                <a:lnTo>
                  <a:pt x="2197" y="1219"/>
                </a:lnTo>
                <a:lnTo>
                  <a:pt x="2229" y="1162"/>
                </a:lnTo>
                <a:lnTo>
                  <a:pt x="2260" y="1098"/>
                </a:lnTo>
                <a:lnTo>
                  <a:pt x="2284" y="1031"/>
                </a:lnTo>
                <a:lnTo>
                  <a:pt x="2304" y="962"/>
                </a:lnTo>
                <a:lnTo>
                  <a:pt x="2316" y="892"/>
                </a:lnTo>
                <a:lnTo>
                  <a:pt x="2325" y="820"/>
                </a:lnTo>
                <a:lnTo>
                  <a:pt x="2329" y="745"/>
                </a:lnTo>
                <a:lnTo>
                  <a:pt x="2325" y="673"/>
                </a:lnTo>
                <a:lnTo>
                  <a:pt x="2316" y="601"/>
                </a:lnTo>
                <a:lnTo>
                  <a:pt x="2304" y="530"/>
                </a:lnTo>
                <a:lnTo>
                  <a:pt x="2284" y="461"/>
                </a:lnTo>
                <a:lnTo>
                  <a:pt x="2260" y="394"/>
                </a:lnTo>
                <a:lnTo>
                  <a:pt x="2229" y="331"/>
                </a:lnTo>
                <a:lnTo>
                  <a:pt x="2197" y="273"/>
                </a:lnTo>
                <a:lnTo>
                  <a:pt x="2157" y="219"/>
                </a:lnTo>
                <a:lnTo>
                  <a:pt x="2115" y="170"/>
                </a:lnTo>
                <a:lnTo>
                  <a:pt x="2070" y="125"/>
                </a:lnTo>
                <a:lnTo>
                  <a:pt x="2021" y="88"/>
                </a:lnTo>
                <a:lnTo>
                  <a:pt x="1969" y="56"/>
                </a:lnTo>
                <a:lnTo>
                  <a:pt x="1915" y="32"/>
                </a:lnTo>
                <a:lnTo>
                  <a:pt x="1860" y="14"/>
                </a:lnTo>
                <a:lnTo>
                  <a:pt x="1802" y="3"/>
                </a:lnTo>
                <a:lnTo>
                  <a:pt x="1746" y="0"/>
                </a:lnTo>
                <a:lnTo>
                  <a:pt x="583" y="0"/>
                </a:lnTo>
                <a:lnTo>
                  <a:pt x="525" y="3"/>
                </a:lnTo>
                <a:lnTo>
                  <a:pt x="469" y="14"/>
                </a:lnTo>
                <a:lnTo>
                  <a:pt x="413" y="32"/>
                </a:lnTo>
                <a:lnTo>
                  <a:pt x="360" y="56"/>
                </a:lnTo>
                <a:lnTo>
                  <a:pt x="308" y="88"/>
                </a:lnTo>
                <a:lnTo>
                  <a:pt x="259" y="125"/>
                </a:lnTo>
                <a:lnTo>
                  <a:pt x="213" y="170"/>
                </a:lnTo>
                <a:lnTo>
                  <a:pt x="170" y="219"/>
                </a:lnTo>
                <a:lnTo>
                  <a:pt x="132" y="273"/>
                </a:lnTo>
                <a:lnTo>
                  <a:pt x="98" y="331"/>
                </a:lnTo>
                <a:lnTo>
                  <a:pt x="69" y="394"/>
                </a:lnTo>
                <a:lnTo>
                  <a:pt x="45" y="461"/>
                </a:lnTo>
                <a:lnTo>
                  <a:pt x="25" y="530"/>
                </a:lnTo>
                <a:lnTo>
                  <a:pt x="11" y="601"/>
                </a:lnTo>
                <a:lnTo>
                  <a:pt x="4" y="673"/>
                </a:lnTo>
                <a:lnTo>
                  <a:pt x="0" y="745"/>
                </a:lnTo>
                <a:lnTo>
                  <a:pt x="4" y="820"/>
                </a:lnTo>
                <a:lnTo>
                  <a:pt x="11" y="892"/>
                </a:lnTo>
                <a:lnTo>
                  <a:pt x="25" y="962"/>
                </a:lnTo>
                <a:lnTo>
                  <a:pt x="45" y="1031"/>
                </a:lnTo>
                <a:lnTo>
                  <a:pt x="69" y="1098"/>
                </a:lnTo>
                <a:lnTo>
                  <a:pt x="98" y="1162"/>
                </a:lnTo>
                <a:lnTo>
                  <a:pt x="132" y="1219"/>
                </a:lnTo>
                <a:lnTo>
                  <a:pt x="170" y="1274"/>
                </a:lnTo>
                <a:lnTo>
                  <a:pt x="213" y="1323"/>
                </a:lnTo>
                <a:lnTo>
                  <a:pt x="259" y="1366"/>
                </a:lnTo>
                <a:lnTo>
                  <a:pt x="308" y="1404"/>
                </a:lnTo>
                <a:lnTo>
                  <a:pt x="360" y="1435"/>
                </a:lnTo>
                <a:lnTo>
                  <a:pt x="413" y="1460"/>
                </a:lnTo>
                <a:lnTo>
                  <a:pt x="469" y="1478"/>
                </a:lnTo>
                <a:lnTo>
                  <a:pt x="525" y="1489"/>
                </a:lnTo>
                <a:lnTo>
                  <a:pt x="583" y="14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76214" name="Group 22"/>
          <p:cNvGrpSpPr>
            <a:grpSpLocks/>
          </p:cNvGrpSpPr>
          <p:nvPr/>
        </p:nvGrpSpPr>
        <p:grpSpPr bwMode="auto">
          <a:xfrm>
            <a:off x="4171950" y="2857500"/>
            <a:ext cx="2981325" cy="1949450"/>
            <a:chOff x="2468" y="1848"/>
            <a:chExt cx="1878" cy="1228"/>
          </a:xfrm>
        </p:grpSpPr>
        <p:sp>
          <p:nvSpPr>
            <p:cNvPr id="776215" name="Rectangle 23"/>
            <p:cNvSpPr>
              <a:spLocks noChangeArrowheads="1"/>
            </p:cNvSpPr>
            <p:nvPr/>
          </p:nvSpPr>
          <p:spPr bwMode="auto">
            <a:xfrm>
              <a:off x="2468" y="1854"/>
              <a:ext cx="1878" cy="1222"/>
            </a:xfrm>
            <a:prstGeom prst="rect">
              <a:avLst/>
            </a:prstGeom>
            <a:solidFill>
              <a:srgbClr val="CC99FF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16" name="Rectangle 24"/>
            <p:cNvSpPr>
              <a:spLocks noChangeArrowheads="1"/>
            </p:cNvSpPr>
            <p:nvPr/>
          </p:nvSpPr>
          <p:spPr bwMode="auto">
            <a:xfrm>
              <a:off x="2567" y="2304"/>
              <a:ext cx="190" cy="1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17" name="Rectangle 25"/>
            <p:cNvSpPr>
              <a:spLocks noChangeArrowheads="1"/>
            </p:cNvSpPr>
            <p:nvPr/>
          </p:nvSpPr>
          <p:spPr bwMode="auto">
            <a:xfrm>
              <a:off x="2567" y="2295"/>
              <a:ext cx="190" cy="18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18" name="Freeform 26"/>
            <p:cNvSpPr>
              <a:spLocks/>
            </p:cNvSpPr>
            <p:nvPr/>
          </p:nvSpPr>
          <p:spPr bwMode="auto">
            <a:xfrm>
              <a:off x="2555" y="2530"/>
              <a:ext cx="222" cy="231"/>
            </a:xfrm>
            <a:custGeom>
              <a:avLst/>
              <a:gdLst>
                <a:gd name="T0" fmla="*/ 0 w 443"/>
                <a:gd name="T1" fmla="*/ 230 h 462"/>
                <a:gd name="T2" fmla="*/ 4 w 443"/>
                <a:gd name="T3" fmla="*/ 190 h 462"/>
                <a:gd name="T4" fmla="*/ 13 w 443"/>
                <a:gd name="T5" fmla="*/ 150 h 462"/>
                <a:gd name="T6" fmla="*/ 29 w 443"/>
                <a:gd name="T7" fmla="*/ 114 h 462"/>
                <a:gd name="T8" fmla="*/ 52 w 443"/>
                <a:gd name="T9" fmla="*/ 82 h 462"/>
                <a:gd name="T10" fmla="*/ 80 w 443"/>
                <a:gd name="T11" fmla="*/ 53 h 462"/>
                <a:gd name="T12" fmla="*/ 110 w 443"/>
                <a:gd name="T13" fmla="*/ 31 h 462"/>
                <a:gd name="T14" fmla="*/ 145 w 443"/>
                <a:gd name="T15" fmla="*/ 13 h 462"/>
                <a:gd name="T16" fmla="*/ 183 w 443"/>
                <a:gd name="T17" fmla="*/ 4 h 462"/>
                <a:gd name="T18" fmla="*/ 221 w 443"/>
                <a:gd name="T19" fmla="*/ 0 h 462"/>
                <a:gd name="T20" fmla="*/ 260 w 443"/>
                <a:gd name="T21" fmla="*/ 4 h 462"/>
                <a:gd name="T22" fmla="*/ 297 w 443"/>
                <a:gd name="T23" fmla="*/ 13 h 462"/>
                <a:gd name="T24" fmla="*/ 331 w 443"/>
                <a:gd name="T25" fmla="*/ 31 h 462"/>
                <a:gd name="T26" fmla="*/ 364 w 443"/>
                <a:gd name="T27" fmla="*/ 53 h 462"/>
                <a:gd name="T28" fmla="*/ 391 w 443"/>
                <a:gd name="T29" fmla="*/ 82 h 462"/>
                <a:gd name="T30" fmla="*/ 412 w 443"/>
                <a:gd name="T31" fmla="*/ 114 h 462"/>
                <a:gd name="T32" fmla="*/ 429 w 443"/>
                <a:gd name="T33" fmla="*/ 150 h 462"/>
                <a:gd name="T34" fmla="*/ 440 w 443"/>
                <a:gd name="T35" fmla="*/ 190 h 462"/>
                <a:gd name="T36" fmla="*/ 443 w 443"/>
                <a:gd name="T37" fmla="*/ 230 h 462"/>
                <a:gd name="T38" fmla="*/ 440 w 443"/>
                <a:gd name="T39" fmla="*/ 270 h 462"/>
                <a:gd name="T40" fmla="*/ 429 w 443"/>
                <a:gd name="T41" fmla="*/ 310 h 462"/>
                <a:gd name="T42" fmla="*/ 412 w 443"/>
                <a:gd name="T43" fmla="*/ 346 h 462"/>
                <a:gd name="T44" fmla="*/ 391 w 443"/>
                <a:gd name="T45" fmla="*/ 378 h 462"/>
                <a:gd name="T46" fmla="*/ 364 w 443"/>
                <a:gd name="T47" fmla="*/ 407 h 462"/>
                <a:gd name="T48" fmla="*/ 331 w 443"/>
                <a:gd name="T49" fmla="*/ 431 h 462"/>
                <a:gd name="T50" fmla="*/ 297 w 443"/>
                <a:gd name="T51" fmla="*/ 447 h 462"/>
                <a:gd name="T52" fmla="*/ 260 w 443"/>
                <a:gd name="T53" fmla="*/ 458 h 462"/>
                <a:gd name="T54" fmla="*/ 221 w 443"/>
                <a:gd name="T55" fmla="*/ 462 h 462"/>
                <a:gd name="T56" fmla="*/ 183 w 443"/>
                <a:gd name="T57" fmla="*/ 458 h 462"/>
                <a:gd name="T58" fmla="*/ 145 w 443"/>
                <a:gd name="T59" fmla="*/ 447 h 462"/>
                <a:gd name="T60" fmla="*/ 110 w 443"/>
                <a:gd name="T61" fmla="*/ 431 h 462"/>
                <a:gd name="T62" fmla="*/ 80 w 443"/>
                <a:gd name="T63" fmla="*/ 407 h 462"/>
                <a:gd name="T64" fmla="*/ 52 w 443"/>
                <a:gd name="T65" fmla="*/ 378 h 462"/>
                <a:gd name="T66" fmla="*/ 29 w 443"/>
                <a:gd name="T67" fmla="*/ 346 h 462"/>
                <a:gd name="T68" fmla="*/ 13 w 443"/>
                <a:gd name="T69" fmla="*/ 310 h 462"/>
                <a:gd name="T70" fmla="*/ 4 w 443"/>
                <a:gd name="T71" fmla="*/ 270 h 462"/>
                <a:gd name="T72" fmla="*/ 0 w 443"/>
                <a:gd name="T73" fmla="*/ 2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3" h="462">
                  <a:moveTo>
                    <a:pt x="0" y="230"/>
                  </a:moveTo>
                  <a:lnTo>
                    <a:pt x="4" y="190"/>
                  </a:lnTo>
                  <a:lnTo>
                    <a:pt x="13" y="150"/>
                  </a:lnTo>
                  <a:lnTo>
                    <a:pt x="29" y="114"/>
                  </a:lnTo>
                  <a:lnTo>
                    <a:pt x="52" y="82"/>
                  </a:lnTo>
                  <a:lnTo>
                    <a:pt x="80" y="53"/>
                  </a:lnTo>
                  <a:lnTo>
                    <a:pt x="110" y="31"/>
                  </a:lnTo>
                  <a:lnTo>
                    <a:pt x="145" y="13"/>
                  </a:lnTo>
                  <a:lnTo>
                    <a:pt x="183" y="4"/>
                  </a:lnTo>
                  <a:lnTo>
                    <a:pt x="221" y="0"/>
                  </a:lnTo>
                  <a:lnTo>
                    <a:pt x="260" y="4"/>
                  </a:lnTo>
                  <a:lnTo>
                    <a:pt x="297" y="13"/>
                  </a:lnTo>
                  <a:lnTo>
                    <a:pt x="331" y="31"/>
                  </a:lnTo>
                  <a:lnTo>
                    <a:pt x="364" y="53"/>
                  </a:lnTo>
                  <a:lnTo>
                    <a:pt x="391" y="82"/>
                  </a:lnTo>
                  <a:lnTo>
                    <a:pt x="412" y="114"/>
                  </a:lnTo>
                  <a:lnTo>
                    <a:pt x="429" y="150"/>
                  </a:lnTo>
                  <a:lnTo>
                    <a:pt x="440" y="190"/>
                  </a:lnTo>
                  <a:lnTo>
                    <a:pt x="443" y="230"/>
                  </a:lnTo>
                  <a:lnTo>
                    <a:pt x="440" y="270"/>
                  </a:lnTo>
                  <a:lnTo>
                    <a:pt x="429" y="310"/>
                  </a:lnTo>
                  <a:lnTo>
                    <a:pt x="412" y="346"/>
                  </a:lnTo>
                  <a:lnTo>
                    <a:pt x="391" y="378"/>
                  </a:lnTo>
                  <a:lnTo>
                    <a:pt x="364" y="407"/>
                  </a:lnTo>
                  <a:lnTo>
                    <a:pt x="331" y="431"/>
                  </a:lnTo>
                  <a:lnTo>
                    <a:pt x="297" y="447"/>
                  </a:lnTo>
                  <a:lnTo>
                    <a:pt x="260" y="458"/>
                  </a:lnTo>
                  <a:lnTo>
                    <a:pt x="221" y="462"/>
                  </a:lnTo>
                  <a:lnTo>
                    <a:pt x="183" y="458"/>
                  </a:lnTo>
                  <a:lnTo>
                    <a:pt x="145" y="447"/>
                  </a:lnTo>
                  <a:lnTo>
                    <a:pt x="110" y="431"/>
                  </a:lnTo>
                  <a:lnTo>
                    <a:pt x="80" y="407"/>
                  </a:lnTo>
                  <a:lnTo>
                    <a:pt x="52" y="378"/>
                  </a:lnTo>
                  <a:lnTo>
                    <a:pt x="29" y="346"/>
                  </a:lnTo>
                  <a:lnTo>
                    <a:pt x="13" y="310"/>
                  </a:lnTo>
                  <a:lnTo>
                    <a:pt x="4" y="270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19" name="Freeform 27"/>
            <p:cNvSpPr>
              <a:spLocks/>
            </p:cNvSpPr>
            <p:nvPr/>
          </p:nvSpPr>
          <p:spPr bwMode="auto">
            <a:xfrm>
              <a:off x="2555" y="2530"/>
              <a:ext cx="222" cy="231"/>
            </a:xfrm>
            <a:custGeom>
              <a:avLst/>
              <a:gdLst>
                <a:gd name="T0" fmla="*/ 0 w 443"/>
                <a:gd name="T1" fmla="*/ 230 h 462"/>
                <a:gd name="T2" fmla="*/ 4 w 443"/>
                <a:gd name="T3" fmla="*/ 190 h 462"/>
                <a:gd name="T4" fmla="*/ 13 w 443"/>
                <a:gd name="T5" fmla="*/ 150 h 462"/>
                <a:gd name="T6" fmla="*/ 29 w 443"/>
                <a:gd name="T7" fmla="*/ 114 h 462"/>
                <a:gd name="T8" fmla="*/ 52 w 443"/>
                <a:gd name="T9" fmla="*/ 82 h 462"/>
                <a:gd name="T10" fmla="*/ 80 w 443"/>
                <a:gd name="T11" fmla="*/ 53 h 462"/>
                <a:gd name="T12" fmla="*/ 110 w 443"/>
                <a:gd name="T13" fmla="*/ 31 h 462"/>
                <a:gd name="T14" fmla="*/ 145 w 443"/>
                <a:gd name="T15" fmla="*/ 13 h 462"/>
                <a:gd name="T16" fmla="*/ 183 w 443"/>
                <a:gd name="T17" fmla="*/ 4 h 462"/>
                <a:gd name="T18" fmla="*/ 221 w 443"/>
                <a:gd name="T19" fmla="*/ 0 h 462"/>
                <a:gd name="T20" fmla="*/ 260 w 443"/>
                <a:gd name="T21" fmla="*/ 4 h 462"/>
                <a:gd name="T22" fmla="*/ 297 w 443"/>
                <a:gd name="T23" fmla="*/ 13 h 462"/>
                <a:gd name="T24" fmla="*/ 331 w 443"/>
                <a:gd name="T25" fmla="*/ 31 h 462"/>
                <a:gd name="T26" fmla="*/ 364 w 443"/>
                <a:gd name="T27" fmla="*/ 53 h 462"/>
                <a:gd name="T28" fmla="*/ 391 w 443"/>
                <a:gd name="T29" fmla="*/ 82 h 462"/>
                <a:gd name="T30" fmla="*/ 412 w 443"/>
                <a:gd name="T31" fmla="*/ 114 h 462"/>
                <a:gd name="T32" fmla="*/ 429 w 443"/>
                <a:gd name="T33" fmla="*/ 150 h 462"/>
                <a:gd name="T34" fmla="*/ 440 w 443"/>
                <a:gd name="T35" fmla="*/ 190 h 462"/>
                <a:gd name="T36" fmla="*/ 443 w 443"/>
                <a:gd name="T37" fmla="*/ 230 h 462"/>
                <a:gd name="T38" fmla="*/ 440 w 443"/>
                <a:gd name="T39" fmla="*/ 270 h 462"/>
                <a:gd name="T40" fmla="*/ 429 w 443"/>
                <a:gd name="T41" fmla="*/ 310 h 462"/>
                <a:gd name="T42" fmla="*/ 412 w 443"/>
                <a:gd name="T43" fmla="*/ 346 h 462"/>
                <a:gd name="T44" fmla="*/ 391 w 443"/>
                <a:gd name="T45" fmla="*/ 378 h 462"/>
                <a:gd name="T46" fmla="*/ 364 w 443"/>
                <a:gd name="T47" fmla="*/ 407 h 462"/>
                <a:gd name="T48" fmla="*/ 331 w 443"/>
                <a:gd name="T49" fmla="*/ 431 h 462"/>
                <a:gd name="T50" fmla="*/ 297 w 443"/>
                <a:gd name="T51" fmla="*/ 447 h 462"/>
                <a:gd name="T52" fmla="*/ 260 w 443"/>
                <a:gd name="T53" fmla="*/ 458 h 462"/>
                <a:gd name="T54" fmla="*/ 221 w 443"/>
                <a:gd name="T55" fmla="*/ 462 h 462"/>
                <a:gd name="T56" fmla="*/ 183 w 443"/>
                <a:gd name="T57" fmla="*/ 458 h 462"/>
                <a:gd name="T58" fmla="*/ 145 w 443"/>
                <a:gd name="T59" fmla="*/ 447 h 462"/>
                <a:gd name="T60" fmla="*/ 110 w 443"/>
                <a:gd name="T61" fmla="*/ 431 h 462"/>
                <a:gd name="T62" fmla="*/ 80 w 443"/>
                <a:gd name="T63" fmla="*/ 407 h 462"/>
                <a:gd name="T64" fmla="*/ 52 w 443"/>
                <a:gd name="T65" fmla="*/ 378 h 462"/>
                <a:gd name="T66" fmla="*/ 29 w 443"/>
                <a:gd name="T67" fmla="*/ 346 h 462"/>
                <a:gd name="T68" fmla="*/ 13 w 443"/>
                <a:gd name="T69" fmla="*/ 310 h 462"/>
                <a:gd name="T70" fmla="*/ 4 w 443"/>
                <a:gd name="T71" fmla="*/ 270 h 462"/>
                <a:gd name="T72" fmla="*/ 0 w 443"/>
                <a:gd name="T73" fmla="*/ 2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3" h="462">
                  <a:moveTo>
                    <a:pt x="0" y="230"/>
                  </a:moveTo>
                  <a:lnTo>
                    <a:pt x="4" y="190"/>
                  </a:lnTo>
                  <a:lnTo>
                    <a:pt x="13" y="150"/>
                  </a:lnTo>
                  <a:lnTo>
                    <a:pt x="29" y="114"/>
                  </a:lnTo>
                  <a:lnTo>
                    <a:pt x="52" y="82"/>
                  </a:lnTo>
                  <a:lnTo>
                    <a:pt x="80" y="53"/>
                  </a:lnTo>
                  <a:lnTo>
                    <a:pt x="110" y="31"/>
                  </a:lnTo>
                  <a:lnTo>
                    <a:pt x="145" y="13"/>
                  </a:lnTo>
                  <a:lnTo>
                    <a:pt x="183" y="4"/>
                  </a:lnTo>
                  <a:lnTo>
                    <a:pt x="221" y="0"/>
                  </a:lnTo>
                  <a:lnTo>
                    <a:pt x="260" y="4"/>
                  </a:lnTo>
                  <a:lnTo>
                    <a:pt x="297" y="13"/>
                  </a:lnTo>
                  <a:lnTo>
                    <a:pt x="331" y="31"/>
                  </a:lnTo>
                  <a:lnTo>
                    <a:pt x="364" y="53"/>
                  </a:lnTo>
                  <a:lnTo>
                    <a:pt x="391" y="82"/>
                  </a:lnTo>
                  <a:lnTo>
                    <a:pt x="412" y="114"/>
                  </a:lnTo>
                  <a:lnTo>
                    <a:pt x="429" y="150"/>
                  </a:lnTo>
                  <a:lnTo>
                    <a:pt x="440" y="190"/>
                  </a:lnTo>
                  <a:lnTo>
                    <a:pt x="443" y="230"/>
                  </a:lnTo>
                  <a:lnTo>
                    <a:pt x="440" y="270"/>
                  </a:lnTo>
                  <a:lnTo>
                    <a:pt x="429" y="310"/>
                  </a:lnTo>
                  <a:lnTo>
                    <a:pt x="412" y="346"/>
                  </a:lnTo>
                  <a:lnTo>
                    <a:pt x="391" y="378"/>
                  </a:lnTo>
                  <a:lnTo>
                    <a:pt x="364" y="407"/>
                  </a:lnTo>
                  <a:lnTo>
                    <a:pt x="331" y="431"/>
                  </a:lnTo>
                  <a:lnTo>
                    <a:pt x="297" y="447"/>
                  </a:lnTo>
                  <a:lnTo>
                    <a:pt x="260" y="458"/>
                  </a:lnTo>
                  <a:lnTo>
                    <a:pt x="221" y="462"/>
                  </a:lnTo>
                  <a:lnTo>
                    <a:pt x="183" y="458"/>
                  </a:lnTo>
                  <a:lnTo>
                    <a:pt x="145" y="447"/>
                  </a:lnTo>
                  <a:lnTo>
                    <a:pt x="110" y="431"/>
                  </a:lnTo>
                  <a:lnTo>
                    <a:pt x="80" y="407"/>
                  </a:lnTo>
                  <a:lnTo>
                    <a:pt x="52" y="378"/>
                  </a:lnTo>
                  <a:lnTo>
                    <a:pt x="29" y="346"/>
                  </a:lnTo>
                  <a:lnTo>
                    <a:pt x="13" y="310"/>
                  </a:lnTo>
                  <a:lnTo>
                    <a:pt x="4" y="270"/>
                  </a:lnTo>
                  <a:lnTo>
                    <a:pt x="0" y="23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20" name="Rectangle 28"/>
            <p:cNvSpPr>
              <a:spLocks noChangeArrowheads="1"/>
            </p:cNvSpPr>
            <p:nvPr/>
          </p:nvSpPr>
          <p:spPr bwMode="auto">
            <a:xfrm>
              <a:off x="2699" y="1848"/>
              <a:ext cx="86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Responsible Entity</a:t>
              </a:r>
              <a:endParaRPr lang="en-US" sz="1200"/>
            </a:p>
          </p:txBody>
        </p:sp>
        <p:sp>
          <p:nvSpPr>
            <p:cNvPr id="776221" name="Rectangle 29"/>
            <p:cNvSpPr>
              <a:spLocks noChangeArrowheads="1"/>
            </p:cNvSpPr>
            <p:nvPr/>
          </p:nvSpPr>
          <p:spPr bwMode="auto">
            <a:xfrm>
              <a:off x="2876" y="2009"/>
              <a:ext cx="13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Water Quality Agency(s)</a:t>
              </a:r>
            </a:p>
            <a:p>
              <a:r>
                <a:rPr lang="en-US" sz="1200">
                  <a:solidFill>
                    <a:srgbClr val="000000"/>
                  </a:solidFill>
                </a:rPr>
                <a:t>(NPDES and WQS Authorities)</a:t>
              </a:r>
              <a:endParaRPr lang="en-US" sz="1200"/>
            </a:p>
          </p:txBody>
        </p:sp>
        <p:sp>
          <p:nvSpPr>
            <p:cNvPr id="776222" name="Rectangle 30"/>
            <p:cNvSpPr>
              <a:spLocks noChangeArrowheads="1"/>
            </p:cNvSpPr>
            <p:nvPr/>
          </p:nvSpPr>
          <p:spPr bwMode="auto">
            <a:xfrm>
              <a:off x="2878" y="2273"/>
              <a:ext cx="10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NPDES Authority with</a:t>
              </a:r>
            </a:p>
            <a:p>
              <a:r>
                <a:rPr lang="en-US" sz="1200">
                  <a:solidFill>
                    <a:srgbClr val="000000"/>
                  </a:solidFill>
                </a:rPr>
                <a:t>Coordination Team</a:t>
              </a:r>
            </a:p>
          </p:txBody>
        </p:sp>
        <p:sp>
          <p:nvSpPr>
            <p:cNvPr id="776223" name="Rectangle 31"/>
            <p:cNvSpPr>
              <a:spLocks noChangeArrowheads="1"/>
            </p:cNvSpPr>
            <p:nvPr/>
          </p:nvSpPr>
          <p:spPr bwMode="auto">
            <a:xfrm>
              <a:off x="2890" y="2588"/>
              <a:ext cx="7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CSO Community</a:t>
              </a:r>
              <a:endParaRPr lang="en-US" sz="1200"/>
            </a:p>
          </p:txBody>
        </p:sp>
        <p:sp>
          <p:nvSpPr>
            <p:cNvPr id="776224" name="Freeform 32"/>
            <p:cNvSpPr>
              <a:spLocks/>
            </p:cNvSpPr>
            <p:nvPr/>
          </p:nvSpPr>
          <p:spPr bwMode="auto">
            <a:xfrm>
              <a:off x="2525" y="2032"/>
              <a:ext cx="279" cy="184"/>
            </a:xfrm>
            <a:custGeom>
              <a:avLst/>
              <a:gdLst>
                <a:gd name="T0" fmla="*/ 140 w 558"/>
                <a:gd name="T1" fmla="*/ 369 h 369"/>
                <a:gd name="T2" fmla="*/ 418 w 558"/>
                <a:gd name="T3" fmla="*/ 369 h 369"/>
                <a:gd name="T4" fmla="*/ 445 w 558"/>
                <a:gd name="T5" fmla="*/ 366 h 369"/>
                <a:gd name="T6" fmla="*/ 472 w 558"/>
                <a:gd name="T7" fmla="*/ 355 h 369"/>
                <a:gd name="T8" fmla="*/ 496 w 558"/>
                <a:gd name="T9" fmla="*/ 339 h 369"/>
                <a:gd name="T10" fmla="*/ 518 w 558"/>
                <a:gd name="T11" fmla="*/ 315 h 369"/>
                <a:gd name="T12" fmla="*/ 534 w 558"/>
                <a:gd name="T13" fmla="*/ 288 h 369"/>
                <a:gd name="T14" fmla="*/ 547 w 558"/>
                <a:gd name="T15" fmla="*/ 255 h 369"/>
                <a:gd name="T16" fmla="*/ 556 w 558"/>
                <a:gd name="T17" fmla="*/ 221 h 369"/>
                <a:gd name="T18" fmla="*/ 558 w 558"/>
                <a:gd name="T19" fmla="*/ 185 h 369"/>
                <a:gd name="T20" fmla="*/ 556 w 558"/>
                <a:gd name="T21" fmla="*/ 149 h 369"/>
                <a:gd name="T22" fmla="*/ 547 w 558"/>
                <a:gd name="T23" fmla="*/ 114 h 369"/>
                <a:gd name="T24" fmla="*/ 534 w 558"/>
                <a:gd name="T25" fmla="*/ 83 h 369"/>
                <a:gd name="T26" fmla="*/ 518 w 558"/>
                <a:gd name="T27" fmla="*/ 55 h 369"/>
                <a:gd name="T28" fmla="*/ 496 w 558"/>
                <a:gd name="T29" fmla="*/ 33 h 369"/>
                <a:gd name="T30" fmla="*/ 472 w 558"/>
                <a:gd name="T31" fmla="*/ 15 h 369"/>
                <a:gd name="T32" fmla="*/ 445 w 558"/>
                <a:gd name="T33" fmla="*/ 4 h 369"/>
                <a:gd name="T34" fmla="*/ 418 w 558"/>
                <a:gd name="T35" fmla="*/ 0 h 369"/>
                <a:gd name="T36" fmla="*/ 140 w 558"/>
                <a:gd name="T37" fmla="*/ 0 h 369"/>
                <a:gd name="T38" fmla="*/ 112 w 558"/>
                <a:gd name="T39" fmla="*/ 4 h 369"/>
                <a:gd name="T40" fmla="*/ 87 w 558"/>
                <a:gd name="T41" fmla="*/ 15 h 369"/>
                <a:gd name="T42" fmla="*/ 62 w 558"/>
                <a:gd name="T43" fmla="*/ 33 h 369"/>
                <a:gd name="T44" fmla="*/ 42 w 558"/>
                <a:gd name="T45" fmla="*/ 55 h 369"/>
                <a:gd name="T46" fmla="*/ 24 w 558"/>
                <a:gd name="T47" fmla="*/ 83 h 369"/>
                <a:gd name="T48" fmla="*/ 11 w 558"/>
                <a:gd name="T49" fmla="*/ 114 h 369"/>
                <a:gd name="T50" fmla="*/ 4 w 558"/>
                <a:gd name="T51" fmla="*/ 149 h 369"/>
                <a:gd name="T52" fmla="*/ 0 w 558"/>
                <a:gd name="T53" fmla="*/ 185 h 369"/>
                <a:gd name="T54" fmla="*/ 4 w 558"/>
                <a:gd name="T55" fmla="*/ 221 h 369"/>
                <a:gd name="T56" fmla="*/ 11 w 558"/>
                <a:gd name="T57" fmla="*/ 255 h 369"/>
                <a:gd name="T58" fmla="*/ 24 w 558"/>
                <a:gd name="T59" fmla="*/ 288 h 369"/>
                <a:gd name="T60" fmla="*/ 42 w 558"/>
                <a:gd name="T61" fmla="*/ 315 h 369"/>
                <a:gd name="T62" fmla="*/ 62 w 558"/>
                <a:gd name="T63" fmla="*/ 339 h 369"/>
                <a:gd name="T64" fmla="*/ 87 w 558"/>
                <a:gd name="T65" fmla="*/ 355 h 369"/>
                <a:gd name="T66" fmla="*/ 112 w 558"/>
                <a:gd name="T67" fmla="*/ 366 h 369"/>
                <a:gd name="T68" fmla="*/ 140 w 558"/>
                <a:gd name="T69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8" h="369">
                  <a:moveTo>
                    <a:pt x="140" y="369"/>
                  </a:moveTo>
                  <a:lnTo>
                    <a:pt x="418" y="369"/>
                  </a:lnTo>
                  <a:lnTo>
                    <a:pt x="445" y="366"/>
                  </a:lnTo>
                  <a:lnTo>
                    <a:pt x="472" y="355"/>
                  </a:lnTo>
                  <a:lnTo>
                    <a:pt x="496" y="339"/>
                  </a:lnTo>
                  <a:lnTo>
                    <a:pt x="518" y="315"/>
                  </a:lnTo>
                  <a:lnTo>
                    <a:pt x="534" y="288"/>
                  </a:lnTo>
                  <a:lnTo>
                    <a:pt x="547" y="255"/>
                  </a:lnTo>
                  <a:lnTo>
                    <a:pt x="556" y="221"/>
                  </a:lnTo>
                  <a:lnTo>
                    <a:pt x="558" y="185"/>
                  </a:lnTo>
                  <a:lnTo>
                    <a:pt x="556" y="149"/>
                  </a:lnTo>
                  <a:lnTo>
                    <a:pt x="547" y="114"/>
                  </a:lnTo>
                  <a:lnTo>
                    <a:pt x="534" y="83"/>
                  </a:lnTo>
                  <a:lnTo>
                    <a:pt x="518" y="55"/>
                  </a:lnTo>
                  <a:lnTo>
                    <a:pt x="496" y="33"/>
                  </a:lnTo>
                  <a:lnTo>
                    <a:pt x="472" y="15"/>
                  </a:lnTo>
                  <a:lnTo>
                    <a:pt x="445" y="4"/>
                  </a:lnTo>
                  <a:lnTo>
                    <a:pt x="418" y="0"/>
                  </a:lnTo>
                  <a:lnTo>
                    <a:pt x="140" y="0"/>
                  </a:lnTo>
                  <a:lnTo>
                    <a:pt x="112" y="4"/>
                  </a:lnTo>
                  <a:lnTo>
                    <a:pt x="87" y="15"/>
                  </a:lnTo>
                  <a:lnTo>
                    <a:pt x="62" y="33"/>
                  </a:lnTo>
                  <a:lnTo>
                    <a:pt x="42" y="55"/>
                  </a:lnTo>
                  <a:lnTo>
                    <a:pt x="24" y="83"/>
                  </a:lnTo>
                  <a:lnTo>
                    <a:pt x="11" y="114"/>
                  </a:lnTo>
                  <a:lnTo>
                    <a:pt x="4" y="149"/>
                  </a:lnTo>
                  <a:lnTo>
                    <a:pt x="0" y="185"/>
                  </a:lnTo>
                  <a:lnTo>
                    <a:pt x="4" y="221"/>
                  </a:lnTo>
                  <a:lnTo>
                    <a:pt x="11" y="255"/>
                  </a:lnTo>
                  <a:lnTo>
                    <a:pt x="24" y="288"/>
                  </a:lnTo>
                  <a:lnTo>
                    <a:pt x="42" y="315"/>
                  </a:lnTo>
                  <a:lnTo>
                    <a:pt x="62" y="339"/>
                  </a:lnTo>
                  <a:lnTo>
                    <a:pt x="87" y="355"/>
                  </a:lnTo>
                  <a:lnTo>
                    <a:pt x="112" y="366"/>
                  </a:lnTo>
                  <a:lnTo>
                    <a:pt x="140" y="369"/>
                  </a:lnTo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6225" name="Rectangle 33"/>
            <p:cNvSpPr>
              <a:spLocks noChangeArrowheads="1"/>
            </p:cNvSpPr>
            <p:nvPr/>
          </p:nvSpPr>
          <p:spPr bwMode="auto">
            <a:xfrm>
              <a:off x="2898" y="2851"/>
              <a:ext cx="6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WQS Authority</a:t>
              </a:r>
              <a:endParaRPr lang="en-US" sz="1200"/>
            </a:p>
          </p:txBody>
        </p:sp>
        <p:sp>
          <p:nvSpPr>
            <p:cNvPr id="776226" name="Freeform 34"/>
            <p:cNvSpPr>
              <a:spLocks/>
            </p:cNvSpPr>
            <p:nvPr/>
          </p:nvSpPr>
          <p:spPr bwMode="auto">
            <a:xfrm>
              <a:off x="2537" y="2804"/>
              <a:ext cx="254" cy="209"/>
            </a:xfrm>
            <a:custGeom>
              <a:avLst/>
              <a:gdLst>
                <a:gd name="T0" fmla="*/ 0 w 508"/>
                <a:gd name="T1" fmla="*/ 377 h 419"/>
                <a:gd name="T2" fmla="*/ 0 w 508"/>
                <a:gd name="T3" fmla="*/ 42 h 419"/>
                <a:gd name="T4" fmla="*/ 32 w 508"/>
                <a:gd name="T5" fmla="*/ 62 h 419"/>
                <a:gd name="T6" fmla="*/ 68 w 508"/>
                <a:gd name="T7" fmla="*/ 76 h 419"/>
                <a:gd name="T8" fmla="*/ 106 w 508"/>
                <a:gd name="T9" fmla="*/ 84 h 419"/>
                <a:gd name="T10" fmla="*/ 146 w 508"/>
                <a:gd name="T11" fmla="*/ 84 h 419"/>
                <a:gd name="T12" fmla="*/ 184 w 508"/>
                <a:gd name="T13" fmla="*/ 76 h 419"/>
                <a:gd name="T14" fmla="*/ 220 w 508"/>
                <a:gd name="T15" fmla="*/ 62 h 419"/>
                <a:gd name="T16" fmla="*/ 253 w 508"/>
                <a:gd name="T17" fmla="*/ 42 h 419"/>
                <a:gd name="T18" fmla="*/ 287 w 508"/>
                <a:gd name="T19" fmla="*/ 22 h 419"/>
                <a:gd name="T20" fmla="*/ 324 w 508"/>
                <a:gd name="T21" fmla="*/ 8 h 419"/>
                <a:gd name="T22" fmla="*/ 362 w 508"/>
                <a:gd name="T23" fmla="*/ 0 h 419"/>
                <a:gd name="T24" fmla="*/ 400 w 508"/>
                <a:gd name="T25" fmla="*/ 0 h 419"/>
                <a:gd name="T26" fmla="*/ 438 w 508"/>
                <a:gd name="T27" fmla="*/ 8 h 419"/>
                <a:gd name="T28" fmla="*/ 476 w 508"/>
                <a:gd name="T29" fmla="*/ 22 h 419"/>
                <a:gd name="T30" fmla="*/ 508 w 508"/>
                <a:gd name="T31" fmla="*/ 42 h 419"/>
                <a:gd name="T32" fmla="*/ 508 w 508"/>
                <a:gd name="T33" fmla="*/ 377 h 419"/>
                <a:gd name="T34" fmla="*/ 476 w 508"/>
                <a:gd name="T35" fmla="*/ 357 h 419"/>
                <a:gd name="T36" fmla="*/ 438 w 508"/>
                <a:gd name="T37" fmla="*/ 343 h 419"/>
                <a:gd name="T38" fmla="*/ 400 w 508"/>
                <a:gd name="T39" fmla="*/ 335 h 419"/>
                <a:gd name="T40" fmla="*/ 362 w 508"/>
                <a:gd name="T41" fmla="*/ 335 h 419"/>
                <a:gd name="T42" fmla="*/ 324 w 508"/>
                <a:gd name="T43" fmla="*/ 343 h 419"/>
                <a:gd name="T44" fmla="*/ 287 w 508"/>
                <a:gd name="T45" fmla="*/ 357 h 419"/>
                <a:gd name="T46" fmla="*/ 253 w 508"/>
                <a:gd name="T47" fmla="*/ 377 h 419"/>
                <a:gd name="T48" fmla="*/ 220 w 508"/>
                <a:gd name="T49" fmla="*/ 397 h 419"/>
                <a:gd name="T50" fmla="*/ 184 w 508"/>
                <a:gd name="T51" fmla="*/ 411 h 419"/>
                <a:gd name="T52" fmla="*/ 146 w 508"/>
                <a:gd name="T53" fmla="*/ 419 h 419"/>
                <a:gd name="T54" fmla="*/ 106 w 508"/>
                <a:gd name="T55" fmla="*/ 419 h 419"/>
                <a:gd name="T56" fmla="*/ 68 w 508"/>
                <a:gd name="T57" fmla="*/ 411 h 419"/>
                <a:gd name="T58" fmla="*/ 32 w 508"/>
                <a:gd name="T59" fmla="*/ 397 h 419"/>
                <a:gd name="T60" fmla="*/ 0 w 508"/>
                <a:gd name="T61" fmla="*/ 37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8" h="419">
                  <a:moveTo>
                    <a:pt x="0" y="377"/>
                  </a:moveTo>
                  <a:lnTo>
                    <a:pt x="0" y="42"/>
                  </a:lnTo>
                  <a:lnTo>
                    <a:pt x="32" y="62"/>
                  </a:lnTo>
                  <a:lnTo>
                    <a:pt x="68" y="76"/>
                  </a:lnTo>
                  <a:lnTo>
                    <a:pt x="106" y="84"/>
                  </a:lnTo>
                  <a:lnTo>
                    <a:pt x="146" y="84"/>
                  </a:lnTo>
                  <a:lnTo>
                    <a:pt x="184" y="76"/>
                  </a:lnTo>
                  <a:lnTo>
                    <a:pt x="220" y="62"/>
                  </a:lnTo>
                  <a:lnTo>
                    <a:pt x="253" y="42"/>
                  </a:lnTo>
                  <a:lnTo>
                    <a:pt x="287" y="22"/>
                  </a:lnTo>
                  <a:lnTo>
                    <a:pt x="324" y="8"/>
                  </a:lnTo>
                  <a:lnTo>
                    <a:pt x="362" y="0"/>
                  </a:lnTo>
                  <a:lnTo>
                    <a:pt x="400" y="0"/>
                  </a:lnTo>
                  <a:lnTo>
                    <a:pt x="438" y="8"/>
                  </a:lnTo>
                  <a:lnTo>
                    <a:pt x="476" y="22"/>
                  </a:lnTo>
                  <a:lnTo>
                    <a:pt x="508" y="42"/>
                  </a:lnTo>
                  <a:lnTo>
                    <a:pt x="508" y="377"/>
                  </a:lnTo>
                  <a:lnTo>
                    <a:pt x="476" y="357"/>
                  </a:lnTo>
                  <a:lnTo>
                    <a:pt x="438" y="343"/>
                  </a:lnTo>
                  <a:lnTo>
                    <a:pt x="400" y="335"/>
                  </a:lnTo>
                  <a:lnTo>
                    <a:pt x="362" y="335"/>
                  </a:lnTo>
                  <a:lnTo>
                    <a:pt x="324" y="343"/>
                  </a:lnTo>
                  <a:lnTo>
                    <a:pt x="287" y="357"/>
                  </a:lnTo>
                  <a:lnTo>
                    <a:pt x="253" y="377"/>
                  </a:lnTo>
                  <a:lnTo>
                    <a:pt x="220" y="397"/>
                  </a:lnTo>
                  <a:lnTo>
                    <a:pt x="184" y="411"/>
                  </a:lnTo>
                  <a:lnTo>
                    <a:pt x="146" y="419"/>
                  </a:lnTo>
                  <a:lnTo>
                    <a:pt x="106" y="419"/>
                  </a:lnTo>
                  <a:lnTo>
                    <a:pt x="68" y="411"/>
                  </a:lnTo>
                  <a:lnTo>
                    <a:pt x="32" y="397"/>
                  </a:lnTo>
                  <a:lnTo>
                    <a:pt x="0" y="3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6227" name="Freeform 35"/>
            <p:cNvSpPr>
              <a:spLocks/>
            </p:cNvSpPr>
            <p:nvPr/>
          </p:nvSpPr>
          <p:spPr bwMode="auto">
            <a:xfrm>
              <a:off x="2537" y="2804"/>
              <a:ext cx="254" cy="209"/>
            </a:xfrm>
            <a:custGeom>
              <a:avLst/>
              <a:gdLst>
                <a:gd name="T0" fmla="*/ 0 w 508"/>
                <a:gd name="T1" fmla="*/ 377 h 419"/>
                <a:gd name="T2" fmla="*/ 0 w 508"/>
                <a:gd name="T3" fmla="*/ 42 h 419"/>
                <a:gd name="T4" fmla="*/ 32 w 508"/>
                <a:gd name="T5" fmla="*/ 62 h 419"/>
                <a:gd name="T6" fmla="*/ 68 w 508"/>
                <a:gd name="T7" fmla="*/ 76 h 419"/>
                <a:gd name="T8" fmla="*/ 106 w 508"/>
                <a:gd name="T9" fmla="*/ 84 h 419"/>
                <a:gd name="T10" fmla="*/ 146 w 508"/>
                <a:gd name="T11" fmla="*/ 84 h 419"/>
                <a:gd name="T12" fmla="*/ 184 w 508"/>
                <a:gd name="T13" fmla="*/ 76 h 419"/>
                <a:gd name="T14" fmla="*/ 220 w 508"/>
                <a:gd name="T15" fmla="*/ 62 h 419"/>
                <a:gd name="T16" fmla="*/ 253 w 508"/>
                <a:gd name="T17" fmla="*/ 42 h 419"/>
                <a:gd name="T18" fmla="*/ 287 w 508"/>
                <a:gd name="T19" fmla="*/ 22 h 419"/>
                <a:gd name="T20" fmla="*/ 324 w 508"/>
                <a:gd name="T21" fmla="*/ 8 h 419"/>
                <a:gd name="T22" fmla="*/ 362 w 508"/>
                <a:gd name="T23" fmla="*/ 0 h 419"/>
                <a:gd name="T24" fmla="*/ 400 w 508"/>
                <a:gd name="T25" fmla="*/ 0 h 419"/>
                <a:gd name="T26" fmla="*/ 438 w 508"/>
                <a:gd name="T27" fmla="*/ 8 h 419"/>
                <a:gd name="T28" fmla="*/ 476 w 508"/>
                <a:gd name="T29" fmla="*/ 22 h 419"/>
                <a:gd name="T30" fmla="*/ 508 w 508"/>
                <a:gd name="T31" fmla="*/ 42 h 419"/>
                <a:gd name="T32" fmla="*/ 508 w 508"/>
                <a:gd name="T33" fmla="*/ 377 h 419"/>
                <a:gd name="T34" fmla="*/ 476 w 508"/>
                <a:gd name="T35" fmla="*/ 357 h 419"/>
                <a:gd name="T36" fmla="*/ 438 w 508"/>
                <a:gd name="T37" fmla="*/ 343 h 419"/>
                <a:gd name="T38" fmla="*/ 400 w 508"/>
                <a:gd name="T39" fmla="*/ 335 h 419"/>
                <a:gd name="T40" fmla="*/ 362 w 508"/>
                <a:gd name="T41" fmla="*/ 335 h 419"/>
                <a:gd name="T42" fmla="*/ 324 w 508"/>
                <a:gd name="T43" fmla="*/ 343 h 419"/>
                <a:gd name="T44" fmla="*/ 287 w 508"/>
                <a:gd name="T45" fmla="*/ 357 h 419"/>
                <a:gd name="T46" fmla="*/ 253 w 508"/>
                <a:gd name="T47" fmla="*/ 377 h 419"/>
                <a:gd name="T48" fmla="*/ 220 w 508"/>
                <a:gd name="T49" fmla="*/ 397 h 419"/>
                <a:gd name="T50" fmla="*/ 184 w 508"/>
                <a:gd name="T51" fmla="*/ 411 h 419"/>
                <a:gd name="T52" fmla="*/ 146 w 508"/>
                <a:gd name="T53" fmla="*/ 419 h 419"/>
                <a:gd name="T54" fmla="*/ 106 w 508"/>
                <a:gd name="T55" fmla="*/ 419 h 419"/>
                <a:gd name="T56" fmla="*/ 68 w 508"/>
                <a:gd name="T57" fmla="*/ 411 h 419"/>
                <a:gd name="T58" fmla="*/ 32 w 508"/>
                <a:gd name="T59" fmla="*/ 397 h 419"/>
                <a:gd name="T60" fmla="*/ 0 w 508"/>
                <a:gd name="T61" fmla="*/ 37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8" h="419">
                  <a:moveTo>
                    <a:pt x="0" y="377"/>
                  </a:moveTo>
                  <a:lnTo>
                    <a:pt x="0" y="42"/>
                  </a:lnTo>
                  <a:lnTo>
                    <a:pt x="32" y="62"/>
                  </a:lnTo>
                  <a:lnTo>
                    <a:pt x="68" y="76"/>
                  </a:lnTo>
                  <a:lnTo>
                    <a:pt x="106" y="84"/>
                  </a:lnTo>
                  <a:lnTo>
                    <a:pt x="146" y="84"/>
                  </a:lnTo>
                  <a:lnTo>
                    <a:pt x="184" y="76"/>
                  </a:lnTo>
                  <a:lnTo>
                    <a:pt x="220" y="62"/>
                  </a:lnTo>
                  <a:lnTo>
                    <a:pt x="253" y="42"/>
                  </a:lnTo>
                  <a:lnTo>
                    <a:pt x="287" y="22"/>
                  </a:lnTo>
                  <a:lnTo>
                    <a:pt x="324" y="8"/>
                  </a:lnTo>
                  <a:lnTo>
                    <a:pt x="362" y="0"/>
                  </a:lnTo>
                  <a:lnTo>
                    <a:pt x="400" y="0"/>
                  </a:lnTo>
                  <a:lnTo>
                    <a:pt x="438" y="8"/>
                  </a:lnTo>
                  <a:lnTo>
                    <a:pt x="476" y="22"/>
                  </a:lnTo>
                  <a:lnTo>
                    <a:pt x="508" y="42"/>
                  </a:lnTo>
                  <a:lnTo>
                    <a:pt x="508" y="377"/>
                  </a:lnTo>
                  <a:lnTo>
                    <a:pt x="476" y="357"/>
                  </a:lnTo>
                  <a:lnTo>
                    <a:pt x="438" y="343"/>
                  </a:lnTo>
                  <a:lnTo>
                    <a:pt x="400" y="335"/>
                  </a:lnTo>
                  <a:lnTo>
                    <a:pt x="362" y="335"/>
                  </a:lnTo>
                  <a:lnTo>
                    <a:pt x="324" y="343"/>
                  </a:lnTo>
                  <a:lnTo>
                    <a:pt x="287" y="357"/>
                  </a:lnTo>
                  <a:lnTo>
                    <a:pt x="253" y="377"/>
                  </a:lnTo>
                  <a:lnTo>
                    <a:pt x="220" y="397"/>
                  </a:lnTo>
                  <a:lnTo>
                    <a:pt x="184" y="411"/>
                  </a:lnTo>
                  <a:lnTo>
                    <a:pt x="146" y="419"/>
                  </a:lnTo>
                  <a:lnTo>
                    <a:pt x="106" y="419"/>
                  </a:lnTo>
                  <a:lnTo>
                    <a:pt x="68" y="411"/>
                  </a:lnTo>
                  <a:lnTo>
                    <a:pt x="32" y="397"/>
                  </a:lnTo>
                  <a:lnTo>
                    <a:pt x="0" y="37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6228" name="Line 36"/>
          <p:cNvSpPr>
            <a:spLocks noChangeShapeType="1"/>
          </p:cNvSpPr>
          <p:nvPr/>
        </p:nvSpPr>
        <p:spPr bwMode="auto">
          <a:xfrm flipV="1">
            <a:off x="8226425" y="4565650"/>
            <a:ext cx="1588" cy="64611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29" name="Freeform 37"/>
          <p:cNvSpPr>
            <a:spLocks/>
          </p:cNvSpPr>
          <p:nvPr/>
        </p:nvSpPr>
        <p:spPr bwMode="auto">
          <a:xfrm>
            <a:off x="2725738" y="5211763"/>
            <a:ext cx="1346200" cy="1293812"/>
          </a:xfrm>
          <a:custGeom>
            <a:avLst/>
            <a:gdLst>
              <a:gd name="T0" fmla="*/ 2 w 1564"/>
              <a:gd name="T1" fmla="*/ 741 h 1629"/>
              <a:gd name="T2" fmla="*/ 29 w 1564"/>
              <a:gd name="T3" fmla="*/ 592 h 1629"/>
              <a:gd name="T4" fmla="*/ 82 w 1564"/>
              <a:gd name="T5" fmla="*/ 453 h 1629"/>
              <a:gd name="T6" fmla="*/ 158 w 1564"/>
              <a:gd name="T7" fmla="*/ 324 h 1629"/>
              <a:gd name="T8" fmla="*/ 255 w 1564"/>
              <a:gd name="T9" fmla="*/ 214 h 1629"/>
              <a:gd name="T10" fmla="*/ 369 w 1564"/>
              <a:gd name="T11" fmla="*/ 123 h 1629"/>
              <a:gd name="T12" fmla="*/ 500 w 1564"/>
              <a:gd name="T13" fmla="*/ 56 h 1629"/>
              <a:gd name="T14" fmla="*/ 637 w 1564"/>
              <a:gd name="T15" fmla="*/ 15 h 1629"/>
              <a:gd name="T16" fmla="*/ 782 w 1564"/>
              <a:gd name="T17" fmla="*/ 0 h 1629"/>
              <a:gd name="T18" fmla="*/ 925 w 1564"/>
              <a:gd name="T19" fmla="*/ 15 h 1629"/>
              <a:gd name="T20" fmla="*/ 1064 w 1564"/>
              <a:gd name="T21" fmla="*/ 56 h 1629"/>
              <a:gd name="T22" fmla="*/ 1193 w 1564"/>
              <a:gd name="T23" fmla="*/ 123 h 1629"/>
              <a:gd name="T24" fmla="*/ 1308 w 1564"/>
              <a:gd name="T25" fmla="*/ 214 h 1629"/>
              <a:gd name="T26" fmla="*/ 1404 w 1564"/>
              <a:gd name="T27" fmla="*/ 324 h 1629"/>
              <a:gd name="T28" fmla="*/ 1480 w 1564"/>
              <a:gd name="T29" fmla="*/ 453 h 1629"/>
              <a:gd name="T30" fmla="*/ 1533 w 1564"/>
              <a:gd name="T31" fmla="*/ 592 h 1629"/>
              <a:gd name="T32" fmla="*/ 1560 w 1564"/>
              <a:gd name="T33" fmla="*/ 741 h 1629"/>
              <a:gd name="T34" fmla="*/ 1560 w 1564"/>
              <a:gd name="T35" fmla="*/ 891 h 1629"/>
              <a:gd name="T36" fmla="*/ 1533 w 1564"/>
              <a:gd name="T37" fmla="*/ 1039 h 1629"/>
              <a:gd name="T38" fmla="*/ 1480 w 1564"/>
              <a:gd name="T39" fmla="*/ 1179 h 1629"/>
              <a:gd name="T40" fmla="*/ 1404 w 1564"/>
              <a:gd name="T41" fmla="*/ 1307 h 1629"/>
              <a:gd name="T42" fmla="*/ 1308 w 1564"/>
              <a:gd name="T43" fmla="*/ 1418 h 1629"/>
              <a:gd name="T44" fmla="*/ 1193 w 1564"/>
              <a:gd name="T45" fmla="*/ 1508 h 1629"/>
              <a:gd name="T46" fmla="*/ 1064 w 1564"/>
              <a:gd name="T47" fmla="*/ 1575 h 1629"/>
              <a:gd name="T48" fmla="*/ 925 w 1564"/>
              <a:gd name="T49" fmla="*/ 1617 h 1629"/>
              <a:gd name="T50" fmla="*/ 782 w 1564"/>
              <a:gd name="T51" fmla="*/ 1629 h 1629"/>
              <a:gd name="T52" fmla="*/ 637 w 1564"/>
              <a:gd name="T53" fmla="*/ 1617 h 1629"/>
              <a:gd name="T54" fmla="*/ 500 w 1564"/>
              <a:gd name="T55" fmla="*/ 1575 h 1629"/>
              <a:gd name="T56" fmla="*/ 369 w 1564"/>
              <a:gd name="T57" fmla="*/ 1508 h 1629"/>
              <a:gd name="T58" fmla="*/ 255 w 1564"/>
              <a:gd name="T59" fmla="*/ 1418 h 1629"/>
              <a:gd name="T60" fmla="*/ 158 w 1564"/>
              <a:gd name="T61" fmla="*/ 1307 h 1629"/>
              <a:gd name="T62" fmla="*/ 82 w 1564"/>
              <a:gd name="T63" fmla="*/ 1179 h 1629"/>
              <a:gd name="T64" fmla="*/ 29 w 1564"/>
              <a:gd name="T65" fmla="*/ 1039 h 1629"/>
              <a:gd name="T66" fmla="*/ 2 w 1564"/>
              <a:gd name="T67" fmla="*/ 891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4" h="1629">
                <a:moveTo>
                  <a:pt x="0" y="815"/>
                </a:moveTo>
                <a:lnTo>
                  <a:pt x="2" y="741"/>
                </a:lnTo>
                <a:lnTo>
                  <a:pt x="13" y="666"/>
                </a:lnTo>
                <a:lnTo>
                  <a:pt x="29" y="592"/>
                </a:lnTo>
                <a:lnTo>
                  <a:pt x="53" y="522"/>
                </a:lnTo>
                <a:lnTo>
                  <a:pt x="82" y="453"/>
                </a:lnTo>
                <a:lnTo>
                  <a:pt x="116" y="386"/>
                </a:lnTo>
                <a:lnTo>
                  <a:pt x="158" y="324"/>
                </a:lnTo>
                <a:lnTo>
                  <a:pt x="203" y="266"/>
                </a:lnTo>
                <a:lnTo>
                  <a:pt x="255" y="214"/>
                </a:lnTo>
                <a:lnTo>
                  <a:pt x="310" y="165"/>
                </a:lnTo>
                <a:lnTo>
                  <a:pt x="369" y="123"/>
                </a:lnTo>
                <a:lnTo>
                  <a:pt x="433" y="87"/>
                </a:lnTo>
                <a:lnTo>
                  <a:pt x="500" y="56"/>
                </a:lnTo>
                <a:lnTo>
                  <a:pt x="566" y="33"/>
                </a:lnTo>
                <a:lnTo>
                  <a:pt x="637" y="15"/>
                </a:lnTo>
                <a:lnTo>
                  <a:pt x="709" y="4"/>
                </a:lnTo>
                <a:lnTo>
                  <a:pt x="782" y="0"/>
                </a:lnTo>
                <a:lnTo>
                  <a:pt x="852" y="4"/>
                </a:lnTo>
                <a:lnTo>
                  <a:pt x="925" y="15"/>
                </a:lnTo>
                <a:lnTo>
                  <a:pt x="995" y="33"/>
                </a:lnTo>
                <a:lnTo>
                  <a:pt x="1064" y="56"/>
                </a:lnTo>
                <a:lnTo>
                  <a:pt x="1129" y="87"/>
                </a:lnTo>
                <a:lnTo>
                  <a:pt x="1193" y="123"/>
                </a:lnTo>
                <a:lnTo>
                  <a:pt x="1252" y="165"/>
                </a:lnTo>
                <a:lnTo>
                  <a:pt x="1308" y="214"/>
                </a:lnTo>
                <a:lnTo>
                  <a:pt x="1359" y="266"/>
                </a:lnTo>
                <a:lnTo>
                  <a:pt x="1404" y="324"/>
                </a:lnTo>
                <a:lnTo>
                  <a:pt x="1446" y="386"/>
                </a:lnTo>
                <a:lnTo>
                  <a:pt x="1480" y="453"/>
                </a:lnTo>
                <a:lnTo>
                  <a:pt x="1509" y="522"/>
                </a:lnTo>
                <a:lnTo>
                  <a:pt x="1533" y="592"/>
                </a:lnTo>
                <a:lnTo>
                  <a:pt x="1549" y="666"/>
                </a:lnTo>
                <a:lnTo>
                  <a:pt x="1560" y="741"/>
                </a:lnTo>
                <a:lnTo>
                  <a:pt x="1564" y="815"/>
                </a:lnTo>
                <a:lnTo>
                  <a:pt x="1560" y="891"/>
                </a:lnTo>
                <a:lnTo>
                  <a:pt x="1549" y="965"/>
                </a:lnTo>
                <a:lnTo>
                  <a:pt x="1533" y="1039"/>
                </a:lnTo>
                <a:lnTo>
                  <a:pt x="1509" y="1110"/>
                </a:lnTo>
                <a:lnTo>
                  <a:pt x="1480" y="1179"/>
                </a:lnTo>
                <a:lnTo>
                  <a:pt x="1446" y="1244"/>
                </a:lnTo>
                <a:lnTo>
                  <a:pt x="1404" y="1307"/>
                </a:lnTo>
                <a:lnTo>
                  <a:pt x="1359" y="1365"/>
                </a:lnTo>
                <a:lnTo>
                  <a:pt x="1308" y="1418"/>
                </a:lnTo>
                <a:lnTo>
                  <a:pt x="1252" y="1465"/>
                </a:lnTo>
                <a:lnTo>
                  <a:pt x="1193" y="1508"/>
                </a:lnTo>
                <a:lnTo>
                  <a:pt x="1129" y="1544"/>
                </a:lnTo>
                <a:lnTo>
                  <a:pt x="1064" y="1575"/>
                </a:lnTo>
                <a:lnTo>
                  <a:pt x="995" y="1598"/>
                </a:lnTo>
                <a:lnTo>
                  <a:pt x="925" y="1617"/>
                </a:lnTo>
                <a:lnTo>
                  <a:pt x="852" y="1626"/>
                </a:lnTo>
                <a:lnTo>
                  <a:pt x="782" y="1629"/>
                </a:lnTo>
                <a:lnTo>
                  <a:pt x="709" y="1626"/>
                </a:lnTo>
                <a:lnTo>
                  <a:pt x="637" y="1617"/>
                </a:lnTo>
                <a:lnTo>
                  <a:pt x="566" y="1598"/>
                </a:lnTo>
                <a:lnTo>
                  <a:pt x="500" y="1575"/>
                </a:lnTo>
                <a:lnTo>
                  <a:pt x="433" y="1544"/>
                </a:lnTo>
                <a:lnTo>
                  <a:pt x="369" y="1508"/>
                </a:lnTo>
                <a:lnTo>
                  <a:pt x="310" y="1465"/>
                </a:lnTo>
                <a:lnTo>
                  <a:pt x="255" y="1418"/>
                </a:lnTo>
                <a:lnTo>
                  <a:pt x="203" y="1365"/>
                </a:lnTo>
                <a:lnTo>
                  <a:pt x="158" y="1307"/>
                </a:lnTo>
                <a:lnTo>
                  <a:pt x="116" y="1244"/>
                </a:lnTo>
                <a:lnTo>
                  <a:pt x="82" y="1179"/>
                </a:lnTo>
                <a:lnTo>
                  <a:pt x="53" y="1110"/>
                </a:lnTo>
                <a:lnTo>
                  <a:pt x="29" y="1039"/>
                </a:lnTo>
                <a:lnTo>
                  <a:pt x="13" y="965"/>
                </a:lnTo>
                <a:lnTo>
                  <a:pt x="2" y="891"/>
                </a:lnTo>
                <a:lnTo>
                  <a:pt x="0" y="815"/>
                </a:lnTo>
              </a:path>
            </a:pathLst>
          </a:custGeom>
          <a:solidFill>
            <a:schemeClr val="bg1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30" name="Rectangle 38"/>
          <p:cNvSpPr>
            <a:spLocks noChangeArrowheads="1"/>
          </p:cNvSpPr>
          <p:nvPr/>
        </p:nvSpPr>
        <p:spPr bwMode="auto">
          <a:xfrm>
            <a:off x="2876550" y="5686425"/>
            <a:ext cx="1049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Revise LTCP,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as appropriate</a:t>
            </a:r>
            <a:endParaRPr lang="en-US" sz="1200"/>
          </a:p>
        </p:txBody>
      </p:sp>
      <p:sp>
        <p:nvSpPr>
          <p:cNvPr id="776231" name="Line 39"/>
          <p:cNvSpPr>
            <a:spLocks noChangeShapeType="1"/>
          </p:cNvSpPr>
          <p:nvPr/>
        </p:nvSpPr>
        <p:spPr bwMode="auto">
          <a:xfrm flipV="1">
            <a:off x="803275" y="3919538"/>
            <a:ext cx="1588" cy="152400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32" name="Rectangle 40"/>
          <p:cNvSpPr>
            <a:spLocks noChangeArrowheads="1"/>
          </p:cNvSpPr>
          <p:nvPr/>
        </p:nvSpPr>
        <p:spPr bwMode="auto">
          <a:xfrm>
            <a:off x="76200" y="4598988"/>
            <a:ext cx="1468438" cy="488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600">
                <a:solidFill>
                  <a:srgbClr val="008000"/>
                </a:solidFill>
              </a:rPr>
              <a:t>WQS revisions may be needed</a:t>
            </a:r>
          </a:p>
        </p:txBody>
      </p:sp>
      <p:sp>
        <p:nvSpPr>
          <p:cNvPr id="776233" name="Line 41"/>
          <p:cNvSpPr>
            <a:spLocks noChangeShapeType="1"/>
          </p:cNvSpPr>
          <p:nvPr/>
        </p:nvSpPr>
        <p:spPr bwMode="auto">
          <a:xfrm>
            <a:off x="752475" y="4152900"/>
            <a:ext cx="2125663" cy="1303338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34" name="Rectangle 42"/>
          <p:cNvSpPr>
            <a:spLocks noChangeArrowheads="1"/>
          </p:cNvSpPr>
          <p:nvPr/>
        </p:nvSpPr>
        <p:spPr bwMode="auto">
          <a:xfrm>
            <a:off x="1695450" y="4711700"/>
            <a:ext cx="1873250" cy="488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600">
                <a:solidFill>
                  <a:srgbClr val="008000"/>
                </a:solidFill>
              </a:rPr>
              <a:t>WQS attainable, no revision necessary</a:t>
            </a:r>
          </a:p>
        </p:txBody>
      </p:sp>
      <p:sp>
        <p:nvSpPr>
          <p:cNvPr id="776235" name="Line 43"/>
          <p:cNvSpPr>
            <a:spLocks noChangeShapeType="1"/>
          </p:cNvSpPr>
          <p:nvPr/>
        </p:nvSpPr>
        <p:spPr bwMode="auto">
          <a:xfrm>
            <a:off x="1463675" y="5857875"/>
            <a:ext cx="126206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36" name="Rectangle 44"/>
          <p:cNvSpPr>
            <a:spLocks noChangeArrowheads="1"/>
          </p:cNvSpPr>
          <p:nvPr/>
        </p:nvSpPr>
        <p:spPr bwMode="auto">
          <a:xfrm>
            <a:off x="442913" y="863600"/>
            <a:ext cx="88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5</a:t>
            </a:r>
          </a:p>
        </p:txBody>
      </p:sp>
      <p:sp>
        <p:nvSpPr>
          <p:cNvPr id="776237" name="Rectangle 45"/>
          <p:cNvSpPr>
            <a:spLocks noChangeArrowheads="1"/>
          </p:cNvSpPr>
          <p:nvPr/>
        </p:nvSpPr>
        <p:spPr bwMode="auto">
          <a:xfrm>
            <a:off x="7718425" y="2693988"/>
            <a:ext cx="1041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11</a:t>
            </a:r>
          </a:p>
        </p:txBody>
      </p:sp>
      <p:sp>
        <p:nvSpPr>
          <p:cNvPr id="776238" name="Rectangle 46"/>
          <p:cNvSpPr>
            <a:spLocks noChangeArrowheads="1"/>
          </p:cNvSpPr>
          <p:nvPr/>
        </p:nvSpPr>
        <p:spPr bwMode="auto">
          <a:xfrm>
            <a:off x="7789863" y="6540500"/>
            <a:ext cx="1041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latin typeface="Arial Black" pitchFamily="34" charset="0"/>
              </a:rPr>
              <a:t>STEP 10</a:t>
            </a:r>
          </a:p>
        </p:txBody>
      </p:sp>
      <p:sp>
        <p:nvSpPr>
          <p:cNvPr id="776239" name="Freeform 47"/>
          <p:cNvSpPr>
            <a:spLocks/>
          </p:cNvSpPr>
          <p:nvPr/>
        </p:nvSpPr>
        <p:spPr bwMode="auto">
          <a:xfrm>
            <a:off x="66675" y="5327650"/>
            <a:ext cx="1397000" cy="1062038"/>
          </a:xfrm>
          <a:custGeom>
            <a:avLst/>
            <a:gdLst>
              <a:gd name="T0" fmla="*/ 0 w 1759"/>
              <a:gd name="T1" fmla="*/ 1191 h 1337"/>
              <a:gd name="T2" fmla="*/ 0 w 1759"/>
              <a:gd name="T3" fmla="*/ 145 h 1337"/>
              <a:gd name="T4" fmla="*/ 60 w 1759"/>
              <a:gd name="T5" fmla="*/ 186 h 1337"/>
              <a:gd name="T6" fmla="*/ 124 w 1759"/>
              <a:gd name="T7" fmla="*/ 221 h 1337"/>
              <a:gd name="T8" fmla="*/ 190 w 1759"/>
              <a:gd name="T9" fmla="*/ 248 h 1337"/>
              <a:gd name="T10" fmla="*/ 261 w 1759"/>
              <a:gd name="T11" fmla="*/ 270 h 1337"/>
              <a:gd name="T12" fmla="*/ 332 w 1759"/>
              <a:gd name="T13" fmla="*/ 284 h 1337"/>
              <a:gd name="T14" fmla="*/ 404 w 1759"/>
              <a:gd name="T15" fmla="*/ 291 h 1337"/>
              <a:gd name="T16" fmla="*/ 476 w 1759"/>
              <a:gd name="T17" fmla="*/ 291 h 1337"/>
              <a:gd name="T18" fmla="*/ 549 w 1759"/>
              <a:gd name="T19" fmla="*/ 284 h 1337"/>
              <a:gd name="T20" fmla="*/ 619 w 1759"/>
              <a:gd name="T21" fmla="*/ 270 h 1337"/>
              <a:gd name="T22" fmla="*/ 688 w 1759"/>
              <a:gd name="T23" fmla="*/ 248 h 1337"/>
              <a:gd name="T24" fmla="*/ 755 w 1759"/>
              <a:gd name="T25" fmla="*/ 221 h 1337"/>
              <a:gd name="T26" fmla="*/ 820 w 1759"/>
              <a:gd name="T27" fmla="*/ 186 h 1337"/>
              <a:gd name="T28" fmla="*/ 880 w 1759"/>
              <a:gd name="T29" fmla="*/ 145 h 1337"/>
              <a:gd name="T30" fmla="*/ 940 w 1759"/>
              <a:gd name="T31" fmla="*/ 105 h 1337"/>
              <a:gd name="T32" fmla="*/ 1003 w 1759"/>
              <a:gd name="T33" fmla="*/ 71 h 1337"/>
              <a:gd name="T34" fmla="*/ 1070 w 1759"/>
              <a:gd name="T35" fmla="*/ 42 h 1337"/>
              <a:gd name="T36" fmla="*/ 1141 w 1759"/>
              <a:gd name="T37" fmla="*/ 22 h 1337"/>
              <a:gd name="T38" fmla="*/ 1211 w 1759"/>
              <a:gd name="T39" fmla="*/ 7 h 1337"/>
              <a:gd name="T40" fmla="*/ 1283 w 1759"/>
              <a:gd name="T41" fmla="*/ 0 h 1337"/>
              <a:gd name="T42" fmla="*/ 1356 w 1759"/>
              <a:gd name="T43" fmla="*/ 0 h 1337"/>
              <a:gd name="T44" fmla="*/ 1428 w 1759"/>
              <a:gd name="T45" fmla="*/ 7 h 1337"/>
              <a:gd name="T46" fmla="*/ 1499 w 1759"/>
              <a:gd name="T47" fmla="*/ 22 h 1337"/>
              <a:gd name="T48" fmla="*/ 1568 w 1759"/>
              <a:gd name="T49" fmla="*/ 42 h 1337"/>
              <a:gd name="T50" fmla="*/ 1635 w 1759"/>
              <a:gd name="T51" fmla="*/ 71 h 1337"/>
              <a:gd name="T52" fmla="*/ 1700 w 1759"/>
              <a:gd name="T53" fmla="*/ 105 h 1337"/>
              <a:gd name="T54" fmla="*/ 1759 w 1759"/>
              <a:gd name="T55" fmla="*/ 145 h 1337"/>
              <a:gd name="T56" fmla="*/ 1759 w 1759"/>
              <a:gd name="T57" fmla="*/ 1191 h 1337"/>
              <a:gd name="T58" fmla="*/ 1700 w 1759"/>
              <a:gd name="T59" fmla="*/ 1151 h 1337"/>
              <a:gd name="T60" fmla="*/ 1635 w 1759"/>
              <a:gd name="T61" fmla="*/ 1117 h 1337"/>
              <a:gd name="T62" fmla="*/ 1568 w 1759"/>
              <a:gd name="T63" fmla="*/ 1088 h 1337"/>
              <a:gd name="T64" fmla="*/ 1499 w 1759"/>
              <a:gd name="T65" fmla="*/ 1068 h 1337"/>
              <a:gd name="T66" fmla="*/ 1428 w 1759"/>
              <a:gd name="T67" fmla="*/ 1053 h 1337"/>
              <a:gd name="T68" fmla="*/ 1356 w 1759"/>
              <a:gd name="T69" fmla="*/ 1046 h 1337"/>
              <a:gd name="T70" fmla="*/ 1283 w 1759"/>
              <a:gd name="T71" fmla="*/ 1046 h 1337"/>
              <a:gd name="T72" fmla="*/ 1211 w 1759"/>
              <a:gd name="T73" fmla="*/ 1053 h 1337"/>
              <a:gd name="T74" fmla="*/ 1141 w 1759"/>
              <a:gd name="T75" fmla="*/ 1068 h 1337"/>
              <a:gd name="T76" fmla="*/ 1070 w 1759"/>
              <a:gd name="T77" fmla="*/ 1088 h 1337"/>
              <a:gd name="T78" fmla="*/ 1003 w 1759"/>
              <a:gd name="T79" fmla="*/ 1117 h 1337"/>
              <a:gd name="T80" fmla="*/ 940 w 1759"/>
              <a:gd name="T81" fmla="*/ 1151 h 1337"/>
              <a:gd name="T82" fmla="*/ 880 w 1759"/>
              <a:gd name="T83" fmla="*/ 1191 h 1337"/>
              <a:gd name="T84" fmla="*/ 820 w 1759"/>
              <a:gd name="T85" fmla="*/ 1232 h 1337"/>
              <a:gd name="T86" fmla="*/ 755 w 1759"/>
              <a:gd name="T87" fmla="*/ 1267 h 1337"/>
              <a:gd name="T88" fmla="*/ 688 w 1759"/>
              <a:gd name="T89" fmla="*/ 1294 h 1337"/>
              <a:gd name="T90" fmla="*/ 619 w 1759"/>
              <a:gd name="T91" fmla="*/ 1316 h 1337"/>
              <a:gd name="T92" fmla="*/ 549 w 1759"/>
              <a:gd name="T93" fmla="*/ 1330 h 1337"/>
              <a:gd name="T94" fmla="*/ 476 w 1759"/>
              <a:gd name="T95" fmla="*/ 1337 h 1337"/>
              <a:gd name="T96" fmla="*/ 404 w 1759"/>
              <a:gd name="T97" fmla="*/ 1337 h 1337"/>
              <a:gd name="T98" fmla="*/ 332 w 1759"/>
              <a:gd name="T99" fmla="*/ 1330 h 1337"/>
              <a:gd name="T100" fmla="*/ 261 w 1759"/>
              <a:gd name="T101" fmla="*/ 1316 h 1337"/>
              <a:gd name="T102" fmla="*/ 190 w 1759"/>
              <a:gd name="T103" fmla="*/ 1294 h 1337"/>
              <a:gd name="T104" fmla="*/ 124 w 1759"/>
              <a:gd name="T105" fmla="*/ 1267 h 1337"/>
              <a:gd name="T106" fmla="*/ 60 w 1759"/>
              <a:gd name="T107" fmla="*/ 1232 h 1337"/>
              <a:gd name="T108" fmla="*/ 0 w 1759"/>
              <a:gd name="T109" fmla="*/ 1191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59" h="1337">
                <a:moveTo>
                  <a:pt x="0" y="1191"/>
                </a:moveTo>
                <a:lnTo>
                  <a:pt x="0" y="145"/>
                </a:lnTo>
                <a:lnTo>
                  <a:pt x="60" y="186"/>
                </a:lnTo>
                <a:lnTo>
                  <a:pt x="124" y="221"/>
                </a:lnTo>
                <a:lnTo>
                  <a:pt x="190" y="248"/>
                </a:lnTo>
                <a:lnTo>
                  <a:pt x="261" y="270"/>
                </a:lnTo>
                <a:lnTo>
                  <a:pt x="332" y="284"/>
                </a:lnTo>
                <a:lnTo>
                  <a:pt x="404" y="291"/>
                </a:lnTo>
                <a:lnTo>
                  <a:pt x="476" y="291"/>
                </a:lnTo>
                <a:lnTo>
                  <a:pt x="549" y="284"/>
                </a:lnTo>
                <a:lnTo>
                  <a:pt x="619" y="270"/>
                </a:lnTo>
                <a:lnTo>
                  <a:pt x="688" y="248"/>
                </a:lnTo>
                <a:lnTo>
                  <a:pt x="755" y="221"/>
                </a:lnTo>
                <a:lnTo>
                  <a:pt x="820" y="186"/>
                </a:lnTo>
                <a:lnTo>
                  <a:pt x="880" y="145"/>
                </a:lnTo>
                <a:lnTo>
                  <a:pt x="940" y="105"/>
                </a:lnTo>
                <a:lnTo>
                  <a:pt x="1003" y="71"/>
                </a:lnTo>
                <a:lnTo>
                  <a:pt x="1070" y="42"/>
                </a:lnTo>
                <a:lnTo>
                  <a:pt x="1141" y="22"/>
                </a:lnTo>
                <a:lnTo>
                  <a:pt x="1211" y="7"/>
                </a:lnTo>
                <a:lnTo>
                  <a:pt x="1283" y="0"/>
                </a:lnTo>
                <a:lnTo>
                  <a:pt x="1356" y="0"/>
                </a:lnTo>
                <a:lnTo>
                  <a:pt x="1428" y="7"/>
                </a:lnTo>
                <a:lnTo>
                  <a:pt x="1499" y="22"/>
                </a:lnTo>
                <a:lnTo>
                  <a:pt x="1568" y="42"/>
                </a:lnTo>
                <a:lnTo>
                  <a:pt x="1635" y="71"/>
                </a:lnTo>
                <a:lnTo>
                  <a:pt x="1700" y="105"/>
                </a:lnTo>
                <a:lnTo>
                  <a:pt x="1759" y="145"/>
                </a:lnTo>
                <a:lnTo>
                  <a:pt x="1759" y="1191"/>
                </a:lnTo>
                <a:lnTo>
                  <a:pt x="1700" y="1151"/>
                </a:lnTo>
                <a:lnTo>
                  <a:pt x="1635" y="1117"/>
                </a:lnTo>
                <a:lnTo>
                  <a:pt x="1568" y="1088"/>
                </a:lnTo>
                <a:lnTo>
                  <a:pt x="1499" y="1068"/>
                </a:lnTo>
                <a:lnTo>
                  <a:pt x="1428" y="1053"/>
                </a:lnTo>
                <a:lnTo>
                  <a:pt x="1356" y="1046"/>
                </a:lnTo>
                <a:lnTo>
                  <a:pt x="1283" y="1046"/>
                </a:lnTo>
                <a:lnTo>
                  <a:pt x="1211" y="1053"/>
                </a:lnTo>
                <a:lnTo>
                  <a:pt x="1141" y="1068"/>
                </a:lnTo>
                <a:lnTo>
                  <a:pt x="1070" y="1088"/>
                </a:lnTo>
                <a:lnTo>
                  <a:pt x="1003" y="1117"/>
                </a:lnTo>
                <a:lnTo>
                  <a:pt x="940" y="1151"/>
                </a:lnTo>
                <a:lnTo>
                  <a:pt x="880" y="1191"/>
                </a:lnTo>
                <a:lnTo>
                  <a:pt x="820" y="1232"/>
                </a:lnTo>
                <a:lnTo>
                  <a:pt x="755" y="1267"/>
                </a:lnTo>
                <a:lnTo>
                  <a:pt x="688" y="1294"/>
                </a:lnTo>
                <a:lnTo>
                  <a:pt x="619" y="1316"/>
                </a:lnTo>
                <a:lnTo>
                  <a:pt x="549" y="1330"/>
                </a:lnTo>
                <a:lnTo>
                  <a:pt x="476" y="1337"/>
                </a:lnTo>
                <a:lnTo>
                  <a:pt x="404" y="1337"/>
                </a:lnTo>
                <a:lnTo>
                  <a:pt x="332" y="1330"/>
                </a:lnTo>
                <a:lnTo>
                  <a:pt x="261" y="1316"/>
                </a:lnTo>
                <a:lnTo>
                  <a:pt x="190" y="1294"/>
                </a:lnTo>
                <a:lnTo>
                  <a:pt x="124" y="1267"/>
                </a:lnTo>
                <a:lnTo>
                  <a:pt x="60" y="1232"/>
                </a:lnTo>
                <a:lnTo>
                  <a:pt x="0" y="11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40" name="Freeform 48"/>
          <p:cNvSpPr>
            <a:spLocks/>
          </p:cNvSpPr>
          <p:nvPr/>
        </p:nvSpPr>
        <p:spPr bwMode="auto">
          <a:xfrm>
            <a:off x="104775" y="5327650"/>
            <a:ext cx="1528763" cy="1062038"/>
          </a:xfrm>
          <a:custGeom>
            <a:avLst/>
            <a:gdLst>
              <a:gd name="T0" fmla="*/ 0 w 1759"/>
              <a:gd name="T1" fmla="*/ 1191 h 1337"/>
              <a:gd name="T2" fmla="*/ 0 w 1759"/>
              <a:gd name="T3" fmla="*/ 145 h 1337"/>
              <a:gd name="T4" fmla="*/ 60 w 1759"/>
              <a:gd name="T5" fmla="*/ 186 h 1337"/>
              <a:gd name="T6" fmla="*/ 124 w 1759"/>
              <a:gd name="T7" fmla="*/ 221 h 1337"/>
              <a:gd name="T8" fmla="*/ 190 w 1759"/>
              <a:gd name="T9" fmla="*/ 248 h 1337"/>
              <a:gd name="T10" fmla="*/ 261 w 1759"/>
              <a:gd name="T11" fmla="*/ 270 h 1337"/>
              <a:gd name="T12" fmla="*/ 332 w 1759"/>
              <a:gd name="T13" fmla="*/ 284 h 1337"/>
              <a:gd name="T14" fmla="*/ 404 w 1759"/>
              <a:gd name="T15" fmla="*/ 291 h 1337"/>
              <a:gd name="T16" fmla="*/ 476 w 1759"/>
              <a:gd name="T17" fmla="*/ 291 h 1337"/>
              <a:gd name="T18" fmla="*/ 549 w 1759"/>
              <a:gd name="T19" fmla="*/ 284 h 1337"/>
              <a:gd name="T20" fmla="*/ 619 w 1759"/>
              <a:gd name="T21" fmla="*/ 270 h 1337"/>
              <a:gd name="T22" fmla="*/ 688 w 1759"/>
              <a:gd name="T23" fmla="*/ 248 h 1337"/>
              <a:gd name="T24" fmla="*/ 755 w 1759"/>
              <a:gd name="T25" fmla="*/ 221 h 1337"/>
              <a:gd name="T26" fmla="*/ 820 w 1759"/>
              <a:gd name="T27" fmla="*/ 186 h 1337"/>
              <a:gd name="T28" fmla="*/ 880 w 1759"/>
              <a:gd name="T29" fmla="*/ 145 h 1337"/>
              <a:gd name="T30" fmla="*/ 940 w 1759"/>
              <a:gd name="T31" fmla="*/ 105 h 1337"/>
              <a:gd name="T32" fmla="*/ 1003 w 1759"/>
              <a:gd name="T33" fmla="*/ 71 h 1337"/>
              <a:gd name="T34" fmla="*/ 1070 w 1759"/>
              <a:gd name="T35" fmla="*/ 42 h 1337"/>
              <a:gd name="T36" fmla="*/ 1141 w 1759"/>
              <a:gd name="T37" fmla="*/ 22 h 1337"/>
              <a:gd name="T38" fmla="*/ 1211 w 1759"/>
              <a:gd name="T39" fmla="*/ 7 h 1337"/>
              <a:gd name="T40" fmla="*/ 1283 w 1759"/>
              <a:gd name="T41" fmla="*/ 0 h 1337"/>
              <a:gd name="T42" fmla="*/ 1356 w 1759"/>
              <a:gd name="T43" fmla="*/ 0 h 1337"/>
              <a:gd name="T44" fmla="*/ 1428 w 1759"/>
              <a:gd name="T45" fmla="*/ 7 h 1337"/>
              <a:gd name="T46" fmla="*/ 1499 w 1759"/>
              <a:gd name="T47" fmla="*/ 22 h 1337"/>
              <a:gd name="T48" fmla="*/ 1568 w 1759"/>
              <a:gd name="T49" fmla="*/ 42 h 1337"/>
              <a:gd name="T50" fmla="*/ 1635 w 1759"/>
              <a:gd name="T51" fmla="*/ 71 h 1337"/>
              <a:gd name="T52" fmla="*/ 1700 w 1759"/>
              <a:gd name="T53" fmla="*/ 105 h 1337"/>
              <a:gd name="T54" fmla="*/ 1759 w 1759"/>
              <a:gd name="T55" fmla="*/ 145 h 1337"/>
              <a:gd name="T56" fmla="*/ 1759 w 1759"/>
              <a:gd name="T57" fmla="*/ 1191 h 1337"/>
              <a:gd name="T58" fmla="*/ 1700 w 1759"/>
              <a:gd name="T59" fmla="*/ 1151 h 1337"/>
              <a:gd name="T60" fmla="*/ 1635 w 1759"/>
              <a:gd name="T61" fmla="*/ 1117 h 1337"/>
              <a:gd name="T62" fmla="*/ 1568 w 1759"/>
              <a:gd name="T63" fmla="*/ 1088 h 1337"/>
              <a:gd name="T64" fmla="*/ 1499 w 1759"/>
              <a:gd name="T65" fmla="*/ 1068 h 1337"/>
              <a:gd name="T66" fmla="*/ 1428 w 1759"/>
              <a:gd name="T67" fmla="*/ 1053 h 1337"/>
              <a:gd name="T68" fmla="*/ 1356 w 1759"/>
              <a:gd name="T69" fmla="*/ 1046 h 1337"/>
              <a:gd name="T70" fmla="*/ 1283 w 1759"/>
              <a:gd name="T71" fmla="*/ 1046 h 1337"/>
              <a:gd name="T72" fmla="*/ 1211 w 1759"/>
              <a:gd name="T73" fmla="*/ 1053 h 1337"/>
              <a:gd name="T74" fmla="*/ 1141 w 1759"/>
              <a:gd name="T75" fmla="*/ 1068 h 1337"/>
              <a:gd name="T76" fmla="*/ 1070 w 1759"/>
              <a:gd name="T77" fmla="*/ 1088 h 1337"/>
              <a:gd name="T78" fmla="*/ 1003 w 1759"/>
              <a:gd name="T79" fmla="*/ 1117 h 1337"/>
              <a:gd name="T80" fmla="*/ 940 w 1759"/>
              <a:gd name="T81" fmla="*/ 1151 h 1337"/>
              <a:gd name="T82" fmla="*/ 880 w 1759"/>
              <a:gd name="T83" fmla="*/ 1191 h 1337"/>
              <a:gd name="T84" fmla="*/ 820 w 1759"/>
              <a:gd name="T85" fmla="*/ 1232 h 1337"/>
              <a:gd name="T86" fmla="*/ 755 w 1759"/>
              <a:gd name="T87" fmla="*/ 1267 h 1337"/>
              <a:gd name="T88" fmla="*/ 688 w 1759"/>
              <a:gd name="T89" fmla="*/ 1294 h 1337"/>
              <a:gd name="T90" fmla="*/ 619 w 1759"/>
              <a:gd name="T91" fmla="*/ 1316 h 1337"/>
              <a:gd name="T92" fmla="*/ 549 w 1759"/>
              <a:gd name="T93" fmla="*/ 1330 h 1337"/>
              <a:gd name="T94" fmla="*/ 476 w 1759"/>
              <a:gd name="T95" fmla="*/ 1337 h 1337"/>
              <a:gd name="T96" fmla="*/ 404 w 1759"/>
              <a:gd name="T97" fmla="*/ 1337 h 1337"/>
              <a:gd name="T98" fmla="*/ 332 w 1759"/>
              <a:gd name="T99" fmla="*/ 1330 h 1337"/>
              <a:gd name="T100" fmla="*/ 261 w 1759"/>
              <a:gd name="T101" fmla="*/ 1316 h 1337"/>
              <a:gd name="T102" fmla="*/ 190 w 1759"/>
              <a:gd name="T103" fmla="*/ 1294 h 1337"/>
              <a:gd name="T104" fmla="*/ 124 w 1759"/>
              <a:gd name="T105" fmla="*/ 1267 h 1337"/>
              <a:gd name="T106" fmla="*/ 60 w 1759"/>
              <a:gd name="T107" fmla="*/ 1232 h 1337"/>
              <a:gd name="T108" fmla="*/ 0 w 1759"/>
              <a:gd name="T109" fmla="*/ 1191 h 1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59" h="1337">
                <a:moveTo>
                  <a:pt x="0" y="1191"/>
                </a:moveTo>
                <a:lnTo>
                  <a:pt x="0" y="145"/>
                </a:lnTo>
                <a:lnTo>
                  <a:pt x="60" y="186"/>
                </a:lnTo>
                <a:lnTo>
                  <a:pt x="124" y="221"/>
                </a:lnTo>
                <a:lnTo>
                  <a:pt x="190" y="248"/>
                </a:lnTo>
                <a:lnTo>
                  <a:pt x="261" y="270"/>
                </a:lnTo>
                <a:lnTo>
                  <a:pt x="332" y="284"/>
                </a:lnTo>
                <a:lnTo>
                  <a:pt x="404" y="291"/>
                </a:lnTo>
                <a:lnTo>
                  <a:pt x="476" y="291"/>
                </a:lnTo>
                <a:lnTo>
                  <a:pt x="549" y="284"/>
                </a:lnTo>
                <a:lnTo>
                  <a:pt x="619" y="270"/>
                </a:lnTo>
                <a:lnTo>
                  <a:pt x="688" y="248"/>
                </a:lnTo>
                <a:lnTo>
                  <a:pt x="755" y="221"/>
                </a:lnTo>
                <a:lnTo>
                  <a:pt x="820" y="186"/>
                </a:lnTo>
                <a:lnTo>
                  <a:pt x="880" y="145"/>
                </a:lnTo>
                <a:lnTo>
                  <a:pt x="940" y="105"/>
                </a:lnTo>
                <a:lnTo>
                  <a:pt x="1003" y="71"/>
                </a:lnTo>
                <a:lnTo>
                  <a:pt x="1070" y="42"/>
                </a:lnTo>
                <a:lnTo>
                  <a:pt x="1141" y="22"/>
                </a:lnTo>
                <a:lnTo>
                  <a:pt x="1211" y="7"/>
                </a:lnTo>
                <a:lnTo>
                  <a:pt x="1283" y="0"/>
                </a:lnTo>
                <a:lnTo>
                  <a:pt x="1356" y="0"/>
                </a:lnTo>
                <a:lnTo>
                  <a:pt x="1428" y="7"/>
                </a:lnTo>
                <a:lnTo>
                  <a:pt x="1499" y="22"/>
                </a:lnTo>
                <a:lnTo>
                  <a:pt x="1568" y="42"/>
                </a:lnTo>
                <a:lnTo>
                  <a:pt x="1635" y="71"/>
                </a:lnTo>
                <a:lnTo>
                  <a:pt x="1700" y="105"/>
                </a:lnTo>
                <a:lnTo>
                  <a:pt x="1759" y="145"/>
                </a:lnTo>
                <a:lnTo>
                  <a:pt x="1759" y="1191"/>
                </a:lnTo>
                <a:lnTo>
                  <a:pt x="1700" y="1151"/>
                </a:lnTo>
                <a:lnTo>
                  <a:pt x="1635" y="1117"/>
                </a:lnTo>
                <a:lnTo>
                  <a:pt x="1568" y="1088"/>
                </a:lnTo>
                <a:lnTo>
                  <a:pt x="1499" y="1068"/>
                </a:lnTo>
                <a:lnTo>
                  <a:pt x="1428" y="1053"/>
                </a:lnTo>
                <a:lnTo>
                  <a:pt x="1356" y="1046"/>
                </a:lnTo>
                <a:lnTo>
                  <a:pt x="1283" y="1046"/>
                </a:lnTo>
                <a:lnTo>
                  <a:pt x="1211" y="1053"/>
                </a:lnTo>
                <a:lnTo>
                  <a:pt x="1141" y="1068"/>
                </a:lnTo>
                <a:lnTo>
                  <a:pt x="1070" y="1088"/>
                </a:lnTo>
                <a:lnTo>
                  <a:pt x="1003" y="1117"/>
                </a:lnTo>
                <a:lnTo>
                  <a:pt x="940" y="1151"/>
                </a:lnTo>
                <a:lnTo>
                  <a:pt x="880" y="1191"/>
                </a:lnTo>
                <a:lnTo>
                  <a:pt x="820" y="1232"/>
                </a:lnTo>
                <a:lnTo>
                  <a:pt x="755" y="1267"/>
                </a:lnTo>
                <a:lnTo>
                  <a:pt x="688" y="1294"/>
                </a:lnTo>
                <a:lnTo>
                  <a:pt x="619" y="1316"/>
                </a:lnTo>
                <a:lnTo>
                  <a:pt x="549" y="1330"/>
                </a:lnTo>
                <a:lnTo>
                  <a:pt x="476" y="1337"/>
                </a:lnTo>
                <a:lnTo>
                  <a:pt x="404" y="1337"/>
                </a:lnTo>
                <a:lnTo>
                  <a:pt x="332" y="1330"/>
                </a:lnTo>
                <a:lnTo>
                  <a:pt x="261" y="1316"/>
                </a:lnTo>
                <a:lnTo>
                  <a:pt x="190" y="1294"/>
                </a:lnTo>
                <a:lnTo>
                  <a:pt x="124" y="1267"/>
                </a:lnTo>
                <a:lnTo>
                  <a:pt x="60" y="1232"/>
                </a:lnTo>
                <a:lnTo>
                  <a:pt x="0" y="1191"/>
                </a:lnTo>
              </a:path>
            </a:pathLst>
          </a:custGeom>
          <a:solidFill>
            <a:schemeClr val="bg1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41" name="Rectangle 49"/>
          <p:cNvSpPr>
            <a:spLocks noChangeArrowheads="1"/>
          </p:cNvSpPr>
          <p:nvPr/>
        </p:nvSpPr>
        <p:spPr bwMode="auto">
          <a:xfrm>
            <a:off x="231775" y="5600700"/>
            <a:ext cx="1363663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Propose revisions </a:t>
            </a:r>
          </a:p>
          <a:p>
            <a:r>
              <a:rPr lang="en-US" sz="1200">
                <a:solidFill>
                  <a:srgbClr val="000000"/>
                </a:solidFill>
              </a:rPr>
              <a:t>and revise WQS, </a:t>
            </a:r>
          </a:p>
          <a:p>
            <a:r>
              <a:rPr lang="en-US" sz="1200">
                <a:solidFill>
                  <a:srgbClr val="000000"/>
                </a:solidFill>
              </a:rPr>
              <a:t>if needed</a:t>
            </a:r>
            <a:endParaRPr lang="en-US" sz="1200"/>
          </a:p>
        </p:txBody>
      </p:sp>
      <p:sp>
        <p:nvSpPr>
          <p:cNvPr id="776242" name="Freeform 50"/>
          <p:cNvSpPr>
            <a:spLocks/>
          </p:cNvSpPr>
          <p:nvPr/>
        </p:nvSpPr>
        <p:spPr bwMode="auto">
          <a:xfrm>
            <a:off x="52388" y="3084513"/>
            <a:ext cx="1679575" cy="1077912"/>
          </a:xfrm>
          <a:custGeom>
            <a:avLst/>
            <a:gdLst>
              <a:gd name="T0" fmla="*/ 1424 w 1898"/>
              <a:gd name="T1" fmla="*/ 1358 h 1358"/>
              <a:gd name="T2" fmla="*/ 1520 w 1898"/>
              <a:gd name="T3" fmla="*/ 1345 h 1358"/>
              <a:gd name="T4" fmla="*/ 1610 w 1898"/>
              <a:gd name="T5" fmla="*/ 1303 h 1358"/>
              <a:gd name="T6" fmla="*/ 1695 w 1898"/>
              <a:gd name="T7" fmla="*/ 1236 h 1358"/>
              <a:gd name="T8" fmla="*/ 1768 w 1898"/>
              <a:gd name="T9" fmla="*/ 1148 h 1358"/>
              <a:gd name="T10" fmla="*/ 1827 w 1898"/>
              <a:gd name="T11" fmla="*/ 1039 h 1358"/>
              <a:gd name="T12" fmla="*/ 1869 w 1898"/>
              <a:gd name="T13" fmla="*/ 916 h 1358"/>
              <a:gd name="T14" fmla="*/ 1892 w 1898"/>
              <a:gd name="T15" fmla="*/ 782 h 1358"/>
              <a:gd name="T16" fmla="*/ 1898 w 1898"/>
              <a:gd name="T17" fmla="*/ 644 h 1358"/>
              <a:gd name="T18" fmla="*/ 1883 w 1898"/>
              <a:gd name="T19" fmla="*/ 509 h 1358"/>
              <a:gd name="T20" fmla="*/ 1851 w 1898"/>
              <a:gd name="T21" fmla="*/ 380 h 1358"/>
              <a:gd name="T22" fmla="*/ 1798 w 1898"/>
              <a:gd name="T23" fmla="*/ 264 h 1358"/>
              <a:gd name="T24" fmla="*/ 1733 w 1898"/>
              <a:gd name="T25" fmla="*/ 165 h 1358"/>
              <a:gd name="T26" fmla="*/ 1654 w 1898"/>
              <a:gd name="T27" fmla="*/ 85 h 1358"/>
              <a:gd name="T28" fmla="*/ 1565 w 1898"/>
              <a:gd name="T29" fmla="*/ 33 h 1358"/>
              <a:gd name="T30" fmla="*/ 1471 w 1898"/>
              <a:gd name="T31" fmla="*/ 4 h 1358"/>
              <a:gd name="T32" fmla="*/ 474 w 1898"/>
              <a:gd name="T33" fmla="*/ 0 h 1358"/>
              <a:gd name="T34" fmla="*/ 378 w 1898"/>
              <a:gd name="T35" fmla="*/ 15 h 1358"/>
              <a:gd name="T36" fmla="*/ 285 w 1898"/>
              <a:gd name="T37" fmla="*/ 56 h 1358"/>
              <a:gd name="T38" fmla="*/ 202 w 1898"/>
              <a:gd name="T39" fmla="*/ 123 h 1358"/>
              <a:gd name="T40" fmla="*/ 130 w 1898"/>
              <a:gd name="T41" fmla="*/ 212 h 1358"/>
              <a:gd name="T42" fmla="*/ 70 w 1898"/>
              <a:gd name="T43" fmla="*/ 320 h 1358"/>
              <a:gd name="T44" fmla="*/ 28 w 1898"/>
              <a:gd name="T45" fmla="*/ 444 h 1358"/>
              <a:gd name="T46" fmla="*/ 3 w 1898"/>
              <a:gd name="T47" fmla="*/ 577 h 1358"/>
              <a:gd name="T48" fmla="*/ 0 w 1898"/>
              <a:gd name="T49" fmla="*/ 713 h 1358"/>
              <a:gd name="T50" fmla="*/ 14 w 1898"/>
              <a:gd name="T51" fmla="*/ 849 h 1358"/>
              <a:gd name="T52" fmla="*/ 47 w 1898"/>
              <a:gd name="T53" fmla="*/ 979 h 1358"/>
              <a:gd name="T54" fmla="*/ 97 w 1898"/>
              <a:gd name="T55" fmla="*/ 1095 h 1358"/>
              <a:gd name="T56" fmla="*/ 164 w 1898"/>
              <a:gd name="T57" fmla="*/ 1195 h 1358"/>
              <a:gd name="T58" fmla="*/ 242 w 1898"/>
              <a:gd name="T59" fmla="*/ 1272 h 1358"/>
              <a:gd name="T60" fmla="*/ 331 w 1898"/>
              <a:gd name="T61" fmla="*/ 1327 h 1358"/>
              <a:gd name="T62" fmla="*/ 425 w 1898"/>
              <a:gd name="T63" fmla="*/ 1354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98" h="1358">
                <a:moveTo>
                  <a:pt x="474" y="1358"/>
                </a:moveTo>
                <a:lnTo>
                  <a:pt x="1424" y="1358"/>
                </a:lnTo>
                <a:lnTo>
                  <a:pt x="1471" y="1354"/>
                </a:lnTo>
                <a:lnTo>
                  <a:pt x="1520" y="1345"/>
                </a:lnTo>
                <a:lnTo>
                  <a:pt x="1565" y="1327"/>
                </a:lnTo>
                <a:lnTo>
                  <a:pt x="1610" y="1303"/>
                </a:lnTo>
                <a:lnTo>
                  <a:pt x="1654" y="1272"/>
                </a:lnTo>
                <a:lnTo>
                  <a:pt x="1695" y="1236"/>
                </a:lnTo>
                <a:lnTo>
                  <a:pt x="1733" y="1195"/>
                </a:lnTo>
                <a:lnTo>
                  <a:pt x="1768" y="1148"/>
                </a:lnTo>
                <a:lnTo>
                  <a:pt x="1798" y="1095"/>
                </a:lnTo>
                <a:lnTo>
                  <a:pt x="1827" y="1039"/>
                </a:lnTo>
                <a:lnTo>
                  <a:pt x="1851" y="979"/>
                </a:lnTo>
                <a:lnTo>
                  <a:pt x="1869" y="916"/>
                </a:lnTo>
                <a:lnTo>
                  <a:pt x="1883" y="849"/>
                </a:lnTo>
                <a:lnTo>
                  <a:pt x="1892" y="782"/>
                </a:lnTo>
                <a:lnTo>
                  <a:pt x="1898" y="713"/>
                </a:lnTo>
                <a:lnTo>
                  <a:pt x="1898" y="644"/>
                </a:lnTo>
                <a:lnTo>
                  <a:pt x="1892" y="577"/>
                </a:lnTo>
                <a:lnTo>
                  <a:pt x="1883" y="509"/>
                </a:lnTo>
                <a:lnTo>
                  <a:pt x="1869" y="444"/>
                </a:lnTo>
                <a:lnTo>
                  <a:pt x="1851" y="380"/>
                </a:lnTo>
                <a:lnTo>
                  <a:pt x="1827" y="320"/>
                </a:lnTo>
                <a:lnTo>
                  <a:pt x="1798" y="264"/>
                </a:lnTo>
                <a:lnTo>
                  <a:pt x="1768" y="212"/>
                </a:lnTo>
                <a:lnTo>
                  <a:pt x="1733" y="165"/>
                </a:lnTo>
                <a:lnTo>
                  <a:pt x="1695" y="123"/>
                </a:lnTo>
                <a:lnTo>
                  <a:pt x="1654" y="85"/>
                </a:lnTo>
                <a:lnTo>
                  <a:pt x="1610" y="56"/>
                </a:lnTo>
                <a:lnTo>
                  <a:pt x="1565" y="33"/>
                </a:lnTo>
                <a:lnTo>
                  <a:pt x="1520" y="15"/>
                </a:lnTo>
                <a:lnTo>
                  <a:pt x="1471" y="4"/>
                </a:lnTo>
                <a:lnTo>
                  <a:pt x="1424" y="0"/>
                </a:lnTo>
                <a:lnTo>
                  <a:pt x="474" y="0"/>
                </a:lnTo>
                <a:lnTo>
                  <a:pt x="425" y="4"/>
                </a:lnTo>
                <a:lnTo>
                  <a:pt x="378" y="15"/>
                </a:lnTo>
                <a:lnTo>
                  <a:pt x="331" y="33"/>
                </a:lnTo>
                <a:lnTo>
                  <a:pt x="285" y="56"/>
                </a:lnTo>
                <a:lnTo>
                  <a:pt x="242" y="85"/>
                </a:lnTo>
                <a:lnTo>
                  <a:pt x="202" y="123"/>
                </a:lnTo>
                <a:lnTo>
                  <a:pt x="164" y="165"/>
                </a:lnTo>
                <a:lnTo>
                  <a:pt x="130" y="212"/>
                </a:lnTo>
                <a:lnTo>
                  <a:pt x="97" y="264"/>
                </a:lnTo>
                <a:lnTo>
                  <a:pt x="70" y="320"/>
                </a:lnTo>
                <a:lnTo>
                  <a:pt x="47" y="380"/>
                </a:lnTo>
                <a:lnTo>
                  <a:pt x="28" y="444"/>
                </a:lnTo>
                <a:lnTo>
                  <a:pt x="14" y="509"/>
                </a:lnTo>
                <a:lnTo>
                  <a:pt x="3" y="577"/>
                </a:lnTo>
                <a:lnTo>
                  <a:pt x="0" y="644"/>
                </a:lnTo>
                <a:lnTo>
                  <a:pt x="0" y="713"/>
                </a:lnTo>
                <a:lnTo>
                  <a:pt x="3" y="782"/>
                </a:lnTo>
                <a:lnTo>
                  <a:pt x="14" y="849"/>
                </a:lnTo>
                <a:lnTo>
                  <a:pt x="28" y="916"/>
                </a:lnTo>
                <a:lnTo>
                  <a:pt x="47" y="979"/>
                </a:lnTo>
                <a:lnTo>
                  <a:pt x="70" y="1039"/>
                </a:lnTo>
                <a:lnTo>
                  <a:pt x="97" y="1095"/>
                </a:lnTo>
                <a:lnTo>
                  <a:pt x="130" y="1148"/>
                </a:lnTo>
                <a:lnTo>
                  <a:pt x="164" y="1195"/>
                </a:lnTo>
                <a:lnTo>
                  <a:pt x="202" y="1236"/>
                </a:lnTo>
                <a:lnTo>
                  <a:pt x="242" y="1272"/>
                </a:lnTo>
                <a:lnTo>
                  <a:pt x="285" y="1303"/>
                </a:lnTo>
                <a:lnTo>
                  <a:pt x="331" y="1327"/>
                </a:lnTo>
                <a:lnTo>
                  <a:pt x="378" y="1345"/>
                </a:lnTo>
                <a:lnTo>
                  <a:pt x="425" y="1354"/>
                </a:lnTo>
                <a:lnTo>
                  <a:pt x="474" y="1358"/>
                </a:lnTo>
              </a:path>
            </a:pathLst>
          </a:custGeom>
          <a:solidFill>
            <a:srgbClr val="008000"/>
          </a:solidFill>
          <a:ln w="482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76243" name="Group 51"/>
          <p:cNvGrpSpPr>
            <a:grpSpLocks/>
          </p:cNvGrpSpPr>
          <p:nvPr/>
        </p:nvGrpSpPr>
        <p:grpSpPr bwMode="auto">
          <a:xfrm>
            <a:off x="153988" y="3279775"/>
            <a:ext cx="1498600" cy="698500"/>
            <a:chOff x="73" y="1873"/>
            <a:chExt cx="944" cy="440"/>
          </a:xfrm>
        </p:grpSpPr>
        <p:sp>
          <p:nvSpPr>
            <p:cNvPr id="776244" name="Rectangle 52"/>
            <p:cNvSpPr>
              <a:spLocks noChangeArrowheads="1"/>
            </p:cNvSpPr>
            <p:nvPr/>
          </p:nvSpPr>
          <p:spPr bwMode="auto">
            <a:xfrm>
              <a:off x="101" y="1873"/>
              <a:ext cx="85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Review and accept</a:t>
              </a:r>
            </a:p>
          </p:txBody>
        </p:sp>
        <p:sp>
          <p:nvSpPr>
            <p:cNvPr id="776245" name="Rectangle 53"/>
            <p:cNvSpPr>
              <a:spLocks noChangeArrowheads="1"/>
            </p:cNvSpPr>
            <p:nvPr/>
          </p:nvSpPr>
          <p:spPr bwMode="auto">
            <a:xfrm>
              <a:off x="174" y="1981"/>
              <a:ext cx="68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draft LTCP and</a:t>
              </a:r>
            </a:p>
          </p:txBody>
        </p:sp>
        <p:sp>
          <p:nvSpPr>
            <p:cNvPr id="776246" name="Rectangle 54"/>
            <p:cNvSpPr>
              <a:spLocks noChangeArrowheads="1"/>
            </p:cNvSpPr>
            <p:nvPr/>
          </p:nvSpPr>
          <p:spPr bwMode="auto">
            <a:xfrm>
              <a:off x="73" y="2090"/>
              <a:ext cx="94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evaluate attainability</a:t>
              </a:r>
            </a:p>
          </p:txBody>
        </p:sp>
        <p:sp>
          <p:nvSpPr>
            <p:cNvPr id="776247" name="Rectangle 55"/>
            <p:cNvSpPr>
              <a:spLocks noChangeArrowheads="1"/>
            </p:cNvSpPr>
            <p:nvPr/>
          </p:nvSpPr>
          <p:spPr bwMode="auto">
            <a:xfrm>
              <a:off x="322" y="2198"/>
              <a:ext cx="3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of WQS</a:t>
              </a:r>
            </a:p>
          </p:txBody>
        </p:sp>
      </p:grpSp>
      <p:sp>
        <p:nvSpPr>
          <p:cNvPr id="776248" name="Line 56"/>
          <p:cNvSpPr>
            <a:spLocks noChangeShapeType="1"/>
          </p:cNvSpPr>
          <p:nvPr/>
        </p:nvSpPr>
        <p:spPr bwMode="auto">
          <a:xfrm flipH="1">
            <a:off x="5257800" y="1814513"/>
            <a:ext cx="38258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49" name="Freeform 57"/>
          <p:cNvSpPr>
            <a:spLocks/>
          </p:cNvSpPr>
          <p:nvPr/>
        </p:nvSpPr>
        <p:spPr bwMode="auto">
          <a:xfrm>
            <a:off x="5505450" y="1168400"/>
            <a:ext cx="1327150" cy="1292225"/>
          </a:xfrm>
          <a:custGeom>
            <a:avLst/>
            <a:gdLst>
              <a:gd name="T0" fmla="*/ 3 w 1563"/>
              <a:gd name="T1" fmla="*/ 740 h 1629"/>
              <a:gd name="T2" fmla="*/ 31 w 1563"/>
              <a:gd name="T3" fmla="*/ 592 h 1629"/>
              <a:gd name="T4" fmla="*/ 83 w 1563"/>
              <a:gd name="T5" fmla="*/ 452 h 1629"/>
              <a:gd name="T6" fmla="*/ 159 w 1563"/>
              <a:gd name="T7" fmla="*/ 324 h 1629"/>
              <a:gd name="T8" fmla="*/ 255 w 1563"/>
              <a:gd name="T9" fmla="*/ 213 h 1629"/>
              <a:gd name="T10" fmla="*/ 371 w 1563"/>
              <a:gd name="T11" fmla="*/ 123 h 1629"/>
              <a:gd name="T12" fmla="*/ 499 w 1563"/>
              <a:gd name="T13" fmla="*/ 56 h 1629"/>
              <a:gd name="T14" fmla="*/ 639 w 1563"/>
              <a:gd name="T15" fmla="*/ 14 h 1629"/>
              <a:gd name="T16" fmla="*/ 782 w 1563"/>
              <a:gd name="T17" fmla="*/ 0 h 1629"/>
              <a:gd name="T18" fmla="*/ 926 w 1563"/>
              <a:gd name="T19" fmla="*/ 14 h 1629"/>
              <a:gd name="T20" fmla="*/ 1064 w 1563"/>
              <a:gd name="T21" fmla="*/ 56 h 1629"/>
              <a:gd name="T22" fmla="*/ 1194 w 1563"/>
              <a:gd name="T23" fmla="*/ 123 h 1629"/>
              <a:gd name="T24" fmla="*/ 1308 w 1563"/>
              <a:gd name="T25" fmla="*/ 213 h 1629"/>
              <a:gd name="T26" fmla="*/ 1406 w 1563"/>
              <a:gd name="T27" fmla="*/ 324 h 1629"/>
              <a:gd name="T28" fmla="*/ 1482 w 1563"/>
              <a:gd name="T29" fmla="*/ 452 h 1629"/>
              <a:gd name="T30" fmla="*/ 1534 w 1563"/>
              <a:gd name="T31" fmla="*/ 592 h 1629"/>
              <a:gd name="T32" fmla="*/ 1561 w 1563"/>
              <a:gd name="T33" fmla="*/ 740 h 1629"/>
              <a:gd name="T34" fmla="*/ 1561 w 1563"/>
              <a:gd name="T35" fmla="*/ 890 h 1629"/>
              <a:gd name="T36" fmla="*/ 1534 w 1563"/>
              <a:gd name="T37" fmla="*/ 1039 h 1629"/>
              <a:gd name="T38" fmla="*/ 1482 w 1563"/>
              <a:gd name="T39" fmla="*/ 1178 h 1629"/>
              <a:gd name="T40" fmla="*/ 1406 w 1563"/>
              <a:gd name="T41" fmla="*/ 1307 h 1629"/>
              <a:gd name="T42" fmla="*/ 1308 w 1563"/>
              <a:gd name="T43" fmla="*/ 1417 h 1629"/>
              <a:gd name="T44" fmla="*/ 1194 w 1563"/>
              <a:gd name="T45" fmla="*/ 1507 h 1629"/>
              <a:gd name="T46" fmla="*/ 1064 w 1563"/>
              <a:gd name="T47" fmla="*/ 1574 h 1629"/>
              <a:gd name="T48" fmla="*/ 926 w 1563"/>
              <a:gd name="T49" fmla="*/ 1616 h 1629"/>
              <a:gd name="T50" fmla="*/ 782 w 1563"/>
              <a:gd name="T51" fmla="*/ 1629 h 1629"/>
              <a:gd name="T52" fmla="*/ 639 w 1563"/>
              <a:gd name="T53" fmla="*/ 1616 h 1629"/>
              <a:gd name="T54" fmla="*/ 499 w 1563"/>
              <a:gd name="T55" fmla="*/ 1574 h 1629"/>
              <a:gd name="T56" fmla="*/ 371 w 1563"/>
              <a:gd name="T57" fmla="*/ 1507 h 1629"/>
              <a:gd name="T58" fmla="*/ 255 w 1563"/>
              <a:gd name="T59" fmla="*/ 1417 h 1629"/>
              <a:gd name="T60" fmla="*/ 159 w 1563"/>
              <a:gd name="T61" fmla="*/ 1307 h 1629"/>
              <a:gd name="T62" fmla="*/ 83 w 1563"/>
              <a:gd name="T63" fmla="*/ 1178 h 1629"/>
              <a:gd name="T64" fmla="*/ 31 w 1563"/>
              <a:gd name="T65" fmla="*/ 1039 h 1629"/>
              <a:gd name="T66" fmla="*/ 3 w 1563"/>
              <a:gd name="T67" fmla="*/ 890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3" h="1629">
                <a:moveTo>
                  <a:pt x="0" y="814"/>
                </a:moveTo>
                <a:lnTo>
                  <a:pt x="3" y="740"/>
                </a:lnTo>
                <a:lnTo>
                  <a:pt x="14" y="666"/>
                </a:lnTo>
                <a:lnTo>
                  <a:pt x="31" y="592"/>
                </a:lnTo>
                <a:lnTo>
                  <a:pt x="54" y="521"/>
                </a:lnTo>
                <a:lnTo>
                  <a:pt x="83" y="452"/>
                </a:lnTo>
                <a:lnTo>
                  <a:pt x="117" y="385"/>
                </a:lnTo>
                <a:lnTo>
                  <a:pt x="159" y="324"/>
                </a:lnTo>
                <a:lnTo>
                  <a:pt x="204" y="266"/>
                </a:lnTo>
                <a:lnTo>
                  <a:pt x="255" y="213"/>
                </a:lnTo>
                <a:lnTo>
                  <a:pt x="311" y="165"/>
                </a:lnTo>
                <a:lnTo>
                  <a:pt x="371" y="123"/>
                </a:lnTo>
                <a:lnTo>
                  <a:pt x="434" y="87"/>
                </a:lnTo>
                <a:lnTo>
                  <a:pt x="499" y="56"/>
                </a:lnTo>
                <a:lnTo>
                  <a:pt x="568" y="32"/>
                </a:lnTo>
                <a:lnTo>
                  <a:pt x="639" y="14"/>
                </a:lnTo>
                <a:lnTo>
                  <a:pt x="711" y="4"/>
                </a:lnTo>
                <a:lnTo>
                  <a:pt x="782" y="0"/>
                </a:lnTo>
                <a:lnTo>
                  <a:pt x="854" y="4"/>
                </a:lnTo>
                <a:lnTo>
                  <a:pt x="926" y="14"/>
                </a:lnTo>
                <a:lnTo>
                  <a:pt x="997" y="32"/>
                </a:lnTo>
                <a:lnTo>
                  <a:pt x="1064" y="56"/>
                </a:lnTo>
                <a:lnTo>
                  <a:pt x="1131" y="87"/>
                </a:lnTo>
                <a:lnTo>
                  <a:pt x="1194" y="123"/>
                </a:lnTo>
                <a:lnTo>
                  <a:pt x="1254" y="165"/>
                </a:lnTo>
                <a:lnTo>
                  <a:pt x="1308" y="213"/>
                </a:lnTo>
                <a:lnTo>
                  <a:pt x="1361" y="266"/>
                </a:lnTo>
                <a:lnTo>
                  <a:pt x="1406" y="324"/>
                </a:lnTo>
                <a:lnTo>
                  <a:pt x="1447" y="385"/>
                </a:lnTo>
                <a:lnTo>
                  <a:pt x="1482" y="452"/>
                </a:lnTo>
                <a:lnTo>
                  <a:pt x="1511" y="521"/>
                </a:lnTo>
                <a:lnTo>
                  <a:pt x="1534" y="592"/>
                </a:lnTo>
                <a:lnTo>
                  <a:pt x="1551" y="666"/>
                </a:lnTo>
                <a:lnTo>
                  <a:pt x="1561" y="740"/>
                </a:lnTo>
                <a:lnTo>
                  <a:pt x="1563" y="814"/>
                </a:lnTo>
                <a:lnTo>
                  <a:pt x="1561" y="890"/>
                </a:lnTo>
                <a:lnTo>
                  <a:pt x="1551" y="965"/>
                </a:lnTo>
                <a:lnTo>
                  <a:pt x="1534" y="1039"/>
                </a:lnTo>
                <a:lnTo>
                  <a:pt x="1511" y="1109"/>
                </a:lnTo>
                <a:lnTo>
                  <a:pt x="1482" y="1178"/>
                </a:lnTo>
                <a:lnTo>
                  <a:pt x="1447" y="1243"/>
                </a:lnTo>
                <a:lnTo>
                  <a:pt x="1406" y="1307"/>
                </a:lnTo>
                <a:lnTo>
                  <a:pt x="1361" y="1365"/>
                </a:lnTo>
                <a:lnTo>
                  <a:pt x="1308" y="1417"/>
                </a:lnTo>
                <a:lnTo>
                  <a:pt x="1254" y="1464"/>
                </a:lnTo>
                <a:lnTo>
                  <a:pt x="1194" y="1507"/>
                </a:lnTo>
                <a:lnTo>
                  <a:pt x="1131" y="1544"/>
                </a:lnTo>
                <a:lnTo>
                  <a:pt x="1064" y="1574"/>
                </a:lnTo>
                <a:lnTo>
                  <a:pt x="997" y="1598"/>
                </a:lnTo>
                <a:lnTo>
                  <a:pt x="926" y="1616"/>
                </a:lnTo>
                <a:lnTo>
                  <a:pt x="854" y="1625"/>
                </a:lnTo>
                <a:lnTo>
                  <a:pt x="782" y="1629"/>
                </a:lnTo>
                <a:lnTo>
                  <a:pt x="711" y="1625"/>
                </a:lnTo>
                <a:lnTo>
                  <a:pt x="639" y="1616"/>
                </a:lnTo>
                <a:lnTo>
                  <a:pt x="568" y="1598"/>
                </a:lnTo>
                <a:lnTo>
                  <a:pt x="499" y="1574"/>
                </a:lnTo>
                <a:lnTo>
                  <a:pt x="434" y="1544"/>
                </a:lnTo>
                <a:lnTo>
                  <a:pt x="371" y="1507"/>
                </a:lnTo>
                <a:lnTo>
                  <a:pt x="311" y="1464"/>
                </a:lnTo>
                <a:lnTo>
                  <a:pt x="255" y="1417"/>
                </a:lnTo>
                <a:lnTo>
                  <a:pt x="204" y="1365"/>
                </a:lnTo>
                <a:lnTo>
                  <a:pt x="159" y="1307"/>
                </a:lnTo>
                <a:lnTo>
                  <a:pt x="117" y="1243"/>
                </a:lnTo>
                <a:lnTo>
                  <a:pt x="83" y="1178"/>
                </a:lnTo>
                <a:lnTo>
                  <a:pt x="54" y="1109"/>
                </a:lnTo>
                <a:lnTo>
                  <a:pt x="31" y="1039"/>
                </a:lnTo>
                <a:lnTo>
                  <a:pt x="14" y="965"/>
                </a:lnTo>
                <a:lnTo>
                  <a:pt x="3" y="890"/>
                </a:lnTo>
                <a:lnTo>
                  <a:pt x="0" y="814"/>
                </a:lnTo>
              </a:path>
            </a:pathLst>
          </a:custGeom>
          <a:solidFill>
            <a:srgbClr val="000099"/>
          </a:solidFill>
          <a:ln w="482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50" name="Rectangle 58"/>
          <p:cNvSpPr>
            <a:spLocks noChangeArrowheads="1"/>
          </p:cNvSpPr>
          <p:nvPr/>
        </p:nvSpPr>
        <p:spPr bwMode="auto">
          <a:xfrm>
            <a:off x="5694363" y="1470025"/>
            <a:ext cx="1023937" cy="73025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Implement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NMCs and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evaluate their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efficacy</a:t>
            </a:r>
          </a:p>
        </p:txBody>
      </p:sp>
      <p:sp>
        <p:nvSpPr>
          <p:cNvPr id="776251" name="Line 59"/>
          <p:cNvSpPr>
            <a:spLocks noChangeShapeType="1"/>
          </p:cNvSpPr>
          <p:nvPr/>
        </p:nvSpPr>
        <p:spPr bwMode="auto">
          <a:xfrm flipH="1">
            <a:off x="6846888" y="1812925"/>
            <a:ext cx="290512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52" name="Line 60"/>
          <p:cNvSpPr>
            <a:spLocks noChangeShapeType="1"/>
          </p:cNvSpPr>
          <p:nvPr/>
        </p:nvSpPr>
        <p:spPr bwMode="auto">
          <a:xfrm>
            <a:off x="849313" y="2387600"/>
            <a:ext cx="0" cy="7302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53" name="Rectangle 61"/>
          <p:cNvSpPr>
            <a:spLocks noChangeArrowheads="1"/>
          </p:cNvSpPr>
          <p:nvPr/>
        </p:nvSpPr>
        <p:spPr bwMode="auto">
          <a:xfrm>
            <a:off x="3890963" y="1168400"/>
            <a:ext cx="1292225" cy="1292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54" name="Rectangle 62"/>
          <p:cNvSpPr>
            <a:spLocks noChangeArrowheads="1"/>
          </p:cNvSpPr>
          <p:nvPr/>
        </p:nvSpPr>
        <p:spPr bwMode="auto">
          <a:xfrm>
            <a:off x="3732213" y="1168400"/>
            <a:ext cx="1524000" cy="1363663"/>
          </a:xfrm>
          <a:prstGeom prst="rect">
            <a:avLst/>
          </a:prstGeom>
          <a:solidFill>
            <a:srgbClr val="000099"/>
          </a:solidFill>
          <a:ln w="48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55" name="Rectangle 63"/>
          <p:cNvSpPr>
            <a:spLocks noChangeArrowheads="1"/>
          </p:cNvSpPr>
          <p:nvPr/>
        </p:nvSpPr>
        <p:spPr bwMode="auto">
          <a:xfrm>
            <a:off x="3813175" y="1384300"/>
            <a:ext cx="1423988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Establish a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Coordination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 team to oversee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LTCP development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and WQS review</a:t>
            </a:r>
          </a:p>
        </p:txBody>
      </p:sp>
      <p:sp>
        <p:nvSpPr>
          <p:cNvPr id="776256" name="Rectangle 64"/>
          <p:cNvSpPr>
            <a:spLocks noChangeArrowheads="1"/>
          </p:cNvSpPr>
          <p:nvPr/>
        </p:nvSpPr>
        <p:spPr bwMode="auto">
          <a:xfrm>
            <a:off x="1951038" y="1168400"/>
            <a:ext cx="1293812" cy="1292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57" name="Rectangle 65"/>
          <p:cNvSpPr>
            <a:spLocks noChangeArrowheads="1"/>
          </p:cNvSpPr>
          <p:nvPr/>
        </p:nvSpPr>
        <p:spPr bwMode="auto">
          <a:xfrm>
            <a:off x="1951038" y="1168400"/>
            <a:ext cx="1409700" cy="1350963"/>
          </a:xfrm>
          <a:prstGeom prst="rect">
            <a:avLst/>
          </a:prstGeom>
          <a:solidFill>
            <a:srgbClr val="000099"/>
          </a:solidFill>
          <a:ln w="48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58" name="Rectangle 66"/>
          <p:cNvSpPr>
            <a:spLocks noChangeArrowheads="1"/>
          </p:cNvSpPr>
          <p:nvPr/>
        </p:nvSpPr>
        <p:spPr bwMode="auto">
          <a:xfrm>
            <a:off x="2024063" y="1212850"/>
            <a:ext cx="1330325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Agree on the data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and analyses to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support LTCP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development and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Alternative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evaluation, and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 WQS reviews</a:t>
            </a:r>
          </a:p>
        </p:txBody>
      </p:sp>
      <p:sp>
        <p:nvSpPr>
          <p:cNvPr id="776259" name="Freeform 67"/>
          <p:cNvSpPr>
            <a:spLocks/>
          </p:cNvSpPr>
          <p:nvPr/>
        </p:nvSpPr>
        <p:spPr bwMode="auto">
          <a:xfrm>
            <a:off x="7605713" y="5211763"/>
            <a:ext cx="1239837" cy="1293812"/>
          </a:xfrm>
          <a:custGeom>
            <a:avLst/>
            <a:gdLst>
              <a:gd name="T0" fmla="*/ 4 w 1564"/>
              <a:gd name="T1" fmla="*/ 741 h 1629"/>
              <a:gd name="T2" fmla="*/ 31 w 1564"/>
              <a:gd name="T3" fmla="*/ 592 h 1629"/>
              <a:gd name="T4" fmla="*/ 84 w 1564"/>
              <a:gd name="T5" fmla="*/ 453 h 1629"/>
              <a:gd name="T6" fmla="*/ 160 w 1564"/>
              <a:gd name="T7" fmla="*/ 324 h 1629"/>
              <a:gd name="T8" fmla="*/ 255 w 1564"/>
              <a:gd name="T9" fmla="*/ 214 h 1629"/>
              <a:gd name="T10" fmla="*/ 371 w 1564"/>
              <a:gd name="T11" fmla="*/ 123 h 1629"/>
              <a:gd name="T12" fmla="*/ 500 w 1564"/>
              <a:gd name="T13" fmla="*/ 56 h 1629"/>
              <a:gd name="T14" fmla="*/ 639 w 1564"/>
              <a:gd name="T15" fmla="*/ 15 h 1629"/>
              <a:gd name="T16" fmla="*/ 782 w 1564"/>
              <a:gd name="T17" fmla="*/ 0 h 1629"/>
              <a:gd name="T18" fmla="*/ 927 w 1564"/>
              <a:gd name="T19" fmla="*/ 15 h 1629"/>
              <a:gd name="T20" fmla="*/ 1064 w 1564"/>
              <a:gd name="T21" fmla="*/ 56 h 1629"/>
              <a:gd name="T22" fmla="*/ 1195 w 1564"/>
              <a:gd name="T23" fmla="*/ 123 h 1629"/>
              <a:gd name="T24" fmla="*/ 1309 w 1564"/>
              <a:gd name="T25" fmla="*/ 214 h 1629"/>
              <a:gd name="T26" fmla="*/ 1406 w 1564"/>
              <a:gd name="T27" fmla="*/ 324 h 1629"/>
              <a:gd name="T28" fmla="*/ 1482 w 1564"/>
              <a:gd name="T29" fmla="*/ 453 h 1629"/>
              <a:gd name="T30" fmla="*/ 1535 w 1564"/>
              <a:gd name="T31" fmla="*/ 592 h 1629"/>
              <a:gd name="T32" fmla="*/ 1562 w 1564"/>
              <a:gd name="T33" fmla="*/ 741 h 1629"/>
              <a:gd name="T34" fmla="*/ 1562 w 1564"/>
              <a:gd name="T35" fmla="*/ 891 h 1629"/>
              <a:gd name="T36" fmla="*/ 1535 w 1564"/>
              <a:gd name="T37" fmla="*/ 1039 h 1629"/>
              <a:gd name="T38" fmla="*/ 1482 w 1564"/>
              <a:gd name="T39" fmla="*/ 1179 h 1629"/>
              <a:gd name="T40" fmla="*/ 1406 w 1564"/>
              <a:gd name="T41" fmla="*/ 1307 h 1629"/>
              <a:gd name="T42" fmla="*/ 1309 w 1564"/>
              <a:gd name="T43" fmla="*/ 1418 h 1629"/>
              <a:gd name="T44" fmla="*/ 1195 w 1564"/>
              <a:gd name="T45" fmla="*/ 1508 h 1629"/>
              <a:gd name="T46" fmla="*/ 1064 w 1564"/>
              <a:gd name="T47" fmla="*/ 1575 h 1629"/>
              <a:gd name="T48" fmla="*/ 927 w 1564"/>
              <a:gd name="T49" fmla="*/ 1617 h 1629"/>
              <a:gd name="T50" fmla="*/ 782 w 1564"/>
              <a:gd name="T51" fmla="*/ 1629 h 1629"/>
              <a:gd name="T52" fmla="*/ 639 w 1564"/>
              <a:gd name="T53" fmla="*/ 1617 h 1629"/>
              <a:gd name="T54" fmla="*/ 500 w 1564"/>
              <a:gd name="T55" fmla="*/ 1575 h 1629"/>
              <a:gd name="T56" fmla="*/ 371 w 1564"/>
              <a:gd name="T57" fmla="*/ 1508 h 1629"/>
              <a:gd name="T58" fmla="*/ 255 w 1564"/>
              <a:gd name="T59" fmla="*/ 1418 h 1629"/>
              <a:gd name="T60" fmla="*/ 160 w 1564"/>
              <a:gd name="T61" fmla="*/ 1307 h 1629"/>
              <a:gd name="T62" fmla="*/ 84 w 1564"/>
              <a:gd name="T63" fmla="*/ 1179 h 1629"/>
              <a:gd name="T64" fmla="*/ 31 w 1564"/>
              <a:gd name="T65" fmla="*/ 1039 h 1629"/>
              <a:gd name="T66" fmla="*/ 4 w 1564"/>
              <a:gd name="T67" fmla="*/ 891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4" h="1629">
                <a:moveTo>
                  <a:pt x="0" y="815"/>
                </a:moveTo>
                <a:lnTo>
                  <a:pt x="4" y="741"/>
                </a:lnTo>
                <a:lnTo>
                  <a:pt x="15" y="666"/>
                </a:lnTo>
                <a:lnTo>
                  <a:pt x="31" y="592"/>
                </a:lnTo>
                <a:lnTo>
                  <a:pt x="55" y="522"/>
                </a:lnTo>
                <a:lnTo>
                  <a:pt x="84" y="453"/>
                </a:lnTo>
                <a:lnTo>
                  <a:pt x="118" y="386"/>
                </a:lnTo>
                <a:lnTo>
                  <a:pt x="160" y="324"/>
                </a:lnTo>
                <a:lnTo>
                  <a:pt x="205" y="266"/>
                </a:lnTo>
                <a:lnTo>
                  <a:pt x="255" y="214"/>
                </a:lnTo>
                <a:lnTo>
                  <a:pt x="312" y="165"/>
                </a:lnTo>
                <a:lnTo>
                  <a:pt x="371" y="123"/>
                </a:lnTo>
                <a:lnTo>
                  <a:pt x="435" y="87"/>
                </a:lnTo>
                <a:lnTo>
                  <a:pt x="500" y="56"/>
                </a:lnTo>
                <a:lnTo>
                  <a:pt x="569" y="33"/>
                </a:lnTo>
                <a:lnTo>
                  <a:pt x="639" y="15"/>
                </a:lnTo>
                <a:lnTo>
                  <a:pt x="712" y="4"/>
                </a:lnTo>
                <a:lnTo>
                  <a:pt x="782" y="0"/>
                </a:lnTo>
                <a:lnTo>
                  <a:pt x="854" y="4"/>
                </a:lnTo>
                <a:lnTo>
                  <a:pt x="927" y="15"/>
                </a:lnTo>
                <a:lnTo>
                  <a:pt x="997" y="33"/>
                </a:lnTo>
                <a:lnTo>
                  <a:pt x="1064" y="56"/>
                </a:lnTo>
                <a:lnTo>
                  <a:pt x="1131" y="87"/>
                </a:lnTo>
                <a:lnTo>
                  <a:pt x="1195" y="123"/>
                </a:lnTo>
                <a:lnTo>
                  <a:pt x="1254" y="165"/>
                </a:lnTo>
                <a:lnTo>
                  <a:pt x="1309" y="214"/>
                </a:lnTo>
                <a:lnTo>
                  <a:pt x="1361" y="266"/>
                </a:lnTo>
                <a:lnTo>
                  <a:pt x="1406" y="324"/>
                </a:lnTo>
                <a:lnTo>
                  <a:pt x="1448" y="386"/>
                </a:lnTo>
                <a:lnTo>
                  <a:pt x="1482" y="453"/>
                </a:lnTo>
                <a:lnTo>
                  <a:pt x="1511" y="522"/>
                </a:lnTo>
                <a:lnTo>
                  <a:pt x="1535" y="592"/>
                </a:lnTo>
                <a:lnTo>
                  <a:pt x="1551" y="666"/>
                </a:lnTo>
                <a:lnTo>
                  <a:pt x="1562" y="741"/>
                </a:lnTo>
                <a:lnTo>
                  <a:pt x="1564" y="815"/>
                </a:lnTo>
                <a:lnTo>
                  <a:pt x="1562" y="891"/>
                </a:lnTo>
                <a:lnTo>
                  <a:pt x="1551" y="965"/>
                </a:lnTo>
                <a:lnTo>
                  <a:pt x="1535" y="1039"/>
                </a:lnTo>
                <a:lnTo>
                  <a:pt x="1511" y="1110"/>
                </a:lnTo>
                <a:lnTo>
                  <a:pt x="1482" y="1179"/>
                </a:lnTo>
                <a:lnTo>
                  <a:pt x="1448" y="1244"/>
                </a:lnTo>
                <a:lnTo>
                  <a:pt x="1406" y="1307"/>
                </a:lnTo>
                <a:lnTo>
                  <a:pt x="1361" y="1365"/>
                </a:lnTo>
                <a:lnTo>
                  <a:pt x="1309" y="1418"/>
                </a:lnTo>
                <a:lnTo>
                  <a:pt x="1254" y="1465"/>
                </a:lnTo>
                <a:lnTo>
                  <a:pt x="1195" y="1508"/>
                </a:lnTo>
                <a:lnTo>
                  <a:pt x="1131" y="1544"/>
                </a:lnTo>
                <a:lnTo>
                  <a:pt x="1064" y="1575"/>
                </a:lnTo>
                <a:lnTo>
                  <a:pt x="997" y="1598"/>
                </a:lnTo>
                <a:lnTo>
                  <a:pt x="927" y="1617"/>
                </a:lnTo>
                <a:lnTo>
                  <a:pt x="854" y="1626"/>
                </a:lnTo>
                <a:lnTo>
                  <a:pt x="782" y="1629"/>
                </a:lnTo>
                <a:lnTo>
                  <a:pt x="712" y="1626"/>
                </a:lnTo>
                <a:lnTo>
                  <a:pt x="639" y="1617"/>
                </a:lnTo>
                <a:lnTo>
                  <a:pt x="569" y="1598"/>
                </a:lnTo>
                <a:lnTo>
                  <a:pt x="500" y="1575"/>
                </a:lnTo>
                <a:lnTo>
                  <a:pt x="435" y="1544"/>
                </a:lnTo>
                <a:lnTo>
                  <a:pt x="371" y="1508"/>
                </a:lnTo>
                <a:lnTo>
                  <a:pt x="312" y="1465"/>
                </a:lnTo>
                <a:lnTo>
                  <a:pt x="255" y="1418"/>
                </a:lnTo>
                <a:lnTo>
                  <a:pt x="205" y="1365"/>
                </a:lnTo>
                <a:lnTo>
                  <a:pt x="160" y="1307"/>
                </a:lnTo>
                <a:lnTo>
                  <a:pt x="118" y="1244"/>
                </a:lnTo>
                <a:lnTo>
                  <a:pt x="84" y="1179"/>
                </a:lnTo>
                <a:lnTo>
                  <a:pt x="55" y="1110"/>
                </a:lnTo>
                <a:lnTo>
                  <a:pt x="31" y="1039"/>
                </a:lnTo>
                <a:lnTo>
                  <a:pt x="15" y="965"/>
                </a:lnTo>
                <a:lnTo>
                  <a:pt x="4" y="891"/>
                </a:lnTo>
                <a:lnTo>
                  <a:pt x="0" y="8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60" name="Freeform 68"/>
          <p:cNvSpPr>
            <a:spLocks/>
          </p:cNvSpPr>
          <p:nvPr/>
        </p:nvSpPr>
        <p:spPr bwMode="auto">
          <a:xfrm>
            <a:off x="7605713" y="5211763"/>
            <a:ext cx="1239837" cy="1293812"/>
          </a:xfrm>
          <a:custGeom>
            <a:avLst/>
            <a:gdLst>
              <a:gd name="T0" fmla="*/ 4 w 1564"/>
              <a:gd name="T1" fmla="*/ 741 h 1629"/>
              <a:gd name="T2" fmla="*/ 31 w 1564"/>
              <a:gd name="T3" fmla="*/ 592 h 1629"/>
              <a:gd name="T4" fmla="*/ 84 w 1564"/>
              <a:gd name="T5" fmla="*/ 453 h 1629"/>
              <a:gd name="T6" fmla="*/ 160 w 1564"/>
              <a:gd name="T7" fmla="*/ 324 h 1629"/>
              <a:gd name="T8" fmla="*/ 255 w 1564"/>
              <a:gd name="T9" fmla="*/ 214 h 1629"/>
              <a:gd name="T10" fmla="*/ 371 w 1564"/>
              <a:gd name="T11" fmla="*/ 123 h 1629"/>
              <a:gd name="T12" fmla="*/ 500 w 1564"/>
              <a:gd name="T13" fmla="*/ 56 h 1629"/>
              <a:gd name="T14" fmla="*/ 639 w 1564"/>
              <a:gd name="T15" fmla="*/ 15 h 1629"/>
              <a:gd name="T16" fmla="*/ 782 w 1564"/>
              <a:gd name="T17" fmla="*/ 0 h 1629"/>
              <a:gd name="T18" fmla="*/ 927 w 1564"/>
              <a:gd name="T19" fmla="*/ 15 h 1629"/>
              <a:gd name="T20" fmla="*/ 1064 w 1564"/>
              <a:gd name="T21" fmla="*/ 56 h 1629"/>
              <a:gd name="T22" fmla="*/ 1195 w 1564"/>
              <a:gd name="T23" fmla="*/ 123 h 1629"/>
              <a:gd name="T24" fmla="*/ 1309 w 1564"/>
              <a:gd name="T25" fmla="*/ 214 h 1629"/>
              <a:gd name="T26" fmla="*/ 1406 w 1564"/>
              <a:gd name="T27" fmla="*/ 324 h 1629"/>
              <a:gd name="T28" fmla="*/ 1482 w 1564"/>
              <a:gd name="T29" fmla="*/ 453 h 1629"/>
              <a:gd name="T30" fmla="*/ 1535 w 1564"/>
              <a:gd name="T31" fmla="*/ 592 h 1629"/>
              <a:gd name="T32" fmla="*/ 1562 w 1564"/>
              <a:gd name="T33" fmla="*/ 741 h 1629"/>
              <a:gd name="T34" fmla="*/ 1562 w 1564"/>
              <a:gd name="T35" fmla="*/ 891 h 1629"/>
              <a:gd name="T36" fmla="*/ 1535 w 1564"/>
              <a:gd name="T37" fmla="*/ 1039 h 1629"/>
              <a:gd name="T38" fmla="*/ 1482 w 1564"/>
              <a:gd name="T39" fmla="*/ 1179 h 1629"/>
              <a:gd name="T40" fmla="*/ 1406 w 1564"/>
              <a:gd name="T41" fmla="*/ 1307 h 1629"/>
              <a:gd name="T42" fmla="*/ 1309 w 1564"/>
              <a:gd name="T43" fmla="*/ 1418 h 1629"/>
              <a:gd name="T44" fmla="*/ 1195 w 1564"/>
              <a:gd name="T45" fmla="*/ 1508 h 1629"/>
              <a:gd name="T46" fmla="*/ 1064 w 1564"/>
              <a:gd name="T47" fmla="*/ 1575 h 1629"/>
              <a:gd name="T48" fmla="*/ 927 w 1564"/>
              <a:gd name="T49" fmla="*/ 1617 h 1629"/>
              <a:gd name="T50" fmla="*/ 782 w 1564"/>
              <a:gd name="T51" fmla="*/ 1629 h 1629"/>
              <a:gd name="T52" fmla="*/ 639 w 1564"/>
              <a:gd name="T53" fmla="*/ 1617 h 1629"/>
              <a:gd name="T54" fmla="*/ 500 w 1564"/>
              <a:gd name="T55" fmla="*/ 1575 h 1629"/>
              <a:gd name="T56" fmla="*/ 371 w 1564"/>
              <a:gd name="T57" fmla="*/ 1508 h 1629"/>
              <a:gd name="T58" fmla="*/ 255 w 1564"/>
              <a:gd name="T59" fmla="*/ 1418 h 1629"/>
              <a:gd name="T60" fmla="*/ 160 w 1564"/>
              <a:gd name="T61" fmla="*/ 1307 h 1629"/>
              <a:gd name="T62" fmla="*/ 84 w 1564"/>
              <a:gd name="T63" fmla="*/ 1179 h 1629"/>
              <a:gd name="T64" fmla="*/ 31 w 1564"/>
              <a:gd name="T65" fmla="*/ 1039 h 1629"/>
              <a:gd name="T66" fmla="*/ 4 w 1564"/>
              <a:gd name="T67" fmla="*/ 891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4" h="1629">
                <a:moveTo>
                  <a:pt x="0" y="815"/>
                </a:moveTo>
                <a:lnTo>
                  <a:pt x="4" y="741"/>
                </a:lnTo>
                <a:lnTo>
                  <a:pt x="15" y="666"/>
                </a:lnTo>
                <a:lnTo>
                  <a:pt x="31" y="592"/>
                </a:lnTo>
                <a:lnTo>
                  <a:pt x="55" y="522"/>
                </a:lnTo>
                <a:lnTo>
                  <a:pt x="84" y="453"/>
                </a:lnTo>
                <a:lnTo>
                  <a:pt x="118" y="386"/>
                </a:lnTo>
                <a:lnTo>
                  <a:pt x="160" y="324"/>
                </a:lnTo>
                <a:lnTo>
                  <a:pt x="205" y="266"/>
                </a:lnTo>
                <a:lnTo>
                  <a:pt x="255" y="214"/>
                </a:lnTo>
                <a:lnTo>
                  <a:pt x="312" y="165"/>
                </a:lnTo>
                <a:lnTo>
                  <a:pt x="371" y="123"/>
                </a:lnTo>
                <a:lnTo>
                  <a:pt x="435" y="87"/>
                </a:lnTo>
                <a:lnTo>
                  <a:pt x="500" y="56"/>
                </a:lnTo>
                <a:lnTo>
                  <a:pt x="569" y="33"/>
                </a:lnTo>
                <a:lnTo>
                  <a:pt x="639" y="15"/>
                </a:lnTo>
                <a:lnTo>
                  <a:pt x="712" y="4"/>
                </a:lnTo>
                <a:lnTo>
                  <a:pt x="782" y="0"/>
                </a:lnTo>
                <a:lnTo>
                  <a:pt x="854" y="4"/>
                </a:lnTo>
                <a:lnTo>
                  <a:pt x="927" y="15"/>
                </a:lnTo>
                <a:lnTo>
                  <a:pt x="997" y="33"/>
                </a:lnTo>
                <a:lnTo>
                  <a:pt x="1064" y="56"/>
                </a:lnTo>
                <a:lnTo>
                  <a:pt x="1131" y="87"/>
                </a:lnTo>
                <a:lnTo>
                  <a:pt x="1195" y="123"/>
                </a:lnTo>
                <a:lnTo>
                  <a:pt x="1254" y="165"/>
                </a:lnTo>
                <a:lnTo>
                  <a:pt x="1309" y="214"/>
                </a:lnTo>
                <a:lnTo>
                  <a:pt x="1361" y="266"/>
                </a:lnTo>
                <a:lnTo>
                  <a:pt x="1406" y="324"/>
                </a:lnTo>
                <a:lnTo>
                  <a:pt x="1448" y="386"/>
                </a:lnTo>
                <a:lnTo>
                  <a:pt x="1482" y="453"/>
                </a:lnTo>
                <a:lnTo>
                  <a:pt x="1511" y="522"/>
                </a:lnTo>
                <a:lnTo>
                  <a:pt x="1535" y="592"/>
                </a:lnTo>
                <a:lnTo>
                  <a:pt x="1551" y="666"/>
                </a:lnTo>
                <a:lnTo>
                  <a:pt x="1562" y="741"/>
                </a:lnTo>
                <a:lnTo>
                  <a:pt x="1564" y="815"/>
                </a:lnTo>
                <a:lnTo>
                  <a:pt x="1562" y="891"/>
                </a:lnTo>
                <a:lnTo>
                  <a:pt x="1551" y="965"/>
                </a:lnTo>
                <a:lnTo>
                  <a:pt x="1535" y="1039"/>
                </a:lnTo>
                <a:lnTo>
                  <a:pt x="1511" y="1110"/>
                </a:lnTo>
                <a:lnTo>
                  <a:pt x="1482" y="1179"/>
                </a:lnTo>
                <a:lnTo>
                  <a:pt x="1448" y="1244"/>
                </a:lnTo>
                <a:lnTo>
                  <a:pt x="1406" y="1307"/>
                </a:lnTo>
                <a:lnTo>
                  <a:pt x="1361" y="1365"/>
                </a:lnTo>
                <a:lnTo>
                  <a:pt x="1309" y="1418"/>
                </a:lnTo>
                <a:lnTo>
                  <a:pt x="1254" y="1465"/>
                </a:lnTo>
                <a:lnTo>
                  <a:pt x="1195" y="1508"/>
                </a:lnTo>
                <a:lnTo>
                  <a:pt x="1131" y="1544"/>
                </a:lnTo>
                <a:lnTo>
                  <a:pt x="1064" y="1575"/>
                </a:lnTo>
                <a:lnTo>
                  <a:pt x="997" y="1598"/>
                </a:lnTo>
                <a:lnTo>
                  <a:pt x="927" y="1617"/>
                </a:lnTo>
                <a:lnTo>
                  <a:pt x="854" y="1626"/>
                </a:lnTo>
                <a:lnTo>
                  <a:pt x="782" y="1629"/>
                </a:lnTo>
                <a:lnTo>
                  <a:pt x="712" y="1626"/>
                </a:lnTo>
                <a:lnTo>
                  <a:pt x="639" y="1617"/>
                </a:lnTo>
                <a:lnTo>
                  <a:pt x="569" y="1598"/>
                </a:lnTo>
                <a:lnTo>
                  <a:pt x="500" y="1575"/>
                </a:lnTo>
                <a:lnTo>
                  <a:pt x="435" y="1544"/>
                </a:lnTo>
                <a:lnTo>
                  <a:pt x="371" y="1508"/>
                </a:lnTo>
                <a:lnTo>
                  <a:pt x="312" y="1465"/>
                </a:lnTo>
                <a:lnTo>
                  <a:pt x="255" y="1418"/>
                </a:lnTo>
                <a:lnTo>
                  <a:pt x="205" y="1365"/>
                </a:lnTo>
                <a:lnTo>
                  <a:pt x="160" y="1307"/>
                </a:lnTo>
                <a:lnTo>
                  <a:pt x="118" y="1244"/>
                </a:lnTo>
                <a:lnTo>
                  <a:pt x="84" y="1179"/>
                </a:lnTo>
                <a:lnTo>
                  <a:pt x="55" y="1110"/>
                </a:lnTo>
                <a:lnTo>
                  <a:pt x="31" y="1039"/>
                </a:lnTo>
                <a:lnTo>
                  <a:pt x="15" y="965"/>
                </a:lnTo>
                <a:lnTo>
                  <a:pt x="4" y="891"/>
                </a:lnTo>
                <a:lnTo>
                  <a:pt x="0" y="815"/>
                </a:lnTo>
              </a:path>
            </a:pathLst>
          </a:custGeom>
          <a:noFill/>
          <a:ln w="47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61" name="Rectangle 69"/>
          <p:cNvSpPr>
            <a:spLocks noChangeArrowheads="1"/>
          </p:cNvSpPr>
          <p:nvPr/>
        </p:nvSpPr>
        <p:spPr bwMode="auto">
          <a:xfrm>
            <a:off x="7826375" y="568642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Implement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LTCP</a:t>
            </a:r>
            <a:endParaRPr lang="en-US" sz="1200"/>
          </a:p>
        </p:txBody>
      </p:sp>
      <p:sp>
        <p:nvSpPr>
          <p:cNvPr id="776262" name="Rectangle 70"/>
          <p:cNvSpPr>
            <a:spLocks noChangeArrowheads="1"/>
          </p:cNvSpPr>
          <p:nvPr/>
        </p:nvSpPr>
        <p:spPr bwMode="auto">
          <a:xfrm>
            <a:off x="5181600" y="5600700"/>
            <a:ext cx="132238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Review and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approve LTCP,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and modify permit</a:t>
            </a:r>
            <a:endParaRPr lang="en-US" sz="1200"/>
          </a:p>
        </p:txBody>
      </p:sp>
      <p:sp>
        <p:nvSpPr>
          <p:cNvPr id="776263" name="Freeform 71"/>
          <p:cNvSpPr>
            <a:spLocks/>
          </p:cNvSpPr>
          <p:nvPr/>
        </p:nvSpPr>
        <p:spPr bwMode="auto">
          <a:xfrm>
            <a:off x="146050" y="1168400"/>
            <a:ext cx="1241425" cy="1292225"/>
          </a:xfrm>
          <a:custGeom>
            <a:avLst/>
            <a:gdLst>
              <a:gd name="T0" fmla="*/ 4 w 1564"/>
              <a:gd name="T1" fmla="*/ 740 h 1629"/>
              <a:gd name="T2" fmla="*/ 31 w 1564"/>
              <a:gd name="T3" fmla="*/ 592 h 1629"/>
              <a:gd name="T4" fmla="*/ 83 w 1564"/>
              <a:gd name="T5" fmla="*/ 452 h 1629"/>
              <a:gd name="T6" fmla="*/ 159 w 1564"/>
              <a:gd name="T7" fmla="*/ 324 h 1629"/>
              <a:gd name="T8" fmla="*/ 255 w 1564"/>
              <a:gd name="T9" fmla="*/ 213 h 1629"/>
              <a:gd name="T10" fmla="*/ 371 w 1564"/>
              <a:gd name="T11" fmla="*/ 123 h 1629"/>
              <a:gd name="T12" fmla="*/ 499 w 1564"/>
              <a:gd name="T13" fmla="*/ 56 h 1629"/>
              <a:gd name="T14" fmla="*/ 639 w 1564"/>
              <a:gd name="T15" fmla="*/ 14 h 1629"/>
              <a:gd name="T16" fmla="*/ 782 w 1564"/>
              <a:gd name="T17" fmla="*/ 0 h 1629"/>
              <a:gd name="T18" fmla="*/ 927 w 1564"/>
              <a:gd name="T19" fmla="*/ 14 h 1629"/>
              <a:gd name="T20" fmla="*/ 1064 w 1564"/>
              <a:gd name="T21" fmla="*/ 56 h 1629"/>
              <a:gd name="T22" fmla="*/ 1194 w 1564"/>
              <a:gd name="T23" fmla="*/ 123 h 1629"/>
              <a:gd name="T24" fmla="*/ 1308 w 1564"/>
              <a:gd name="T25" fmla="*/ 213 h 1629"/>
              <a:gd name="T26" fmla="*/ 1406 w 1564"/>
              <a:gd name="T27" fmla="*/ 324 h 1629"/>
              <a:gd name="T28" fmla="*/ 1482 w 1564"/>
              <a:gd name="T29" fmla="*/ 452 h 1629"/>
              <a:gd name="T30" fmla="*/ 1535 w 1564"/>
              <a:gd name="T31" fmla="*/ 592 h 1629"/>
              <a:gd name="T32" fmla="*/ 1562 w 1564"/>
              <a:gd name="T33" fmla="*/ 740 h 1629"/>
              <a:gd name="T34" fmla="*/ 1562 w 1564"/>
              <a:gd name="T35" fmla="*/ 890 h 1629"/>
              <a:gd name="T36" fmla="*/ 1535 w 1564"/>
              <a:gd name="T37" fmla="*/ 1039 h 1629"/>
              <a:gd name="T38" fmla="*/ 1482 w 1564"/>
              <a:gd name="T39" fmla="*/ 1178 h 1629"/>
              <a:gd name="T40" fmla="*/ 1406 w 1564"/>
              <a:gd name="T41" fmla="*/ 1307 h 1629"/>
              <a:gd name="T42" fmla="*/ 1308 w 1564"/>
              <a:gd name="T43" fmla="*/ 1417 h 1629"/>
              <a:gd name="T44" fmla="*/ 1194 w 1564"/>
              <a:gd name="T45" fmla="*/ 1507 h 1629"/>
              <a:gd name="T46" fmla="*/ 1064 w 1564"/>
              <a:gd name="T47" fmla="*/ 1574 h 1629"/>
              <a:gd name="T48" fmla="*/ 927 w 1564"/>
              <a:gd name="T49" fmla="*/ 1616 h 1629"/>
              <a:gd name="T50" fmla="*/ 782 w 1564"/>
              <a:gd name="T51" fmla="*/ 1629 h 1629"/>
              <a:gd name="T52" fmla="*/ 639 w 1564"/>
              <a:gd name="T53" fmla="*/ 1616 h 1629"/>
              <a:gd name="T54" fmla="*/ 499 w 1564"/>
              <a:gd name="T55" fmla="*/ 1574 h 1629"/>
              <a:gd name="T56" fmla="*/ 371 w 1564"/>
              <a:gd name="T57" fmla="*/ 1507 h 1629"/>
              <a:gd name="T58" fmla="*/ 255 w 1564"/>
              <a:gd name="T59" fmla="*/ 1417 h 1629"/>
              <a:gd name="T60" fmla="*/ 159 w 1564"/>
              <a:gd name="T61" fmla="*/ 1307 h 1629"/>
              <a:gd name="T62" fmla="*/ 83 w 1564"/>
              <a:gd name="T63" fmla="*/ 1178 h 1629"/>
              <a:gd name="T64" fmla="*/ 31 w 1564"/>
              <a:gd name="T65" fmla="*/ 1039 h 1629"/>
              <a:gd name="T66" fmla="*/ 4 w 1564"/>
              <a:gd name="T67" fmla="*/ 890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4" h="1629">
                <a:moveTo>
                  <a:pt x="0" y="814"/>
                </a:moveTo>
                <a:lnTo>
                  <a:pt x="4" y="740"/>
                </a:lnTo>
                <a:lnTo>
                  <a:pt x="14" y="666"/>
                </a:lnTo>
                <a:lnTo>
                  <a:pt x="31" y="592"/>
                </a:lnTo>
                <a:lnTo>
                  <a:pt x="54" y="521"/>
                </a:lnTo>
                <a:lnTo>
                  <a:pt x="83" y="452"/>
                </a:lnTo>
                <a:lnTo>
                  <a:pt x="118" y="385"/>
                </a:lnTo>
                <a:lnTo>
                  <a:pt x="159" y="324"/>
                </a:lnTo>
                <a:lnTo>
                  <a:pt x="204" y="266"/>
                </a:lnTo>
                <a:lnTo>
                  <a:pt x="255" y="213"/>
                </a:lnTo>
                <a:lnTo>
                  <a:pt x="311" y="165"/>
                </a:lnTo>
                <a:lnTo>
                  <a:pt x="371" y="123"/>
                </a:lnTo>
                <a:lnTo>
                  <a:pt x="434" y="87"/>
                </a:lnTo>
                <a:lnTo>
                  <a:pt x="499" y="56"/>
                </a:lnTo>
                <a:lnTo>
                  <a:pt x="568" y="32"/>
                </a:lnTo>
                <a:lnTo>
                  <a:pt x="639" y="14"/>
                </a:lnTo>
                <a:lnTo>
                  <a:pt x="711" y="4"/>
                </a:lnTo>
                <a:lnTo>
                  <a:pt x="782" y="0"/>
                </a:lnTo>
                <a:lnTo>
                  <a:pt x="854" y="4"/>
                </a:lnTo>
                <a:lnTo>
                  <a:pt x="927" y="14"/>
                </a:lnTo>
                <a:lnTo>
                  <a:pt x="997" y="32"/>
                </a:lnTo>
                <a:lnTo>
                  <a:pt x="1064" y="56"/>
                </a:lnTo>
                <a:lnTo>
                  <a:pt x="1131" y="87"/>
                </a:lnTo>
                <a:lnTo>
                  <a:pt x="1194" y="123"/>
                </a:lnTo>
                <a:lnTo>
                  <a:pt x="1254" y="165"/>
                </a:lnTo>
                <a:lnTo>
                  <a:pt x="1308" y="213"/>
                </a:lnTo>
                <a:lnTo>
                  <a:pt x="1361" y="266"/>
                </a:lnTo>
                <a:lnTo>
                  <a:pt x="1406" y="324"/>
                </a:lnTo>
                <a:lnTo>
                  <a:pt x="1448" y="385"/>
                </a:lnTo>
                <a:lnTo>
                  <a:pt x="1482" y="452"/>
                </a:lnTo>
                <a:lnTo>
                  <a:pt x="1511" y="521"/>
                </a:lnTo>
                <a:lnTo>
                  <a:pt x="1535" y="592"/>
                </a:lnTo>
                <a:lnTo>
                  <a:pt x="1551" y="666"/>
                </a:lnTo>
                <a:lnTo>
                  <a:pt x="1562" y="740"/>
                </a:lnTo>
                <a:lnTo>
                  <a:pt x="1564" y="814"/>
                </a:lnTo>
                <a:lnTo>
                  <a:pt x="1562" y="890"/>
                </a:lnTo>
                <a:lnTo>
                  <a:pt x="1551" y="965"/>
                </a:lnTo>
                <a:lnTo>
                  <a:pt x="1535" y="1039"/>
                </a:lnTo>
                <a:lnTo>
                  <a:pt x="1511" y="1109"/>
                </a:lnTo>
                <a:lnTo>
                  <a:pt x="1482" y="1178"/>
                </a:lnTo>
                <a:lnTo>
                  <a:pt x="1448" y="1243"/>
                </a:lnTo>
                <a:lnTo>
                  <a:pt x="1406" y="1307"/>
                </a:lnTo>
                <a:lnTo>
                  <a:pt x="1361" y="1365"/>
                </a:lnTo>
                <a:lnTo>
                  <a:pt x="1308" y="1417"/>
                </a:lnTo>
                <a:lnTo>
                  <a:pt x="1254" y="1464"/>
                </a:lnTo>
                <a:lnTo>
                  <a:pt x="1194" y="1507"/>
                </a:lnTo>
                <a:lnTo>
                  <a:pt x="1131" y="1544"/>
                </a:lnTo>
                <a:lnTo>
                  <a:pt x="1064" y="1574"/>
                </a:lnTo>
                <a:lnTo>
                  <a:pt x="997" y="1598"/>
                </a:lnTo>
                <a:lnTo>
                  <a:pt x="927" y="1616"/>
                </a:lnTo>
                <a:lnTo>
                  <a:pt x="854" y="1625"/>
                </a:lnTo>
                <a:lnTo>
                  <a:pt x="782" y="1629"/>
                </a:lnTo>
                <a:lnTo>
                  <a:pt x="711" y="1625"/>
                </a:lnTo>
                <a:lnTo>
                  <a:pt x="639" y="1616"/>
                </a:lnTo>
                <a:lnTo>
                  <a:pt x="568" y="1598"/>
                </a:lnTo>
                <a:lnTo>
                  <a:pt x="499" y="1574"/>
                </a:lnTo>
                <a:lnTo>
                  <a:pt x="434" y="1544"/>
                </a:lnTo>
                <a:lnTo>
                  <a:pt x="371" y="1507"/>
                </a:lnTo>
                <a:lnTo>
                  <a:pt x="311" y="1464"/>
                </a:lnTo>
                <a:lnTo>
                  <a:pt x="255" y="1417"/>
                </a:lnTo>
                <a:lnTo>
                  <a:pt x="204" y="1365"/>
                </a:lnTo>
                <a:lnTo>
                  <a:pt x="159" y="1307"/>
                </a:lnTo>
                <a:lnTo>
                  <a:pt x="118" y="1243"/>
                </a:lnTo>
                <a:lnTo>
                  <a:pt x="83" y="1178"/>
                </a:lnTo>
                <a:lnTo>
                  <a:pt x="54" y="1109"/>
                </a:lnTo>
                <a:lnTo>
                  <a:pt x="31" y="1039"/>
                </a:lnTo>
                <a:lnTo>
                  <a:pt x="14" y="965"/>
                </a:lnTo>
                <a:lnTo>
                  <a:pt x="4" y="890"/>
                </a:lnTo>
                <a:lnTo>
                  <a:pt x="0" y="8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6264" name="Freeform 72"/>
          <p:cNvSpPr>
            <a:spLocks/>
          </p:cNvSpPr>
          <p:nvPr/>
        </p:nvSpPr>
        <p:spPr bwMode="auto">
          <a:xfrm>
            <a:off x="184150" y="1125538"/>
            <a:ext cx="1430338" cy="1335087"/>
          </a:xfrm>
          <a:custGeom>
            <a:avLst/>
            <a:gdLst>
              <a:gd name="T0" fmla="*/ 4 w 1564"/>
              <a:gd name="T1" fmla="*/ 740 h 1629"/>
              <a:gd name="T2" fmla="*/ 31 w 1564"/>
              <a:gd name="T3" fmla="*/ 592 h 1629"/>
              <a:gd name="T4" fmla="*/ 83 w 1564"/>
              <a:gd name="T5" fmla="*/ 452 h 1629"/>
              <a:gd name="T6" fmla="*/ 159 w 1564"/>
              <a:gd name="T7" fmla="*/ 324 h 1629"/>
              <a:gd name="T8" fmla="*/ 255 w 1564"/>
              <a:gd name="T9" fmla="*/ 213 h 1629"/>
              <a:gd name="T10" fmla="*/ 371 w 1564"/>
              <a:gd name="T11" fmla="*/ 123 h 1629"/>
              <a:gd name="T12" fmla="*/ 499 w 1564"/>
              <a:gd name="T13" fmla="*/ 56 h 1629"/>
              <a:gd name="T14" fmla="*/ 639 w 1564"/>
              <a:gd name="T15" fmla="*/ 14 h 1629"/>
              <a:gd name="T16" fmla="*/ 782 w 1564"/>
              <a:gd name="T17" fmla="*/ 0 h 1629"/>
              <a:gd name="T18" fmla="*/ 927 w 1564"/>
              <a:gd name="T19" fmla="*/ 14 h 1629"/>
              <a:gd name="T20" fmla="*/ 1064 w 1564"/>
              <a:gd name="T21" fmla="*/ 56 h 1629"/>
              <a:gd name="T22" fmla="*/ 1194 w 1564"/>
              <a:gd name="T23" fmla="*/ 123 h 1629"/>
              <a:gd name="T24" fmla="*/ 1308 w 1564"/>
              <a:gd name="T25" fmla="*/ 213 h 1629"/>
              <a:gd name="T26" fmla="*/ 1406 w 1564"/>
              <a:gd name="T27" fmla="*/ 324 h 1629"/>
              <a:gd name="T28" fmla="*/ 1482 w 1564"/>
              <a:gd name="T29" fmla="*/ 452 h 1629"/>
              <a:gd name="T30" fmla="*/ 1535 w 1564"/>
              <a:gd name="T31" fmla="*/ 592 h 1629"/>
              <a:gd name="T32" fmla="*/ 1562 w 1564"/>
              <a:gd name="T33" fmla="*/ 740 h 1629"/>
              <a:gd name="T34" fmla="*/ 1562 w 1564"/>
              <a:gd name="T35" fmla="*/ 890 h 1629"/>
              <a:gd name="T36" fmla="*/ 1535 w 1564"/>
              <a:gd name="T37" fmla="*/ 1039 h 1629"/>
              <a:gd name="T38" fmla="*/ 1482 w 1564"/>
              <a:gd name="T39" fmla="*/ 1178 h 1629"/>
              <a:gd name="T40" fmla="*/ 1406 w 1564"/>
              <a:gd name="T41" fmla="*/ 1307 h 1629"/>
              <a:gd name="T42" fmla="*/ 1308 w 1564"/>
              <a:gd name="T43" fmla="*/ 1417 h 1629"/>
              <a:gd name="T44" fmla="*/ 1194 w 1564"/>
              <a:gd name="T45" fmla="*/ 1507 h 1629"/>
              <a:gd name="T46" fmla="*/ 1064 w 1564"/>
              <a:gd name="T47" fmla="*/ 1574 h 1629"/>
              <a:gd name="T48" fmla="*/ 927 w 1564"/>
              <a:gd name="T49" fmla="*/ 1616 h 1629"/>
              <a:gd name="T50" fmla="*/ 782 w 1564"/>
              <a:gd name="T51" fmla="*/ 1629 h 1629"/>
              <a:gd name="T52" fmla="*/ 639 w 1564"/>
              <a:gd name="T53" fmla="*/ 1616 h 1629"/>
              <a:gd name="T54" fmla="*/ 499 w 1564"/>
              <a:gd name="T55" fmla="*/ 1574 h 1629"/>
              <a:gd name="T56" fmla="*/ 371 w 1564"/>
              <a:gd name="T57" fmla="*/ 1507 h 1629"/>
              <a:gd name="T58" fmla="*/ 255 w 1564"/>
              <a:gd name="T59" fmla="*/ 1417 h 1629"/>
              <a:gd name="T60" fmla="*/ 159 w 1564"/>
              <a:gd name="T61" fmla="*/ 1307 h 1629"/>
              <a:gd name="T62" fmla="*/ 83 w 1564"/>
              <a:gd name="T63" fmla="*/ 1178 h 1629"/>
              <a:gd name="T64" fmla="*/ 31 w 1564"/>
              <a:gd name="T65" fmla="*/ 1039 h 1629"/>
              <a:gd name="T66" fmla="*/ 4 w 1564"/>
              <a:gd name="T67" fmla="*/ 890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4" h="1629">
                <a:moveTo>
                  <a:pt x="0" y="814"/>
                </a:moveTo>
                <a:lnTo>
                  <a:pt x="4" y="740"/>
                </a:lnTo>
                <a:lnTo>
                  <a:pt x="14" y="666"/>
                </a:lnTo>
                <a:lnTo>
                  <a:pt x="31" y="592"/>
                </a:lnTo>
                <a:lnTo>
                  <a:pt x="54" y="521"/>
                </a:lnTo>
                <a:lnTo>
                  <a:pt x="83" y="452"/>
                </a:lnTo>
                <a:lnTo>
                  <a:pt x="118" y="385"/>
                </a:lnTo>
                <a:lnTo>
                  <a:pt x="159" y="324"/>
                </a:lnTo>
                <a:lnTo>
                  <a:pt x="204" y="266"/>
                </a:lnTo>
                <a:lnTo>
                  <a:pt x="255" y="213"/>
                </a:lnTo>
                <a:lnTo>
                  <a:pt x="311" y="165"/>
                </a:lnTo>
                <a:lnTo>
                  <a:pt x="371" y="123"/>
                </a:lnTo>
                <a:lnTo>
                  <a:pt x="434" y="87"/>
                </a:lnTo>
                <a:lnTo>
                  <a:pt x="499" y="56"/>
                </a:lnTo>
                <a:lnTo>
                  <a:pt x="568" y="32"/>
                </a:lnTo>
                <a:lnTo>
                  <a:pt x="639" y="14"/>
                </a:lnTo>
                <a:lnTo>
                  <a:pt x="711" y="4"/>
                </a:lnTo>
                <a:lnTo>
                  <a:pt x="782" y="0"/>
                </a:lnTo>
                <a:lnTo>
                  <a:pt x="854" y="4"/>
                </a:lnTo>
                <a:lnTo>
                  <a:pt x="927" y="14"/>
                </a:lnTo>
                <a:lnTo>
                  <a:pt x="997" y="32"/>
                </a:lnTo>
                <a:lnTo>
                  <a:pt x="1064" y="56"/>
                </a:lnTo>
                <a:lnTo>
                  <a:pt x="1131" y="87"/>
                </a:lnTo>
                <a:lnTo>
                  <a:pt x="1194" y="123"/>
                </a:lnTo>
                <a:lnTo>
                  <a:pt x="1254" y="165"/>
                </a:lnTo>
                <a:lnTo>
                  <a:pt x="1308" y="213"/>
                </a:lnTo>
                <a:lnTo>
                  <a:pt x="1361" y="266"/>
                </a:lnTo>
                <a:lnTo>
                  <a:pt x="1406" y="324"/>
                </a:lnTo>
                <a:lnTo>
                  <a:pt x="1448" y="385"/>
                </a:lnTo>
                <a:lnTo>
                  <a:pt x="1482" y="452"/>
                </a:lnTo>
                <a:lnTo>
                  <a:pt x="1511" y="521"/>
                </a:lnTo>
                <a:lnTo>
                  <a:pt x="1535" y="592"/>
                </a:lnTo>
                <a:lnTo>
                  <a:pt x="1551" y="666"/>
                </a:lnTo>
                <a:lnTo>
                  <a:pt x="1562" y="740"/>
                </a:lnTo>
                <a:lnTo>
                  <a:pt x="1564" y="814"/>
                </a:lnTo>
                <a:lnTo>
                  <a:pt x="1562" y="890"/>
                </a:lnTo>
                <a:lnTo>
                  <a:pt x="1551" y="965"/>
                </a:lnTo>
                <a:lnTo>
                  <a:pt x="1535" y="1039"/>
                </a:lnTo>
                <a:lnTo>
                  <a:pt x="1511" y="1109"/>
                </a:lnTo>
                <a:lnTo>
                  <a:pt x="1482" y="1178"/>
                </a:lnTo>
                <a:lnTo>
                  <a:pt x="1448" y="1243"/>
                </a:lnTo>
                <a:lnTo>
                  <a:pt x="1406" y="1307"/>
                </a:lnTo>
                <a:lnTo>
                  <a:pt x="1361" y="1365"/>
                </a:lnTo>
                <a:lnTo>
                  <a:pt x="1308" y="1417"/>
                </a:lnTo>
                <a:lnTo>
                  <a:pt x="1254" y="1464"/>
                </a:lnTo>
                <a:lnTo>
                  <a:pt x="1194" y="1507"/>
                </a:lnTo>
                <a:lnTo>
                  <a:pt x="1131" y="1544"/>
                </a:lnTo>
                <a:lnTo>
                  <a:pt x="1064" y="1574"/>
                </a:lnTo>
                <a:lnTo>
                  <a:pt x="997" y="1598"/>
                </a:lnTo>
                <a:lnTo>
                  <a:pt x="927" y="1616"/>
                </a:lnTo>
                <a:lnTo>
                  <a:pt x="854" y="1625"/>
                </a:lnTo>
                <a:lnTo>
                  <a:pt x="782" y="1629"/>
                </a:lnTo>
                <a:lnTo>
                  <a:pt x="711" y="1625"/>
                </a:lnTo>
                <a:lnTo>
                  <a:pt x="639" y="1616"/>
                </a:lnTo>
                <a:lnTo>
                  <a:pt x="568" y="1598"/>
                </a:lnTo>
                <a:lnTo>
                  <a:pt x="499" y="1574"/>
                </a:lnTo>
                <a:lnTo>
                  <a:pt x="434" y="1544"/>
                </a:lnTo>
                <a:lnTo>
                  <a:pt x="371" y="1507"/>
                </a:lnTo>
                <a:lnTo>
                  <a:pt x="311" y="1464"/>
                </a:lnTo>
                <a:lnTo>
                  <a:pt x="255" y="1417"/>
                </a:lnTo>
                <a:lnTo>
                  <a:pt x="204" y="1365"/>
                </a:lnTo>
                <a:lnTo>
                  <a:pt x="159" y="1307"/>
                </a:lnTo>
                <a:lnTo>
                  <a:pt x="118" y="1243"/>
                </a:lnTo>
                <a:lnTo>
                  <a:pt x="83" y="1178"/>
                </a:lnTo>
                <a:lnTo>
                  <a:pt x="54" y="1109"/>
                </a:lnTo>
                <a:lnTo>
                  <a:pt x="31" y="1039"/>
                </a:lnTo>
                <a:lnTo>
                  <a:pt x="14" y="965"/>
                </a:lnTo>
                <a:lnTo>
                  <a:pt x="4" y="890"/>
                </a:lnTo>
                <a:lnTo>
                  <a:pt x="0" y="814"/>
                </a:lnTo>
              </a:path>
            </a:pathLst>
          </a:custGeom>
          <a:solidFill>
            <a:srgbClr val="000099"/>
          </a:solidFill>
          <a:ln w="482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65" name="Rectangle 73"/>
          <p:cNvSpPr>
            <a:spLocks noChangeArrowheads="1"/>
          </p:cNvSpPr>
          <p:nvPr/>
        </p:nvSpPr>
        <p:spPr bwMode="auto">
          <a:xfrm>
            <a:off x="225425" y="1427163"/>
            <a:ext cx="12715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Collect data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and develop draft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LTCP, with the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public involved</a:t>
            </a:r>
          </a:p>
        </p:txBody>
      </p:sp>
      <p:sp>
        <p:nvSpPr>
          <p:cNvPr id="776266" name="Freeform 74"/>
          <p:cNvSpPr>
            <a:spLocks/>
          </p:cNvSpPr>
          <p:nvPr/>
        </p:nvSpPr>
        <p:spPr bwMode="auto">
          <a:xfrm>
            <a:off x="7035800" y="1222375"/>
            <a:ext cx="2038350" cy="1185863"/>
          </a:xfrm>
          <a:custGeom>
            <a:avLst/>
            <a:gdLst>
              <a:gd name="T0" fmla="*/ 1746 w 2329"/>
              <a:gd name="T1" fmla="*/ 1493 h 1493"/>
              <a:gd name="T2" fmla="*/ 1860 w 2329"/>
              <a:gd name="T3" fmla="*/ 1478 h 1493"/>
              <a:gd name="T4" fmla="*/ 1969 w 2329"/>
              <a:gd name="T5" fmla="*/ 1435 h 1493"/>
              <a:gd name="T6" fmla="*/ 2070 w 2329"/>
              <a:gd name="T7" fmla="*/ 1366 h 1493"/>
              <a:gd name="T8" fmla="*/ 2157 w 2329"/>
              <a:gd name="T9" fmla="*/ 1274 h 1493"/>
              <a:gd name="T10" fmla="*/ 2229 w 2329"/>
              <a:gd name="T11" fmla="*/ 1162 h 1493"/>
              <a:gd name="T12" fmla="*/ 2284 w 2329"/>
              <a:gd name="T13" fmla="*/ 1031 h 1493"/>
              <a:gd name="T14" fmla="*/ 2316 w 2329"/>
              <a:gd name="T15" fmla="*/ 892 h 1493"/>
              <a:gd name="T16" fmla="*/ 2329 w 2329"/>
              <a:gd name="T17" fmla="*/ 745 h 1493"/>
              <a:gd name="T18" fmla="*/ 2316 w 2329"/>
              <a:gd name="T19" fmla="*/ 601 h 1493"/>
              <a:gd name="T20" fmla="*/ 2284 w 2329"/>
              <a:gd name="T21" fmla="*/ 461 h 1493"/>
              <a:gd name="T22" fmla="*/ 2229 w 2329"/>
              <a:gd name="T23" fmla="*/ 331 h 1493"/>
              <a:gd name="T24" fmla="*/ 2157 w 2329"/>
              <a:gd name="T25" fmla="*/ 219 h 1493"/>
              <a:gd name="T26" fmla="*/ 2070 w 2329"/>
              <a:gd name="T27" fmla="*/ 125 h 1493"/>
              <a:gd name="T28" fmla="*/ 1969 w 2329"/>
              <a:gd name="T29" fmla="*/ 56 h 1493"/>
              <a:gd name="T30" fmla="*/ 1860 w 2329"/>
              <a:gd name="T31" fmla="*/ 14 h 1493"/>
              <a:gd name="T32" fmla="*/ 1746 w 2329"/>
              <a:gd name="T33" fmla="*/ 0 h 1493"/>
              <a:gd name="T34" fmla="*/ 525 w 2329"/>
              <a:gd name="T35" fmla="*/ 3 h 1493"/>
              <a:gd name="T36" fmla="*/ 413 w 2329"/>
              <a:gd name="T37" fmla="*/ 32 h 1493"/>
              <a:gd name="T38" fmla="*/ 308 w 2329"/>
              <a:gd name="T39" fmla="*/ 88 h 1493"/>
              <a:gd name="T40" fmla="*/ 213 w 2329"/>
              <a:gd name="T41" fmla="*/ 170 h 1493"/>
              <a:gd name="T42" fmla="*/ 132 w 2329"/>
              <a:gd name="T43" fmla="*/ 273 h 1493"/>
              <a:gd name="T44" fmla="*/ 69 w 2329"/>
              <a:gd name="T45" fmla="*/ 394 h 1493"/>
              <a:gd name="T46" fmla="*/ 25 w 2329"/>
              <a:gd name="T47" fmla="*/ 530 h 1493"/>
              <a:gd name="T48" fmla="*/ 4 w 2329"/>
              <a:gd name="T49" fmla="*/ 673 h 1493"/>
              <a:gd name="T50" fmla="*/ 4 w 2329"/>
              <a:gd name="T51" fmla="*/ 820 h 1493"/>
              <a:gd name="T52" fmla="*/ 25 w 2329"/>
              <a:gd name="T53" fmla="*/ 962 h 1493"/>
              <a:gd name="T54" fmla="*/ 69 w 2329"/>
              <a:gd name="T55" fmla="*/ 1098 h 1493"/>
              <a:gd name="T56" fmla="*/ 132 w 2329"/>
              <a:gd name="T57" fmla="*/ 1219 h 1493"/>
              <a:gd name="T58" fmla="*/ 213 w 2329"/>
              <a:gd name="T59" fmla="*/ 1323 h 1493"/>
              <a:gd name="T60" fmla="*/ 308 w 2329"/>
              <a:gd name="T61" fmla="*/ 1404 h 1493"/>
              <a:gd name="T62" fmla="*/ 413 w 2329"/>
              <a:gd name="T63" fmla="*/ 1460 h 1493"/>
              <a:gd name="T64" fmla="*/ 525 w 2329"/>
              <a:gd name="T65" fmla="*/ 1489 h 1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29" h="1493">
                <a:moveTo>
                  <a:pt x="583" y="1493"/>
                </a:moveTo>
                <a:lnTo>
                  <a:pt x="1746" y="1493"/>
                </a:lnTo>
                <a:lnTo>
                  <a:pt x="1802" y="1489"/>
                </a:lnTo>
                <a:lnTo>
                  <a:pt x="1860" y="1478"/>
                </a:lnTo>
                <a:lnTo>
                  <a:pt x="1915" y="1460"/>
                </a:lnTo>
                <a:lnTo>
                  <a:pt x="1969" y="1435"/>
                </a:lnTo>
                <a:lnTo>
                  <a:pt x="2021" y="1404"/>
                </a:lnTo>
                <a:lnTo>
                  <a:pt x="2070" y="1366"/>
                </a:lnTo>
                <a:lnTo>
                  <a:pt x="2115" y="1323"/>
                </a:lnTo>
                <a:lnTo>
                  <a:pt x="2157" y="1274"/>
                </a:lnTo>
                <a:lnTo>
                  <a:pt x="2197" y="1219"/>
                </a:lnTo>
                <a:lnTo>
                  <a:pt x="2229" y="1162"/>
                </a:lnTo>
                <a:lnTo>
                  <a:pt x="2260" y="1098"/>
                </a:lnTo>
                <a:lnTo>
                  <a:pt x="2284" y="1031"/>
                </a:lnTo>
                <a:lnTo>
                  <a:pt x="2304" y="962"/>
                </a:lnTo>
                <a:lnTo>
                  <a:pt x="2316" y="892"/>
                </a:lnTo>
                <a:lnTo>
                  <a:pt x="2325" y="820"/>
                </a:lnTo>
                <a:lnTo>
                  <a:pt x="2329" y="745"/>
                </a:lnTo>
                <a:lnTo>
                  <a:pt x="2325" y="673"/>
                </a:lnTo>
                <a:lnTo>
                  <a:pt x="2316" y="601"/>
                </a:lnTo>
                <a:lnTo>
                  <a:pt x="2304" y="530"/>
                </a:lnTo>
                <a:lnTo>
                  <a:pt x="2284" y="461"/>
                </a:lnTo>
                <a:lnTo>
                  <a:pt x="2260" y="394"/>
                </a:lnTo>
                <a:lnTo>
                  <a:pt x="2229" y="331"/>
                </a:lnTo>
                <a:lnTo>
                  <a:pt x="2197" y="273"/>
                </a:lnTo>
                <a:lnTo>
                  <a:pt x="2157" y="219"/>
                </a:lnTo>
                <a:lnTo>
                  <a:pt x="2115" y="170"/>
                </a:lnTo>
                <a:lnTo>
                  <a:pt x="2070" y="125"/>
                </a:lnTo>
                <a:lnTo>
                  <a:pt x="2021" y="88"/>
                </a:lnTo>
                <a:lnTo>
                  <a:pt x="1969" y="56"/>
                </a:lnTo>
                <a:lnTo>
                  <a:pt x="1915" y="32"/>
                </a:lnTo>
                <a:lnTo>
                  <a:pt x="1860" y="14"/>
                </a:lnTo>
                <a:lnTo>
                  <a:pt x="1802" y="3"/>
                </a:lnTo>
                <a:lnTo>
                  <a:pt x="1746" y="0"/>
                </a:lnTo>
                <a:lnTo>
                  <a:pt x="583" y="0"/>
                </a:lnTo>
                <a:lnTo>
                  <a:pt x="525" y="3"/>
                </a:lnTo>
                <a:lnTo>
                  <a:pt x="469" y="14"/>
                </a:lnTo>
                <a:lnTo>
                  <a:pt x="413" y="32"/>
                </a:lnTo>
                <a:lnTo>
                  <a:pt x="360" y="56"/>
                </a:lnTo>
                <a:lnTo>
                  <a:pt x="308" y="88"/>
                </a:lnTo>
                <a:lnTo>
                  <a:pt x="259" y="125"/>
                </a:lnTo>
                <a:lnTo>
                  <a:pt x="213" y="170"/>
                </a:lnTo>
                <a:lnTo>
                  <a:pt x="170" y="219"/>
                </a:lnTo>
                <a:lnTo>
                  <a:pt x="132" y="273"/>
                </a:lnTo>
                <a:lnTo>
                  <a:pt x="98" y="331"/>
                </a:lnTo>
                <a:lnTo>
                  <a:pt x="69" y="394"/>
                </a:lnTo>
                <a:lnTo>
                  <a:pt x="45" y="461"/>
                </a:lnTo>
                <a:lnTo>
                  <a:pt x="25" y="530"/>
                </a:lnTo>
                <a:lnTo>
                  <a:pt x="11" y="601"/>
                </a:lnTo>
                <a:lnTo>
                  <a:pt x="4" y="673"/>
                </a:lnTo>
                <a:lnTo>
                  <a:pt x="0" y="745"/>
                </a:lnTo>
                <a:lnTo>
                  <a:pt x="4" y="820"/>
                </a:lnTo>
                <a:lnTo>
                  <a:pt x="11" y="892"/>
                </a:lnTo>
                <a:lnTo>
                  <a:pt x="25" y="962"/>
                </a:lnTo>
                <a:lnTo>
                  <a:pt x="45" y="1031"/>
                </a:lnTo>
                <a:lnTo>
                  <a:pt x="69" y="1098"/>
                </a:lnTo>
                <a:lnTo>
                  <a:pt x="98" y="1162"/>
                </a:lnTo>
                <a:lnTo>
                  <a:pt x="132" y="1219"/>
                </a:lnTo>
                <a:lnTo>
                  <a:pt x="170" y="1274"/>
                </a:lnTo>
                <a:lnTo>
                  <a:pt x="213" y="1323"/>
                </a:lnTo>
                <a:lnTo>
                  <a:pt x="259" y="1366"/>
                </a:lnTo>
                <a:lnTo>
                  <a:pt x="308" y="1404"/>
                </a:lnTo>
                <a:lnTo>
                  <a:pt x="360" y="1435"/>
                </a:lnTo>
                <a:lnTo>
                  <a:pt x="413" y="1460"/>
                </a:lnTo>
                <a:lnTo>
                  <a:pt x="469" y="1478"/>
                </a:lnTo>
                <a:lnTo>
                  <a:pt x="525" y="1489"/>
                </a:lnTo>
                <a:lnTo>
                  <a:pt x="583" y="1493"/>
                </a:lnTo>
              </a:path>
            </a:pathLst>
          </a:custGeom>
          <a:solidFill>
            <a:srgbClr val="000099"/>
          </a:solidFill>
          <a:ln w="482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267" name="Rectangle 75"/>
          <p:cNvSpPr>
            <a:spLocks noChangeArrowheads="1"/>
          </p:cNvSpPr>
          <p:nvPr/>
        </p:nvSpPr>
        <p:spPr bwMode="auto">
          <a:xfrm>
            <a:off x="7092950" y="1470025"/>
            <a:ext cx="19573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Issue permit requiring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implementation of Nine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Minimum Controls (NMCs) 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and LTCP development</a:t>
            </a:r>
          </a:p>
        </p:txBody>
      </p:sp>
    </p:spTree>
    <p:extLst>
      <p:ext uri="{BB962C8B-B14F-4D97-AF65-F5344CB8AC3E}">
        <p14:creationId xmlns:p14="http://schemas.microsoft.com/office/powerpoint/2010/main" val="95922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Conceptual Source-Stressor-Response Model</a:t>
            </a:r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57400"/>
            <a:ext cx="9144000" cy="24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34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Applications of Source-Stressor-Response Model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20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Richmond, VA</a:t>
            </a:r>
          </a:p>
          <a:p>
            <a:r>
              <a:rPr lang="en-US" dirty="0" smtClean="0"/>
              <a:t>Clean Water Services, OR</a:t>
            </a:r>
          </a:p>
          <a:p>
            <a:r>
              <a:rPr lang="en-US" dirty="0" smtClean="0"/>
              <a:t>San Antonio, TX</a:t>
            </a:r>
          </a:p>
          <a:p>
            <a:endParaRPr lang="en-US" dirty="0"/>
          </a:p>
          <a:p>
            <a:r>
              <a:rPr lang="en-US" dirty="0" smtClean="0"/>
              <a:t>Others not covered</a:t>
            </a:r>
          </a:p>
          <a:p>
            <a:r>
              <a:rPr lang="en-US" dirty="0" smtClean="0"/>
              <a:t>Sanitation District #1, Kentucky</a:t>
            </a:r>
          </a:p>
          <a:p>
            <a:r>
              <a:rPr lang="en-US" dirty="0" smtClean="0"/>
              <a:t>Milwaukee Metropolitan Sewer District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602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Early colonial map of Maryland and Virginia (from Ogilby, 1671). The map is oriented with north on the right, reflecting its original purpose as a port-finding chart for ship captains approaching the entrance of the Chesapeake Bay. </a:t>
            </a:r>
          </a:p>
        </p:txBody>
      </p:sp>
      <p:pic>
        <p:nvPicPr>
          <p:cNvPr id="3078" name="Picture 6" descr="Fig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6124575" cy="476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23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The James River watershed is Virginia’s largest. It covers</a:t>
            </a:r>
            <a:br>
              <a:rPr lang="en-US" sz="1800"/>
            </a:br>
            <a:r>
              <a:rPr lang="en-US" sz="1800"/>
              <a:t>about 10,236 square miles, nearly a quarter of the entire</a:t>
            </a:r>
            <a:br>
              <a:rPr lang="en-US" sz="1800"/>
            </a:br>
            <a:r>
              <a:rPr lang="en-US" sz="1800"/>
              <a:t>state. The 2000 James River watershed population was</a:t>
            </a:r>
            <a:br>
              <a:rPr lang="en-US" sz="1800"/>
            </a:br>
            <a:r>
              <a:rPr lang="en-US" sz="1800"/>
              <a:t>2,604,246 people, most living in eastern region</a:t>
            </a:r>
          </a:p>
        </p:txBody>
      </p:sp>
      <p:pic>
        <p:nvPicPr>
          <p:cNvPr id="7174" name="Picture 6" descr="watershed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86800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57200" y="1752600"/>
            <a:ext cx="2895600" cy="167957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u="sng" smtClean="0">
                <a:solidFill>
                  <a:srgbClr val="000000"/>
                </a:solidFill>
                <a:latin typeface="Times New Roman" pitchFamily="18" charset="0"/>
              </a:rPr>
              <a:t>Free flowing</a:t>
            </a: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</a:rPr>
              <a:t>, Shallow pool and riffle, Dam restrictions, Source water, Swimming, kayaking and fishing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33400" y="3886200"/>
            <a:ext cx="2895600" cy="1679575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2000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Tidal</a:t>
            </a: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Deep channel, Dredge maintenance, Source water,  Fishing, power boating and commercial shipping</a:t>
            </a:r>
          </a:p>
        </p:txBody>
      </p:sp>
    </p:spTree>
    <p:extLst>
      <p:ext uri="{BB962C8B-B14F-4D97-AF65-F5344CB8AC3E}">
        <p14:creationId xmlns:p14="http://schemas.microsoft.com/office/powerpoint/2010/main" val="30709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685800"/>
          </a:xfrm>
        </p:spPr>
        <p:txBody>
          <a:bodyPr/>
          <a:lstStyle/>
          <a:p>
            <a:r>
              <a:rPr lang="en-US" sz="3200" dirty="0"/>
              <a:t>The City of Richmond, Virginia and the Middle James River Watershed - </a:t>
            </a:r>
            <a:r>
              <a:rPr lang="en-US" sz="3200" dirty="0">
                <a:solidFill>
                  <a:srgbClr val="006600"/>
                </a:solidFill>
              </a:rPr>
              <a:t>Service Territory</a:t>
            </a:r>
          </a:p>
        </p:txBody>
      </p:sp>
      <p:grpSp>
        <p:nvGrpSpPr>
          <p:cNvPr id="997379" name="Group 3"/>
          <p:cNvGrpSpPr>
            <a:grpSpLocks/>
          </p:cNvGrpSpPr>
          <p:nvPr/>
        </p:nvGrpSpPr>
        <p:grpSpPr bwMode="auto">
          <a:xfrm>
            <a:off x="1524000" y="1143000"/>
            <a:ext cx="5813425" cy="4481513"/>
            <a:chOff x="0" y="0"/>
            <a:chExt cx="3806" cy="2967"/>
          </a:xfrm>
        </p:grpSpPr>
        <p:pic>
          <p:nvPicPr>
            <p:cNvPr id="997380" name="Picture 4" descr="Metromap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806" cy="2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7381" name="Text Box 5"/>
            <p:cNvSpPr txBox="1">
              <a:spLocks noChangeAspect="1" noChangeArrowheads="1"/>
            </p:cNvSpPr>
            <p:nvPr/>
          </p:nvSpPr>
          <p:spPr bwMode="auto">
            <a:xfrm>
              <a:off x="1392" y="1152"/>
              <a:ext cx="60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Henrico</a:t>
              </a:r>
            </a:p>
          </p:txBody>
        </p:sp>
        <p:sp>
          <p:nvSpPr>
            <p:cNvPr id="997382" name="Text Box 6"/>
            <p:cNvSpPr txBox="1">
              <a:spLocks noChangeAspect="1" noChangeArrowheads="1"/>
            </p:cNvSpPr>
            <p:nvPr/>
          </p:nvSpPr>
          <p:spPr bwMode="auto">
            <a:xfrm>
              <a:off x="1680" y="864"/>
              <a:ext cx="63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Hanover</a:t>
              </a:r>
            </a:p>
          </p:txBody>
        </p:sp>
        <p:sp>
          <p:nvSpPr>
            <p:cNvPr id="997383" name="Text Box 7"/>
            <p:cNvSpPr txBox="1">
              <a:spLocks noChangeAspect="1" noChangeArrowheads="1"/>
            </p:cNvSpPr>
            <p:nvPr/>
          </p:nvSpPr>
          <p:spPr bwMode="auto">
            <a:xfrm>
              <a:off x="288" y="912"/>
              <a:ext cx="777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Goochland</a:t>
              </a:r>
            </a:p>
          </p:txBody>
        </p:sp>
        <p:sp>
          <p:nvSpPr>
            <p:cNvPr id="997384" name="Text Box 8"/>
            <p:cNvSpPr txBox="1">
              <a:spLocks noChangeAspect="1" noChangeArrowheads="1"/>
            </p:cNvSpPr>
            <p:nvPr/>
          </p:nvSpPr>
          <p:spPr bwMode="auto">
            <a:xfrm>
              <a:off x="336" y="1440"/>
              <a:ext cx="711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Powhatan</a:t>
              </a:r>
            </a:p>
          </p:txBody>
        </p:sp>
        <p:sp>
          <p:nvSpPr>
            <p:cNvPr id="997385" name="Text Box 9"/>
            <p:cNvSpPr txBox="1">
              <a:spLocks noChangeAspect="1" noChangeArrowheads="1"/>
            </p:cNvSpPr>
            <p:nvPr/>
          </p:nvSpPr>
          <p:spPr bwMode="auto">
            <a:xfrm>
              <a:off x="1056" y="2016"/>
              <a:ext cx="85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Chesterfield</a:t>
              </a:r>
            </a:p>
          </p:txBody>
        </p:sp>
        <p:sp>
          <p:nvSpPr>
            <p:cNvPr id="997386" name="Text Box 10"/>
            <p:cNvSpPr txBox="1">
              <a:spLocks noChangeAspect="1" noChangeArrowheads="1"/>
            </p:cNvSpPr>
            <p:nvPr/>
          </p:nvSpPr>
          <p:spPr bwMode="auto">
            <a:xfrm>
              <a:off x="2784" y="1632"/>
              <a:ext cx="73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New Kent</a:t>
              </a:r>
            </a:p>
          </p:txBody>
        </p:sp>
        <p:sp>
          <p:nvSpPr>
            <p:cNvPr id="997387" name="Text Box 11"/>
            <p:cNvSpPr txBox="1">
              <a:spLocks noChangeAspect="1" noChangeArrowheads="1"/>
            </p:cNvSpPr>
            <p:nvPr/>
          </p:nvSpPr>
          <p:spPr bwMode="auto">
            <a:xfrm>
              <a:off x="2544" y="2111"/>
              <a:ext cx="873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Charles City</a:t>
              </a:r>
            </a:p>
          </p:txBody>
        </p:sp>
        <p:sp>
          <p:nvSpPr>
            <p:cNvPr id="997388" name="Text Box 12"/>
            <p:cNvSpPr txBox="1">
              <a:spLocks noChangeAspect="1" noChangeArrowheads="1"/>
            </p:cNvSpPr>
            <p:nvPr/>
          </p:nvSpPr>
          <p:spPr bwMode="auto">
            <a:xfrm>
              <a:off x="1488" y="480"/>
              <a:ext cx="620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>
                  <a:latin typeface="Times New Roman" pitchFamily="18" charset="0"/>
                  <a:cs typeface="Times New Roman" pitchFamily="18" charset="0"/>
                </a:rPr>
                <a:t>Ashland</a:t>
              </a:r>
            </a:p>
          </p:txBody>
        </p:sp>
        <p:sp>
          <p:nvSpPr>
            <p:cNvPr id="997389" name="Oval 13"/>
            <p:cNvSpPr>
              <a:spLocks noChangeAspect="1" noChangeArrowheads="1"/>
            </p:cNvSpPr>
            <p:nvPr/>
          </p:nvSpPr>
          <p:spPr bwMode="auto">
            <a:xfrm>
              <a:off x="1787" y="695"/>
              <a:ext cx="28" cy="2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997390" name="Picture 14" descr="DPU C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708650"/>
            <a:ext cx="23622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7391" name="Text Box 15"/>
          <p:cNvSpPr txBox="1">
            <a:spLocks noChangeArrowheads="1"/>
          </p:cNvSpPr>
          <p:nvPr/>
        </p:nvSpPr>
        <p:spPr bwMode="auto">
          <a:xfrm>
            <a:off x="5029200" y="4876800"/>
            <a:ext cx="2667000" cy="143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18" charset="0"/>
              </a:rPr>
              <a:t>Tri-Cities:</a:t>
            </a:r>
          </a:p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18" charset="0"/>
              </a:rPr>
              <a:t>Colonial Heights</a:t>
            </a:r>
          </a:p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18" charset="0"/>
              </a:rPr>
              <a:t>Hopewell</a:t>
            </a:r>
          </a:p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18" charset="0"/>
              </a:rPr>
              <a:t>Petersburg</a:t>
            </a:r>
          </a:p>
        </p:txBody>
      </p:sp>
      <p:sp>
        <p:nvSpPr>
          <p:cNvPr id="997392" name="Rectangle 16"/>
          <p:cNvSpPr>
            <a:spLocks noChangeArrowheads="1"/>
          </p:cNvSpPr>
          <p:nvPr/>
        </p:nvSpPr>
        <p:spPr bwMode="auto">
          <a:xfrm>
            <a:off x="4648200" y="4876800"/>
            <a:ext cx="1905000" cy="1447800"/>
          </a:xfrm>
          <a:prstGeom prst="rect">
            <a:avLst/>
          </a:prstGeom>
          <a:solidFill>
            <a:srgbClr val="FF99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2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1222375" y="1546225"/>
            <a:ext cx="4587875" cy="3948113"/>
            <a:chOff x="770" y="1194"/>
            <a:chExt cx="2890" cy="2308"/>
          </a:xfrm>
        </p:grpSpPr>
        <p:sp>
          <p:nvSpPr>
            <p:cNvPr id="29699" name="Line 3"/>
            <p:cNvSpPr>
              <a:spLocks noChangeShapeType="1"/>
            </p:cNvSpPr>
            <p:nvPr/>
          </p:nvSpPr>
          <p:spPr bwMode="auto">
            <a:xfrm>
              <a:off x="770" y="3117"/>
              <a:ext cx="2890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0" name="Line 4"/>
            <p:cNvSpPr>
              <a:spLocks noChangeShapeType="1"/>
            </p:cNvSpPr>
            <p:nvPr/>
          </p:nvSpPr>
          <p:spPr bwMode="auto">
            <a:xfrm>
              <a:off x="770" y="2731"/>
              <a:ext cx="2890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>
              <a:off x="770" y="2351"/>
              <a:ext cx="2890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>
              <a:off x="770" y="1964"/>
              <a:ext cx="2890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770" y="1579"/>
              <a:ext cx="2890" cy="1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1129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1494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1853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>
              <a:off x="2218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>
              <a:off x="2577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2936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9710" name="Line 14"/>
            <p:cNvSpPr>
              <a:spLocks noChangeShapeType="1"/>
            </p:cNvSpPr>
            <p:nvPr/>
          </p:nvSpPr>
          <p:spPr bwMode="auto">
            <a:xfrm>
              <a:off x="3301" y="1194"/>
              <a:ext cx="1" cy="2308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9711" name="Rectangle 1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20063" cy="1028700"/>
          </a:xfrm>
        </p:spPr>
        <p:txBody>
          <a:bodyPr/>
          <a:lstStyle/>
          <a:p>
            <a:r>
              <a:rPr lang="en-US"/>
              <a:t>CSO LTCP Selection Bases</a:t>
            </a:r>
            <a:r>
              <a:rPr lang="en-US" sz="3200"/>
              <a:t> </a:t>
            </a:r>
            <a:br>
              <a:rPr lang="en-US" sz="3200"/>
            </a:br>
            <a:r>
              <a:rPr lang="en-US" sz="3200">
                <a:solidFill>
                  <a:srgbClr val="008000"/>
                </a:solidFill>
              </a:rPr>
              <a:t>Percent of James River Miles Meeting WQS </a:t>
            </a:r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3657600" y="4594225"/>
            <a:ext cx="444500" cy="511175"/>
          </a:xfrm>
          <a:custGeom>
            <a:avLst/>
            <a:gdLst>
              <a:gd name="T0" fmla="*/ 280 w 280"/>
              <a:gd name="T1" fmla="*/ 344 h 344"/>
              <a:gd name="T2" fmla="*/ 176 w 280"/>
              <a:gd name="T3" fmla="*/ 184 h 344"/>
              <a:gd name="T4" fmla="*/ 0 w 280"/>
              <a:gd name="T5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0" h="344">
                <a:moveTo>
                  <a:pt x="280" y="344"/>
                </a:moveTo>
                <a:cubicBezTo>
                  <a:pt x="251" y="292"/>
                  <a:pt x="223" y="241"/>
                  <a:pt x="176" y="184"/>
                </a:cubicBezTo>
                <a:cubicBezTo>
                  <a:pt x="129" y="127"/>
                  <a:pt x="25" y="17"/>
                  <a:pt x="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1222375" y="1546225"/>
            <a:ext cx="4587875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1222375" y="1546225"/>
            <a:ext cx="458787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5810250" y="1546225"/>
            <a:ext cx="1588" cy="39481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1222375" y="1546225"/>
            <a:ext cx="4587875" cy="3948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1222375" y="1546225"/>
            <a:ext cx="1588" cy="39481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1222375" y="54943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1222375" y="53673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>
            <a:off x="1222375" y="52292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1222375" y="5099050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1222375" y="4972050"/>
            <a:ext cx="34925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>
            <a:off x="1222375" y="48355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4" name="Line 28"/>
          <p:cNvSpPr>
            <a:spLocks noChangeShapeType="1"/>
          </p:cNvSpPr>
          <p:nvPr/>
        </p:nvSpPr>
        <p:spPr bwMode="auto">
          <a:xfrm>
            <a:off x="1222375" y="4706938"/>
            <a:ext cx="34925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>
            <a:off x="1222375" y="4570413"/>
            <a:ext cx="349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>
            <a:off x="1222375" y="4441825"/>
            <a:ext cx="34925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7" name="Line 31"/>
          <p:cNvSpPr>
            <a:spLocks noChangeShapeType="1"/>
          </p:cNvSpPr>
          <p:nvPr/>
        </p:nvSpPr>
        <p:spPr bwMode="auto">
          <a:xfrm>
            <a:off x="1222375" y="43132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8" name="Line 32"/>
          <p:cNvSpPr>
            <a:spLocks noChangeShapeType="1"/>
          </p:cNvSpPr>
          <p:nvPr/>
        </p:nvSpPr>
        <p:spPr bwMode="auto">
          <a:xfrm>
            <a:off x="1222375" y="41751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1222375" y="40481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>
            <a:off x="1222375" y="3919538"/>
            <a:ext cx="349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1" name="Line 35"/>
          <p:cNvSpPr>
            <a:spLocks noChangeShapeType="1"/>
          </p:cNvSpPr>
          <p:nvPr/>
        </p:nvSpPr>
        <p:spPr bwMode="auto">
          <a:xfrm>
            <a:off x="1222375" y="3784600"/>
            <a:ext cx="349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2" name="Line 36"/>
          <p:cNvSpPr>
            <a:spLocks noChangeShapeType="1"/>
          </p:cNvSpPr>
          <p:nvPr/>
        </p:nvSpPr>
        <p:spPr bwMode="auto">
          <a:xfrm>
            <a:off x="1222375" y="36544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>
            <a:off x="1222375" y="3514725"/>
            <a:ext cx="34925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>
            <a:off x="1222375" y="3389313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5" name="Line 39"/>
          <p:cNvSpPr>
            <a:spLocks noChangeShapeType="1"/>
          </p:cNvSpPr>
          <p:nvPr/>
        </p:nvSpPr>
        <p:spPr bwMode="auto">
          <a:xfrm>
            <a:off x="1222375" y="32591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6" name="Line 40"/>
          <p:cNvSpPr>
            <a:spLocks noChangeShapeType="1"/>
          </p:cNvSpPr>
          <p:nvPr/>
        </p:nvSpPr>
        <p:spPr bwMode="auto">
          <a:xfrm>
            <a:off x="1222375" y="3122613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7" name="Line 41"/>
          <p:cNvSpPr>
            <a:spLocks noChangeShapeType="1"/>
          </p:cNvSpPr>
          <p:nvPr/>
        </p:nvSpPr>
        <p:spPr bwMode="auto">
          <a:xfrm>
            <a:off x="1222375" y="29940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8" name="Line 42"/>
          <p:cNvSpPr>
            <a:spLocks noChangeShapeType="1"/>
          </p:cNvSpPr>
          <p:nvPr/>
        </p:nvSpPr>
        <p:spPr bwMode="auto">
          <a:xfrm>
            <a:off x="1222375" y="2863850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39" name="Line 43"/>
          <p:cNvSpPr>
            <a:spLocks noChangeShapeType="1"/>
          </p:cNvSpPr>
          <p:nvPr/>
        </p:nvSpPr>
        <p:spPr bwMode="auto">
          <a:xfrm>
            <a:off x="1222375" y="2728913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0" name="Line 44"/>
          <p:cNvSpPr>
            <a:spLocks noChangeShapeType="1"/>
          </p:cNvSpPr>
          <p:nvPr/>
        </p:nvSpPr>
        <p:spPr bwMode="auto">
          <a:xfrm>
            <a:off x="1222375" y="26003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1" name="Line 45"/>
          <p:cNvSpPr>
            <a:spLocks noChangeShapeType="1"/>
          </p:cNvSpPr>
          <p:nvPr/>
        </p:nvSpPr>
        <p:spPr bwMode="auto">
          <a:xfrm>
            <a:off x="1222375" y="24717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2" name="Line 46"/>
          <p:cNvSpPr>
            <a:spLocks noChangeShapeType="1"/>
          </p:cNvSpPr>
          <p:nvPr/>
        </p:nvSpPr>
        <p:spPr bwMode="auto">
          <a:xfrm>
            <a:off x="1222375" y="2333625"/>
            <a:ext cx="349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3" name="Line 47"/>
          <p:cNvSpPr>
            <a:spLocks noChangeShapeType="1"/>
          </p:cNvSpPr>
          <p:nvPr/>
        </p:nvSpPr>
        <p:spPr bwMode="auto">
          <a:xfrm>
            <a:off x="1222375" y="22050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4" name="Line 48"/>
          <p:cNvSpPr>
            <a:spLocks noChangeShapeType="1"/>
          </p:cNvSpPr>
          <p:nvPr/>
        </p:nvSpPr>
        <p:spPr bwMode="auto">
          <a:xfrm>
            <a:off x="1222375" y="2068513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5" name="Line 49"/>
          <p:cNvSpPr>
            <a:spLocks noChangeShapeType="1"/>
          </p:cNvSpPr>
          <p:nvPr/>
        </p:nvSpPr>
        <p:spPr bwMode="auto">
          <a:xfrm>
            <a:off x="1222375" y="1939925"/>
            <a:ext cx="349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6" name="Line 50"/>
          <p:cNvSpPr>
            <a:spLocks noChangeShapeType="1"/>
          </p:cNvSpPr>
          <p:nvPr/>
        </p:nvSpPr>
        <p:spPr bwMode="auto">
          <a:xfrm>
            <a:off x="1222375" y="1811338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7" name="Line 51"/>
          <p:cNvSpPr>
            <a:spLocks noChangeShapeType="1"/>
          </p:cNvSpPr>
          <p:nvPr/>
        </p:nvSpPr>
        <p:spPr bwMode="auto">
          <a:xfrm>
            <a:off x="1222375" y="1674813"/>
            <a:ext cx="349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8" name="Line 52"/>
          <p:cNvSpPr>
            <a:spLocks noChangeShapeType="1"/>
          </p:cNvSpPr>
          <p:nvPr/>
        </p:nvSpPr>
        <p:spPr bwMode="auto">
          <a:xfrm>
            <a:off x="1222375" y="1546225"/>
            <a:ext cx="349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49" name="Line 53"/>
          <p:cNvSpPr>
            <a:spLocks noChangeShapeType="1"/>
          </p:cNvSpPr>
          <p:nvPr/>
        </p:nvSpPr>
        <p:spPr bwMode="auto">
          <a:xfrm>
            <a:off x="1177925" y="5494338"/>
            <a:ext cx="873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0" name="Line 54"/>
          <p:cNvSpPr>
            <a:spLocks noChangeShapeType="1"/>
          </p:cNvSpPr>
          <p:nvPr/>
        </p:nvSpPr>
        <p:spPr bwMode="auto">
          <a:xfrm>
            <a:off x="1177925" y="4835525"/>
            <a:ext cx="873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1" name="Line 55"/>
          <p:cNvSpPr>
            <a:spLocks noChangeShapeType="1"/>
          </p:cNvSpPr>
          <p:nvPr/>
        </p:nvSpPr>
        <p:spPr bwMode="auto">
          <a:xfrm>
            <a:off x="1177925" y="4175125"/>
            <a:ext cx="873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>
            <a:off x="1177925" y="3525838"/>
            <a:ext cx="87313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3" name="Line 57"/>
          <p:cNvSpPr>
            <a:spLocks noChangeShapeType="1"/>
          </p:cNvSpPr>
          <p:nvPr/>
        </p:nvSpPr>
        <p:spPr bwMode="auto">
          <a:xfrm>
            <a:off x="1177925" y="2863850"/>
            <a:ext cx="873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4" name="Line 58"/>
          <p:cNvSpPr>
            <a:spLocks noChangeShapeType="1"/>
          </p:cNvSpPr>
          <p:nvPr/>
        </p:nvSpPr>
        <p:spPr bwMode="auto">
          <a:xfrm>
            <a:off x="1177925" y="2205038"/>
            <a:ext cx="87313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5" name="Line 59"/>
          <p:cNvSpPr>
            <a:spLocks noChangeShapeType="1"/>
          </p:cNvSpPr>
          <p:nvPr/>
        </p:nvSpPr>
        <p:spPr bwMode="auto">
          <a:xfrm>
            <a:off x="1177925" y="1546225"/>
            <a:ext cx="87313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6" name="Line 60"/>
          <p:cNvSpPr>
            <a:spLocks noChangeShapeType="1"/>
          </p:cNvSpPr>
          <p:nvPr/>
        </p:nvSpPr>
        <p:spPr bwMode="auto">
          <a:xfrm>
            <a:off x="1222375" y="5494338"/>
            <a:ext cx="45878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7" name="Line 61"/>
          <p:cNvSpPr>
            <a:spLocks noChangeShapeType="1"/>
          </p:cNvSpPr>
          <p:nvPr/>
        </p:nvSpPr>
        <p:spPr bwMode="auto">
          <a:xfrm flipV="1">
            <a:off x="122237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8" name="Line 62"/>
          <p:cNvSpPr>
            <a:spLocks noChangeShapeType="1"/>
          </p:cNvSpPr>
          <p:nvPr/>
        </p:nvSpPr>
        <p:spPr bwMode="auto">
          <a:xfrm flipV="1">
            <a:off x="13350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59" name="Line 63"/>
          <p:cNvSpPr>
            <a:spLocks noChangeShapeType="1"/>
          </p:cNvSpPr>
          <p:nvPr/>
        </p:nvSpPr>
        <p:spPr bwMode="auto">
          <a:xfrm flipV="1">
            <a:off x="14493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0" name="Line 64"/>
          <p:cNvSpPr>
            <a:spLocks noChangeShapeType="1"/>
          </p:cNvSpPr>
          <p:nvPr/>
        </p:nvSpPr>
        <p:spPr bwMode="auto">
          <a:xfrm flipV="1">
            <a:off x="15636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1" name="Line 65"/>
          <p:cNvSpPr>
            <a:spLocks noChangeShapeType="1"/>
          </p:cNvSpPr>
          <p:nvPr/>
        </p:nvSpPr>
        <p:spPr bwMode="auto">
          <a:xfrm flipV="1">
            <a:off x="16779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2" name="Line 66"/>
          <p:cNvSpPr>
            <a:spLocks noChangeShapeType="1"/>
          </p:cNvSpPr>
          <p:nvPr/>
        </p:nvSpPr>
        <p:spPr bwMode="auto">
          <a:xfrm flipV="1">
            <a:off x="17922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3" name="Line 67"/>
          <p:cNvSpPr>
            <a:spLocks noChangeShapeType="1"/>
          </p:cNvSpPr>
          <p:nvPr/>
        </p:nvSpPr>
        <p:spPr bwMode="auto">
          <a:xfrm flipV="1">
            <a:off x="19065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4" name="Line 68"/>
          <p:cNvSpPr>
            <a:spLocks noChangeShapeType="1"/>
          </p:cNvSpPr>
          <p:nvPr/>
        </p:nvSpPr>
        <p:spPr bwMode="auto">
          <a:xfrm flipV="1">
            <a:off x="202882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5" name="Line 69"/>
          <p:cNvSpPr>
            <a:spLocks noChangeShapeType="1"/>
          </p:cNvSpPr>
          <p:nvPr/>
        </p:nvSpPr>
        <p:spPr bwMode="auto">
          <a:xfrm flipV="1">
            <a:off x="214312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6" name="Line 70"/>
          <p:cNvSpPr>
            <a:spLocks noChangeShapeType="1"/>
          </p:cNvSpPr>
          <p:nvPr/>
        </p:nvSpPr>
        <p:spPr bwMode="auto">
          <a:xfrm flipV="1">
            <a:off x="225742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7" name="Line 71"/>
          <p:cNvSpPr>
            <a:spLocks noChangeShapeType="1"/>
          </p:cNvSpPr>
          <p:nvPr/>
        </p:nvSpPr>
        <p:spPr bwMode="auto">
          <a:xfrm flipV="1">
            <a:off x="237172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8" name="Line 72"/>
          <p:cNvSpPr>
            <a:spLocks noChangeShapeType="1"/>
          </p:cNvSpPr>
          <p:nvPr/>
        </p:nvSpPr>
        <p:spPr bwMode="auto">
          <a:xfrm flipV="1">
            <a:off x="24844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69" name="Line 73"/>
          <p:cNvSpPr>
            <a:spLocks noChangeShapeType="1"/>
          </p:cNvSpPr>
          <p:nvPr/>
        </p:nvSpPr>
        <p:spPr bwMode="auto">
          <a:xfrm flipV="1">
            <a:off x="25987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0" name="Line 74"/>
          <p:cNvSpPr>
            <a:spLocks noChangeShapeType="1"/>
          </p:cNvSpPr>
          <p:nvPr/>
        </p:nvSpPr>
        <p:spPr bwMode="auto">
          <a:xfrm flipV="1">
            <a:off x="27130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1" name="Line 75"/>
          <p:cNvSpPr>
            <a:spLocks noChangeShapeType="1"/>
          </p:cNvSpPr>
          <p:nvPr/>
        </p:nvSpPr>
        <p:spPr bwMode="auto">
          <a:xfrm flipV="1">
            <a:off x="28273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2" name="Line 76"/>
          <p:cNvSpPr>
            <a:spLocks noChangeShapeType="1"/>
          </p:cNvSpPr>
          <p:nvPr/>
        </p:nvSpPr>
        <p:spPr bwMode="auto">
          <a:xfrm flipV="1">
            <a:off x="29416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3" name="Line 77"/>
          <p:cNvSpPr>
            <a:spLocks noChangeShapeType="1"/>
          </p:cNvSpPr>
          <p:nvPr/>
        </p:nvSpPr>
        <p:spPr bwMode="auto">
          <a:xfrm flipV="1">
            <a:off x="30559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4" name="Line 78"/>
          <p:cNvSpPr>
            <a:spLocks noChangeShapeType="1"/>
          </p:cNvSpPr>
          <p:nvPr/>
        </p:nvSpPr>
        <p:spPr bwMode="auto">
          <a:xfrm flipV="1">
            <a:off x="31702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5" name="Line 79"/>
          <p:cNvSpPr>
            <a:spLocks noChangeShapeType="1"/>
          </p:cNvSpPr>
          <p:nvPr/>
        </p:nvSpPr>
        <p:spPr bwMode="auto">
          <a:xfrm flipV="1">
            <a:off x="328295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6" name="Line 80"/>
          <p:cNvSpPr>
            <a:spLocks noChangeShapeType="1"/>
          </p:cNvSpPr>
          <p:nvPr/>
        </p:nvSpPr>
        <p:spPr bwMode="auto">
          <a:xfrm flipV="1">
            <a:off x="339725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7" name="Line 81"/>
          <p:cNvSpPr>
            <a:spLocks noChangeShapeType="1"/>
          </p:cNvSpPr>
          <p:nvPr/>
        </p:nvSpPr>
        <p:spPr bwMode="auto">
          <a:xfrm flipV="1">
            <a:off x="351155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8" name="Line 82"/>
          <p:cNvSpPr>
            <a:spLocks noChangeShapeType="1"/>
          </p:cNvSpPr>
          <p:nvPr/>
        </p:nvSpPr>
        <p:spPr bwMode="auto">
          <a:xfrm flipV="1">
            <a:off x="3635375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79" name="Line 83"/>
          <p:cNvSpPr>
            <a:spLocks noChangeShapeType="1"/>
          </p:cNvSpPr>
          <p:nvPr/>
        </p:nvSpPr>
        <p:spPr bwMode="auto">
          <a:xfrm flipV="1">
            <a:off x="37480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0" name="Line 84"/>
          <p:cNvSpPr>
            <a:spLocks noChangeShapeType="1"/>
          </p:cNvSpPr>
          <p:nvPr/>
        </p:nvSpPr>
        <p:spPr bwMode="auto">
          <a:xfrm flipV="1">
            <a:off x="38623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1" name="Line 85"/>
          <p:cNvSpPr>
            <a:spLocks noChangeShapeType="1"/>
          </p:cNvSpPr>
          <p:nvPr/>
        </p:nvSpPr>
        <p:spPr bwMode="auto">
          <a:xfrm flipV="1">
            <a:off x="39766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2" name="Line 86"/>
          <p:cNvSpPr>
            <a:spLocks noChangeShapeType="1"/>
          </p:cNvSpPr>
          <p:nvPr/>
        </p:nvSpPr>
        <p:spPr bwMode="auto">
          <a:xfrm flipV="1">
            <a:off x="40909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3" name="Line 87"/>
          <p:cNvSpPr>
            <a:spLocks noChangeShapeType="1"/>
          </p:cNvSpPr>
          <p:nvPr/>
        </p:nvSpPr>
        <p:spPr bwMode="auto">
          <a:xfrm flipV="1">
            <a:off x="42052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4" name="Line 88"/>
          <p:cNvSpPr>
            <a:spLocks noChangeShapeType="1"/>
          </p:cNvSpPr>
          <p:nvPr/>
        </p:nvSpPr>
        <p:spPr bwMode="auto">
          <a:xfrm flipV="1">
            <a:off x="43195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5" name="Line 89"/>
          <p:cNvSpPr>
            <a:spLocks noChangeShapeType="1"/>
          </p:cNvSpPr>
          <p:nvPr/>
        </p:nvSpPr>
        <p:spPr bwMode="auto">
          <a:xfrm flipV="1">
            <a:off x="443388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6" name="Line 90"/>
          <p:cNvSpPr>
            <a:spLocks noChangeShapeType="1"/>
          </p:cNvSpPr>
          <p:nvPr/>
        </p:nvSpPr>
        <p:spPr bwMode="auto">
          <a:xfrm flipV="1">
            <a:off x="454660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7" name="Line 91"/>
          <p:cNvSpPr>
            <a:spLocks noChangeShapeType="1"/>
          </p:cNvSpPr>
          <p:nvPr/>
        </p:nvSpPr>
        <p:spPr bwMode="auto">
          <a:xfrm flipV="1">
            <a:off x="466090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8" name="Line 92"/>
          <p:cNvSpPr>
            <a:spLocks noChangeShapeType="1"/>
          </p:cNvSpPr>
          <p:nvPr/>
        </p:nvSpPr>
        <p:spPr bwMode="auto">
          <a:xfrm flipV="1">
            <a:off x="477520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89" name="Line 93"/>
          <p:cNvSpPr>
            <a:spLocks noChangeShapeType="1"/>
          </p:cNvSpPr>
          <p:nvPr/>
        </p:nvSpPr>
        <p:spPr bwMode="auto">
          <a:xfrm flipV="1">
            <a:off x="488950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0" name="Line 94"/>
          <p:cNvSpPr>
            <a:spLocks noChangeShapeType="1"/>
          </p:cNvSpPr>
          <p:nvPr/>
        </p:nvSpPr>
        <p:spPr bwMode="auto">
          <a:xfrm flipV="1">
            <a:off x="500380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1" name="Line 95"/>
          <p:cNvSpPr>
            <a:spLocks noChangeShapeType="1"/>
          </p:cNvSpPr>
          <p:nvPr/>
        </p:nvSpPr>
        <p:spPr bwMode="auto">
          <a:xfrm flipV="1">
            <a:off x="51260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2" name="Line 96"/>
          <p:cNvSpPr>
            <a:spLocks noChangeShapeType="1"/>
          </p:cNvSpPr>
          <p:nvPr/>
        </p:nvSpPr>
        <p:spPr bwMode="auto">
          <a:xfrm flipV="1">
            <a:off x="52403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3" name="Line 97"/>
          <p:cNvSpPr>
            <a:spLocks noChangeShapeType="1"/>
          </p:cNvSpPr>
          <p:nvPr/>
        </p:nvSpPr>
        <p:spPr bwMode="auto">
          <a:xfrm flipV="1">
            <a:off x="53546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4" name="Line 98"/>
          <p:cNvSpPr>
            <a:spLocks noChangeShapeType="1"/>
          </p:cNvSpPr>
          <p:nvPr/>
        </p:nvSpPr>
        <p:spPr bwMode="auto">
          <a:xfrm flipV="1">
            <a:off x="54689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5" name="Line 99"/>
          <p:cNvSpPr>
            <a:spLocks noChangeShapeType="1"/>
          </p:cNvSpPr>
          <p:nvPr/>
        </p:nvSpPr>
        <p:spPr bwMode="auto">
          <a:xfrm flipV="1">
            <a:off x="5583238" y="5464175"/>
            <a:ext cx="1587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6" name="Line 100"/>
          <p:cNvSpPr>
            <a:spLocks noChangeShapeType="1"/>
          </p:cNvSpPr>
          <p:nvPr/>
        </p:nvSpPr>
        <p:spPr bwMode="auto">
          <a:xfrm flipV="1">
            <a:off x="569595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7" name="Line 101"/>
          <p:cNvSpPr>
            <a:spLocks noChangeShapeType="1"/>
          </p:cNvSpPr>
          <p:nvPr/>
        </p:nvSpPr>
        <p:spPr bwMode="auto">
          <a:xfrm flipV="1">
            <a:off x="5810250" y="5464175"/>
            <a:ext cx="1588" cy="301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8" name="Line 102"/>
          <p:cNvSpPr>
            <a:spLocks noChangeShapeType="1"/>
          </p:cNvSpPr>
          <p:nvPr/>
        </p:nvSpPr>
        <p:spPr bwMode="auto">
          <a:xfrm flipV="1">
            <a:off x="1222375" y="5454650"/>
            <a:ext cx="1588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99" name="Line 103"/>
          <p:cNvSpPr>
            <a:spLocks noChangeShapeType="1"/>
          </p:cNvSpPr>
          <p:nvPr/>
        </p:nvSpPr>
        <p:spPr bwMode="auto">
          <a:xfrm flipV="1">
            <a:off x="1792288" y="5454650"/>
            <a:ext cx="1587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0" name="Line 104"/>
          <p:cNvSpPr>
            <a:spLocks noChangeShapeType="1"/>
          </p:cNvSpPr>
          <p:nvPr/>
        </p:nvSpPr>
        <p:spPr bwMode="auto">
          <a:xfrm flipV="1">
            <a:off x="2371725" y="5454650"/>
            <a:ext cx="1588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1" name="Line 105"/>
          <p:cNvSpPr>
            <a:spLocks noChangeShapeType="1"/>
          </p:cNvSpPr>
          <p:nvPr/>
        </p:nvSpPr>
        <p:spPr bwMode="auto">
          <a:xfrm flipV="1">
            <a:off x="2941638" y="5454650"/>
            <a:ext cx="1587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2" name="Line 106"/>
          <p:cNvSpPr>
            <a:spLocks noChangeShapeType="1"/>
          </p:cNvSpPr>
          <p:nvPr/>
        </p:nvSpPr>
        <p:spPr bwMode="auto">
          <a:xfrm flipV="1">
            <a:off x="3521075" y="5454650"/>
            <a:ext cx="1588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3" name="Line 107"/>
          <p:cNvSpPr>
            <a:spLocks noChangeShapeType="1"/>
          </p:cNvSpPr>
          <p:nvPr/>
        </p:nvSpPr>
        <p:spPr bwMode="auto">
          <a:xfrm flipV="1">
            <a:off x="4090988" y="5454650"/>
            <a:ext cx="1587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4" name="Line 108"/>
          <p:cNvSpPr>
            <a:spLocks noChangeShapeType="1"/>
          </p:cNvSpPr>
          <p:nvPr/>
        </p:nvSpPr>
        <p:spPr bwMode="auto">
          <a:xfrm flipV="1">
            <a:off x="4660900" y="5454650"/>
            <a:ext cx="1588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5" name="Line 109"/>
          <p:cNvSpPr>
            <a:spLocks noChangeShapeType="1"/>
          </p:cNvSpPr>
          <p:nvPr/>
        </p:nvSpPr>
        <p:spPr bwMode="auto">
          <a:xfrm flipV="1">
            <a:off x="5240338" y="5454650"/>
            <a:ext cx="1587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6" name="Line 110"/>
          <p:cNvSpPr>
            <a:spLocks noChangeShapeType="1"/>
          </p:cNvSpPr>
          <p:nvPr/>
        </p:nvSpPr>
        <p:spPr bwMode="auto">
          <a:xfrm flipV="1">
            <a:off x="5810250" y="5454650"/>
            <a:ext cx="1588" cy="809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7" name="Oval 111"/>
          <p:cNvSpPr>
            <a:spLocks noChangeArrowheads="1"/>
          </p:cNvSpPr>
          <p:nvPr/>
        </p:nvSpPr>
        <p:spPr bwMode="auto">
          <a:xfrm>
            <a:off x="1993900" y="5454650"/>
            <a:ext cx="150813" cy="1397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8" name="Oval 112"/>
          <p:cNvSpPr>
            <a:spLocks noChangeArrowheads="1"/>
          </p:cNvSpPr>
          <p:nvPr/>
        </p:nvSpPr>
        <p:spPr bwMode="auto">
          <a:xfrm>
            <a:off x="5018088" y="4546600"/>
            <a:ext cx="155575" cy="13652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09" name="Rectangle 113"/>
          <p:cNvSpPr>
            <a:spLocks noChangeArrowheads="1"/>
          </p:cNvSpPr>
          <p:nvPr/>
        </p:nvSpPr>
        <p:spPr bwMode="auto">
          <a:xfrm>
            <a:off x="4264025" y="5211763"/>
            <a:ext cx="139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B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0" name="Rectangle 114"/>
          <p:cNvSpPr>
            <a:spLocks noChangeArrowheads="1"/>
          </p:cNvSpPr>
          <p:nvPr/>
        </p:nvSpPr>
        <p:spPr bwMode="auto">
          <a:xfrm>
            <a:off x="5399088" y="3508375"/>
            <a:ext cx="112712" cy="24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11" name="Rectangle 115"/>
          <p:cNvSpPr>
            <a:spLocks noChangeArrowheads="1"/>
          </p:cNvSpPr>
          <p:nvPr/>
        </p:nvSpPr>
        <p:spPr bwMode="auto">
          <a:xfrm>
            <a:off x="5594350" y="3662363"/>
            <a:ext cx="117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F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2" name="Rectangle 116"/>
          <p:cNvSpPr>
            <a:spLocks noChangeArrowheads="1"/>
          </p:cNvSpPr>
          <p:nvPr/>
        </p:nvSpPr>
        <p:spPr bwMode="auto">
          <a:xfrm>
            <a:off x="5424488" y="1817688"/>
            <a:ext cx="150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3" name="Rectangle 117"/>
          <p:cNvSpPr>
            <a:spLocks noChangeArrowheads="1"/>
          </p:cNvSpPr>
          <p:nvPr/>
        </p:nvSpPr>
        <p:spPr bwMode="auto">
          <a:xfrm>
            <a:off x="1993900" y="5168900"/>
            <a:ext cx="139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A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4" name="Rectangle 118"/>
          <p:cNvSpPr>
            <a:spLocks noChangeArrowheads="1"/>
          </p:cNvSpPr>
          <p:nvPr/>
        </p:nvSpPr>
        <p:spPr bwMode="auto">
          <a:xfrm>
            <a:off x="4751388" y="5089525"/>
            <a:ext cx="1349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C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5" name="Rectangle 119"/>
          <p:cNvSpPr>
            <a:spLocks noChangeArrowheads="1"/>
          </p:cNvSpPr>
          <p:nvPr/>
        </p:nvSpPr>
        <p:spPr bwMode="auto">
          <a:xfrm>
            <a:off x="5046663" y="4327525"/>
            <a:ext cx="1412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16" name="Rectangle 120"/>
          <p:cNvSpPr>
            <a:spLocks noChangeArrowheads="1"/>
          </p:cNvSpPr>
          <p:nvPr/>
        </p:nvSpPr>
        <p:spPr bwMode="auto">
          <a:xfrm>
            <a:off x="5064125" y="4310063"/>
            <a:ext cx="153988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D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7" name="Rectangle 121"/>
          <p:cNvSpPr>
            <a:spLocks noChangeArrowheads="1"/>
          </p:cNvSpPr>
          <p:nvPr/>
        </p:nvSpPr>
        <p:spPr bwMode="auto">
          <a:xfrm>
            <a:off x="5424488" y="4562475"/>
            <a:ext cx="122237" cy="24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18" name="Rectangle 122"/>
          <p:cNvSpPr>
            <a:spLocks noChangeArrowheads="1"/>
          </p:cNvSpPr>
          <p:nvPr/>
        </p:nvSpPr>
        <p:spPr bwMode="auto">
          <a:xfrm>
            <a:off x="5505450" y="4543425"/>
            <a:ext cx="1254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E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19" name="Rectangle 123"/>
          <p:cNvSpPr>
            <a:spLocks noChangeArrowheads="1"/>
          </p:cNvSpPr>
          <p:nvPr/>
        </p:nvSpPr>
        <p:spPr bwMode="auto">
          <a:xfrm>
            <a:off x="855663" y="5402263"/>
            <a:ext cx="112712" cy="21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0" name="Rectangle 124"/>
          <p:cNvSpPr>
            <a:spLocks noChangeArrowheads="1"/>
          </p:cNvSpPr>
          <p:nvPr/>
        </p:nvSpPr>
        <p:spPr bwMode="auto">
          <a:xfrm>
            <a:off x="715963" y="4740275"/>
            <a:ext cx="3381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400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1" name="Rectangle 125"/>
          <p:cNvSpPr>
            <a:spLocks noChangeArrowheads="1"/>
          </p:cNvSpPr>
          <p:nvPr/>
        </p:nvSpPr>
        <p:spPr bwMode="auto">
          <a:xfrm>
            <a:off x="715963" y="4081463"/>
            <a:ext cx="3381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800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2" name="Rectangle 126"/>
          <p:cNvSpPr>
            <a:spLocks noChangeArrowheads="1"/>
          </p:cNvSpPr>
          <p:nvPr/>
        </p:nvSpPr>
        <p:spPr bwMode="auto">
          <a:xfrm>
            <a:off x="609600" y="3430588"/>
            <a:ext cx="5064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1,200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3" name="Rectangle 127"/>
          <p:cNvSpPr>
            <a:spLocks noChangeArrowheads="1"/>
          </p:cNvSpPr>
          <p:nvPr/>
        </p:nvSpPr>
        <p:spPr bwMode="auto">
          <a:xfrm>
            <a:off x="609600" y="2771775"/>
            <a:ext cx="5064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1,600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4" name="Rectangle 128"/>
          <p:cNvSpPr>
            <a:spLocks noChangeArrowheads="1"/>
          </p:cNvSpPr>
          <p:nvPr/>
        </p:nvSpPr>
        <p:spPr bwMode="auto">
          <a:xfrm>
            <a:off x="609600" y="2109788"/>
            <a:ext cx="5064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2,000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5" name="Rectangle 129"/>
          <p:cNvSpPr>
            <a:spLocks noChangeArrowheads="1"/>
          </p:cNvSpPr>
          <p:nvPr/>
        </p:nvSpPr>
        <p:spPr bwMode="auto">
          <a:xfrm>
            <a:off x="609600" y="1450975"/>
            <a:ext cx="5064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2,400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6" name="Rectangle 130"/>
          <p:cNvSpPr>
            <a:spLocks noChangeArrowheads="1"/>
          </p:cNvSpPr>
          <p:nvPr/>
        </p:nvSpPr>
        <p:spPr bwMode="auto">
          <a:xfrm>
            <a:off x="1055688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20%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7" name="Rectangle 131"/>
          <p:cNvSpPr>
            <a:spLocks noChangeArrowheads="1"/>
          </p:cNvSpPr>
          <p:nvPr/>
        </p:nvSpPr>
        <p:spPr bwMode="auto">
          <a:xfrm>
            <a:off x="1625600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30%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8" name="Rectangle 132"/>
          <p:cNvSpPr>
            <a:spLocks noChangeArrowheads="1"/>
          </p:cNvSpPr>
          <p:nvPr/>
        </p:nvSpPr>
        <p:spPr bwMode="auto">
          <a:xfrm>
            <a:off x="2205038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40%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29" name="Rectangle 133"/>
          <p:cNvSpPr>
            <a:spLocks noChangeArrowheads="1"/>
          </p:cNvSpPr>
          <p:nvPr/>
        </p:nvSpPr>
        <p:spPr bwMode="auto">
          <a:xfrm>
            <a:off x="2774950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50%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0" name="Rectangle 134"/>
          <p:cNvSpPr>
            <a:spLocks noChangeArrowheads="1"/>
          </p:cNvSpPr>
          <p:nvPr/>
        </p:nvSpPr>
        <p:spPr bwMode="auto">
          <a:xfrm>
            <a:off x="3354388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60%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1" name="Rectangle 135"/>
          <p:cNvSpPr>
            <a:spLocks noChangeArrowheads="1"/>
          </p:cNvSpPr>
          <p:nvPr/>
        </p:nvSpPr>
        <p:spPr bwMode="auto">
          <a:xfrm>
            <a:off x="3925888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70%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2" name="Rectangle 136"/>
          <p:cNvSpPr>
            <a:spLocks noChangeArrowheads="1"/>
          </p:cNvSpPr>
          <p:nvPr/>
        </p:nvSpPr>
        <p:spPr bwMode="auto">
          <a:xfrm>
            <a:off x="4495800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80%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3" name="Rectangle 137"/>
          <p:cNvSpPr>
            <a:spLocks noChangeArrowheads="1"/>
          </p:cNvSpPr>
          <p:nvPr/>
        </p:nvSpPr>
        <p:spPr bwMode="auto">
          <a:xfrm>
            <a:off x="5075238" y="5618163"/>
            <a:ext cx="438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90%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4" name="Rectangle 138"/>
          <p:cNvSpPr>
            <a:spLocks noChangeArrowheads="1"/>
          </p:cNvSpPr>
          <p:nvPr/>
        </p:nvSpPr>
        <p:spPr bwMode="auto">
          <a:xfrm>
            <a:off x="5610225" y="5618163"/>
            <a:ext cx="550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100%</a:t>
            </a:r>
            <a:endParaRPr lang="en-US" sz="14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5" name="Rectangle 139"/>
          <p:cNvSpPr>
            <a:spLocks noChangeArrowheads="1"/>
          </p:cNvSpPr>
          <p:nvPr/>
        </p:nvSpPr>
        <p:spPr bwMode="auto">
          <a:xfrm>
            <a:off x="1035050" y="5865813"/>
            <a:ext cx="4927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Percent of James River Miles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Meeting Fecal Coliform Water Quality Standards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6" name="Rectangle 140"/>
          <p:cNvSpPr>
            <a:spLocks noChangeArrowheads="1"/>
          </p:cNvSpPr>
          <p:nvPr/>
        </p:nvSpPr>
        <p:spPr bwMode="auto">
          <a:xfrm rot="16200000">
            <a:off x="-770730" y="3355181"/>
            <a:ext cx="2449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Capital Cost ($ Millions)</a:t>
            </a:r>
            <a:endParaRPr lang="en-US" sz="1600" smtClean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37" name="Freeform 141"/>
          <p:cNvSpPr>
            <a:spLocks/>
          </p:cNvSpPr>
          <p:nvPr/>
        </p:nvSpPr>
        <p:spPr bwMode="auto">
          <a:xfrm>
            <a:off x="2012950" y="2155825"/>
            <a:ext cx="3449638" cy="3362325"/>
          </a:xfrm>
          <a:custGeom>
            <a:avLst/>
            <a:gdLst>
              <a:gd name="T0" fmla="*/ 0 w 2173"/>
              <a:gd name="T1" fmla="*/ 2392 h 2392"/>
              <a:gd name="T2" fmla="*/ 999 w 2173"/>
              <a:gd name="T3" fmla="*/ 2209 h 2392"/>
              <a:gd name="T4" fmla="*/ 1480 w 2173"/>
              <a:gd name="T5" fmla="*/ 2107 h 2392"/>
              <a:gd name="T6" fmla="*/ 1684 w 2173"/>
              <a:gd name="T7" fmla="*/ 2042 h 2392"/>
              <a:gd name="T8" fmla="*/ 1990 w 2173"/>
              <a:gd name="T9" fmla="*/ 1954 h 2392"/>
              <a:gd name="T10" fmla="*/ 2114 w 2173"/>
              <a:gd name="T11" fmla="*/ 1859 h 2392"/>
              <a:gd name="T12" fmla="*/ 2158 w 2173"/>
              <a:gd name="T13" fmla="*/ 1174 h 2392"/>
              <a:gd name="T14" fmla="*/ 2173 w 2173"/>
              <a:gd name="T15" fmla="*/ 0 h 2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73" h="2392">
                <a:moveTo>
                  <a:pt x="0" y="2392"/>
                </a:moveTo>
                <a:lnTo>
                  <a:pt x="999" y="2209"/>
                </a:lnTo>
                <a:lnTo>
                  <a:pt x="1480" y="2107"/>
                </a:lnTo>
                <a:lnTo>
                  <a:pt x="1684" y="2042"/>
                </a:lnTo>
                <a:lnTo>
                  <a:pt x="1990" y="1954"/>
                </a:lnTo>
                <a:lnTo>
                  <a:pt x="2114" y="1859"/>
                </a:lnTo>
                <a:lnTo>
                  <a:pt x="2158" y="1174"/>
                </a:lnTo>
                <a:lnTo>
                  <a:pt x="2173" y="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38" name="Oval 142"/>
          <p:cNvSpPr>
            <a:spLocks noChangeArrowheads="1"/>
          </p:cNvSpPr>
          <p:nvPr/>
        </p:nvSpPr>
        <p:spPr bwMode="auto">
          <a:xfrm>
            <a:off x="5362575" y="3717925"/>
            <a:ext cx="155575" cy="134938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39" name="Oval 143"/>
          <p:cNvSpPr>
            <a:spLocks noChangeArrowheads="1"/>
          </p:cNvSpPr>
          <p:nvPr/>
        </p:nvSpPr>
        <p:spPr bwMode="auto">
          <a:xfrm>
            <a:off x="5389563" y="2065338"/>
            <a:ext cx="155575" cy="141287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0" name="Oval 144"/>
          <p:cNvSpPr>
            <a:spLocks noChangeArrowheads="1"/>
          </p:cNvSpPr>
          <p:nvPr/>
        </p:nvSpPr>
        <p:spPr bwMode="auto">
          <a:xfrm>
            <a:off x="4073525" y="5094288"/>
            <a:ext cx="155575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1" name="Oval 145"/>
          <p:cNvSpPr>
            <a:spLocks noChangeArrowheads="1"/>
          </p:cNvSpPr>
          <p:nvPr/>
        </p:nvSpPr>
        <p:spPr bwMode="auto">
          <a:xfrm>
            <a:off x="4573588" y="4981575"/>
            <a:ext cx="155575" cy="138113"/>
          </a:xfrm>
          <a:prstGeom prst="ellipse">
            <a:avLst/>
          </a:prstGeom>
          <a:solidFill>
            <a:srgbClr val="FF9900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2" name="Oval 146"/>
          <p:cNvSpPr>
            <a:spLocks noChangeArrowheads="1"/>
          </p:cNvSpPr>
          <p:nvPr/>
        </p:nvSpPr>
        <p:spPr bwMode="auto">
          <a:xfrm>
            <a:off x="5254625" y="4692650"/>
            <a:ext cx="155575" cy="136525"/>
          </a:xfrm>
          <a:prstGeom prst="ellipse">
            <a:avLst/>
          </a:prstGeom>
          <a:solidFill>
            <a:srgbClr val="800080"/>
          </a:solidFill>
          <a:ln w="9525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3" name="Cloud"/>
          <p:cNvSpPr>
            <a:spLocks noChangeAspect="1" noEditPoints="1" noChangeArrowheads="1"/>
          </p:cNvSpPr>
          <p:nvPr/>
        </p:nvSpPr>
        <p:spPr bwMode="auto">
          <a:xfrm>
            <a:off x="6221413" y="4497388"/>
            <a:ext cx="2073275" cy="167481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4" name="Rectangle 148"/>
          <p:cNvSpPr>
            <a:spLocks noChangeArrowheads="1"/>
          </p:cNvSpPr>
          <p:nvPr/>
        </p:nvSpPr>
        <p:spPr bwMode="auto">
          <a:xfrm>
            <a:off x="6518275" y="4745038"/>
            <a:ext cx="1362075" cy="9763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Most Cost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Effective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&amp; End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CSO Program</a:t>
            </a:r>
          </a:p>
        </p:txBody>
      </p:sp>
      <p:sp>
        <p:nvSpPr>
          <p:cNvPr id="29845" name="Freeform 149"/>
          <p:cNvSpPr>
            <a:spLocks/>
          </p:cNvSpPr>
          <p:nvPr/>
        </p:nvSpPr>
        <p:spPr bwMode="auto">
          <a:xfrm>
            <a:off x="5372100" y="4784725"/>
            <a:ext cx="876300" cy="404813"/>
          </a:xfrm>
          <a:custGeom>
            <a:avLst/>
            <a:gdLst>
              <a:gd name="T0" fmla="*/ 0 w 536"/>
              <a:gd name="T1" fmla="*/ 0 h 264"/>
              <a:gd name="T2" fmla="*/ 200 w 536"/>
              <a:gd name="T3" fmla="*/ 192 h 264"/>
              <a:gd name="T4" fmla="*/ 536 w 536"/>
              <a:gd name="T5" fmla="*/ 26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6" h="264">
                <a:moveTo>
                  <a:pt x="0" y="0"/>
                </a:moveTo>
                <a:cubicBezTo>
                  <a:pt x="55" y="74"/>
                  <a:pt x="111" y="148"/>
                  <a:pt x="200" y="192"/>
                </a:cubicBezTo>
                <a:cubicBezTo>
                  <a:pt x="289" y="236"/>
                  <a:pt x="516" y="239"/>
                  <a:pt x="536" y="264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6" name="Cloud"/>
          <p:cNvSpPr>
            <a:spLocks noChangeAspect="1" noEditPoints="1" noChangeArrowheads="1"/>
          </p:cNvSpPr>
          <p:nvPr/>
        </p:nvSpPr>
        <p:spPr bwMode="auto">
          <a:xfrm>
            <a:off x="2208213" y="3960813"/>
            <a:ext cx="1692275" cy="12477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7" name="Rectangle 151"/>
          <p:cNvSpPr>
            <a:spLocks noChangeArrowheads="1"/>
          </p:cNvSpPr>
          <p:nvPr/>
        </p:nvSpPr>
        <p:spPr bwMode="auto">
          <a:xfrm>
            <a:off x="2443163" y="4164013"/>
            <a:ext cx="1184275" cy="733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Phase II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Investment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To Date</a:t>
            </a:r>
          </a:p>
        </p:txBody>
      </p:sp>
      <p:sp>
        <p:nvSpPr>
          <p:cNvPr id="29848" name="Cloud"/>
          <p:cNvSpPr>
            <a:spLocks noChangeAspect="1" noEditPoints="1" noChangeArrowheads="1"/>
          </p:cNvSpPr>
          <p:nvPr/>
        </p:nvSpPr>
        <p:spPr bwMode="auto">
          <a:xfrm>
            <a:off x="6170613" y="2195513"/>
            <a:ext cx="2009775" cy="13938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49" name="Rectangle 153"/>
          <p:cNvSpPr>
            <a:spLocks noChangeArrowheads="1"/>
          </p:cNvSpPr>
          <p:nvPr/>
        </p:nvSpPr>
        <p:spPr bwMode="auto">
          <a:xfrm>
            <a:off x="6408738" y="2570163"/>
            <a:ext cx="1420812" cy="735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DEQ Closing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Water Quality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Gap</a:t>
            </a:r>
          </a:p>
        </p:txBody>
      </p:sp>
      <p:sp>
        <p:nvSpPr>
          <p:cNvPr id="29850" name="Line 154"/>
          <p:cNvSpPr>
            <a:spLocks noChangeShapeType="1"/>
          </p:cNvSpPr>
          <p:nvPr/>
        </p:nvSpPr>
        <p:spPr bwMode="auto">
          <a:xfrm>
            <a:off x="2057400" y="2706688"/>
            <a:ext cx="0" cy="2420937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51" name="Line 155"/>
          <p:cNvSpPr>
            <a:spLocks noChangeShapeType="1"/>
          </p:cNvSpPr>
          <p:nvPr/>
        </p:nvSpPr>
        <p:spPr bwMode="auto">
          <a:xfrm>
            <a:off x="4152900" y="3390900"/>
            <a:ext cx="0" cy="1655763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52" name="Line 156"/>
          <p:cNvSpPr>
            <a:spLocks noChangeShapeType="1"/>
          </p:cNvSpPr>
          <p:nvPr/>
        </p:nvSpPr>
        <p:spPr bwMode="auto">
          <a:xfrm>
            <a:off x="5334000" y="2727325"/>
            <a:ext cx="0" cy="1928813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53" name="Line 157"/>
          <p:cNvSpPr>
            <a:spLocks noChangeShapeType="1"/>
          </p:cNvSpPr>
          <p:nvPr/>
        </p:nvSpPr>
        <p:spPr bwMode="auto">
          <a:xfrm flipH="1">
            <a:off x="5816600" y="2867025"/>
            <a:ext cx="355600" cy="0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54" name="Rectangle 158"/>
          <p:cNvSpPr>
            <a:spLocks noChangeArrowheads="1"/>
          </p:cNvSpPr>
          <p:nvPr/>
        </p:nvSpPr>
        <p:spPr bwMode="auto">
          <a:xfrm>
            <a:off x="2436813" y="3211513"/>
            <a:ext cx="1336675" cy="561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8000"/>
                </a:solidFill>
                <a:latin typeface="Tahoma" pitchFamily="34" charset="0"/>
                <a:cs typeface="Times New Roman" pitchFamily="18" charset="0"/>
              </a:rPr>
              <a:t>Increase</a:t>
            </a: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8000"/>
                </a:solidFill>
                <a:latin typeface="Tahoma" pitchFamily="34" charset="0"/>
                <a:cs typeface="Times New Roman" pitchFamily="18" charset="0"/>
              </a:rPr>
              <a:t>34% to 70%</a:t>
            </a:r>
            <a:endParaRPr lang="en-US" sz="1600" smtClean="0">
              <a:solidFill>
                <a:srgbClr val="008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55" name="Line 159"/>
          <p:cNvSpPr>
            <a:spLocks noChangeShapeType="1"/>
          </p:cNvSpPr>
          <p:nvPr/>
        </p:nvSpPr>
        <p:spPr bwMode="auto">
          <a:xfrm>
            <a:off x="2057400" y="3521075"/>
            <a:ext cx="2082800" cy="0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856" name="Rectangle 160"/>
          <p:cNvSpPr>
            <a:spLocks noChangeArrowheads="1"/>
          </p:cNvSpPr>
          <p:nvPr/>
        </p:nvSpPr>
        <p:spPr bwMode="auto">
          <a:xfrm>
            <a:off x="3148013" y="2565400"/>
            <a:ext cx="1336675" cy="561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8000"/>
                </a:solidFill>
                <a:latin typeface="Tahoma" pitchFamily="34" charset="0"/>
                <a:cs typeface="Times New Roman" pitchFamily="18" charset="0"/>
              </a:rPr>
              <a:t>Increase</a:t>
            </a: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8000"/>
                </a:solidFill>
                <a:latin typeface="Tahoma" pitchFamily="34" charset="0"/>
                <a:cs typeface="Times New Roman" pitchFamily="18" charset="0"/>
              </a:rPr>
              <a:t>34% to 92%</a:t>
            </a:r>
            <a:endParaRPr lang="en-US" sz="1600" smtClean="0">
              <a:solidFill>
                <a:srgbClr val="008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9857" name="Line 161"/>
          <p:cNvSpPr>
            <a:spLocks noChangeShapeType="1"/>
          </p:cNvSpPr>
          <p:nvPr/>
        </p:nvSpPr>
        <p:spPr bwMode="auto">
          <a:xfrm>
            <a:off x="2070100" y="2860675"/>
            <a:ext cx="3251200" cy="0"/>
          </a:xfrm>
          <a:prstGeom prst="line">
            <a:avLst/>
          </a:prstGeom>
          <a:noFill/>
          <a:ln w="28575">
            <a:solidFill>
              <a:srgbClr val="008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4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4368A-6A02-42B2-B6DF-61A0FADC007D}" type="slidenum">
              <a:rPr lang="en-US"/>
              <a:pPr/>
              <a:t>32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6425" y="0"/>
            <a:ext cx="8537575" cy="12414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Integrated Municipal Permit:  Clean Water Services; Washington County, OR </a:t>
            </a:r>
          </a:p>
        </p:txBody>
      </p:sp>
      <p:sp>
        <p:nvSpPr>
          <p:cNvPr id="194563" name="AutoShape 3"/>
          <p:cNvSpPr>
            <a:spLocks noChangeArrowheads="1"/>
          </p:cNvSpPr>
          <p:nvPr/>
        </p:nvSpPr>
        <p:spPr bwMode="auto">
          <a:xfrm>
            <a:off x="5257800" y="1371600"/>
            <a:ext cx="3325813" cy="188753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1703388" y="1438275"/>
            <a:ext cx="2798762" cy="1879600"/>
          </a:xfrm>
          <a:prstGeom prst="rect">
            <a:avLst/>
          </a:prstGeom>
          <a:solidFill>
            <a:srgbClr val="BFFFF1"/>
          </a:solidFill>
          <a:ln w="9525">
            <a:solidFill>
              <a:srgbClr val="BFFFF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b="1" dirty="0">
                <a:solidFill>
                  <a:schemeClr val="accent2"/>
                </a:solidFill>
                <a:latin typeface="Franklin Gothic Medium" pitchFamily="34" charset="0"/>
              </a:rPr>
              <a:t>Problem: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900" dirty="0">
                <a:solidFill>
                  <a:srgbClr val="FF0000"/>
                </a:solidFill>
                <a:latin typeface="Franklin Gothic Medium" pitchFamily="34" charset="0"/>
              </a:rPr>
              <a:t>Impaired watershed 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900" dirty="0">
                <a:solidFill>
                  <a:srgbClr val="FF0000"/>
                </a:solidFill>
                <a:latin typeface="Franklin Gothic Medium" pitchFamily="34" charset="0"/>
              </a:rPr>
              <a:t>CWS responsible for several NPDES requirements in Tualatin River Watershed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1585913" y="3981450"/>
            <a:ext cx="3411537" cy="2125663"/>
          </a:xfrm>
          <a:prstGeom prst="rect">
            <a:avLst/>
          </a:prstGeom>
          <a:solidFill>
            <a:srgbClr val="BFFFF1"/>
          </a:solidFill>
          <a:ln w="9525">
            <a:solidFill>
              <a:srgbClr val="BFFFF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b="1" dirty="0">
                <a:solidFill>
                  <a:schemeClr val="accent2"/>
                </a:solidFill>
                <a:latin typeface="Franklin Gothic Medium" pitchFamily="34" charset="0"/>
              </a:rPr>
              <a:t>Watershed-Based Approach:</a:t>
            </a:r>
            <a:r>
              <a:rPr lang="en-US" sz="2000" b="1" dirty="0">
                <a:latin typeface="Arial Narrow" pitchFamily="34" charset="0"/>
              </a:rPr>
              <a:t>  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900" dirty="0">
                <a:solidFill>
                  <a:srgbClr val="FF0000"/>
                </a:solidFill>
                <a:latin typeface="Franklin Gothic Medium" pitchFamily="34" charset="0"/>
              </a:rPr>
              <a:t>Conducts long-term monitoring and water quality modeling of watershed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900" dirty="0">
                <a:solidFill>
                  <a:srgbClr val="FF0000"/>
                </a:solidFill>
                <a:latin typeface="Franklin Gothic Medium" pitchFamily="34" charset="0"/>
              </a:rPr>
              <a:t>Permit that integrates all NPDES requirements for the watershed</a:t>
            </a: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5946775" y="4200525"/>
            <a:ext cx="2963863" cy="2111375"/>
          </a:xfrm>
          <a:prstGeom prst="rect">
            <a:avLst/>
          </a:prstGeom>
          <a:solidFill>
            <a:srgbClr val="FFFFD5"/>
          </a:solidFill>
          <a:ln w="9525">
            <a:solidFill>
              <a:srgbClr val="FFFF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009900"/>
                </a:solidFill>
                <a:latin typeface="Franklin Gothic Medium" pitchFamily="34" charset="0"/>
              </a:rPr>
              <a:t>Expected Benefits: 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00B050"/>
                </a:solidFill>
                <a:latin typeface="Franklin Gothic Medium" pitchFamily="34" charset="0"/>
              </a:rPr>
              <a:t>Streamlined NPDES activities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00B050"/>
                </a:solidFill>
                <a:latin typeface="Franklin Gothic Medium" pitchFamily="34" charset="0"/>
              </a:rPr>
              <a:t>Cross-trained staff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00B050"/>
                </a:solidFill>
                <a:latin typeface="Franklin Gothic Medium" pitchFamily="34" charset="0"/>
              </a:rPr>
              <a:t>Better program management</a:t>
            </a: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4932363" y="1466850"/>
            <a:ext cx="3995737" cy="376238"/>
          </a:xfrm>
          <a:prstGeom prst="rect">
            <a:avLst/>
          </a:prstGeom>
          <a:solidFill>
            <a:srgbClr val="FFFFD5"/>
          </a:solidFill>
          <a:ln w="9525">
            <a:solidFill>
              <a:srgbClr val="FFFF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0066"/>
                </a:solidFill>
                <a:latin typeface="Franklin Gothic Medium" pitchFamily="34" charset="0"/>
              </a:rPr>
              <a:t>Why Does This Make Sense Here?  </a:t>
            </a:r>
            <a:endParaRPr lang="en-US" sz="1800" b="1">
              <a:solidFill>
                <a:srgbClr val="6600FF"/>
              </a:solidFill>
              <a:latin typeface="Franklin Gothic Medium" pitchFamily="34" charset="0"/>
            </a:endParaRP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5338763" y="1946275"/>
            <a:ext cx="3276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66"/>
                </a:solidFill>
                <a:latin typeface="Franklin Gothic Medium" pitchFamily="34" charset="0"/>
              </a:rPr>
              <a:t>Multiple point source discharges under one jurisdiction</a:t>
            </a:r>
          </a:p>
        </p:txBody>
      </p:sp>
      <p:sp>
        <p:nvSpPr>
          <p:cNvPr id="194569" name="AutoShape 9"/>
          <p:cNvSpPr>
            <a:spLocks noChangeArrowheads="1"/>
          </p:cNvSpPr>
          <p:nvPr/>
        </p:nvSpPr>
        <p:spPr bwMode="auto">
          <a:xfrm rot="-5400000">
            <a:off x="5260182" y="4876006"/>
            <a:ext cx="457200" cy="827087"/>
          </a:xfrm>
          <a:prstGeom prst="downArrow">
            <a:avLst>
              <a:gd name="adj1" fmla="val 50000"/>
              <a:gd name="adj2" fmla="val 72864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70" name="AutoShape 10"/>
          <p:cNvSpPr>
            <a:spLocks noChangeArrowheads="1"/>
          </p:cNvSpPr>
          <p:nvPr/>
        </p:nvSpPr>
        <p:spPr bwMode="auto">
          <a:xfrm>
            <a:off x="2806700" y="3352800"/>
            <a:ext cx="457200" cy="612775"/>
          </a:xfrm>
          <a:prstGeom prst="downArrow">
            <a:avLst>
              <a:gd name="adj1" fmla="val 50000"/>
              <a:gd name="adj2" fmla="val 53983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25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15363" name="Picture 1027" descr="sewershe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00" y="420688"/>
            <a:ext cx="4449763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028"/>
          <p:cNvSpPr>
            <a:spLocks noChangeArrowheads="1"/>
          </p:cNvSpPr>
          <p:nvPr/>
        </p:nvSpPr>
        <p:spPr bwMode="auto">
          <a:xfrm>
            <a:off x="152400" y="685800"/>
            <a:ext cx="2209800" cy="5257800"/>
          </a:xfrm>
          <a:prstGeom prst="rect">
            <a:avLst/>
          </a:prstGeom>
          <a:solidFill>
            <a:srgbClr val="333366"/>
          </a:solidFill>
          <a:ln w="12700" algn="ctr">
            <a:solidFill>
              <a:srgbClr val="33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65" name="Rectangle 1029"/>
          <p:cNvSpPr>
            <a:spLocks noChangeArrowheads="1"/>
          </p:cNvSpPr>
          <p:nvPr/>
        </p:nvSpPr>
        <p:spPr bwMode="auto">
          <a:xfrm>
            <a:off x="169863" y="762000"/>
            <a:ext cx="2116137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SAWS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Recycled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Water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 Black" pitchFamily="34" charset="0"/>
              </a:rPr>
              <a:t>System</a:t>
            </a:r>
            <a:endParaRPr lang="en-US" sz="1000" smtClean="0">
              <a:solidFill>
                <a:srgbClr val="FFFFFF"/>
              </a:solidFill>
            </a:endParaRPr>
          </a:p>
        </p:txBody>
      </p:sp>
      <p:pic>
        <p:nvPicPr>
          <p:cNvPr id="15366" name="Picture 1030" descr="hiservicepum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2057400" cy="1543050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1031" descr="pip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2057400" cy="1905000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8" name="Rectangle 1032"/>
          <p:cNvSpPr>
            <a:spLocks noChangeArrowheads="1"/>
          </p:cNvSpPr>
          <p:nvPr/>
        </p:nvSpPr>
        <p:spPr bwMode="auto">
          <a:xfrm>
            <a:off x="5743575" y="2995613"/>
            <a:ext cx="6096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69" name="Rectangle 1033"/>
          <p:cNvSpPr>
            <a:spLocks noChangeArrowheads="1"/>
          </p:cNvSpPr>
          <p:nvPr/>
        </p:nvSpPr>
        <p:spPr bwMode="auto">
          <a:xfrm>
            <a:off x="2909888" y="4503738"/>
            <a:ext cx="4318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90</a:t>
            </a:r>
          </a:p>
        </p:txBody>
      </p:sp>
      <p:sp>
        <p:nvSpPr>
          <p:cNvPr id="15370" name="Rectangle 1034"/>
          <p:cNvSpPr>
            <a:spLocks noChangeArrowheads="1"/>
          </p:cNvSpPr>
          <p:nvPr/>
        </p:nvSpPr>
        <p:spPr bwMode="auto">
          <a:xfrm>
            <a:off x="4083050" y="828675"/>
            <a:ext cx="588963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I-10</a:t>
            </a:r>
          </a:p>
        </p:txBody>
      </p:sp>
      <p:sp>
        <p:nvSpPr>
          <p:cNvPr id="15371" name="Rectangle 1035"/>
          <p:cNvSpPr>
            <a:spLocks noChangeArrowheads="1"/>
          </p:cNvSpPr>
          <p:nvPr/>
        </p:nvSpPr>
        <p:spPr bwMode="auto">
          <a:xfrm rot="-2520000">
            <a:off x="6634163" y="2381250"/>
            <a:ext cx="484187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35</a:t>
            </a:r>
          </a:p>
        </p:txBody>
      </p:sp>
      <p:sp>
        <p:nvSpPr>
          <p:cNvPr id="15372" name="Rectangle 1036"/>
          <p:cNvSpPr>
            <a:spLocks noChangeArrowheads="1"/>
          </p:cNvSpPr>
          <p:nvPr/>
        </p:nvSpPr>
        <p:spPr bwMode="auto">
          <a:xfrm rot="-1500000">
            <a:off x="5048250" y="4479925"/>
            <a:ext cx="4826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35</a:t>
            </a:r>
          </a:p>
        </p:txBody>
      </p:sp>
      <p:sp>
        <p:nvSpPr>
          <p:cNvPr id="15373" name="Rectangle 1037"/>
          <p:cNvSpPr>
            <a:spLocks noChangeArrowheads="1"/>
          </p:cNvSpPr>
          <p:nvPr/>
        </p:nvSpPr>
        <p:spPr bwMode="auto">
          <a:xfrm rot="-1200000">
            <a:off x="7581900" y="3122613"/>
            <a:ext cx="576263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I-10</a:t>
            </a:r>
          </a:p>
        </p:txBody>
      </p:sp>
      <p:sp>
        <p:nvSpPr>
          <p:cNvPr id="15374" name="Rectangle 1038"/>
          <p:cNvSpPr>
            <a:spLocks noChangeArrowheads="1"/>
          </p:cNvSpPr>
          <p:nvPr/>
        </p:nvSpPr>
        <p:spPr bwMode="auto">
          <a:xfrm>
            <a:off x="5976938" y="6369050"/>
            <a:ext cx="4318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37</a:t>
            </a:r>
          </a:p>
        </p:txBody>
      </p:sp>
      <p:sp>
        <p:nvSpPr>
          <p:cNvPr id="15375" name="Rectangle 1039"/>
          <p:cNvSpPr>
            <a:spLocks noChangeArrowheads="1"/>
          </p:cNvSpPr>
          <p:nvPr/>
        </p:nvSpPr>
        <p:spPr bwMode="auto">
          <a:xfrm>
            <a:off x="4054475" y="2055813"/>
            <a:ext cx="5476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76" name="Rectangle 1040"/>
          <p:cNvSpPr>
            <a:spLocks noChangeArrowheads="1"/>
          </p:cNvSpPr>
          <p:nvPr/>
        </p:nvSpPr>
        <p:spPr bwMode="auto">
          <a:xfrm rot="-4320000">
            <a:off x="5460206" y="2058194"/>
            <a:ext cx="576263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281</a:t>
            </a:r>
          </a:p>
        </p:txBody>
      </p:sp>
      <p:grpSp>
        <p:nvGrpSpPr>
          <p:cNvPr id="15377" name="Group 1041"/>
          <p:cNvGrpSpPr>
            <a:grpSpLocks/>
          </p:cNvGrpSpPr>
          <p:nvPr/>
        </p:nvGrpSpPr>
        <p:grpSpPr bwMode="auto">
          <a:xfrm>
            <a:off x="5473700" y="4829175"/>
            <a:ext cx="2003425" cy="1008063"/>
            <a:chOff x="3382" y="2994"/>
            <a:chExt cx="1262" cy="635"/>
          </a:xfrm>
        </p:grpSpPr>
        <p:sp>
          <p:nvSpPr>
            <p:cNvPr id="15555" name="Freeform 1042"/>
            <p:cNvSpPr>
              <a:spLocks/>
            </p:cNvSpPr>
            <p:nvPr/>
          </p:nvSpPr>
          <p:spPr bwMode="auto">
            <a:xfrm>
              <a:off x="3452" y="3268"/>
              <a:ext cx="110" cy="171"/>
            </a:xfrm>
            <a:custGeom>
              <a:avLst/>
              <a:gdLst>
                <a:gd name="T0" fmla="*/ 70 w 110"/>
                <a:gd name="T1" fmla="*/ 162 h 171"/>
                <a:gd name="T2" fmla="*/ 74 w 110"/>
                <a:gd name="T3" fmla="*/ 157 h 171"/>
                <a:gd name="T4" fmla="*/ 74 w 110"/>
                <a:gd name="T5" fmla="*/ 143 h 171"/>
                <a:gd name="T6" fmla="*/ 74 w 110"/>
                <a:gd name="T7" fmla="*/ 132 h 171"/>
                <a:gd name="T8" fmla="*/ 81 w 110"/>
                <a:gd name="T9" fmla="*/ 123 h 171"/>
                <a:gd name="T10" fmla="*/ 89 w 110"/>
                <a:gd name="T11" fmla="*/ 121 h 171"/>
                <a:gd name="T12" fmla="*/ 99 w 110"/>
                <a:gd name="T13" fmla="*/ 119 h 171"/>
                <a:gd name="T14" fmla="*/ 104 w 110"/>
                <a:gd name="T15" fmla="*/ 117 h 171"/>
                <a:gd name="T16" fmla="*/ 109 w 110"/>
                <a:gd name="T17" fmla="*/ 108 h 171"/>
                <a:gd name="T18" fmla="*/ 103 w 110"/>
                <a:gd name="T19" fmla="*/ 98 h 171"/>
                <a:gd name="T20" fmla="*/ 108 w 110"/>
                <a:gd name="T21" fmla="*/ 87 h 171"/>
                <a:gd name="T22" fmla="*/ 104 w 110"/>
                <a:gd name="T23" fmla="*/ 83 h 171"/>
                <a:gd name="T24" fmla="*/ 93 w 110"/>
                <a:gd name="T25" fmla="*/ 87 h 171"/>
                <a:gd name="T26" fmla="*/ 83 w 110"/>
                <a:gd name="T27" fmla="*/ 96 h 171"/>
                <a:gd name="T28" fmla="*/ 75 w 110"/>
                <a:gd name="T29" fmla="*/ 92 h 171"/>
                <a:gd name="T30" fmla="*/ 79 w 110"/>
                <a:gd name="T31" fmla="*/ 87 h 171"/>
                <a:gd name="T32" fmla="*/ 75 w 110"/>
                <a:gd name="T33" fmla="*/ 75 h 171"/>
                <a:gd name="T34" fmla="*/ 76 w 110"/>
                <a:gd name="T35" fmla="*/ 65 h 171"/>
                <a:gd name="T36" fmla="*/ 79 w 110"/>
                <a:gd name="T37" fmla="*/ 54 h 171"/>
                <a:gd name="T38" fmla="*/ 84 w 110"/>
                <a:gd name="T39" fmla="*/ 44 h 171"/>
                <a:gd name="T40" fmla="*/ 94 w 110"/>
                <a:gd name="T41" fmla="*/ 38 h 171"/>
                <a:gd name="T42" fmla="*/ 83 w 110"/>
                <a:gd name="T43" fmla="*/ 39 h 171"/>
                <a:gd name="T44" fmla="*/ 73 w 110"/>
                <a:gd name="T45" fmla="*/ 41 h 171"/>
                <a:gd name="T46" fmla="*/ 66 w 110"/>
                <a:gd name="T47" fmla="*/ 46 h 171"/>
                <a:gd name="T48" fmla="*/ 62 w 110"/>
                <a:gd name="T49" fmla="*/ 35 h 171"/>
                <a:gd name="T50" fmla="*/ 59 w 110"/>
                <a:gd name="T51" fmla="*/ 29 h 171"/>
                <a:gd name="T52" fmla="*/ 59 w 110"/>
                <a:gd name="T53" fmla="*/ 16 h 171"/>
                <a:gd name="T54" fmla="*/ 68 w 110"/>
                <a:gd name="T55" fmla="*/ 10 h 171"/>
                <a:gd name="T56" fmla="*/ 72 w 110"/>
                <a:gd name="T57" fmla="*/ 9 h 171"/>
                <a:gd name="T58" fmla="*/ 74 w 110"/>
                <a:gd name="T59" fmla="*/ 4 h 171"/>
                <a:gd name="T60" fmla="*/ 72 w 110"/>
                <a:gd name="T61" fmla="*/ 3 h 171"/>
                <a:gd name="T62" fmla="*/ 62 w 110"/>
                <a:gd name="T63" fmla="*/ 3 h 171"/>
                <a:gd name="T64" fmla="*/ 50 w 110"/>
                <a:gd name="T65" fmla="*/ 11 h 171"/>
                <a:gd name="T66" fmla="*/ 47 w 110"/>
                <a:gd name="T67" fmla="*/ 14 h 171"/>
                <a:gd name="T68" fmla="*/ 46 w 110"/>
                <a:gd name="T69" fmla="*/ 16 h 171"/>
                <a:gd name="T70" fmla="*/ 23 w 110"/>
                <a:gd name="T71" fmla="*/ 21 h 171"/>
                <a:gd name="T72" fmla="*/ 7 w 110"/>
                <a:gd name="T73" fmla="*/ 27 h 171"/>
                <a:gd name="T74" fmla="*/ 0 w 110"/>
                <a:gd name="T75" fmla="*/ 28 h 171"/>
                <a:gd name="T76" fmla="*/ 3 w 110"/>
                <a:gd name="T77" fmla="*/ 48 h 171"/>
                <a:gd name="T78" fmla="*/ 6 w 110"/>
                <a:gd name="T79" fmla="*/ 58 h 171"/>
                <a:gd name="T80" fmla="*/ 22 w 110"/>
                <a:gd name="T81" fmla="*/ 68 h 171"/>
                <a:gd name="T82" fmla="*/ 38 w 110"/>
                <a:gd name="T83" fmla="*/ 80 h 171"/>
                <a:gd name="T84" fmla="*/ 37 w 110"/>
                <a:gd name="T85" fmla="*/ 93 h 171"/>
                <a:gd name="T86" fmla="*/ 28 w 110"/>
                <a:gd name="T87" fmla="*/ 97 h 171"/>
                <a:gd name="T88" fmla="*/ 17 w 110"/>
                <a:gd name="T89" fmla="*/ 99 h 171"/>
                <a:gd name="T90" fmla="*/ 8 w 110"/>
                <a:gd name="T91" fmla="*/ 102 h 171"/>
                <a:gd name="T92" fmla="*/ 8 w 110"/>
                <a:gd name="T93" fmla="*/ 107 h 171"/>
                <a:gd name="T94" fmla="*/ 24 w 110"/>
                <a:gd name="T95" fmla="*/ 105 h 171"/>
                <a:gd name="T96" fmla="*/ 30 w 110"/>
                <a:gd name="T97" fmla="*/ 116 h 171"/>
                <a:gd name="T98" fmla="*/ 32 w 110"/>
                <a:gd name="T99" fmla="*/ 125 h 171"/>
                <a:gd name="T100" fmla="*/ 30 w 110"/>
                <a:gd name="T101" fmla="*/ 136 h 171"/>
                <a:gd name="T102" fmla="*/ 26 w 110"/>
                <a:gd name="T103" fmla="*/ 146 h 171"/>
                <a:gd name="T104" fmla="*/ 28 w 110"/>
                <a:gd name="T105" fmla="*/ 153 h 171"/>
                <a:gd name="T106" fmla="*/ 37 w 110"/>
                <a:gd name="T107" fmla="*/ 159 h 17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171"/>
                <a:gd name="T164" fmla="*/ 110 w 110"/>
                <a:gd name="T165" fmla="*/ 171 h 17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171">
                  <a:moveTo>
                    <a:pt x="47" y="170"/>
                  </a:moveTo>
                  <a:lnTo>
                    <a:pt x="70" y="162"/>
                  </a:lnTo>
                  <a:lnTo>
                    <a:pt x="71" y="162"/>
                  </a:lnTo>
                  <a:lnTo>
                    <a:pt x="74" y="157"/>
                  </a:lnTo>
                  <a:lnTo>
                    <a:pt x="72" y="148"/>
                  </a:lnTo>
                  <a:lnTo>
                    <a:pt x="74" y="143"/>
                  </a:lnTo>
                  <a:lnTo>
                    <a:pt x="73" y="136"/>
                  </a:lnTo>
                  <a:lnTo>
                    <a:pt x="74" y="132"/>
                  </a:lnTo>
                  <a:lnTo>
                    <a:pt x="74" y="125"/>
                  </a:lnTo>
                  <a:lnTo>
                    <a:pt x="81" y="123"/>
                  </a:lnTo>
                  <a:lnTo>
                    <a:pt x="85" y="121"/>
                  </a:lnTo>
                  <a:lnTo>
                    <a:pt x="89" y="121"/>
                  </a:lnTo>
                  <a:lnTo>
                    <a:pt x="93" y="119"/>
                  </a:lnTo>
                  <a:lnTo>
                    <a:pt x="99" y="119"/>
                  </a:lnTo>
                  <a:lnTo>
                    <a:pt x="104" y="121"/>
                  </a:lnTo>
                  <a:lnTo>
                    <a:pt x="104" y="117"/>
                  </a:lnTo>
                  <a:lnTo>
                    <a:pt x="106" y="112"/>
                  </a:lnTo>
                  <a:lnTo>
                    <a:pt x="109" y="108"/>
                  </a:lnTo>
                  <a:lnTo>
                    <a:pt x="106" y="104"/>
                  </a:lnTo>
                  <a:lnTo>
                    <a:pt x="103" y="98"/>
                  </a:lnTo>
                  <a:lnTo>
                    <a:pt x="105" y="94"/>
                  </a:lnTo>
                  <a:lnTo>
                    <a:pt x="108" y="87"/>
                  </a:lnTo>
                  <a:lnTo>
                    <a:pt x="106" y="81"/>
                  </a:lnTo>
                  <a:lnTo>
                    <a:pt x="104" y="83"/>
                  </a:lnTo>
                  <a:lnTo>
                    <a:pt x="98" y="85"/>
                  </a:lnTo>
                  <a:lnTo>
                    <a:pt x="93" y="87"/>
                  </a:lnTo>
                  <a:lnTo>
                    <a:pt x="90" y="93"/>
                  </a:lnTo>
                  <a:lnTo>
                    <a:pt x="83" y="96"/>
                  </a:lnTo>
                  <a:lnTo>
                    <a:pt x="77" y="98"/>
                  </a:lnTo>
                  <a:lnTo>
                    <a:pt x="75" y="92"/>
                  </a:lnTo>
                  <a:lnTo>
                    <a:pt x="77" y="88"/>
                  </a:lnTo>
                  <a:lnTo>
                    <a:pt x="79" y="87"/>
                  </a:lnTo>
                  <a:lnTo>
                    <a:pt x="78" y="82"/>
                  </a:lnTo>
                  <a:lnTo>
                    <a:pt x="75" y="75"/>
                  </a:lnTo>
                  <a:lnTo>
                    <a:pt x="74" y="69"/>
                  </a:lnTo>
                  <a:lnTo>
                    <a:pt x="76" y="65"/>
                  </a:lnTo>
                  <a:lnTo>
                    <a:pt x="76" y="59"/>
                  </a:lnTo>
                  <a:lnTo>
                    <a:pt x="79" y="54"/>
                  </a:lnTo>
                  <a:lnTo>
                    <a:pt x="80" y="48"/>
                  </a:lnTo>
                  <a:lnTo>
                    <a:pt x="84" y="44"/>
                  </a:lnTo>
                  <a:lnTo>
                    <a:pt x="90" y="41"/>
                  </a:lnTo>
                  <a:lnTo>
                    <a:pt x="94" y="38"/>
                  </a:lnTo>
                  <a:lnTo>
                    <a:pt x="89" y="39"/>
                  </a:lnTo>
                  <a:lnTo>
                    <a:pt x="83" y="39"/>
                  </a:lnTo>
                  <a:lnTo>
                    <a:pt x="75" y="38"/>
                  </a:lnTo>
                  <a:lnTo>
                    <a:pt x="73" y="41"/>
                  </a:lnTo>
                  <a:lnTo>
                    <a:pt x="70" y="46"/>
                  </a:lnTo>
                  <a:lnTo>
                    <a:pt x="66" y="46"/>
                  </a:lnTo>
                  <a:lnTo>
                    <a:pt x="61" y="40"/>
                  </a:lnTo>
                  <a:lnTo>
                    <a:pt x="62" y="35"/>
                  </a:lnTo>
                  <a:lnTo>
                    <a:pt x="63" y="32"/>
                  </a:lnTo>
                  <a:lnTo>
                    <a:pt x="59" y="29"/>
                  </a:lnTo>
                  <a:lnTo>
                    <a:pt x="58" y="23"/>
                  </a:lnTo>
                  <a:lnTo>
                    <a:pt x="59" y="16"/>
                  </a:lnTo>
                  <a:lnTo>
                    <a:pt x="63" y="13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4" y="4"/>
                  </a:lnTo>
                  <a:lnTo>
                    <a:pt x="74" y="3"/>
                  </a:lnTo>
                  <a:lnTo>
                    <a:pt x="72" y="3"/>
                  </a:lnTo>
                  <a:lnTo>
                    <a:pt x="69" y="0"/>
                  </a:lnTo>
                  <a:lnTo>
                    <a:pt x="62" y="3"/>
                  </a:lnTo>
                  <a:lnTo>
                    <a:pt x="54" y="8"/>
                  </a:lnTo>
                  <a:lnTo>
                    <a:pt x="50" y="11"/>
                  </a:lnTo>
                  <a:lnTo>
                    <a:pt x="48" y="13"/>
                  </a:lnTo>
                  <a:lnTo>
                    <a:pt x="47" y="14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1" y="15"/>
                  </a:lnTo>
                  <a:lnTo>
                    <a:pt x="23" y="21"/>
                  </a:lnTo>
                  <a:lnTo>
                    <a:pt x="16" y="23"/>
                  </a:lnTo>
                  <a:lnTo>
                    <a:pt x="7" y="27"/>
                  </a:lnTo>
                  <a:lnTo>
                    <a:pt x="1" y="27"/>
                  </a:lnTo>
                  <a:lnTo>
                    <a:pt x="0" y="28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4" y="52"/>
                  </a:lnTo>
                  <a:lnTo>
                    <a:pt x="6" y="58"/>
                  </a:lnTo>
                  <a:lnTo>
                    <a:pt x="13" y="63"/>
                  </a:lnTo>
                  <a:lnTo>
                    <a:pt x="22" y="68"/>
                  </a:lnTo>
                  <a:lnTo>
                    <a:pt x="32" y="73"/>
                  </a:lnTo>
                  <a:lnTo>
                    <a:pt x="38" y="80"/>
                  </a:lnTo>
                  <a:lnTo>
                    <a:pt x="40" y="90"/>
                  </a:lnTo>
                  <a:lnTo>
                    <a:pt x="37" y="93"/>
                  </a:lnTo>
                  <a:lnTo>
                    <a:pt x="31" y="94"/>
                  </a:lnTo>
                  <a:lnTo>
                    <a:pt x="28" y="97"/>
                  </a:lnTo>
                  <a:lnTo>
                    <a:pt x="22" y="96"/>
                  </a:lnTo>
                  <a:lnTo>
                    <a:pt x="17" y="99"/>
                  </a:lnTo>
                  <a:lnTo>
                    <a:pt x="14" y="101"/>
                  </a:lnTo>
                  <a:lnTo>
                    <a:pt x="8" y="102"/>
                  </a:lnTo>
                  <a:lnTo>
                    <a:pt x="5" y="104"/>
                  </a:lnTo>
                  <a:lnTo>
                    <a:pt x="8" y="107"/>
                  </a:lnTo>
                  <a:lnTo>
                    <a:pt x="17" y="107"/>
                  </a:lnTo>
                  <a:lnTo>
                    <a:pt x="24" y="105"/>
                  </a:lnTo>
                  <a:lnTo>
                    <a:pt x="30" y="107"/>
                  </a:lnTo>
                  <a:lnTo>
                    <a:pt x="30" y="116"/>
                  </a:lnTo>
                  <a:lnTo>
                    <a:pt x="30" y="121"/>
                  </a:lnTo>
                  <a:lnTo>
                    <a:pt x="32" y="125"/>
                  </a:lnTo>
                  <a:lnTo>
                    <a:pt x="30" y="132"/>
                  </a:lnTo>
                  <a:lnTo>
                    <a:pt x="30" y="136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8" y="149"/>
                  </a:lnTo>
                  <a:lnTo>
                    <a:pt x="28" y="153"/>
                  </a:lnTo>
                  <a:lnTo>
                    <a:pt x="31" y="154"/>
                  </a:lnTo>
                  <a:lnTo>
                    <a:pt x="37" y="159"/>
                  </a:lnTo>
                  <a:lnTo>
                    <a:pt x="47" y="170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6" name="Freeform 1043"/>
            <p:cNvSpPr>
              <a:spLocks/>
            </p:cNvSpPr>
            <p:nvPr/>
          </p:nvSpPr>
          <p:spPr bwMode="auto">
            <a:xfrm>
              <a:off x="3800" y="3487"/>
              <a:ext cx="47" cy="52"/>
            </a:xfrm>
            <a:custGeom>
              <a:avLst/>
              <a:gdLst>
                <a:gd name="T0" fmla="*/ 46 w 47"/>
                <a:gd name="T1" fmla="*/ 4 h 52"/>
                <a:gd name="T2" fmla="*/ 36 w 47"/>
                <a:gd name="T3" fmla="*/ 51 h 52"/>
                <a:gd name="T4" fmla="*/ 30 w 47"/>
                <a:gd name="T5" fmla="*/ 47 h 52"/>
                <a:gd name="T6" fmla="*/ 22 w 47"/>
                <a:gd name="T7" fmla="*/ 48 h 52"/>
                <a:gd name="T8" fmla="*/ 13 w 47"/>
                <a:gd name="T9" fmla="*/ 51 h 52"/>
                <a:gd name="T10" fmla="*/ 7 w 47"/>
                <a:gd name="T11" fmla="*/ 44 h 52"/>
                <a:gd name="T12" fmla="*/ 7 w 47"/>
                <a:gd name="T13" fmla="*/ 35 h 52"/>
                <a:gd name="T14" fmla="*/ 9 w 47"/>
                <a:gd name="T15" fmla="*/ 30 h 52"/>
                <a:gd name="T16" fmla="*/ 11 w 47"/>
                <a:gd name="T17" fmla="*/ 24 h 52"/>
                <a:gd name="T18" fmla="*/ 9 w 47"/>
                <a:gd name="T19" fmla="*/ 18 h 52"/>
                <a:gd name="T20" fmla="*/ 6 w 47"/>
                <a:gd name="T21" fmla="*/ 11 h 52"/>
                <a:gd name="T22" fmla="*/ 6 w 47"/>
                <a:gd name="T23" fmla="*/ 7 h 52"/>
                <a:gd name="T24" fmla="*/ 0 w 47"/>
                <a:gd name="T25" fmla="*/ 3 h 52"/>
                <a:gd name="T26" fmla="*/ 7 w 47"/>
                <a:gd name="T27" fmla="*/ 0 h 52"/>
                <a:gd name="T28" fmla="*/ 9 w 47"/>
                <a:gd name="T29" fmla="*/ 3 h 52"/>
                <a:gd name="T30" fmla="*/ 10 w 47"/>
                <a:gd name="T31" fmla="*/ 8 h 52"/>
                <a:gd name="T32" fmla="*/ 11 w 47"/>
                <a:gd name="T33" fmla="*/ 12 h 52"/>
                <a:gd name="T34" fmla="*/ 17 w 47"/>
                <a:gd name="T35" fmla="*/ 13 h 52"/>
                <a:gd name="T36" fmla="*/ 20 w 47"/>
                <a:gd name="T37" fmla="*/ 8 h 52"/>
                <a:gd name="T38" fmla="*/ 24 w 47"/>
                <a:gd name="T39" fmla="*/ 3 h 52"/>
                <a:gd name="T40" fmla="*/ 28 w 47"/>
                <a:gd name="T41" fmla="*/ 2 h 52"/>
                <a:gd name="T42" fmla="*/ 31 w 47"/>
                <a:gd name="T43" fmla="*/ 2 h 52"/>
                <a:gd name="T44" fmla="*/ 35 w 47"/>
                <a:gd name="T45" fmla="*/ 1 h 52"/>
                <a:gd name="T46" fmla="*/ 38 w 47"/>
                <a:gd name="T47" fmla="*/ 3 h 52"/>
                <a:gd name="T48" fmla="*/ 46 w 47"/>
                <a:gd name="T49" fmla="*/ 4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7"/>
                <a:gd name="T76" fmla="*/ 0 h 52"/>
                <a:gd name="T77" fmla="*/ 47 w 47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7" h="52">
                  <a:moveTo>
                    <a:pt x="46" y="4"/>
                  </a:moveTo>
                  <a:lnTo>
                    <a:pt x="36" y="51"/>
                  </a:lnTo>
                  <a:lnTo>
                    <a:pt x="30" y="47"/>
                  </a:lnTo>
                  <a:lnTo>
                    <a:pt x="22" y="48"/>
                  </a:lnTo>
                  <a:lnTo>
                    <a:pt x="13" y="51"/>
                  </a:lnTo>
                  <a:lnTo>
                    <a:pt x="7" y="44"/>
                  </a:lnTo>
                  <a:lnTo>
                    <a:pt x="7" y="35"/>
                  </a:lnTo>
                  <a:lnTo>
                    <a:pt x="9" y="30"/>
                  </a:lnTo>
                  <a:lnTo>
                    <a:pt x="11" y="24"/>
                  </a:lnTo>
                  <a:lnTo>
                    <a:pt x="9" y="18"/>
                  </a:lnTo>
                  <a:lnTo>
                    <a:pt x="6" y="11"/>
                  </a:lnTo>
                  <a:lnTo>
                    <a:pt x="6" y="7"/>
                  </a:lnTo>
                  <a:lnTo>
                    <a:pt x="0" y="3"/>
                  </a:lnTo>
                  <a:lnTo>
                    <a:pt x="7" y="0"/>
                  </a:lnTo>
                  <a:lnTo>
                    <a:pt x="9" y="3"/>
                  </a:lnTo>
                  <a:lnTo>
                    <a:pt x="10" y="8"/>
                  </a:lnTo>
                  <a:lnTo>
                    <a:pt x="11" y="12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4" y="3"/>
                  </a:lnTo>
                  <a:lnTo>
                    <a:pt x="28" y="2"/>
                  </a:lnTo>
                  <a:lnTo>
                    <a:pt x="31" y="2"/>
                  </a:lnTo>
                  <a:lnTo>
                    <a:pt x="35" y="1"/>
                  </a:lnTo>
                  <a:lnTo>
                    <a:pt x="38" y="3"/>
                  </a:lnTo>
                  <a:lnTo>
                    <a:pt x="46" y="4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7" name="Freeform 1044"/>
            <p:cNvSpPr>
              <a:spLocks/>
            </p:cNvSpPr>
            <p:nvPr/>
          </p:nvSpPr>
          <p:spPr bwMode="auto">
            <a:xfrm>
              <a:off x="4297" y="2994"/>
              <a:ext cx="347" cy="397"/>
            </a:xfrm>
            <a:custGeom>
              <a:avLst/>
              <a:gdLst>
                <a:gd name="T0" fmla="*/ 180 w 347"/>
                <a:gd name="T1" fmla="*/ 388 h 397"/>
                <a:gd name="T2" fmla="*/ 153 w 347"/>
                <a:gd name="T3" fmla="*/ 396 h 397"/>
                <a:gd name="T4" fmla="*/ 149 w 347"/>
                <a:gd name="T5" fmla="*/ 375 h 397"/>
                <a:gd name="T6" fmla="*/ 116 w 347"/>
                <a:gd name="T7" fmla="*/ 370 h 397"/>
                <a:gd name="T8" fmla="*/ 108 w 347"/>
                <a:gd name="T9" fmla="*/ 359 h 397"/>
                <a:gd name="T10" fmla="*/ 123 w 347"/>
                <a:gd name="T11" fmla="*/ 336 h 397"/>
                <a:gd name="T12" fmla="*/ 91 w 347"/>
                <a:gd name="T13" fmla="*/ 327 h 397"/>
                <a:gd name="T14" fmla="*/ 87 w 347"/>
                <a:gd name="T15" fmla="*/ 319 h 397"/>
                <a:gd name="T16" fmla="*/ 113 w 347"/>
                <a:gd name="T17" fmla="*/ 304 h 397"/>
                <a:gd name="T18" fmla="*/ 81 w 347"/>
                <a:gd name="T19" fmla="*/ 290 h 397"/>
                <a:gd name="T20" fmla="*/ 63 w 347"/>
                <a:gd name="T21" fmla="*/ 262 h 397"/>
                <a:gd name="T22" fmla="*/ 37 w 347"/>
                <a:gd name="T23" fmla="*/ 245 h 397"/>
                <a:gd name="T24" fmla="*/ 33 w 347"/>
                <a:gd name="T25" fmla="*/ 228 h 397"/>
                <a:gd name="T26" fmla="*/ 10 w 347"/>
                <a:gd name="T27" fmla="*/ 206 h 397"/>
                <a:gd name="T28" fmla="*/ 14 w 347"/>
                <a:gd name="T29" fmla="*/ 185 h 397"/>
                <a:gd name="T30" fmla="*/ 3 w 347"/>
                <a:gd name="T31" fmla="*/ 166 h 397"/>
                <a:gd name="T32" fmla="*/ 33 w 347"/>
                <a:gd name="T33" fmla="*/ 204 h 397"/>
                <a:gd name="T34" fmla="*/ 42 w 347"/>
                <a:gd name="T35" fmla="*/ 165 h 397"/>
                <a:gd name="T36" fmla="*/ 33 w 347"/>
                <a:gd name="T37" fmla="*/ 133 h 397"/>
                <a:gd name="T38" fmla="*/ 2 w 347"/>
                <a:gd name="T39" fmla="*/ 104 h 397"/>
                <a:gd name="T40" fmla="*/ 4 w 347"/>
                <a:gd name="T41" fmla="*/ 82 h 397"/>
                <a:gd name="T42" fmla="*/ 35 w 347"/>
                <a:gd name="T43" fmla="*/ 110 h 397"/>
                <a:gd name="T44" fmla="*/ 59 w 347"/>
                <a:gd name="T45" fmla="*/ 136 h 397"/>
                <a:gd name="T46" fmla="*/ 76 w 347"/>
                <a:gd name="T47" fmla="*/ 155 h 397"/>
                <a:gd name="T48" fmla="*/ 86 w 347"/>
                <a:gd name="T49" fmla="*/ 114 h 397"/>
                <a:gd name="T50" fmla="*/ 109 w 347"/>
                <a:gd name="T51" fmla="*/ 102 h 397"/>
                <a:gd name="T52" fmla="*/ 119 w 347"/>
                <a:gd name="T53" fmla="*/ 111 h 397"/>
                <a:gd name="T54" fmla="*/ 97 w 347"/>
                <a:gd name="T55" fmla="*/ 144 h 397"/>
                <a:gd name="T56" fmla="*/ 110 w 347"/>
                <a:gd name="T57" fmla="*/ 165 h 397"/>
                <a:gd name="T58" fmla="*/ 107 w 347"/>
                <a:gd name="T59" fmla="*/ 186 h 397"/>
                <a:gd name="T60" fmla="*/ 127 w 347"/>
                <a:gd name="T61" fmla="*/ 238 h 397"/>
                <a:gd name="T62" fmla="*/ 151 w 347"/>
                <a:gd name="T63" fmla="*/ 282 h 397"/>
                <a:gd name="T64" fmla="*/ 187 w 347"/>
                <a:gd name="T65" fmla="*/ 308 h 397"/>
                <a:gd name="T66" fmla="*/ 188 w 347"/>
                <a:gd name="T67" fmla="*/ 233 h 397"/>
                <a:gd name="T68" fmla="*/ 190 w 347"/>
                <a:gd name="T69" fmla="*/ 179 h 397"/>
                <a:gd name="T70" fmla="*/ 212 w 347"/>
                <a:gd name="T71" fmla="*/ 149 h 397"/>
                <a:gd name="T72" fmla="*/ 218 w 347"/>
                <a:gd name="T73" fmla="*/ 110 h 397"/>
                <a:gd name="T74" fmla="*/ 242 w 347"/>
                <a:gd name="T75" fmla="*/ 67 h 397"/>
                <a:gd name="T76" fmla="*/ 274 w 347"/>
                <a:gd name="T77" fmla="*/ 39 h 397"/>
                <a:gd name="T78" fmla="*/ 296 w 347"/>
                <a:gd name="T79" fmla="*/ 18 h 397"/>
                <a:gd name="T80" fmla="*/ 322 w 347"/>
                <a:gd name="T81" fmla="*/ 11 h 397"/>
                <a:gd name="T82" fmla="*/ 338 w 347"/>
                <a:gd name="T83" fmla="*/ 11 h 397"/>
                <a:gd name="T84" fmla="*/ 307 w 347"/>
                <a:gd name="T85" fmla="*/ 68 h 397"/>
                <a:gd name="T86" fmla="*/ 258 w 347"/>
                <a:gd name="T87" fmla="*/ 93 h 397"/>
                <a:gd name="T88" fmla="*/ 269 w 347"/>
                <a:gd name="T89" fmla="*/ 120 h 397"/>
                <a:gd name="T90" fmla="*/ 243 w 347"/>
                <a:gd name="T91" fmla="*/ 167 h 397"/>
                <a:gd name="T92" fmla="*/ 240 w 347"/>
                <a:gd name="T93" fmla="*/ 210 h 397"/>
                <a:gd name="T94" fmla="*/ 247 w 347"/>
                <a:gd name="T95" fmla="*/ 265 h 397"/>
                <a:gd name="T96" fmla="*/ 270 w 347"/>
                <a:gd name="T97" fmla="*/ 297 h 397"/>
                <a:gd name="T98" fmla="*/ 275 w 347"/>
                <a:gd name="T99" fmla="*/ 326 h 397"/>
                <a:gd name="T100" fmla="*/ 283 w 347"/>
                <a:gd name="T101" fmla="*/ 347 h 397"/>
                <a:gd name="T102" fmla="*/ 233 w 347"/>
                <a:gd name="T103" fmla="*/ 384 h 3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47"/>
                <a:gd name="T157" fmla="*/ 0 h 397"/>
                <a:gd name="T158" fmla="*/ 347 w 347"/>
                <a:gd name="T159" fmla="*/ 397 h 3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47" h="397">
                  <a:moveTo>
                    <a:pt x="197" y="395"/>
                  </a:moveTo>
                  <a:lnTo>
                    <a:pt x="194" y="388"/>
                  </a:lnTo>
                  <a:lnTo>
                    <a:pt x="183" y="391"/>
                  </a:lnTo>
                  <a:lnTo>
                    <a:pt x="180" y="388"/>
                  </a:lnTo>
                  <a:lnTo>
                    <a:pt x="177" y="377"/>
                  </a:lnTo>
                  <a:lnTo>
                    <a:pt x="164" y="377"/>
                  </a:lnTo>
                  <a:lnTo>
                    <a:pt x="158" y="387"/>
                  </a:lnTo>
                  <a:lnTo>
                    <a:pt x="153" y="396"/>
                  </a:lnTo>
                  <a:lnTo>
                    <a:pt x="153" y="393"/>
                  </a:lnTo>
                  <a:lnTo>
                    <a:pt x="151" y="391"/>
                  </a:lnTo>
                  <a:lnTo>
                    <a:pt x="147" y="386"/>
                  </a:lnTo>
                  <a:lnTo>
                    <a:pt x="149" y="375"/>
                  </a:lnTo>
                  <a:lnTo>
                    <a:pt x="145" y="365"/>
                  </a:lnTo>
                  <a:lnTo>
                    <a:pt x="129" y="367"/>
                  </a:lnTo>
                  <a:lnTo>
                    <a:pt x="122" y="364"/>
                  </a:lnTo>
                  <a:lnTo>
                    <a:pt x="116" y="370"/>
                  </a:lnTo>
                  <a:lnTo>
                    <a:pt x="112" y="370"/>
                  </a:lnTo>
                  <a:lnTo>
                    <a:pt x="106" y="372"/>
                  </a:lnTo>
                  <a:lnTo>
                    <a:pt x="103" y="372"/>
                  </a:lnTo>
                  <a:lnTo>
                    <a:pt x="108" y="359"/>
                  </a:lnTo>
                  <a:lnTo>
                    <a:pt x="114" y="353"/>
                  </a:lnTo>
                  <a:lnTo>
                    <a:pt x="121" y="350"/>
                  </a:lnTo>
                  <a:lnTo>
                    <a:pt x="131" y="343"/>
                  </a:lnTo>
                  <a:lnTo>
                    <a:pt x="123" y="336"/>
                  </a:lnTo>
                  <a:lnTo>
                    <a:pt x="112" y="335"/>
                  </a:lnTo>
                  <a:lnTo>
                    <a:pt x="107" y="329"/>
                  </a:lnTo>
                  <a:lnTo>
                    <a:pt x="99" y="332"/>
                  </a:lnTo>
                  <a:lnTo>
                    <a:pt x="91" y="327"/>
                  </a:lnTo>
                  <a:lnTo>
                    <a:pt x="84" y="332"/>
                  </a:lnTo>
                  <a:lnTo>
                    <a:pt x="78" y="332"/>
                  </a:lnTo>
                  <a:lnTo>
                    <a:pt x="88" y="328"/>
                  </a:lnTo>
                  <a:lnTo>
                    <a:pt x="87" y="319"/>
                  </a:lnTo>
                  <a:lnTo>
                    <a:pt x="103" y="316"/>
                  </a:lnTo>
                  <a:lnTo>
                    <a:pt x="106" y="313"/>
                  </a:lnTo>
                  <a:lnTo>
                    <a:pt x="113" y="316"/>
                  </a:lnTo>
                  <a:lnTo>
                    <a:pt x="113" y="304"/>
                  </a:lnTo>
                  <a:lnTo>
                    <a:pt x="106" y="303"/>
                  </a:lnTo>
                  <a:lnTo>
                    <a:pt x="100" y="295"/>
                  </a:lnTo>
                  <a:lnTo>
                    <a:pt x="91" y="284"/>
                  </a:lnTo>
                  <a:lnTo>
                    <a:pt x="81" y="290"/>
                  </a:lnTo>
                  <a:lnTo>
                    <a:pt x="75" y="279"/>
                  </a:lnTo>
                  <a:lnTo>
                    <a:pt x="66" y="274"/>
                  </a:lnTo>
                  <a:lnTo>
                    <a:pt x="61" y="272"/>
                  </a:lnTo>
                  <a:lnTo>
                    <a:pt x="63" y="262"/>
                  </a:lnTo>
                  <a:lnTo>
                    <a:pt x="58" y="256"/>
                  </a:lnTo>
                  <a:lnTo>
                    <a:pt x="55" y="248"/>
                  </a:lnTo>
                  <a:lnTo>
                    <a:pt x="50" y="241"/>
                  </a:lnTo>
                  <a:lnTo>
                    <a:pt x="37" y="245"/>
                  </a:lnTo>
                  <a:lnTo>
                    <a:pt x="25" y="246"/>
                  </a:lnTo>
                  <a:lnTo>
                    <a:pt x="25" y="244"/>
                  </a:lnTo>
                  <a:lnTo>
                    <a:pt x="35" y="236"/>
                  </a:lnTo>
                  <a:lnTo>
                    <a:pt x="33" y="228"/>
                  </a:lnTo>
                  <a:lnTo>
                    <a:pt x="25" y="223"/>
                  </a:lnTo>
                  <a:lnTo>
                    <a:pt x="25" y="214"/>
                  </a:lnTo>
                  <a:lnTo>
                    <a:pt x="20" y="207"/>
                  </a:lnTo>
                  <a:lnTo>
                    <a:pt x="10" y="206"/>
                  </a:lnTo>
                  <a:lnTo>
                    <a:pt x="5" y="203"/>
                  </a:lnTo>
                  <a:lnTo>
                    <a:pt x="13" y="203"/>
                  </a:lnTo>
                  <a:lnTo>
                    <a:pt x="18" y="193"/>
                  </a:lnTo>
                  <a:lnTo>
                    <a:pt x="14" y="185"/>
                  </a:lnTo>
                  <a:lnTo>
                    <a:pt x="8" y="178"/>
                  </a:lnTo>
                  <a:lnTo>
                    <a:pt x="4" y="172"/>
                  </a:lnTo>
                  <a:lnTo>
                    <a:pt x="0" y="169"/>
                  </a:lnTo>
                  <a:lnTo>
                    <a:pt x="3" y="166"/>
                  </a:lnTo>
                  <a:lnTo>
                    <a:pt x="15" y="169"/>
                  </a:lnTo>
                  <a:lnTo>
                    <a:pt x="25" y="179"/>
                  </a:lnTo>
                  <a:lnTo>
                    <a:pt x="29" y="194"/>
                  </a:lnTo>
                  <a:lnTo>
                    <a:pt x="33" y="204"/>
                  </a:lnTo>
                  <a:lnTo>
                    <a:pt x="42" y="204"/>
                  </a:lnTo>
                  <a:lnTo>
                    <a:pt x="49" y="190"/>
                  </a:lnTo>
                  <a:lnTo>
                    <a:pt x="52" y="178"/>
                  </a:lnTo>
                  <a:lnTo>
                    <a:pt x="42" y="165"/>
                  </a:lnTo>
                  <a:lnTo>
                    <a:pt x="45" y="157"/>
                  </a:lnTo>
                  <a:lnTo>
                    <a:pt x="38" y="152"/>
                  </a:lnTo>
                  <a:lnTo>
                    <a:pt x="36" y="139"/>
                  </a:lnTo>
                  <a:lnTo>
                    <a:pt x="33" y="133"/>
                  </a:lnTo>
                  <a:lnTo>
                    <a:pt x="18" y="132"/>
                  </a:lnTo>
                  <a:lnTo>
                    <a:pt x="12" y="121"/>
                  </a:lnTo>
                  <a:lnTo>
                    <a:pt x="5" y="114"/>
                  </a:lnTo>
                  <a:lnTo>
                    <a:pt x="2" y="104"/>
                  </a:lnTo>
                  <a:lnTo>
                    <a:pt x="5" y="97"/>
                  </a:lnTo>
                  <a:lnTo>
                    <a:pt x="3" y="93"/>
                  </a:lnTo>
                  <a:lnTo>
                    <a:pt x="1" y="88"/>
                  </a:lnTo>
                  <a:lnTo>
                    <a:pt x="4" y="82"/>
                  </a:lnTo>
                  <a:lnTo>
                    <a:pt x="10" y="84"/>
                  </a:lnTo>
                  <a:lnTo>
                    <a:pt x="24" y="100"/>
                  </a:lnTo>
                  <a:lnTo>
                    <a:pt x="27" y="102"/>
                  </a:lnTo>
                  <a:lnTo>
                    <a:pt x="35" y="110"/>
                  </a:lnTo>
                  <a:lnTo>
                    <a:pt x="38" y="118"/>
                  </a:lnTo>
                  <a:lnTo>
                    <a:pt x="47" y="121"/>
                  </a:lnTo>
                  <a:lnTo>
                    <a:pt x="51" y="132"/>
                  </a:lnTo>
                  <a:lnTo>
                    <a:pt x="59" y="136"/>
                  </a:lnTo>
                  <a:lnTo>
                    <a:pt x="64" y="143"/>
                  </a:lnTo>
                  <a:lnTo>
                    <a:pt x="66" y="152"/>
                  </a:lnTo>
                  <a:lnTo>
                    <a:pt x="72" y="160"/>
                  </a:lnTo>
                  <a:lnTo>
                    <a:pt x="76" y="155"/>
                  </a:lnTo>
                  <a:lnTo>
                    <a:pt x="74" y="144"/>
                  </a:lnTo>
                  <a:lnTo>
                    <a:pt x="82" y="136"/>
                  </a:lnTo>
                  <a:lnTo>
                    <a:pt x="83" y="121"/>
                  </a:lnTo>
                  <a:lnTo>
                    <a:pt x="86" y="114"/>
                  </a:lnTo>
                  <a:lnTo>
                    <a:pt x="92" y="120"/>
                  </a:lnTo>
                  <a:lnTo>
                    <a:pt x="100" y="113"/>
                  </a:lnTo>
                  <a:lnTo>
                    <a:pt x="106" y="108"/>
                  </a:lnTo>
                  <a:lnTo>
                    <a:pt x="109" y="102"/>
                  </a:lnTo>
                  <a:lnTo>
                    <a:pt x="113" y="103"/>
                  </a:lnTo>
                  <a:lnTo>
                    <a:pt x="118" y="101"/>
                  </a:lnTo>
                  <a:lnTo>
                    <a:pt x="123" y="106"/>
                  </a:lnTo>
                  <a:lnTo>
                    <a:pt x="119" y="111"/>
                  </a:lnTo>
                  <a:lnTo>
                    <a:pt x="119" y="121"/>
                  </a:lnTo>
                  <a:lnTo>
                    <a:pt x="111" y="123"/>
                  </a:lnTo>
                  <a:lnTo>
                    <a:pt x="106" y="134"/>
                  </a:lnTo>
                  <a:lnTo>
                    <a:pt x="97" y="144"/>
                  </a:lnTo>
                  <a:lnTo>
                    <a:pt x="99" y="151"/>
                  </a:lnTo>
                  <a:lnTo>
                    <a:pt x="101" y="158"/>
                  </a:lnTo>
                  <a:lnTo>
                    <a:pt x="100" y="166"/>
                  </a:lnTo>
                  <a:lnTo>
                    <a:pt x="110" y="165"/>
                  </a:lnTo>
                  <a:lnTo>
                    <a:pt x="113" y="165"/>
                  </a:lnTo>
                  <a:lnTo>
                    <a:pt x="109" y="173"/>
                  </a:lnTo>
                  <a:lnTo>
                    <a:pt x="102" y="181"/>
                  </a:lnTo>
                  <a:lnTo>
                    <a:pt x="107" y="186"/>
                  </a:lnTo>
                  <a:lnTo>
                    <a:pt x="108" y="196"/>
                  </a:lnTo>
                  <a:lnTo>
                    <a:pt x="111" y="207"/>
                  </a:lnTo>
                  <a:lnTo>
                    <a:pt x="116" y="224"/>
                  </a:lnTo>
                  <a:lnTo>
                    <a:pt x="127" y="238"/>
                  </a:lnTo>
                  <a:lnTo>
                    <a:pt x="127" y="250"/>
                  </a:lnTo>
                  <a:lnTo>
                    <a:pt x="134" y="262"/>
                  </a:lnTo>
                  <a:lnTo>
                    <a:pt x="140" y="276"/>
                  </a:lnTo>
                  <a:lnTo>
                    <a:pt x="151" y="282"/>
                  </a:lnTo>
                  <a:lnTo>
                    <a:pt x="156" y="291"/>
                  </a:lnTo>
                  <a:lnTo>
                    <a:pt x="169" y="294"/>
                  </a:lnTo>
                  <a:lnTo>
                    <a:pt x="177" y="304"/>
                  </a:lnTo>
                  <a:lnTo>
                    <a:pt x="187" y="308"/>
                  </a:lnTo>
                  <a:lnTo>
                    <a:pt x="189" y="315"/>
                  </a:lnTo>
                  <a:lnTo>
                    <a:pt x="189" y="298"/>
                  </a:lnTo>
                  <a:lnTo>
                    <a:pt x="189" y="268"/>
                  </a:lnTo>
                  <a:lnTo>
                    <a:pt x="188" y="233"/>
                  </a:lnTo>
                  <a:lnTo>
                    <a:pt x="185" y="215"/>
                  </a:lnTo>
                  <a:lnTo>
                    <a:pt x="188" y="202"/>
                  </a:lnTo>
                  <a:lnTo>
                    <a:pt x="183" y="185"/>
                  </a:lnTo>
                  <a:lnTo>
                    <a:pt x="190" y="179"/>
                  </a:lnTo>
                  <a:lnTo>
                    <a:pt x="191" y="167"/>
                  </a:lnTo>
                  <a:lnTo>
                    <a:pt x="197" y="161"/>
                  </a:lnTo>
                  <a:lnTo>
                    <a:pt x="200" y="150"/>
                  </a:lnTo>
                  <a:lnTo>
                    <a:pt x="212" y="149"/>
                  </a:lnTo>
                  <a:lnTo>
                    <a:pt x="213" y="137"/>
                  </a:lnTo>
                  <a:lnTo>
                    <a:pt x="211" y="129"/>
                  </a:lnTo>
                  <a:lnTo>
                    <a:pt x="220" y="121"/>
                  </a:lnTo>
                  <a:lnTo>
                    <a:pt x="218" y="110"/>
                  </a:lnTo>
                  <a:lnTo>
                    <a:pt x="228" y="103"/>
                  </a:lnTo>
                  <a:lnTo>
                    <a:pt x="233" y="92"/>
                  </a:lnTo>
                  <a:lnTo>
                    <a:pt x="236" y="79"/>
                  </a:lnTo>
                  <a:lnTo>
                    <a:pt x="242" y="67"/>
                  </a:lnTo>
                  <a:lnTo>
                    <a:pt x="249" y="55"/>
                  </a:lnTo>
                  <a:lnTo>
                    <a:pt x="261" y="44"/>
                  </a:lnTo>
                  <a:lnTo>
                    <a:pt x="274" y="43"/>
                  </a:lnTo>
                  <a:lnTo>
                    <a:pt x="274" y="39"/>
                  </a:lnTo>
                  <a:lnTo>
                    <a:pt x="276" y="35"/>
                  </a:lnTo>
                  <a:lnTo>
                    <a:pt x="282" y="30"/>
                  </a:lnTo>
                  <a:lnTo>
                    <a:pt x="288" y="22"/>
                  </a:lnTo>
                  <a:lnTo>
                    <a:pt x="296" y="18"/>
                  </a:lnTo>
                  <a:lnTo>
                    <a:pt x="297" y="26"/>
                  </a:lnTo>
                  <a:lnTo>
                    <a:pt x="306" y="22"/>
                  </a:lnTo>
                  <a:lnTo>
                    <a:pt x="316" y="15"/>
                  </a:lnTo>
                  <a:lnTo>
                    <a:pt x="322" y="11"/>
                  </a:lnTo>
                  <a:lnTo>
                    <a:pt x="329" y="3"/>
                  </a:lnTo>
                  <a:lnTo>
                    <a:pt x="334" y="2"/>
                  </a:lnTo>
                  <a:lnTo>
                    <a:pt x="346" y="0"/>
                  </a:lnTo>
                  <a:lnTo>
                    <a:pt x="338" y="11"/>
                  </a:lnTo>
                  <a:lnTo>
                    <a:pt x="326" y="27"/>
                  </a:lnTo>
                  <a:lnTo>
                    <a:pt x="319" y="42"/>
                  </a:lnTo>
                  <a:lnTo>
                    <a:pt x="308" y="54"/>
                  </a:lnTo>
                  <a:lnTo>
                    <a:pt x="307" y="68"/>
                  </a:lnTo>
                  <a:lnTo>
                    <a:pt x="291" y="67"/>
                  </a:lnTo>
                  <a:lnTo>
                    <a:pt x="282" y="75"/>
                  </a:lnTo>
                  <a:lnTo>
                    <a:pt x="270" y="77"/>
                  </a:lnTo>
                  <a:lnTo>
                    <a:pt x="258" y="93"/>
                  </a:lnTo>
                  <a:lnTo>
                    <a:pt x="257" y="104"/>
                  </a:lnTo>
                  <a:lnTo>
                    <a:pt x="256" y="114"/>
                  </a:lnTo>
                  <a:lnTo>
                    <a:pt x="264" y="110"/>
                  </a:lnTo>
                  <a:lnTo>
                    <a:pt x="269" y="120"/>
                  </a:lnTo>
                  <a:lnTo>
                    <a:pt x="265" y="128"/>
                  </a:lnTo>
                  <a:lnTo>
                    <a:pt x="247" y="134"/>
                  </a:lnTo>
                  <a:lnTo>
                    <a:pt x="244" y="154"/>
                  </a:lnTo>
                  <a:lnTo>
                    <a:pt x="243" y="167"/>
                  </a:lnTo>
                  <a:lnTo>
                    <a:pt x="246" y="174"/>
                  </a:lnTo>
                  <a:lnTo>
                    <a:pt x="237" y="186"/>
                  </a:lnTo>
                  <a:lnTo>
                    <a:pt x="245" y="199"/>
                  </a:lnTo>
                  <a:lnTo>
                    <a:pt x="240" y="210"/>
                  </a:lnTo>
                  <a:lnTo>
                    <a:pt x="235" y="226"/>
                  </a:lnTo>
                  <a:lnTo>
                    <a:pt x="235" y="245"/>
                  </a:lnTo>
                  <a:lnTo>
                    <a:pt x="243" y="254"/>
                  </a:lnTo>
                  <a:lnTo>
                    <a:pt x="247" y="265"/>
                  </a:lnTo>
                  <a:lnTo>
                    <a:pt x="251" y="272"/>
                  </a:lnTo>
                  <a:lnTo>
                    <a:pt x="262" y="273"/>
                  </a:lnTo>
                  <a:lnTo>
                    <a:pt x="263" y="288"/>
                  </a:lnTo>
                  <a:lnTo>
                    <a:pt x="270" y="297"/>
                  </a:lnTo>
                  <a:lnTo>
                    <a:pt x="270" y="301"/>
                  </a:lnTo>
                  <a:lnTo>
                    <a:pt x="268" y="310"/>
                  </a:lnTo>
                  <a:lnTo>
                    <a:pt x="279" y="315"/>
                  </a:lnTo>
                  <a:lnTo>
                    <a:pt x="275" y="326"/>
                  </a:lnTo>
                  <a:lnTo>
                    <a:pt x="280" y="335"/>
                  </a:lnTo>
                  <a:lnTo>
                    <a:pt x="274" y="338"/>
                  </a:lnTo>
                  <a:lnTo>
                    <a:pt x="274" y="344"/>
                  </a:lnTo>
                  <a:lnTo>
                    <a:pt x="283" y="347"/>
                  </a:lnTo>
                  <a:lnTo>
                    <a:pt x="282" y="354"/>
                  </a:lnTo>
                  <a:lnTo>
                    <a:pt x="282" y="358"/>
                  </a:lnTo>
                  <a:lnTo>
                    <a:pt x="237" y="376"/>
                  </a:lnTo>
                  <a:lnTo>
                    <a:pt x="233" y="384"/>
                  </a:lnTo>
                  <a:lnTo>
                    <a:pt x="214" y="389"/>
                  </a:lnTo>
                  <a:lnTo>
                    <a:pt x="197" y="395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8" name="Freeform 1045"/>
            <p:cNvSpPr>
              <a:spLocks/>
            </p:cNvSpPr>
            <p:nvPr/>
          </p:nvSpPr>
          <p:spPr bwMode="auto">
            <a:xfrm>
              <a:off x="4053" y="3433"/>
              <a:ext cx="174" cy="140"/>
            </a:xfrm>
            <a:custGeom>
              <a:avLst/>
              <a:gdLst>
                <a:gd name="T0" fmla="*/ 144 w 174"/>
                <a:gd name="T1" fmla="*/ 123 h 140"/>
                <a:gd name="T2" fmla="*/ 128 w 174"/>
                <a:gd name="T3" fmla="*/ 116 h 140"/>
                <a:gd name="T4" fmla="*/ 129 w 174"/>
                <a:gd name="T5" fmla="*/ 100 h 140"/>
                <a:gd name="T6" fmla="*/ 144 w 174"/>
                <a:gd name="T7" fmla="*/ 83 h 140"/>
                <a:gd name="T8" fmla="*/ 160 w 174"/>
                <a:gd name="T9" fmla="*/ 76 h 140"/>
                <a:gd name="T10" fmla="*/ 166 w 174"/>
                <a:gd name="T11" fmla="*/ 56 h 140"/>
                <a:gd name="T12" fmla="*/ 172 w 174"/>
                <a:gd name="T13" fmla="*/ 30 h 140"/>
                <a:gd name="T14" fmla="*/ 169 w 174"/>
                <a:gd name="T15" fmla="*/ 12 h 140"/>
                <a:gd name="T16" fmla="*/ 162 w 174"/>
                <a:gd name="T17" fmla="*/ 0 h 140"/>
                <a:gd name="T18" fmla="*/ 153 w 174"/>
                <a:gd name="T19" fmla="*/ 23 h 140"/>
                <a:gd name="T20" fmla="*/ 132 w 174"/>
                <a:gd name="T21" fmla="*/ 37 h 140"/>
                <a:gd name="T22" fmla="*/ 127 w 174"/>
                <a:gd name="T23" fmla="*/ 26 h 140"/>
                <a:gd name="T24" fmla="*/ 119 w 174"/>
                <a:gd name="T25" fmla="*/ 34 h 140"/>
                <a:gd name="T26" fmla="*/ 116 w 174"/>
                <a:gd name="T27" fmla="*/ 44 h 140"/>
                <a:gd name="T28" fmla="*/ 98 w 174"/>
                <a:gd name="T29" fmla="*/ 60 h 140"/>
                <a:gd name="T30" fmla="*/ 87 w 174"/>
                <a:gd name="T31" fmla="*/ 56 h 140"/>
                <a:gd name="T32" fmla="*/ 79 w 174"/>
                <a:gd name="T33" fmla="*/ 71 h 140"/>
                <a:gd name="T34" fmla="*/ 82 w 174"/>
                <a:gd name="T35" fmla="*/ 79 h 140"/>
                <a:gd name="T36" fmla="*/ 76 w 174"/>
                <a:gd name="T37" fmla="*/ 87 h 140"/>
                <a:gd name="T38" fmla="*/ 72 w 174"/>
                <a:gd name="T39" fmla="*/ 105 h 140"/>
                <a:gd name="T40" fmla="*/ 71 w 174"/>
                <a:gd name="T41" fmla="*/ 116 h 140"/>
                <a:gd name="T42" fmla="*/ 59 w 174"/>
                <a:gd name="T43" fmla="*/ 101 h 140"/>
                <a:gd name="T44" fmla="*/ 42 w 174"/>
                <a:gd name="T45" fmla="*/ 91 h 140"/>
                <a:gd name="T46" fmla="*/ 30 w 174"/>
                <a:gd name="T47" fmla="*/ 77 h 140"/>
                <a:gd name="T48" fmla="*/ 27 w 174"/>
                <a:gd name="T49" fmla="*/ 54 h 140"/>
                <a:gd name="T50" fmla="*/ 25 w 174"/>
                <a:gd name="T51" fmla="*/ 32 h 140"/>
                <a:gd name="T52" fmla="*/ 23 w 174"/>
                <a:gd name="T53" fmla="*/ 17 h 140"/>
                <a:gd name="T54" fmla="*/ 11 w 174"/>
                <a:gd name="T55" fmla="*/ 26 h 140"/>
                <a:gd name="T56" fmla="*/ 3 w 174"/>
                <a:gd name="T57" fmla="*/ 56 h 140"/>
                <a:gd name="T58" fmla="*/ 12 w 174"/>
                <a:gd name="T59" fmla="*/ 76 h 140"/>
                <a:gd name="T60" fmla="*/ 3 w 174"/>
                <a:gd name="T61" fmla="*/ 89 h 140"/>
                <a:gd name="T62" fmla="*/ 2 w 174"/>
                <a:gd name="T63" fmla="*/ 116 h 140"/>
                <a:gd name="T64" fmla="*/ 2 w 174"/>
                <a:gd name="T65" fmla="*/ 125 h 140"/>
                <a:gd name="T66" fmla="*/ 12 w 174"/>
                <a:gd name="T67" fmla="*/ 128 h 1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4"/>
                <a:gd name="T103" fmla="*/ 0 h 140"/>
                <a:gd name="T104" fmla="*/ 174 w 174"/>
                <a:gd name="T105" fmla="*/ 140 h 1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4" h="140">
                  <a:moveTo>
                    <a:pt x="141" y="137"/>
                  </a:moveTo>
                  <a:lnTo>
                    <a:pt x="144" y="123"/>
                  </a:lnTo>
                  <a:lnTo>
                    <a:pt x="136" y="116"/>
                  </a:lnTo>
                  <a:lnTo>
                    <a:pt x="128" y="116"/>
                  </a:lnTo>
                  <a:lnTo>
                    <a:pt x="123" y="111"/>
                  </a:lnTo>
                  <a:lnTo>
                    <a:pt x="129" y="100"/>
                  </a:lnTo>
                  <a:lnTo>
                    <a:pt x="134" y="87"/>
                  </a:lnTo>
                  <a:lnTo>
                    <a:pt x="144" y="83"/>
                  </a:lnTo>
                  <a:lnTo>
                    <a:pt x="149" y="78"/>
                  </a:lnTo>
                  <a:lnTo>
                    <a:pt x="160" y="76"/>
                  </a:lnTo>
                  <a:lnTo>
                    <a:pt x="162" y="67"/>
                  </a:lnTo>
                  <a:lnTo>
                    <a:pt x="166" y="56"/>
                  </a:lnTo>
                  <a:lnTo>
                    <a:pt x="168" y="40"/>
                  </a:lnTo>
                  <a:lnTo>
                    <a:pt x="172" y="30"/>
                  </a:lnTo>
                  <a:lnTo>
                    <a:pt x="173" y="18"/>
                  </a:lnTo>
                  <a:lnTo>
                    <a:pt x="169" y="12"/>
                  </a:lnTo>
                  <a:lnTo>
                    <a:pt x="164" y="4"/>
                  </a:lnTo>
                  <a:lnTo>
                    <a:pt x="162" y="0"/>
                  </a:lnTo>
                  <a:lnTo>
                    <a:pt x="161" y="10"/>
                  </a:lnTo>
                  <a:lnTo>
                    <a:pt x="153" y="23"/>
                  </a:lnTo>
                  <a:lnTo>
                    <a:pt x="141" y="30"/>
                  </a:lnTo>
                  <a:lnTo>
                    <a:pt x="132" y="37"/>
                  </a:lnTo>
                  <a:lnTo>
                    <a:pt x="129" y="28"/>
                  </a:lnTo>
                  <a:lnTo>
                    <a:pt x="127" y="26"/>
                  </a:lnTo>
                  <a:lnTo>
                    <a:pt x="123" y="36"/>
                  </a:lnTo>
                  <a:lnTo>
                    <a:pt x="119" y="34"/>
                  </a:lnTo>
                  <a:lnTo>
                    <a:pt x="114" y="37"/>
                  </a:lnTo>
                  <a:lnTo>
                    <a:pt x="116" y="44"/>
                  </a:lnTo>
                  <a:lnTo>
                    <a:pt x="104" y="54"/>
                  </a:lnTo>
                  <a:lnTo>
                    <a:pt x="98" y="60"/>
                  </a:lnTo>
                  <a:lnTo>
                    <a:pt x="91" y="61"/>
                  </a:lnTo>
                  <a:lnTo>
                    <a:pt x="87" y="56"/>
                  </a:lnTo>
                  <a:lnTo>
                    <a:pt x="83" y="61"/>
                  </a:lnTo>
                  <a:lnTo>
                    <a:pt x="79" y="71"/>
                  </a:lnTo>
                  <a:lnTo>
                    <a:pt x="72" y="82"/>
                  </a:lnTo>
                  <a:lnTo>
                    <a:pt x="82" y="79"/>
                  </a:lnTo>
                  <a:lnTo>
                    <a:pt x="85" y="79"/>
                  </a:lnTo>
                  <a:lnTo>
                    <a:pt x="76" y="87"/>
                  </a:lnTo>
                  <a:lnTo>
                    <a:pt x="70" y="93"/>
                  </a:lnTo>
                  <a:lnTo>
                    <a:pt x="72" y="105"/>
                  </a:lnTo>
                  <a:lnTo>
                    <a:pt x="75" y="112"/>
                  </a:lnTo>
                  <a:lnTo>
                    <a:pt x="71" y="116"/>
                  </a:lnTo>
                  <a:lnTo>
                    <a:pt x="67" y="103"/>
                  </a:lnTo>
                  <a:lnTo>
                    <a:pt x="59" y="101"/>
                  </a:lnTo>
                  <a:lnTo>
                    <a:pt x="50" y="101"/>
                  </a:lnTo>
                  <a:lnTo>
                    <a:pt x="42" y="91"/>
                  </a:lnTo>
                  <a:lnTo>
                    <a:pt x="38" y="83"/>
                  </a:lnTo>
                  <a:lnTo>
                    <a:pt x="30" y="77"/>
                  </a:lnTo>
                  <a:lnTo>
                    <a:pt x="32" y="63"/>
                  </a:lnTo>
                  <a:lnTo>
                    <a:pt x="27" y="54"/>
                  </a:lnTo>
                  <a:lnTo>
                    <a:pt x="25" y="42"/>
                  </a:lnTo>
                  <a:lnTo>
                    <a:pt x="25" y="32"/>
                  </a:lnTo>
                  <a:lnTo>
                    <a:pt x="23" y="23"/>
                  </a:lnTo>
                  <a:lnTo>
                    <a:pt x="23" y="17"/>
                  </a:lnTo>
                  <a:lnTo>
                    <a:pt x="20" y="12"/>
                  </a:lnTo>
                  <a:lnTo>
                    <a:pt x="11" y="26"/>
                  </a:lnTo>
                  <a:lnTo>
                    <a:pt x="7" y="36"/>
                  </a:lnTo>
                  <a:lnTo>
                    <a:pt x="3" y="56"/>
                  </a:lnTo>
                  <a:lnTo>
                    <a:pt x="7" y="66"/>
                  </a:lnTo>
                  <a:lnTo>
                    <a:pt x="12" y="76"/>
                  </a:lnTo>
                  <a:lnTo>
                    <a:pt x="9" y="89"/>
                  </a:lnTo>
                  <a:lnTo>
                    <a:pt x="3" y="89"/>
                  </a:lnTo>
                  <a:lnTo>
                    <a:pt x="10" y="102"/>
                  </a:lnTo>
                  <a:lnTo>
                    <a:pt x="2" y="116"/>
                  </a:lnTo>
                  <a:lnTo>
                    <a:pt x="0" y="122"/>
                  </a:lnTo>
                  <a:lnTo>
                    <a:pt x="2" y="125"/>
                  </a:lnTo>
                  <a:lnTo>
                    <a:pt x="8" y="123"/>
                  </a:lnTo>
                  <a:lnTo>
                    <a:pt x="12" y="128"/>
                  </a:lnTo>
                  <a:lnTo>
                    <a:pt x="1" y="139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9" name="Freeform 1046"/>
            <p:cNvSpPr>
              <a:spLocks/>
            </p:cNvSpPr>
            <p:nvPr/>
          </p:nvSpPr>
          <p:spPr bwMode="auto">
            <a:xfrm>
              <a:off x="3472" y="3223"/>
              <a:ext cx="34" cy="39"/>
            </a:xfrm>
            <a:custGeom>
              <a:avLst/>
              <a:gdLst>
                <a:gd name="T0" fmla="*/ 22 w 34"/>
                <a:gd name="T1" fmla="*/ 38 h 39"/>
                <a:gd name="T2" fmla="*/ 0 w 34"/>
                <a:gd name="T3" fmla="*/ 32 h 39"/>
                <a:gd name="T4" fmla="*/ 2 w 34"/>
                <a:gd name="T5" fmla="*/ 26 h 39"/>
                <a:gd name="T6" fmla="*/ 9 w 34"/>
                <a:gd name="T7" fmla="*/ 23 h 39"/>
                <a:gd name="T8" fmla="*/ 14 w 34"/>
                <a:gd name="T9" fmla="*/ 20 h 39"/>
                <a:gd name="T10" fmla="*/ 14 w 34"/>
                <a:gd name="T11" fmla="*/ 13 h 39"/>
                <a:gd name="T12" fmla="*/ 19 w 34"/>
                <a:gd name="T13" fmla="*/ 6 h 39"/>
                <a:gd name="T14" fmla="*/ 24 w 34"/>
                <a:gd name="T15" fmla="*/ 3 h 39"/>
                <a:gd name="T16" fmla="*/ 28 w 34"/>
                <a:gd name="T17" fmla="*/ 1 h 39"/>
                <a:gd name="T18" fmla="*/ 33 w 34"/>
                <a:gd name="T19" fmla="*/ 0 h 39"/>
                <a:gd name="T20" fmla="*/ 33 w 34"/>
                <a:gd name="T21" fmla="*/ 3 h 39"/>
                <a:gd name="T22" fmla="*/ 31 w 34"/>
                <a:gd name="T23" fmla="*/ 12 h 39"/>
                <a:gd name="T24" fmla="*/ 30 w 34"/>
                <a:gd name="T25" fmla="*/ 21 h 39"/>
                <a:gd name="T26" fmla="*/ 27 w 34"/>
                <a:gd name="T27" fmla="*/ 24 h 39"/>
                <a:gd name="T28" fmla="*/ 26 w 34"/>
                <a:gd name="T29" fmla="*/ 28 h 39"/>
                <a:gd name="T30" fmla="*/ 22 w 34"/>
                <a:gd name="T31" fmla="*/ 38 h 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4"/>
                <a:gd name="T49" fmla="*/ 0 h 39"/>
                <a:gd name="T50" fmla="*/ 34 w 34"/>
                <a:gd name="T51" fmla="*/ 39 h 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4" h="39">
                  <a:moveTo>
                    <a:pt x="22" y="38"/>
                  </a:moveTo>
                  <a:lnTo>
                    <a:pt x="0" y="32"/>
                  </a:lnTo>
                  <a:lnTo>
                    <a:pt x="2" y="26"/>
                  </a:lnTo>
                  <a:lnTo>
                    <a:pt x="9" y="23"/>
                  </a:lnTo>
                  <a:lnTo>
                    <a:pt x="14" y="20"/>
                  </a:lnTo>
                  <a:lnTo>
                    <a:pt x="14" y="13"/>
                  </a:lnTo>
                  <a:lnTo>
                    <a:pt x="19" y="6"/>
                  </a:lnTo>
                  <a:lnTo>
                    <a:pt x="24" y="3"/>
                  </a:lnTo>
                  <a:lnTo>
                    <a:pt x="28" y="1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31" y="12"/>
                  </a:lnTo>
                  <a:lnTo>
                    <a:pt x="30" y="21"/>
                  </a:lnTo>
                  <a:lnTo>
                    <a:pt x="27" y="24"/>
                  </a:lnTo>
                  <a:lnTo>
                    <a:pt x="26" y="28"/>
                  </a:lnTo>
                  <a:lnTo>
                    <a:pt x="22" y="38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60" name="Freeform 1047"/>
            <p:cNvSpPr>
              <a:spLocks/>
            </p:cNvSpPr>
            <p:nvPr/>
          </p:nvSpPr>
          <p:spPr bwMode="auto">
            <a:xfrm>
              <a:off x="3382" y="3223"/>
              <a:ext cx="51" cy="43"/>
            </a:xfrm>
            <a:custGeom>
              <a:avLst/>
              <a:gdLst>
                <a:gd name="T0" fmla="*/ 50 w 51"/>
                <a:gd name="T1" fmla="*/ 40 h 43"/>
                <a:gd name="T2" fmla="*/ 29 w 51"/>
                <a:gd name="T3" fmla="*/ 42 h 43"/>
                <a:gd name="T4" fmla="*/ 24 w 51"/>
                <a:gd name="T5" fmla="*/ 35 h 43"/>
                <a:gd name="T6" fmla="*/ 18 w 51"/>
                <a:gd name="T7" fmla="*/ 32 h 43"/>
                <a:gd name="T8" fmla="*/ 16 w 51"/>
                <a:gd name="T9" fmla="*/ 27 h 43"/>
                <a:gd name="T10" fmla="*/ 13 w 51"/>
                <a:gd name="T11" fmla="*/ 24 h 43"/>
                <a:gd name="T12" fmla="*/ 3 w 51"/>
                <a:gd name="T13" fmla="*/ 22 h 43"/>
                <a:gd name="T14" fmla="*/ 0 w 51"/>
                <a:gd name="T15" fmla="*/ 16 h 43"/>
                <a:gd name="T16" fmla="*/ 1 w 51"/>
                <a:gd name="T17" fmla="*/ 10 h 43"/>
                <a:gd name="T18" fmla="*/ 4 w 51"/>
                <a:gd name="T19" fmla="*/ 7 h 43"/>
                <a:gd name="T20" fmla="*/ 6 w 51"/>
                <a:gd name="T21" fmla="*/ 3 h 43"/>
                <a:gd name="T22" fmla="*/ 6 w 51"/>
                <a:gd name="T23" fmla="*/ 0 h 43"/>
                <a:gd name="T24" fmla="*/ 6 w 51"/>
                <a:gd name="T25" fmla="*/ 8 h 43"/>
                <a:gd name="T26" fmla="*/ 15 w 51"/>
                <a:gd name="T27" fmla="*/ 19 h 43"/>
                <a:gd name="T28" fmla="*/ 21 w 51"/>
                <a:gd name="T29" fmla="*/ 19 h 43"/>
                <a:gd name="T30" fmla="*/ 32 w 51"/>
                <a:gd name="T31" fmla="*/ 22 h 43"/>
                <a:gd name="T32" fmla="*/ 43 w 51"/>
                <a:gd name="T33" fmla="*/ 24 h 43"/>
                <a:gd name="T34" fmla="*/ 49 w 51"/>
                <a:gd name="T35" fmla="*/ 28 h 43"/>
                <a:gd name="T36" fmla="*/ 50 w 51"/>
                <a:gd name="T37" fmla="*/ 40 h 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1"/>
                <a:gd name="T58" fmla="*/ 0 h 43"/>
                <a:gd name="T59" fmla="*/ 51 w 51"/>
                <a:gd name="T60" fmla="*/ 43 h 4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1" h="43">
                  <a:moveTo>
                    <a:pt x="50" y="40"/>
                  </a:moveTo>
                  <a:lnTo>
                    <a:pt x="29" y="42"/>
                  </a:lnTo>
                  <a:lnTo>
                    <a:pt x="24" y="35"/>
                  </a:lnTo>
                  <a:lnTo>
                    <a:pt x="18" y="32"/>
                  </a:lnTo>
                  <a:lnTo>
                    <a:pt x="16" y="27"/>
                  </a:lnTo>
                  <a:lnTo>
                    <a:pt x="13" y="24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7"/>
                  </a:lnTo>
                  <a:lnTo>
                    <a:pt x="6" y="3"/>
                  </a:lnTo>
                  <a:lnTo>
                    <a:pt x="6" y="0"/>
                  </a:lnTo>
                  <a:lnTo>
                    <a:pt x="6" y="8"/>
                  </a:lnTo>
                  <a:lnTo>
                    <a:pt x="15" y="19"/>
                  </a:lnTo>
                  <a:lnTo>
                    <a:pt x="21" y="19"/>
                  </a:lnTo>
                  <a:lnTo>
                    <a:pt x="32" y="22"/>
                  </a:lnTo>
                  <a:lnTo>
                    <a:pt x="43" y="24"/>
                  </a:lnTo>
                  <a:lnTo>
                    <a:pt x="49" y="28"/>
                  </a:lnTo>
                  <a:lnTo>
                    <a:pt x="50" y="40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61" name="Freeform 1048"/>
            <p:cNvSpPr>
              <a:spLocks/>
            </p:cNvSpPr>
            <p:nvPr/>
          </p:nvSpPr>
          <p:spPr bwMode="auto">
            <a:xfrm>
              <a:off x="3457" y="3262"/>
              <a:ext cx="40" cy="26"/>
            </a:xfrm>
            <a:custGeom>
              <a:avLst/>
              <a:gdLst>
                <a:gd name="T0" fmla="*/ 39 w 40"/>
                <a:gd name="T1" fmla="*/ 13 h 26"/>
                <a:gd name="T2" fmla="*/ 3 w 40"/>
                <a:gd name="T3" fmla="*/ 25 h 26"/>
                <a:gd name="T4" fmla="*/ 2 w 40"/>
                <a:gd name="T5" fmla="*/ 21 h 26"/>
                <a:gd name="T6" fmla="*/ 0 w 40"/>
                <a:gd name="T7" fmla="*/ 17 h 26"/>
                <a:gd name="T8" fmla="*/ 0 w 40"/>
                <a:gd name="T9" fmla="*/ 7 h 26"/>
                <a:gd name="T10" fmla="*/ 7 w 40"/>
                <a:gd name="T11" fmla="*/ 0 h 26"/>
                <a:gd name="T12" fmla="*/ 38 w 40"/>
                <a:gd name="T13" fmla="*/ 4 h 26"/>
                <a:gd name="T14" fmla="*/ 39 w 40"/>
                <a:gd name="T15" fmla="*/ 13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26"/>
                <a:gd name="T26" fmla="*/ 40 w 40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26">
                  <a:moveTo>
                    <a:pt x="39" y="13"/>
                  </a:moveTo>
                  <a:lnTo>
                    <a:pt x="3" y="25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7"/>
                  </a:lnTo>
                  <a:lnTo>
                    <a:pt x="7" y="0"/>
                  </a:lnTo>
                  <a:lnTo>
                    <a:pt x="38" y="4"/>
                  </a:lnTo>
                  <a:lnTo>
                    <a:pt x="39" y="13"/>
                  </a:lnTo>
                </a:path>
              </a:pathLst>
            </a:custGeom>
            <a:noFill/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62" name="Freeform 1049"/>
            <p:cNvSpPr>
              <a:spLocks/>
            </p:cNvSpPr>
            <p:nvPr/>
          </p:nvSpPr>
          <p:spPr bwMode="auto">
            <a:xfrm>
              <a:off x="3444" y="3284"/>
              <a:ext cx="13" cy="34"/>
            </a:xfrm>
            <a:custGeom>
              <a:avLst/>
              <a:gdLst>
                <a:gd name="T0" fmla="*/ 7 w 13"/>
                <a:gd name="T1" fmla="*/ 0 h 34"/>
                <a:gd name="T2" fmla="*/ 0 w 13"/>
                <a:gd name="T3" fmla="*/ 0 h 34"/>
                <a:gd name="T4" fmla="*/ 0 w 13"/>
                <a:gd name="T5" fmla="*/ 8 h 34"/>
                <a:gd name="T6" fmla="*/ 5 w 13"/>
                <a:gd name="T7" fmla="*/ 13 h 34"/>
                <a:gd name="T8" fmla="*/ 8 w 13"/>
                <a:gd name="T9" fmla="*/ 18 h 34"/>
                <a:gd name="T10" fmla="*/ 8 w 13"/>
                <a:gd name="T11" fmla="*/ 26 h 34"/>
                <a:gd name="T12" fmla="*/ 12 w 13"/>
                <a:gd name="T13" fmla="*/ 33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34"/>
                <a:gd name="T23" fmla="*/ 13 w 13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34">
                  <a:moveTo>
                    <a:pt x="7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5" y="13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12" y="33"/>
                  </a:lnTo>
                </a:path>
              </a:pathLst>
            </a:custGeom>
            <a:noFill/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63" name="Freeform 1050"/>
            <p:cNvSpPr>
              <a:spLocks/>
            </p:cNvSpPr>
            <p:nvPr/>
          </p:nvSpPr>
          <p:spPr bwMode="auto">
            <a:xfrm>
              <a:off x="4043" y="3568"/>
              <a:ext cx="165" cy="61"/>
            </a:xfrm>
            <a:custGeom>
              <a:avLst/>
              <a:gdLst>
                <a:gd name="T0" fmla="*/ 153 w 165"/>
                <a:gd name="T1" fmla="*/ 0 h 61"/>
                <a:gd name="T2" fmla="*/ 154 w 165"/>
                <a:gd name="T3" fmla="*/ 9 h 61"/>
                <a:gd name="T4" fmla="*/ 156 w 165"/>
                <a:gd name="T5" fmla="*/ 12 h 61"/>
                <a:gd name="T6" fmla="*/ 163 w 165"/>
                <a:gd name="T7" fmla="*/ 12 h 61"/>
                <a:gd name="T8" fmla="*/ 164 w 165"/>
                <a:gd name="T9" fmla="*/ 20 h 61"/>
                <a:gd name="T10" fmla="*/ 161 w 165"/>
                <a:gd name="T11" fmla="*/ 24 h 61"/>
                <a:gd name="T12" fmla="*/ 152 w 165"/>
                <a:gd name="T13" fmla="*/ 57 h 61"/>
                <a:gd name="T14" fmla="*/ 147 w 165"/>
                <a:gd name="T15" fmla="*/ 60 h 61"/>
                <a:gd name="T16" fmla="*/ 141 w 165"/>
                <a:gd name="T17" fmla="*/ 60 h 61"/>
                <a:gd name="T18" fmla="*/ 81 w 165"/>
                <a:gd name="T19" fmla="*/ 43 h 61"/>
                <a:gd name="T20" fmla="*/ 59 w 165"/>
                <a:gd name="T21" fmla="*/ 45 h 61"/>
                <a:gd name="T22" fmla="*/ 56 w 165"/>
                <a:gd name="T23" fmla="*/ 38 h 61"/>
                <a:gd name="T24" fmla="*/ 51 w 165"/>
                <a:gd name="T25" fmla="*/ 36 h 61"/>
                <a:gd name="T26" fmla="*/ 49 w 165"/>
                <a:gd name="T27" fmla="*/ 29 h 61"/>
                <a:gd name="T28" fmla="*/ 50 w 165"/>
                <a:gd name="T29" fmla="*/ 25 h 61"/>
                <a:gd name="T30" fmla="*/ 49 w 165"/>
                <a:gd name="T31" fmla="*/ 22 h 61"/>
                <a:gd name="T32" fmla="*/ 50 w 165"/>
                <a:gd name="T33" fmla="*/ 19 h 61"/>
                <a:gd name="T34" fmla="*/ 46 w 165"/>
                <a:gd name="T35" fmla="*/ 17 h 61"/>
                <a:gd name="T36" fmla="*/ 38 w 165"/>
                <a:gd name="T37" fmla="*/ 18 h 61"/>
                <a:gd name="T38" fmla="*/ 30 w 165"/>
                <a:gd name="T39" fmla="*/ 20 h 61"/>
                <a:gd name="T40" fmla="*/ 27 w 165"/>
                <a:gd name="T41" fmla="*/ 18 h 61"/>
                <a:gd name="T42" fmla="*/ 23 w 165"/>
                <a:gd name="T43" fmla="*/ 16 h 61"/>
                <a:gd name="T44" fmla="*/ 16 w 165"/>
                <a:gd name="T45" fmla="*/ 17 h 61"/>
                <a:gd name="T46" fmla="*/ 14 w 165"/>
                <a:gd name="T47" fmla="*/ 19 h 61"/>
                <a:gd name="T48" fmla="*/ 11 w 165"/>
                <a:gd name="T49" fmla="*/ 22 h 61"/>
                <a:gd name="T50" fmla="*/ 8 w 165"/>
                <a:gd name="T51" fmla="*/ 22 h 61"/>
                <a:gd name="T52" fmla="*/ 4 w 165"/>
                <a:gd name="T53" fmla="*/ 18 h 61"/>
                <a:gd name="T54" fmla="*/ 1 w 165"/>
                <a:gd name="T55" fmla="*/ 18 h 61"/>
                <a:gd name="T56" fmla="*/ 0 w 165"/>
                <a:gd name="T57" fmla="*/ 12 h 61"/>
                <a:gd name="T58" fmla="*/ 6 w 165"/>
                <a:gd name="T59" fmla="*/ 10 h 61"/>
                <a:gd name="T60" fmla="*/ 11 w 165"/>
                <a:gd name="T61" fmla="*/ 8 h 61"/>
                <a:gd name="T62" fmla="*/ 13 w 165"/>
                <a:gd name="T63" fmla="*/ 7 h 61"/>
                <a:gd name="T64" fmla="*/ 14 w 165"/>
                <a:gd name="T65" fmla="*/ 2 h 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5"/>
                <a:gd name="T100" fmla="*/ 0 h 61"/>
                <a:gd name="T101" fmla="*/ 165 w 165"/>
                <a:gd name="T102" fmla="*/ 61 h 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5" h="61">
                  <a:moveTo>
                    <a:pt x="153" y="0"/>
                  </a:moveTo>
                  <a:lnTo>
                    <a:pt x="154" y="9"/>
                  </a:lnTo>
                  <a:lnTo>
                    <a:pt x="156" y="12"/>
                  </a:lnTo>
                  <a:lnTo>
                    <a:pt x="163" y="12"/>
                  </a:lnTo>
                  <a:lnTo>
                    <a:pt x="164" y="20"/>
                  </a:lnTo>
                  <a:lnTo>
                    <a:pt x="161" y="24"/>
                  </a:lnTo>
                  <a:lnTo>
                    <a:pt x="152" y="57"/>
                  </a:lnTo>
                  <a:lnTo>
                    <a:pt x="147" y="60"/>
                  </a:lnTo>
                  <a:lnTo>
                    <a:pt x="141" y="60"/>
                  </a:lnTo>
                  <a:lnTo>
                    <a:pt x="81" y="43"/>
                  </a:lnTo>
                  <a:lnTo>
                    <a:pt x="59" y="45"/>
                  </a:lnTo>
                  <a:lnTo>
                    <a:pt x="56" y="38"/>
                  </a:lnTo>
                  <a:lnTo>
                    <a:pt x="51" y="36"/>
                  </a:lnTo>
                  <a:lnTo>
                    <a:pt x="49" y="29"/>
                  </a:lnTo>
                  <a:lnTo>
                    <a:pt x="50" y="25"/>
                  </a:lnTo>
                  <a:lnTo>
                    <a:pt x="49" y="22"/>
                  </a:lnTo>
                  <a:lnTo>
                    <a:pt x="50" y="19"/>
                  </a:lnTo>
                  <a:lnTo>
                    <a:pt x="46" y="17"/>
                  </a:lnTo>
                  <a:lnTo>
                    <a:pt x="38" y="18"/>
                  </a:lnTo>
                  <a:lnTo>
                    <a:pt x="30" y="20"/>
                  </a:lnTo>
                  <a:lnTo>
                    <a:pt x="27" y="18"/>
                  </a:lnTo>
                  <a:lnTo>
                    <a:pt x="23" y="16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1" y="18"/>
                  </a:lnTo>
                  <a:lnTo>
                    <a:pt x="0" y="12"/>
                  </a:lnTo>
                  <a:lnTo>
                    <a:pt x="6" y="10"/>
                  </a:lnTo>
                  <a:lnTo>
                    <a:pt x="11" y="8"/>
                  </a:lnTo>
                  <a:lnTo>
                    <a:pt x="13" y="7"/>
                  </a:lnTo>
                  <a:lnTo>
                    <a:pt x="14" y="2"/>
                  </a:lnTo>
                </a:path>
              </a:pathLst>
            </a:custGeom>
            <a:solidFill>
              <a:srgbClr val="114FFB"/>
            </a:solidFill>
            <a:ln w="127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</p:grpSp>
      <p:sp>
        <p:nvSpPr>
          <p:cNvPr id="15378" name="Freeform 1051"/>
          <p:cNvSpPr>
            <a:spLocks/>
          </p:cNvSpPr>
          <p:nvPr/>
        </p:nvSpPr>
        <p:spPr bwMode="auto">
          <a:xfrm>
            <a:off x="5495925" y="4729163"/>
            <a:ext cx="469900" cy="228600"/>
          </a:xfrm>
          <a:custGeom>
            <a:avLst/>
            <a:gdLst>
              <a:gd name="T0" fmla="*/ 0 w 296"/>
              <a:gd name="T1" fmla="*/ 0 h 144"/>
              <a:gd name="T2" fmla="*/ 125412 w 296"/>
              <a:gd name="T3" fmla="*/ 58737 h 144"/>
              <a:gd name="T4" fmla="*/ 249237 w 296"/>
              <a:gd name="T5" fmla="*/ 180975 h 144"/>
              <a:gd name="T6" fmla="*/ 284162 w 296"/>
              <a:gd name="T7" fmla="*/ 193675 h 144"/>
              <a:gd name="T8" fmla="*/ 292100 w 296"/>
              <a:gd name="T9" fmla="*/ 201612 h 144"/>
              <a:gd name="T10" fmla="*/ 401637 w 296"/>
              <a:gd name="T11" fmla="*/ 227013 h 144"/>
              <a:gd name="T12" fmla="*/ 468313 w 296"/>
              <a:gd name="T13" fmla="*/ 219075 h 1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6"/>
              <a:gd name="T22" fmla="*/ 0 h 144"/>
              <a:gd name="T23" fmla="*/ 296 w 296"/>
              <a:gd name="T24" fmla="*/ 144 h 1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6" h="144">
                <a:moveTo>
                  <a:pt x="0" y="0"/>
                </a:moveTo>
                <a:lnTo>
                  <a:pt x="79" y="37"/>
                </a:lnTo>
                <a:lnTo>
                  <a:pt x="157" y="114"/>
                </a:lnTo>
                <a:lnTo>
                  <a:pt x="179" y="122"/>
                </a:lnTo>
                <a:lnTo>
                  <a:pt x="184" y="127"/>
                </a:lnTo>
                <a:lnTo>
                  <a:pt x="253" y="143"/>
                </a:lnTo>
                <a:lnTo>
                  <a:pt x="295" y="138"/>
                </a:lnTo>
              </a:path>
            </a:pathLst>
          </a:custGeom>
          <a:noFill/>
          <a:ln w="12700" cap="rnd" cmpd="sng">
            <a:solidFill>
              <a:srgbClr val="114FF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79" name="Freeform 1052"/>
          <p:cNvSpPr>
            <a:spLocks/>
          </p:cNvSpPr>
          <p:nvPr/>
        </p:nvSpPr>
        <p:spPr bwMode="auto">
          <a:xfrm>
            <a:off x="5437188" y="4872038"/>
            <a:ext cx="288925" cy="38100"/>
          </a:xfrm>
          <a:custGeom>
            <a:avLst/>
            <a:gdLst>
              <a:gd name="T0" fmla="*/ 0 w 182"/>
              <a:gd name="T1" fmla="*/ 36513 h 24"/>
              <a:gd name="T2" fmla="*/ 123825 w 182"/>
              <a:gd name="T3" fmla="*/ 0 h 24"/>
              <a:gd name="T4" fmla="*/ 204788 w 182"/>
              <a:gd name="T5" fmla="*/ 19050 h 24"/>
              <a:gd name="T6" fmla="*/ 287338 w 182"/>
              <a:gd name="T7" fmla="*/ 36513 h 24"/>
              <a:gd name="T8" fmla="*/ 0 60000 65536"/>
              <a:gd name="T9" fmla="*/ 0 60000 65536"/>
              <a:gd name="T10" fmla="*/ 0 60000 65536"/>
              <a:gd name="T11" fmla="*/ 0 60000 65536"/>
              <a:gd name="T12" fmla="*/ 0 w 182"/>
              <a:gd name="T13" fmla="*/ 0 h 24"/>
              <a:gd name="T14" fmla="*/ 182 w 182"/>
              <a:gd name="T15" fmla="*/ 24 h 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2" h="24">
                <a:moveTo>
                  <a:pt x="0" y="23"/>
                </a:moveTo>
                <a:lnTo>
                  <a:pt x="78" y="0"/>
                </a:lnTo>
                <a:lnTo>
                  <a:pt x="129" y="12"/>
                </a:lnTo>
                <a:lnTo>
                  <a:pt x="181" y="23"/>
                </a:lnTo>
              </a:path>
            </a:pathLst>
          </a:custGeom>
          <a:noFill/>
          <a:ln w="12700" cap="rnd" cmpd="sng">
            <a:solidFill>
              <a:srgbClr val="114FF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0" name="Freeform 1053"/>
          <p:cNvSpPr>
            <a:spLocks/>
          </p:cNvSpPr>
          <p:nvPr/>
        </p:nvSpPr>
        <p:spPr bwMode="auto">
          <a:xfrm>
            <a:off x="6605588" y="3328988"/>
            <a:ext cx="46037" cy="165100"/>
          </a:xfrm>
          <a:custGeom>
            <a:avLst/>
            <a:gdLst>
              <a:gd name="T0" fmla="*/ 31750 w 29"/>
              <a:gd name="T1" fmla="*/ 163513 h 104"/>
              <a:gd name="T2" fmla="*/ 44450 w 29"/>
              <a:gd name="T3" fmla="*/ 106363 h 104"/>
              <a:gd name="T4" fmla="*/ 38100 w 29"/>
              <a:gd name="T5" fmla="*/ 63500 h 104"/>
              <a:gd name="T6" fmla="*/ 25400 w 29"/>
              <a:gd name="T7" fmla="*/ 31750 h 104"/>
              <a:gd name="T8" fmla="*/ 12700 w 29"/>
              <a:gd name="T9" fmla="*/ 0 h 104"/>
              <a:gd name="T10" fmla="*/ 0 w 29"/>
              <a:gd name="T11" fmla="*/ 6350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"/>
              <a:gd name="T19" fmla="*/ 0 h 104"/>
              <a:gd name="T20" fmla="*/ 29 w 29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" h="104">
                <a:moveTo>
                  <a:pt x="20" y="103"/>
                </a:moveTo>
                <a:lnTo>
                  <a:pt x="28" y="67"/>
                </a:lnTo>
                <a:lnTo>
                  <a:pt x="24" y="40"/>
                </a:lnTo>
                <a:lnTo>
                  <a:pt x="16" y="20"/>
                </a:lnTo>
                <a:lnTo>
                  <a:pt x="8" y="0"/>
                </a:lnTo>
                <a:lnTo>
                  <a:pt x="0" y="4"/>
                </a:lnTo>
              </a:path>
            </a:pathLst>
          </a:custGeom>
          <a:noFill/>
          <a:ln w="12700" cap="rnd" cmpd="sng">
            <a:solidFill>
              <a:srgbClr val="114FF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1" name="Freeform 1054"/>
          <p:cNvSpPr>
            <a:spLocks/>
          </p:cNvSpPr>
          <p:nvPr/>
        </p:nvSpPr>
        <p:spPr bwMode="auto">
          <a:xfrm>
            <a:off x="4705350" y="3203575"/>
            <a:ext cx="881063" cy="1087438"/>
          </a:xfrm>
          <a:custGeom>
            <a:avLst/>
            <a:gdLst>
              <a:gd name="T0" fmla="*/ 855663 w 555"/>
              <a:gd name="T1" fmla="*/ 1068388 h 685"/>
              <a:gd name="T2" fmla="*/ 858838 w 555"/>
              <a:gd name="T3" fmla="*/ 1038225 h 685"/>
              <a:gd name="T4" fmla="*/ 838200 w 555"/>
              <a:gd name="T5" fmla="*/ 1011238 h 685"/>
              <a:gd name="T6" fmla="*/ 819150 w 555"/>
              <a:gd name="T7" fmla="*/ 985838 h 685"/>
              <a:gd name="T8" fmla="*/ 796925 w 555"/>
              <a:gd name="T9" fmla="*/ 968375 h 685"/>
              <a:gd name="T10" fmla="*/ 785813 w 555"/>
              <a:gd name="T11" fmla="*/ 938213 h 685"/>
              <a:gd name="T12" fmla="*/ 790575 w 555"/>
              <a:gd name="T13" fmla="*/ 904875 h 685"/>
              <a:gd name="T14" fmla="*/ 793750 w 555"/>
              <a:gd name="T15" fmla="*/ 879475 h 685"/>
              <a:gd name="T16" fmla="*/ 766763 w 555"/>
              <a:gd name="T17" fmla="*/ 865188 h 685"/>
              <a:gd name="T18" fmla="*/ 725488 w 555"/>
              <a:gd name="T19" fmla="*/ 855663 h 685"/>
              <a:gd name="T20" fmla="*/ 679450 w 555"/>
              <a:gd name="T21" fmla="*/ 863600 h 685"/>
              <a:gd name="T22" fmla="*/ 642938 w 555"/>
              <a:gd name="T23" fmla="*/ 860425 h 685"/>
              <a:gd name="T24" fmla="*/ 601663 w 555"/>
              <a:gd name="T25" fmla="*/ 855663 h 685"/>
              <a:gd name="T26" fmla="*/ 606425 w 555"/>
              <a:gd name="T27" fmla="*/ 812800 h 685"/>
              <a:gd name="T28" fmla="*/ 576263 w 555"/>
              <a:gd name="T29" fmla="*/ 777875 h 685"/>
              <a:gd name="T30" fmla="*/ 547688 w 555"/>
              <a:gd name="T31" fmla="*/ 750888 h 685"/>
              <a:gd name="T32" fmla="*/ 525463 w 555"/>
              <a:gd name="T33" fmla="*/ 719138 h 685"/>
              <a:gd name="T34" fmla="*/ 484188 w 555"/>
              <a:gd name="T35" fmla="*/ 712788 h 685"/>
              <a:gd name="T36" fmla="*/ 473075 w 555"/>
              <a:gd name="T37" fmla="*/ 674688 h 685"/>
              <a:gd name="T38" fmla="*/ 419100 w 555"/>
              <a:gd name="T39" fmla="*/ 663575 h 685"/>
              <a:gd name="T40" fmla="*/ 390525 w 555"/>
              <a:gd name="T41" fmla="*/ 660400 h 685"/>
              <a:gd name="T42" fmla="*/ 371475 w 555"/>
              <a:gd name="T43" fmla="*/ 628650 h 685"/>
              <a:gd name="T44" fmla="*/ 331788 w 555"/>
              <a:gd name="T45" fmla="*/ 612775 h 685"/>
              <a:gd name="T46" fmla="*/ 306388 w 555"/>
              <a:gd name="T47" fmla="*/ 598488 h 685"/>
              <a:gd name="T48" fmla="*/ 263525 w 555"/>
              <a:gd name="T49" fmla="*/ 598488 h 685"/>
              <a:gd name="T50" fmla="*/ 241300 w 555"/>
              <a:gd name="T51" fmla="*/ 577850 h 685"/>
              <a:gd name="T52" fmla="*/ 219075 w 555"/>
              <a:gd name="T53" fmla="*/ 604838 h 685"/>
              <a:gd name="T54" fmla="*/ 223838 w 555"/>
              <a:gd name="T55" fmla="*/ 663575 h 685"/>
              <a:gd name="T56" fmla="*/ 192088 w 555"/>
              <a:gd name="T57" fmla="*/ 695325 h 685"/>
              <a:gd name="T58" fmla="*/ 163513 w 555"/>
              <a:gd name="T59" fmla="*/ 717550 h 685"/>
              <a:gd name="T60" fmla="*/ 142875 w 555"/>
              <a:gd name="T61" fmla="*/ 698500 h 685"/>
              <a:gd name="T62" fmla="*/ 130175 w 555"/>
              <a:gd name="T63" fmla="*/ 661988 h 685"/>
              <a:gd name="T64" fmla="*/ 106363 w 555"/>
              <a:gd name="T65" fmla="*/ 633413 h 685"/>
              <a:gd name="T66" fmla="*/ 90488 w 555"/>
              <a:gd name="T67" fmla="*/ 603250 h 685"/>
              <a:gd name="T68" fmla="*/ 98425 w 555"/>
              <a:gd name="T69" fmla="*/ 554038 h 685"/>
              <a:gd name="T70" fmla="*/ 76200 w 555"/>
              <a:gd name="T71" fmla="*/ 519113 h 685"/>
              <a:gd name="T72" fmla="*/ 33338 w 555"/>
              <a:gd name="T73" fmla="*/ 514350 h 685"/>
              <a:gd name="T74" fmla="*/ 20638 w 555"/>
              <a:gd name="T75" fmla="*/ 479425 h 685"/>
              <a:gd name="T76" fmla="*/ 12700 w 555"/>
              <a:gd name="T77" fmla="*/ 450850 h 685"/>
              <a:gd name="T78" fmla="*/ 7938 w 555"/>
              <a:gd name="T79" fmla="*/ 427038 h 685"/>
              <a:gd name="T80" fmla="*/ 4763 w 555"/>
              <a:gd name="T81" fmla="*/ 363538 h 685"/>
              <a:gd name="T82" fmla="*/ 19050 w 555"/>
              <a:gd name="T83" fmla="*/ 325438 h 685"/>
              <a:gd name="T84" fmla="*/ 30163 w 555"/>
              <a:gd name="T85" fmla="*/ 292100 h 685"/>
              <a:gd name="T86" fmla="*/ 3175 w 555"/>
              <a:gd name="T87" fmla="*/ 271463 h 685"/>
              <a:gd name="T88" fmla="*/ 22225 w 555"/>
              <a:gd name="T89" fmla="*/ 242888 h 685"/>
              <a:gd name="T90" fmla="*/ 17463 w 555"/>
              <a:gd name="T91" fmla="*/ 188913 h 685"/>
              <a:gd name="T92" fmla="*/ 22225 w 555"/>
              <a:gd name="T93" fmla="*/ 138113 h 685"/>
              <a:gd name="T94" fmla="*/ 19050 w 555"/>
              <a:gd name="T95" fmla="*/ 96838 h 685"/>
              <a:gd name="T96" fmla="*/ 25400 w 555"/>
              <a:gd name="T97" fmla="*/ 53975 h 685"/>
              <a:gd name="T98" fmla="*/ 31750 w 555"/>
              <a:gd name="T99" fmla="*/ 9525 h 68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55"/>
              <a:gd name="T151" fmla="*/ 0 h 685"/>
              <a:gd name="T152" fmla="*/ 555 w 555"/>
              <a:gd name="T153" fmla="*/ 685 h 68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55" h="685">
                <a:moveTo>
                  <a:pt x="554" y="684"/>
                </a:moveTo>
                <a:lnTo>
                  <a:pt x="545" y="678"/>
                </a:lnTo>
                <a:lnTo>
                  <a:pt x="539" y="673"/>
                </a:lnTo>
                <a:lnTo>
                  <a:pt x="534" y="665"/>
                </a:lnTo>
                <a:lnTo>
                  <a:pt x="535" y="659"/>
                </a:lnTo>
                <a:lnTo>
                  <a:pt x="541" y="654"/>
                </a:lnTo>
                <a:lnTo>
                  <a:pt x="543" y="646"/>
                </a:lnTo>
                <a:lnTo>
                  <a:pt x="541" y="641"/>
                </a:lnTo>
                <a:lnTo>
                  <a:pt x="528" y="637"/>
                </a:lnTo>
                <a:lnTo>
                  <a:pt x="517" y="633"/>
                </a:lnTo>
                <a:lnTo>
                  <a:pt x="516" y="628"/>
                </a:lnTo>
                <a:lnTo>
                  <a:pt x="516" y="621"/>
                </a:lnTo>
                <a:lnTo>
                  <a:pt x="514" y="617"/>
                </a:lnTo>
                <a:lnTo>
                  <a:pt x="506" y="612"/>
                </a:lnTo>
                <a:lnTo>
                  <a:pt x="502" y="610"/>
                </a:lnTo>
                <a:lnTo>
                  <a:pt x="497" y="606"/>
                </a:lnTo>
                <a:lnTo>
                  <a:pt x="496" y="597"/>
                </a:lnTo>
                <a:lnTo>
                  <a:pt x="495" y="591"/>
                </a:lnTo>
                <a:lnTo>
                  <a:pt x="495" y="583"/>
                </a:lnTo>
                <a:lnTo>
                  <a:pt x="496" y="575"/>
                </a:lnTo>
                <a:lnTo>
                  <a:pt x="498" y="570"/>
                </a:lnTo>
                <a:lnTo>
                  <a:pt x="498" y="563"/>
                </a:lnTo>
                <a:lnTo>
                  <a:pt x="500" y="558"/>
                </a:lnTo>
                <a:lnTo>
                  <a:pt x="500" y="554"/>
                </a:lnTo>
                <a:lnTo>
                  <a:pt x="499" y="547"/>
                </a:lnTo>
                <a:lnTo>
                  <a:pt x="488" y="546"/>
                </a:lnTo>
                <a:lnTo>
                  <a:pt x="483" y="545"/>
                </a:lnTo>
                <a:lnTo>
                  <a:pt x="473" y="535"/>
                </a:lnTo>
                <a:lnTo>
                  <a:pt x="464" y="534"/>
                </a:lnTo>
                <a:lnTo>
                  <a:pt x="457" y="539"/>
                </a:lnTo>
                <a:lnTo>
                  <a:pt x="449" y="545"/>
                </a:lnTo>
                <a:lnTo>
                  <a:pt x="437" y="546"/>
                </a:lnTo>
                <a:lnTo>
                  <a:pt x="428" y="544"/>
                </a:lnTo>
                <a:lnTo>
                  <a:pt x="419" y="543"/>
                </a:lnTo>
                <a:lnTo>
                  <a:pt x="414" y="543"/>
                </a:lnTo>
                <a:lnTo>
                  <a:pt x="405" y="542"/>
                </a:lnTo>
                <a:lnTo>
                  <a:pt x="393" y="543"/>
                </a:lnTo>
                <a:lnTo>
                  <a:pt x="386" y="543"/>
                </a:lnTo>
                <a:lnTo>
                  <a:pt x="379" y="539"/>
                </a:lnTo>
                <a:lnTo>
                  <a:pt x="376" y="532"/>
                </a:lnTo>
                <a:lnTo>
                  <a:pt x="379" y="521"/>
                </a:lnTo>
                <a:lnTo>
                  <a:pt x="382" y="512"/>
                </a:lnTo>
                <a:lnTo>
                  <a:pt x="379" y="499"/>
                </a:lnTo>
                <a:lnTo>
                  <a:pt x="370" y="492"/>
                </a:lnTo>
                <a:lnTo>
                  <a:pt x="363" y="490"/>
                </a:lnTo>
                <a:lnTo>
                  <a:pt x="361" y="483"/>
                </a:lnTo>
                <a:lnTo>
                  <a:pt x="355" y="474"/>
                </a:lnTo>
                <a:lnTo>
                  <a:pt x="345" y="473"/>
                </a:lnTo>
                <a:lnTo>
                  <a:pt x="339" y="469"/>
                </a:lnTo>
                <a:lnTo>
                  <a:pt x="334" y="461"/>
                </a:lnTo>
                <a:lnTo>
                  <a:pt x="331" y="453"/>
                </a:lnTo>
                <a:lnTo>
                  <a:pt x="322" y="451"/>
                </a:lnTo>
                <a:lnTo>
                  <a:pt x="313" y="452"/>
                </a:lnTo>
                <a:lnTo>
                  <a:pt x="305" y="449"/>
                </a:lnTo>
                <a:lnTo>
                  <a:pt x="302" y="441"/>
                </a:lnTo>
                <a:lnTo>
                  <a:pt x="300" y="434"/>
                </a:lnTo>
                <a:lnTo>
                  <a:pt x="298" y="425"/>
                </a:lnTo>
                <a:lnTo>
                  <a:pt x="287" y="420"/>
                </a:lnTo>
                <a:lnTo>
                  <a:pt x="272" y="419"/>
                </a:lnTo>
                <a:lnTo>
                  <a:pt x="264" y="418"/>
                </a:lnTo>
                <a:lnTo>
                  <a:pt x="256" y="418"/>
                </a:lnTo>
                <a:lnTo>
                  <a:pt x="250" y="418"/>
                </a:lnTo>
                <a:lnTo>
                  <a:pt x="246" y="416"/>
                </a:lnTo>
                <a:lnTo>
                  <a:pt x="241" y="409"/>
                </a:lnTo>
                <a:lnTo>
                  <a:pt x="237" y="402"/>
                </a:lnTo>
                <a:lnTo>
                  <a:pt x="234" y="396"/>
                </a:lnTo>
                <a:lnTo>
                  <a:pt x="223" y="394"/>
                </a:lnTo>
                <a:lnTo>
                  <a:pt x="216" y="393"/>
                </a:lnTo>
                <a:lnTo>
                  <a:pt x="209" y="386"/>
                </a:lnTo>
                <a:lnTo>
                  <a:pt x="205" y="381"/>
                </a:lnTo>
                <a:lnTo>
                  <a:pt x="201" y="377"/>
                </a:lnTo>
                <a:lnTo>
                  <a:pt x="193" y="377"/>
                </a:lnTo>
                <a:lnTo>
                  <a:pt x="186" y="377"/>
                </a:lnTo>
                <a:lnTo>
                  <a:pt x="176" y="378"/>
                </a:lnTo>
                <a:lnTo>
                  <a:pt x="166" y="377"/>
                </a:lnTo>
                <a:lnTo>
                  <a:pt x="161" y="370"/>
                </a:lnTo>
                <a:lnTo>
                  <a:pt x="157" y="365"/>
                </a:lnTo>
                <a:lnTo>
                  <a:pt x="152" y="364"/>
                </a:lnTo>
                <a:lnTo>
                  <a:pt x="148" y="365"/>
                </a:lnTo>
                <a:lnTo>
                  <a:pt x="141" y="371"/>
                </a:lnTo>
                <a:lnTo>
                  <a:pt x="138" y="381"/>
                </a:lnTo>
                <a:lnTo>
                  <a:pt x="139" y="389"/>
                </a:lnTo>
                <a:lnTo>
                  <a:pt x="141" y="404"/>
                </a:lnTo>
                <a:lnTo>
                  <a:pt x="141" y="418"/>
                </a:lnTo>
                <a:lnTo>
                  <a:pt x="135" y="424"/>
                </a:lnTo>
                <a:lnTo>
                  <a:pt x="125" y="431"/>
                </a:lnTo>
                <a:lnTo>
                  <a:pt x="121" y="438"/>
                </a:lnTo>
                <a:lnTo>
                  <a:pt x="116" y="445"/>
                </a:lnTo>
                <a:lnTo>
                  <a:pt x="109" y="449"/>
                </a:lnTo>
                <a:lnTo>
                  <a:pt x="103" y="452"/>
                </a:lnTo>
                <a:lnTo>
                  <a:pt x="98" y="453"/>
                </a:lnTo>
                <a:lnTo>
                  <a:pt x="92" y="450"/>
                </a:lnTo>
                <a:lnTo>
                  <a:pt x="90" y="440"/>
                </a:lnTo>
                <a:lnTo>
                  <a:pt x="89" y="435"/>
                </a:lnTo>
                <a:lnTo>
                  <a:pt x="84" y="430"/>
                </a:lnTo>
                <a:lnTo>
                  <a:pt x="82" y="417"/>
                </a:lnTo>
                <a:lnTo>
                  <a:pt x="81" y="405"/>
                </a:lnTo>
                <a:lnTo>
                  <a:pt x="74" y="402"/>
                </a:lnTo>
                <a:lnTo>
                  <a:pt x="67" y="399"/>
                </a:lnTo>
                <a:lnTo>
                  <a:pt x="62" y="395"/>
                </a:lnTo>
                <a:lnTo>
                  <a:pt x="61" y="388"/>
                </a:lnTo>
                <a:lnTo>
                  <a:pt x="57" y="380"/>
                </a:lnTo>
                <a:lnTo>
                  <a:pt x="58" y="371"/>
                </a:lnTo>
                <a:lnTo>
                  <a:pt x="63" y="364"/>
                </a:lnTo>
                <a:lnTo>
                  <a:pt x="62" y="349"/>
                </a:lnTo>
                <a:lnTo>
                  <a:pt x="54" y="342"/>
                </a:lnTo>
                <a:lnTo>
                  <a:pt x="49" y="335"/>
                </a:lnTo>
                <a:lnTo>
                  <a:pt x="48" y="327"/>
                </a:lnTo>
                <a:lnTo>
                  <a:pt x="38" y="324"/>
                </a:lnTo>
                <a:lnTo>
                  <a:pt x="27" y="327"/>
                </a:lnTo>
                <a:lnTo>
                  <a:pt x="21" y="324"/>
                </a:lnTo>
                <a:lnTo>
                  <a:pt x="19" y="318"/>
                </a:lnTo>
                <a:lnTo>
                  <a:pt x="14" y="310"/>
                </a:lnTo>
                <a:lnTo>
                  <a:pt x="13" y="302"/>
                </a:lnTo>
                <a:lnTo>
                  <a:pt x="14" y="296"/>
                </a:lnTo>
                <a:lnTo>
                  <a:pt x="13" y="287"/>
                </a:lnTo>
                <a:lnTo>
                  <a:pt x="8" y="284"/>
                </a:lnTo>
                <a:lnTo>
                  <a:pt x="5" y="280"/>
                </a:lnTo>
                <a:lnTo>
                  <a:pt x="5" y="275"/>
                </a:lnTo>
                <a:lnTo>
                  <a:pt x="5" y="269"/>
                </a:lnTo>
                <a:lnTo>
                  <a:pt x="0" y="250"/>
                </a:lnTo>
                <a:lnTo>
                  <a:pt x="1" y="239"/>
                </a:lnTo>
                <a:lnTo>
                  <a:pt x="3" y="229"/>
                </a:lnTo>
                <a:lnTo>
                  <a:pt x="14" y="223"/>
                </a:lnTo>
                <a:lnTo>
                  <a:pt x="19" y="213"/>
                </a:lnTo>
                <a:lnTo>
                  <a:pt x="12" y="205"/>
                </a:lnTo>
                <a:lnTo>
                  <a:pt x="10" y="197"/>
                </a:lnTo>
                <a:lnTo>
                  <a:pt x="14" y="191"/>
                </a:lnTo>
                <a:lnTo>
                  <a:pt x="19" y="184"/>
                </a:lnTo>
                <a:lnTo>
                  <a:pt x="11" y="182"/>
                </a:lnTo>
                <a:lnTo>
                  <a:pt x="3" y="180"/>
                </a:lnTo>
                <a:lnTo>
                  <a:pt x="2" y="171"/>
                </a:lnTo>
                <a:lnTo>
                  <a:pt x="10" y="165"/>
                </a:lnTo>
                <a:lnTo>
                  <a:pt x="15" y="159"/>
                </a:lnTo>
                <a:lnTo>
                  <a:pt x="14" y="153"/>
                </a:lnTo>
                <a:lnTo>
                  <a:pt x="4" y="139"/>
                </a:lnTo>
                <a:lnTo>
                  <a:pt x="11" y="128"/>
                </a:lnTo>
                <a:lnTo>
                  <a:pt x="11" y="119"/>
                </a:lnTo>
                <a:lnTo>
                  <a:pt x="11" y="101"/>
                </a:lnTo>
                <a:lnTo>
                  <a:pt x="14" y="92"/>
                </a:lnTo>
                <a:lnTo>
                  <a:pt x="14" y="87"/>
                </a:lnTo>
                <a:lnTo>
                  <a:pt x="21" y="82"/>
                </a:lnTo>
                <a:lnTo>
                  <a:pt x="20" y="70"/>
                </a:lnTo>
                <a:lnTo>
                  <a:pt x="12" y="61"/>
                </a:lnTo>
                <a:lnTo>
                  <a:pt x="11" y="54"/>
                </a:lnTo>
                <a:lnTo>
                  <a:pt x="16" y="45"/>
                </a:lnTo>
                <a:lnTo>
                  <a:pt x="16" y="34"/>
                </a:lnTo>
                <a:lnTo>
                  <a:pt x="12" y="20"/>
                </a:lnTo>
                <a:lnTo>
                  <a:pt x="17" y="13"/>
                </a:lnTo>
                <a:lnTo>
                  <a:pt x="20" y="6"/>
                </a:lnTo>
                <a:lnTo>
                  <a:pt x="21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2" name="Freeform 1055"/>
          <p:cNvSpPr>
            <a:spLocks/>
          </p:cNvSpPr>
          <p:nvPr/>
        </p:nvSpPr>
        <p:spPr bwMode="auto">
          <a:xfrm>
            <a:off x="4413250" y="857250"/>
            <a:ext cx="1158875" cy="1781175"/>
          </a:xfrm>
          <a:custGeom>
            <a:avLst/>
            <a:gdLst>
              <a:gd name="T0" fmla="*/ 1128713 w 730"/>
              <a:gd name="T1" fmla="*/ 1763713 h 1122"/>
              <a:gd name="T2" fmla="*/ 1081088 w 730"/>
              <a:gd name="T3" fmla="*/ 1770063 h 1122"/>
              <a:gd name="T4" fmla="*/ 1033463 w 730"/>
              <a:gd name="T5" fmla="*/ 1755775 h 1122"/>
              <a:gd name="T6" fmla="*/ 1012825 w 730"/>
              <a:gd name="T7" fmla="*/ 1693863 h 1122"/>
              <a:gd name="T8" fmla="*/ 965200 w 730"/>
              <a:gd name="T9" fmla="*/ 1677988 h 1122"/>
              <a:gd name="T10" fmla="*/ 928688 w 730"/>
              <a:gd name="T11" fmla="*/ 1673225 h 1122"/>
              <a:gd name="T12" fmla="*/ 933450 w 730"/>
              <a:gd name="T13" fmla="*/ 1611312 h 1122"/>
              <a:gd name="T14" fmla="*/ 898525 w 730"/>
              <a:gd name="T15" fmla="*/ 1574800 h 1122"/>
              <a:gd name="T16" fmla="*/ 849313 w 730"/>
              <a:gd name="T17" fmla="*/ 1536700 h 1122"/>
              <a:gd name="T18" fmla="*/ 819150 w 730"/>
              <a:gd name="T19" fmla="*/ 1476375 h 1122"/>
              <a:gd name="T20" fmla="*/ 787400 w 730"/>
              <a:gd name="T21" fmla="*/ 1454150 h 1122"/>
              <a:gd name="T22" fmla="*/ 755650 w 730"/>
              <a:gd name="T23" fmla="*/ 1430337 h 1122"/>
              <a:gd name="T24" fmla="*/ 788987 w 730"/>
              <a:gd name="T25" fmla="*/ 1401762 h 1122"/>
              <a:gd name="T26" fmla="*/ 803275 w 730"/>
              <a:gd name="T27" fmla="*/ 1374775 h 1122"/>
              <a:gd name="T28" fmla="*/ 804862 w 730"/>
              <a:gd name="T29" fmla="*/ 1328737 h 1122"/>
              <a:gd name="T30" fmla="*/ 804862 w 730"/>
              <a:gd name="T31" fmla="*/ 1284287 h 1122"/>
              <a:gd name="T32" fmla="*/ 755650 w 730"/>
              <a:gd name="T33" fmla="*/ 1273175 h 1122"/>
              <a:gd name="T34" fmla="*/ 701675 w 730"/>
              <a:gd name="T35" fmla="*/ 1274762 h 1122"/>
              <a:gd name="T36" fmla="*/ 692150 w 730"/>
              <a:gd name="T37" fmla="*/ 1250950 h 1122"/>
              <a:gd name="T38" fmla="*/ 693737 w 730"/>
              <a:gd name="T39" fmla="*/ 1227137 h 1122"/>
              <a:gd name="T40" fmla="*/ 650875 w 730"/>
              <a:gd name="T41" fmla="*/ 1192212 h 1122"/>
              <a:gd name="T42" fmla="*/ 646112 w 730"/>
              <a:gd name="T43" fmla="*/ 1136650 h 1122"/>
              <a:gd name="T44" fmla="*/ 663575 w 730"/>
              <a:gd name="T45" fmla="*/ 1100137 h 1122"/>
              <a:gd name="T46" fmla="*/ 638175 w 730"/>
              <a:gd name="T47" fmla="*/ 1049337 h 1122"/>
              <a:gd name="T48" fmla="*/ 628650 w 730"/>
              <a:gd name="T49" fmla="*/ 1001712 h 1122"/>
              <a:gd name="T50" fmla="*/ 587375 w 730"/>
              <a:gd name="T51" fmla="*/ 992187 h 1122"/>
              <a:gd name="T52" fmla="*/ 552450 w 730"/>
              <a:gd name="T53" fmla="*/ 963612 h 1122"/>
              <a:gd name="T54" fmla="*/ 514350 w 730"/>
              <a:gd name="T55" fmla="*/ 923925 h 1122"/>
              <a:gd name="T56" fmla="*/ 481013 w 730"/>
              <a:gd name="T57" fmla="*/ 877888 h 1122"/>
              <a:gd name="T58" fmla="*/ 444500 w 730"/>
              <a:gd name="T59" fmla="*/ 822325 h 1122"/>
              <a:gd name="T60" fmla="*/ 412750 w 730"/>
              <a:gd name="T61" fmla="*/ 781050 h 1122"/>
              <a:gd name="T62" fmla="*/ 344487 w 730"/>
              <a:gd name="T63" fmla="*/ 763587 h 1122"/>
              <a:gd name="T64" fmla="*/ 312737 w 730"/>
              <a:gd name="T65" fmla="*/ 712787 h 1122"/>
              <a:gd name="T66" fmla="*/ 284163 w 730"/>
              <a:gd name="T67" fmla="*/ 652462 h 1122"/>
              <a:gd name="T68" fmla="*/ 269875 w 730"/>
              <a:gd name="T69" fmla="*/ 611187 h 1122"/>
              <a:gd name="T70" fmla="*/ 250825 w 730"/>
              <a:gd name="T71" fmla="*/ 563562 h 1122"/>
              <a:gd name="T72" fmla="*/ 257175 w 730"/>
              <a:gd name="T73" fmla="*/ 515937 h 1122"/>
              <a:gd name="T74" fmla="*/ 252413 w 730"/>
              <a:gd name="T75" fmla="*/ 481012 h 1122"/>
              <a:gd name="T76" fmla="*/ 223838 w 730"/>
              <a:gd name="T77" fmla="*/ 420688 h 1122"/>
              <a:gd name="T78" fmla="*/ 196850 w 730"/>
              <a:gd name="T79" fmla="*/ 393700 h 1122"/>
              <a:gd name="T80" fmla="*/ 169862 w 730"/>
              <a:gd name="T81" fmla="*/ 339725 h 1122"/>
              <a:gd name="T82" fmla="*/ 166687 w 730"/>
              <a:gd name="T83" fmla="*/ 284162 h 1122"/>
              <a:gd name="T84" fmla="*/ 146050 w 730"/>
              <a:gd name="T85" fmla="*/ 222250 h 1122"/>
              <a:gd name="T86" fmla="*/ 127000 w 730"/>
              <a:gd name="T87" fmla="*/ 179387 h 1122"/>
              <a:gd name="T88" fmla="*/ 122238 w 730"/>
              <a:gd name="T89" fmla="*/ 106363 h 1122"/>
              <a:gd name="T90" fmla="*/ 96837 w 730"/>
              <a:gd name="T91" fmla="*/ 42862 h 1122"/>
              <a:gd name="T92" fmla="*/ 60325 w 730"/>
              <a:gd name="T93" fmla="*/ 11112 h 1122"/>
              <a:gd name="T94" fmla="*/ 15875 w 730"/>
              <a:gd name="T95" fmla="*/ 3175 h 112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30"/>
              <a:gd name="T145" fmla="*/ 0 h 1122"/>
              <a:gd name="T146" fmla="*/ 730 w 730"/>
              <a:gd name="T147" fmla="*/ 1122 h 112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30" h="1122">
                <a:moveTo>
                  <a:pt x="729" y="1121"/>
                </a:moveTo>
                <a:lnTo>
                  <a:pt x="718" y="1120"/>
                </a:lnTo>
                <a:lnTo>
                  <a:pt x="711" y="1111"/>
                </a:lnTo>
                <a:lnTo>
                  <a:pt x="704" y="1106"/>
                </a:lnTo>
                <a:lnTo>
                  <a:pt x="690" y="1109"/>
                </a:lnTo>
                <a:lnTo>
                  <a:pt x="681" y="1115"/>
                </a:lnTo>
                <a:lnTo>
                  <a:pt x="673" y="1119"/>
                </a:lnTo>
                <a:lnTo>
                  <a:pt x="663" y="1118"/>
                </a:lnTo>
                <a:lnTo>
                  <a:pt x="651" y="1106"/>
                </a:lnTo>
                <a:lnTo>
                  <a:pt x="645" y="1092"/>
                </a:lnTo>
                <a:lnTo>
                  <a:pt x="641" y="1078"/>
                </a:lnTo>
                <a:lnTo>
                  <a:pt x="638" y="1067"/>
                </a:lnTo>
                <a:lnTo>
                  <a:pt x="631" y="1058"/>
                </a:lnTo>
                <a:lnTo>
                  <a:pt x="624" y="1057"/>
                </a:lnTo>
                <a:lnTo>
                  <a:pt x="608" y="1057"/>
                </a:lnTo>
                <a:lnTo>
                  <a:pt x="597" y="1057"/>
                </a:lnTo>
                <a:lnTo>
                  <a:pt x="590" y="1056"/>
                </a:lnTo>
                <a:lnTo>
                  <a:pt x="585" y="1054"/>
                </a:lnTo>
                <a:lnTo>
                  <a:pt x="583" y="1038"/>
                </a:lnTo>
                <a:lnTo>
                  <a:pt x="584" y="1024"/>
                </a:lnTo>
                <a:lnTo>
                  <a:pt x="588" y="1015"/>
                </a:lnTo>
                <a:lnTo>
                  <a:pt x="588" y="1003"/>
                </a:lnTo>
                <a:lnTo>
                  <a:pt x="579" y="996"/>
                </a:lnTo>
                <a:lnTo>
                  <a:pt x="566" y="992"/>
                </a:lnTo>
                <a:lnTo>
                  <a:pt x="552" y="986"/>
                </a:lnTo>
                <a:lnTo>
                  <a:pt x="543" y="982"/>
                </a:lnTo>
                <a:lnTo>
                  <a:pt x="535" y="968"/>
                </a:lnTo>
                <a:lnTo>
                  <a:pt x="525" y="957"/>
                </a:lnTo>
                <a:lnTo>
                  <a:pt x="522" y="946"/>
                </a:lnTo>
                <a:lnTo>
                  <a:pt x="516" y="930"/>
                </a:lnTo>
                <a:lnTo>
                  <a:pt x="510" y="919"/>
                </a:lnTo>
                <a:lnTo>
                  <a:pt x="502" y="916"/>
                </a:lnTo>
                <a:lnTo>
                  <a:pt x="496" y="916"/>
                </a:lnTo>
                <a:lnTo>
                  <a:pt x="486" y="915"/>
                </a:lnTo>
                <a:lnTo>
                  <a:pt x="478" y="911"/>
                </a:lnTo>
                <a:lnTo>
                  <a:pt x="476" y="901"/>
                </a:lnTo>
                <a:lnTo>
                  <a:pt x="482" y="894"/>
                </a:lnTo>
                <a:lnTo>
                  <a:pt x="489" y="889"/>
                </a:lnTo>
                <a:lnTo>
                  <a:pt x="497" y="883"/>
                </a:lnTo>
                <a:lnTo>
                  <a:pt x="502" y="881"/>
                </a:lnTo>
                <a:lnTo>
                  <a:pt x="506" y="878"/>
                </a:lnTo>
                <a:lnTo>
                  <a:pt x="506" y="866"/>
                </a:lnTo>
                <a:lnTo>
                  <a:pt x="507" y="858"/>
                </a:lnTo>
                <a:lnTo>
                  <a:pt x="506" y="847"/>
                </a:lnTo>
                <a:lnTo>
                  <a:pt x="507" y="837"/>
                </a:lnTo>
                <a:lnTo>
                  <a:pt x="508" y="827"/>
                </a:lnTo>
                <a:lnTo>
                  <a:pt x="508" y="818"/>
                </a:lnTo>
                <a:lnTo>
                  <a:pt x="507" y="809"/>
                </a:lnTo>
                <a:lnTo>
                  <a:pt x="502" y="806"/>
                </a:lnTo>
                <a:lnTo>
                  <a:pt x="489" y="805"/>
                </a:lnTo>
                <a:lnTo>
                  <a:pt x="476" y="802"/>
                </a:lnTo>
                <a:lnTo>
                  <a:pt x="462" y="800"/>
                </a:lnTo>
                <a:lnTo>
                  <a:pt x="449" y="800"/>
                </a:lnTo>
                <a:lnTo>
                  <a:pt x="442" y="803"/>
                </a:lnTo>
                <a:lnTo>
                  <a:pt x="435" y="803"/>
                </a:lnTo>
                <a:lnTo>
                  <a:pt x="430" y="797"/>
                </a:lnTo>
                <a:lnTo>
                  <a:pt x="436" y="788"/>
                </a:lnTo>
                <a:lnTo>
                  <a:pt x="442" y="783"/>
                </a:lnTo>
                <a:lnTo>
                  <a:pt x="445" y="779"/>
                </a:lnTo>
                <a:lnTo>
                  <a:pt x="437" y="773"/>
                </a:lnTo>
                <a:lnTo>
                  <a:pt x="426" y="768"/>
                </a:lnTo>
                <a:lnTo>
                  <a:pt x="418" y="762"/>
                </a:lnTo>
                <a:lnTo>
                  <a:pt x="410" y="751"/>
                </a:lnTo>
                <a:lnTo>
                  <a:pt x="410" y="746"/>
                </a:lnTo>
                <a:lnTo>
                  <a:pt x="409" y="732"/>
                </a:lnTo>
                <a:lnTo>
                  <a:pt x="407" y="716"/>
                </a:lnTo>
                <a:lnTo>
                  <a:pt x="409" y="710"/>
                </a:lnTo>
                <a:lnTo>
                  <a:pt x="413" y="702"/>
                </a:lnTo>
                <a:lnTo>
                  <a:pt x="418" y="693"/>
                </a:lnTo>
                <a:lnTo>
                  <a:pt x="414" y="681"/>
                </a:lnTo>
                <a:lnTo>
                  <a:pt x="408" y="672"/>
                </a:lnTo>
                <a:lnTo>
                  <a:pt x="402" y="661"/>
                </a:lnTo>
                <a:lnTo>
                  <a:pt x="402" y="656"/>
                </a:lnTo>
                <a:lnTo>
                  <a:pt x="402" y="646"/>
                </a:lnTo>
                <a:lnTo>
                  <a:pt x="396" y="631"/>
                </a:lnTo>
                <a:lnTo>
                  <a:pt x="389" y="631"/>
                </a:lnTo>
                <a:lnTo>
                  <a:pt x="381" y="631"/>
                </a:lnTo>
                <a:lnTo>
                  <a:pt x="370" y="625"/>
                </a:lnTo>
                <a:lnTo>
                  <a:pt x="366" y="618"/>
                </a:lnTo>
                <a:lnTo>
                  <a:pt x="357" y="610"/>
                </a:lnTo>
                <a:lnTo>
                  <a:pt x="348" y="607"/>
                </a:lnTo>
                <a:lnTo>
                  <a:pt x="335" y="605"/>
                </a:lnTo>
                <a:lnTo>
                  <a:pt x="327" y="594"/>
                </a:lnTo>
                <a:lnTo>
                  <a:pt x="324" y="582"/>
                </a:lnTo>
                <a:lnTo>
                  <a:pt x="318" y="576"/>
                </a:lnTo>
                <a:lnTo>
                  <a:pt x="309" y="568"/>
                </a:lnTo>
                <a:lnTo>
                  <a:pt x="303" y="553"/>
                </a:lnTo>
                <a:lnTo>
                  <a:pt x="298" y="542"/>
                </a:lnTo>
                <a:lnTo>
                  <a:pt x="290" y="533"/>
                </a:lnTo>
                <a:lnTo>
                  <a:pt x="280" y="518"/>
                </a:lnTo>
                <a:lnTo>
                  <a:pt x="276" y="512"/>
                </a:lnTo>
                <a:lnTo>
                  <a:pt x="269" y="497"/>
                </a:lnTo>
                <a:lnTo>
                  <a:pt x="260" y="492"/>
                </a:lnTo>
                <a:lnTo>
                  <a:pt x="246" y="489"/>
                </a:lnTo>
                <a:lnTo>
                  <a:pt x="230" y="488"/>
                </a:lnTo>
                <a:lnTo>
                  <a:pt x="217" y="481"/>
                </a:lnTo>
                <a:lnTo>
                  <a:pt x="210" y="464"/>
                </a:lnTo>
                <a:lnTo>
                  <a:pt x="208" y="458"/>
                </a:lnTo>
                <a:lnTo>
                  <a:pt x="197" y="449"/>
                </a:lnTo>
                <a:lnTo>
                  <a:pt x="186" y="438"/>
                </a:lnTo>
                <a:lnTo>
                  <a:pt x="184" y="431"/>
                </a:lnTo>
                <a:lnTo>
                  <a:pt x="179" y="411"/>
                </a:lnTo>
                <a:lnTo>
                  <a:pt x="175" y="402"/>
                </a:lnTo>
                <a:lnTo>
                  <a:pt x="171" y="392"/>
                </a:lnTo>
                <a:lnTo>
                  <a:pt x="170" y="385"/>
                </a:lnTo>
                <a:lnTo>
                  <a:pt x="169" y="375"/>
                </a:lnTo>
                <a:lnTo>
                  <a:pt x="166" y="364"/>
                </a:lnTo>
                <a:lnTo>
                  <a:pt x="158" y="355"/>
                </a:lnTo>
                <a:lnTo>
                  <a:pt x="157" y="347"/>
                </a:lnTo>
                <a:lnTo>
                  <a:pt x="161" y="342"/>
                </a:lnTo>
                <a:lnTo>
                  <a:pt x="162" y="325"/>
                </a:lnTo>
                <a:lnTo>
                  <a:pt x="159" y="317"/>
                </a:lnTo>
                <a:lnTo>
                  <a:pt x="157" y="311"/>
                </a:lnTo>
                <a:lnTo>
                  <a:pt x="159" y="303"/>
                </a:lnTo>
                <a:lnTo>
                  <a:pt x="154" y="294"/>
                </a:lnTo>
                <a:lnTo>
                  <a:pt x="149" y="281"/>
                </a:lnTo>
                <a:lnTo>
                  <a:pt x="141" y="265"/>
                </a:lnTo>
                <a:lnTo>
                  <a:pt x="133" y="256"/>
                </a:lnTo>
                <a:lnTo>
                  <a:pt x="127" y="256"/>
                </a:lnTo>
                <a:lnTo>
                  <a:pt x="124" y="248"/>
                </a:lnTo>
                <a:lnTo>
                  <a:pt x="119" y="237"/>
                </a:lnTo>
                <a:lnTo>
                  <a:pt x="112" y="228"/>
                </a:lnTo>
                <a:lnTo>
                  <a:pt x="107" y="214"/>
                </a:lnTo>
                <a:lnTo>
                  <a:pt x="104" y="203"/>
                </a:lnTo>
                <a:lnTo>
                  <a:pt x="106" y="192"/>
                </a:lnTo>
                <a:lnTo>
                  <a:pt x="105" y="179"/>
                </a:lnTo>
                <a:lnTo>
                  <a:pt x="104" y="165"/>
                </a:lnTo>
                <a:lnTo>
                  <a:pt x="100" y="150"/>
                </a:lnTo>
                <a:lnTo>
                  <a:pt x="92" y="140"/>
                </a:lnTo>
                <a:lnTo>
                  <a:pt x="84" y="134"/>
                </a:lnTo>
                <a:lnTo>
                  <a:pt x="82" y="123"/>
                </a:lnTo>
                <a:lnTo>
                  <a:pt x="80" y="113"/>
                </a:lnTo>
                <a:lnTo>
                  <a:pt x="76" y="98"/>
                </a:lnTo>
                <a:lnTo>
                  <a:pt x="76" y="81"/>
                </a:lnTo>
                <a:lnTo>
                  <a:pt x="77" y="67"/>
                </a:lnTo>
                <a:lnTo>
                  <a:pt x="73" y="54"/>
                </a:lnTo>
                <a:lnTo>
                  <a:pt x="66" y="41"/>
                </a:lnTo>
                <a:lnTo>
                  <a:pt x="61" y="27"/>
                </a:lnTo>
                <a:lnTo>
                  <a:pt x="53" y="18"/>
                </a:lnTo>
                <a:lnTo>
                  <a:pt x="44" y="15"/>
                </a:lnTo>
                <a:lnTo>
                  <a:pt x="38" y="7"/>
                </a:lnTo>
                <a:lnTo>
                  <a:pt x="28" y="0"/>
                </a:lnTo>
                <a:lnTo>
                  <a:pt x="22" y="0"/>
                </a:lnTo>
                <a:lnTo>
                  <a:pt x="10" y="2"/>
                </a:lnTo>
                <a:lnTo>
                  <a:pt x="3" y="6"/>
                </a:lnTo>
                <a:lnTo>
                  <a:pt x="0" y="9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3" name="Freeform 1056"/>
          <p:cNvSpPr>
            <a:spLocks/>
          </p:cNvSpPr>
          <p:nvPr/>
        </p:nvSpPr>
        <p:spPr bwMode="auto">
          <a:xfrm>
            <a:off x="3133725" y="523875"/>
            <a:ext cx="2428875" cy="450850"/>
          </a:xfrm>
          <a:custGeom>
            <a:avLst/>
            <a:gdLst>
              <a:gd name="T0" fmla="*/ 2370138 w 1530"/>
              <a:gd name="T1" fmla="*/ 217488 h 284"/>
              <a:gd name="T2" fmla="*/ 2287588 w 1530"/>
              <a:gd name="T3" fmla="*/ 184150 h 284"/>
              <a:gd name="T4" fmla="*/ 2216150 w 1530"/>
              <a:gd name="T5" fmla="*/ 157162 h 284"/>
              <a:gd name="T6" fmla="*/ 2203450 w 1530"/>
              <a:gd name="T7" fmla="*/ 211138 h 284"/>
              <a:gd name="T8" fmla="*/ 2157413 w 1530"/>
              <a:gd name="T9" fmla="*/ 152400 h 284"/>
              <a:gd name="T10" fmla="*/ 2135188 w 1530"/>
              <a:gd name="T11" fmla="*/ 115887 h 284"/>
              <a:gd name="T12" fmla="*/ 2089150 w 1530"/>
              <a:gd name="T13" fmla="*/ 82550 h 284"/>
              <a:gd name="T14" fmla="*/ 2020888 w 1530"/>
              <a:gd name="T15" fmla="*/ 76200 h 284"/>
              <a:gd name="T16" fmla="*/ 1990725 w 1530"/>
              <a:gd name="T17" fmla="*/ 0 h 284"/>
              <a:gd name="T18" fmla="*/ 1938338 w 1530"/>
              <a:gd name="T19" fmla="*/ 63500 h 284"/>
              <a:gd name="T20" fmla="*/ 1897063 w 1530"/>
              <a:gd name="T21" fmla="*/ 88900 h 284"/>
              <a:gd name="T22" fmla="*/ 1849438 w 1530"/>
              <a:gd name="T23" fmla="*/ 85725 h 284"/>
              <a:gd name="T24" fmla="*/ 1812925 w 1530"/>
              <a:gd name="T25" fmla="*/ 123825 h 284"/>
              <a:gd name="T26" fmla="*/ 1771650 w 1530"/>
              <a:gd name="T27" fmla="*/ 130175 h 284"/>
              <a:gd name="T28" fmla="*/ 1743075 w 1530"/>
              <a:gd name="T29" fmla="*/ 152400 h 284"/>
              <a:gd name="T30" fmla="*/ 1724025 w 1530"/>
              <a:gd name="T31" fmla="*/ 182562 h 284"/>
              <a:gd name="T32" fmla="*/ 1673225 w 1530"/>
              <a:gd name="T33" fmla="*/ 179387 h 284"/>
              <a:gd name="T34" fmla="*/ 1630363 w 1530"/>
              <a:gd name="T35" fmla="*/ 142875 h 284"/>
              <a:gd name="T36" fmla="*/ 1576387 w 1530"/>
              <a:gd name="T37" fmla="*/ 142875 h 284"/>
              <a:gd name="T38" fmla="*/ 1531937 w 1530"/>
              <a:gd name="T39" fmla="*/ 120650 h 284"/>
              <a:gd name="T40" fmla="*/ 1547812 w 1530"/>
              <a:gd name="T41" fmla="*/ 161925 h 284"/>
              <a:gd name="T42" fmla="*/ 1493837 w 1530"/>
              <a:gd name="T43" fmla="*/ 212725 h 284"/>
              <a:gd name="T44" fmla="*/ 1463675 w 1530"/>
              <a:gd name="T45" fmla="*/ 211138 h 284"/>
              <a:gd name="T46" fmla="*/ 1441450 w 1530"/>
              <a:gd name="T47" fmla="*/ 238125 h 284"/>
              <a:gd name="T48" fmla="*/ 1401762 w 1530"/>
              <a:gd name="T49" fmla="*/ 214313 h 284"/>
              <a:gd name="T50" fmla="*/ 1379537 w 1530"/>
              <a:gd name="T51" fmla="*/ 168275 h 284"/>
              <a:gd name="T52" fmla="*/ 1300162 w 1530"/>
              <a:gd name="T53" fmla="*/ 171450 h 284"/>
              <a:gd name="T54" fmla="*/ 1239837 w 1530"/>
              <a:gd name="T55" fmla="*/ 206375 h 284"/>
              <a:gd name="T56" fmla="*/ 1169988 w 1530"/>
              <a:gd name="T57" fmla="*/ 203200 h 284"/>
              <a:gd name="T58" fmla="*/ 1162050 w 1530"/>
              <a:gd name="T59" fmla="*/ 138112 h 284"/>
              <a:gd name="T60" fmla="*/ 1111250 w 1530"/>
              <a:gd name="T61" fmla="*/ 76200 h 284"/>
              <a:gd name="T62" fmla="*/ 1085850 w 1530"/>
              <a:gd name="T63" fmla="*/ 131762 h 284"/>
              <a:gd name="T64" fmla="*/ 1014413 w 1530"/>
              <a:gd name="T65" fmla="*/ 133350 h 284"/>
              <a:gd name="T66" fmla="*/ 1030288 w 1530"/>
              <a:gd name="T67" fmla="*/ 196850 h 284"/>
              <a:gd name="T68" fmla="*/ 950913 w 1530"/>
              <a:gd name="T69" fmla="*/ 179387 h 284"/>
              <a:gd name="T70" fmla="*/ 906463 w 1530"/>
              <a:gd name="T71" fmla="*/ 225425 h 284"/>
              <a:gd name="T72" fmla="*/ 841375 w 1530"/>
              <a:gd name="T73" fmla="*/ 227012 h 284"/>
              <a:gd name="T74" fmla="*/ 790575 w 1530"/>
              <a:gd name="T75" fmla="*/ 231775 h 284"/>
              <a:gd name="T76" fmla="*/ 735012 w 1530"/>
              <a:gd name="T77" fmla="*/ 255587 h 284"/>
              <a:gd name="T78" fmla="*/ 674687 w 1530"/>
              <a:gd name="T79" fmla="*/ 252412 h 284"/>
              <a:gd name="T80" fmla="*/ 644525 w 1530"/>
              <a:gd name="T81" fmla="*/ 287337 h 284"/>
              <a:gd name="T82" fmla="*/ 574675 w 1530"/>
              <a:gd name="T83" fmla="*/ 327025 h 284"/>
              <a:gd name="T84" fmla="*/ 531813 w 1530"/>
              <a:gd name="T85" fmla="*/ 361950 h 284"/>
              <a:gd name="T86" fmla="*/ 474663 w 1530"/>
              <a:gd name="T87" fmla="*/ 325437 h 284"/>
              <a:gd name="T88" fmla="*/ 403225 w 1530"/>
              <a:gd name="T89" fmla="*/ 317500 h 284"/>
              <a:gd name="T90" fmla="*/ 428625 w 1530"/>
              <a:gd name="T91" fmla="*/ 369887 h 284"/>
              <a:gd name="T92" fmla="*/ 382587 w 1530"/>
              <a:gd name="T93" fmla="*/ 406400 h 284"/>
              <a:gd name="T94" fmla="*/ 344487 w 1530"/>
              <a:gd name="T95" fmla="*/ 449263 h 284"/>
              <a:gd name="T96" fmla="*/ 298450 w 1530"/>
              <a:gd name="T97" fmla="*/ 449263 h 284"/>
              <a:gd name="T98" fmla="*/ 252413 w 1530"/>
              <a:gd name="T99" fmla="*/ 409575 h 284"/>
              <a:gd name="T100" fmla="*/ 185737 w 1530"/>
              <a:gd name="T101" fmla="*/ 395287 h 284"/>
              <a:gd name="T102" fmla="*/ 117475 w 1530"/>
              <a:gd name="T103" fmla="*/ 404812 h 284"/>
              <a:gd name="T104" fmla="*/ 74613 w 1530"/>
              <a:gd name="T105" fmla="*/ 403225 h 284"/>
              <a:gd name="T106" fmla="*/ 4762 w 1530"/>
              <a:gd name="T107" fmla="*/ 420688 h 28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30"/>
              <a:gd name="T163" fmla="*/ 0 h 284"/>
              <a:gd name="T164" fmla="*/ 1530 w 1530"/>
              <a:gd name="T165" fmla="*/ 284 h 28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30" h="284">
                <a:moveTo>
                  <a:pt x="1529" y="145"/>
                </a:moveTo>
                <a:lnTo>
                  <a:pt x="1514" y="145"/>
                </a:lnTo>
                <a:lnTo>
                  <a:pt x="1493" y="137"/>
                </a:lnTo>
                <a:lnTo>
                  <a:pt x="1476" y="128"/>
                </a:lnTo>
                <a:lnTo>
                  <a:pt x="1458" y="120"/>
                </a:lnTo>
                <a:lnTo>
                  <a:pt x="1441" y="116"/>
                </a:lnTo>
                <a:lnTo>
                  <a:pt x="1429" y="106"/>
                </a:lnTo>
                <a:lnTo>
                  <a:pt x="1414" y="99"/>
                </a:lnTo>
                <a:lnTo>
                  <a:pt x="1396" y="99"/>
                </a:lnTo>
                <a:lnTo>
                  <a:pt x="1390" y="111"/>
                </a:lnTo>
                <a:lnTo>
                  <a:pt x="1393" y="124"/>
                </a:lnTo>
                <a:lnTo>
                  <a:pt x="1388" y="133"/>
                </a:lnTo>
                <a:lnTo>
                  <a:pt x="1382" y="129"/>
                </a:lnTo>
                <a:lnTo>
                  <a:pt x="1375" y="113"/>
                </a:lnTo>
                <a:lnTo>
                  <a:pt x="1359" y="96"/>
                </a:lnTo>
                <a:lnTo>
                  <a:pt x="1349" y="94"/>
                </a:lnTo>
                <a:lnTo>
                  <a:pt x="1343" y="85"/>
                </a:lnTo>
                <a:lnTo>
                  <a:pt x="1345" y="73"/>
                </a:lnTo>
                <a:lnTo>
                  <a:pt x="1343" y="56"/>
                </a:lnTo>
                <a:lnTo>
                  <a:pt x="1328" y="48"/>
                </a:lnTo>
                <a:lnTo>
                  <a:pt x="1316" y="52"/>
                </a:lnTo>
                <a:lnTo>
                  <a:pt x="1302" y="55"/>
                </a:lnTo>
                <a:lnTo>
                  <a:pt x="1286" y="53"/>
                </a:lnTo>
                <a:lnTo>
                  <a:pt x="1273" y="48"/>
                </a:lnTo>
                <a:lnTo>
                  <a:pt x="1269" y="33"/>
                </a:lnTo>
                <a:lnTo>
                  <a:pt x="1270" y="15"/>
                </a:lnTo>
                <a:lnTo>
                  <a:pt x="1254" y="0"/>
                </a:lnTo>
                <a:lnTo>
                  <a:pt x="1238" y="1"/>
                </a:lnTo>
                <a:lnTo>
                  <a:pt x="1225" y="18"/>
                </a:lnTo>
                <a:lnTo>
                  <a:pt x="1221" y="40"/>
                </a:lnTo>
                <a:lnTo>
                  <a:pt x="1214" y="56"/>
                </a:lnTo>
                <a:lnTo>
                  <a:pt x="1202" y="59"/>
                </a:lnTo>
                <a:lnTo>
                  <a:pt x="1195" y="56"/>
                </a:lnTo>
                <a:lnTo>
                  <a:pt x="1187" y="57"/>
                </a:lnTo>
                <a:lnTo>
                  <a:pt x="1178" y="53"/>
                </a:lnTo>
                <a:lnTo>
                  <a:pt x="1165" y="54"/>
                </a:lnTo>
                <a:lnTo>
                  <a:pt x="1161" y="74"/>
                </a:lnTo>
                <a:lnTo>
                  <a:pt x="1156" y="82"/>
                </a:lnTo>
                <a:lnTo>
                  <a:pt x="1142" y="78"/>
                </a:lnTo>
                <a:lnTo>
                  <a:pt x="1129" y="71"/>
                </a:lnTo>
                <a:lnTo>
                  <a:pt x="1119" y="69"/>
                </a:lnTo>
                <a:lnTo>
                  <a:pt x="1116" y="82"/>
                </a:lnTo>
                <a:lnTo>
                  <a:pt x="1108" y="86"/>
                </a:lnTo>
                <a:lnTo>
                  <a:pt x="1105" y="94"/>
                </a:lnTo>
                <a:lnTo>
                  <a:pt x="1098" y="96"/>
                </a:lnTo>
                <a:lnTo>
                  <a:pt x="1099" y="106"/>
                </a:lnTo>
                <a:lnTo>
                  <a:pt x="1095" y="113"/>
                </a:lnTo>
                <a:lnTo>
                  <a:pt x="1086" y="115"/>
                </a:lnTo>
                <a:lnTo>
                  <a:pt x="1075" y="127"/>
                </a:lnTo>
                <a:lnTo>
                  <a:pt x="1060" y="126"/>
                </a:lnTo>
                <a:lnTo>
                  <a:pt x="1054" y="113"/>
                </a:lnTo>
                <a:lnTo>
                  <a:pt x="1052" y="96"/>
                </a:lnTo>
                <a:lnTo>
                  <a:pt x="1040" y="86"/>
                </a:lnTo>
                <a:lnTo>
                  <a:pt x="1027" y="90"/>
                </a:lnTo>
                <a:lnTo>
                  <a:pt x="1020" y="95"/>
                </a:lnTo>
                <a:lnTo>
                  <a:pt x="1006" y="94"/>
                </a:lnTo>
                <a:lnTo>
                  <a:pt x="993" y="90"/>
                </a:lnTo>
                <a:lnTo>
                  <a:pt x="985" y="80"/>
                </a:lnTo>
                <a:lnTo>
                  <a:pt x="976" y="75"/>
                </a:lnTo>
                <a:lnTo>
                  <a:pt x="965" y="76"/>
                </a:lnTo>
                <a:lnTo>
                  <a:pt x="958" y="83"/>
                </a:lnTo>
                <a:lnTo>
                  <a:pt x="962" y="91"/>
                </a:lnTo>
                <a:lnTo>
                  <a:pt x="975" y="102"/>
                </a:lnTo>
                <a:lnTo>
                  <a:pt x="982" y="124"/>
                </a:lnTo>
                <a:lnTo>
                  <a:pt x="965" y="136"/>
                </a:lnTo>
                <a:lnTo>
                  <a:pt x="941" y="134"/>
                </a:lnTo>
                <a:lnTo>
                  <a:pt x="933" y="133"/>
                </a:lnTo>
                <a:lnTo>
                  <a:pt x="929" y="133"/>
                </a:lnTo>
                <a:lnTo>
                  <a:pt x="922" y="133"/>
                </a:lnTo>
                <a:lnTo>
                  <a:pt x="917" y="135"/>
                </a:lnTo>
                <a:lnTo>
                  <a:pt x="913" y="143"/>
                </a:lnTo>
                <a:lnTo>
                  <a:pt x="908" y="150"/>
                </a:lnTo>
                <a:lnTo>
                  <a:pt x="893" y="148"/>
                </a:lnTo>
                <a:lnTo>
                  <a:pt x="889" y="143"/>
                </a:lnTo>
                <a:lnTo>
                  <a:pt x="883" y="135"/>
                </a:lnTo>
                <a:lnTo>
                  <a:pt x="886" y="122"/>
                </a:lnTo>
                <a:lnTo>
                  <a:pt x="881" y="108"/>
                </a:lnTo>
                <a:lnTo>
                  <a:pt x="869" y="106"/>
                </a:lnTo>
                <a:lnTo>
                  <a:pt x="855" y="108"/>
                </a:lnTo>
                <a:lnTo>
                  <a:pt x="842" y="105"/>
                </a:lnTo>
                <a:lnTo>
                  <a:pt x="819" y="108"/>
                </a:lnTo>
                <a:lnTo>
                  <a:pt x="801" y="118"/>
                </a:lnTo>
                <a:lnTo>
                  <a:pt x="792" y="126"/>
                </a:lnTo>
                <a:lnTo>
                  <a:pt x="781" y="130"/>
                </a:lnTo>
                <a:lnTo>
                  <a:pt x="767" y="134"/>
                </a:lnTo>
                <a:lnTo>
                  <a:pt x="743" y="135"/>
                </a:lnTo>
                <a:lnTo>
                  <a:pt x="737" y="128"/>
                </a:lnTo>
                <a:lnTo>
                  <a:pt x="730" y="114"/>
                </a:lnTo>
                <a:lnTo>
                  <a:pt x="727" y="102"/>
                </a:lnTo>
                <a:lnTo>
                  <a:pt x="732" y="87"/>
                </a:lnTo>
                <a:lnTo>
                  <a:pt x="729" y="80"/>
                </a:lnTo>
                <a:lnTo>
                  <a:pt x="711" y="61"/>
                </a:lnTo>
                <a:lnTo>
                  <a:pt x="700" y="48"/>
                </a:lnTo>
                <a:lnTo>
                  <a:pt x="686" y="55"/>
                </a:lnTo>
                <a:lnTo>
                  <a:pt x="690" y="72"/>
                </a:lnTo>
                <a:lnTo>
                  <a:pt x="684" y="83"/>
                </a:lnTo>
                <a:lnTo>
                  <a:pt x="667" y="80"/>
                </a:lnTo>
                <a:lnTo>
                  <a:pt x="652" y="77"/>
                </a:lnTo>
                <a:lnTo>
                  <a:pt x="639" y="84"/>
                </a:lnTo>
                <a:lnTo>
                  <a:pt x="631" y="103"/>
                </a:lnTo>
                <a:lnTo>
                  <a:pt x="649" y="111"/>
                </a:lnTo>
                <a:lnTo>
                  <a:pt x="649" y="124"/>
                </a:lnTo>
                <a:lnTo>
                  <a:pt x="636" y="126"/>
                </a:lnTo>
                <a:lnTo>
                  <a:pt x="615" y="117"/>
                </a:lnTo>
                <a:lnTo>
                  <a:pt x="599" y="113"/>
                </a:lnTo>
                <a:lnTo>
                  <a:pt x="580" y="116"/>
                </a:lnTo>
                <a:lnTo>
                  <a:pt x="574" y="129"/>
                </a:lnTo>
                <a:lnTo>
                  <a:pt x="571" y="142"/>
                </a:lnTo>
                <a:lnTo>
                  <a:pt x="560" y="155"/>
                </a:lnTo>
                <a:lnTo>
                  <a:pt x="543" y="149"/>
                </a:lnTo>
                <a:lnTo>
                  <a:pt x="530" y="143"/>
                </a:lnTo>
                <a:lnTo>
                  <a:pt x="515" y="140"/>
                </a:lnTo>
                <a:lnTo>
                  <a:pt x="509" y="142"/>
                </a:lnTo>
                <a:lnTo>
                  <a:pt x="498" y="146"/>
                </a:lnTo>
                <a:lnTo>
                  <a:pt x="487" y="149"/>
                </a:lnTo>
                <a:lnTo>
                  <a:pt x="480" y="159"/>
                </a:lnTo>
                <a:lnTo>
                  <a:pt x="463" y="161"/>
                </a:lnTo>
                <a:lnTo>
                  <a:pt x="442" y="151"/>
                </a:lnTo>
                <a:lnTo>
                  <a:pt x="426" y="148"/>
                </a:lnTo>
                <a:lnTo>
                  <a:pt x="425" y="159"/>
                </a:lnTo>
                <a:lnTo>
                  <a:pt x="430" y="179"/>
                </a:lnTo>
                <a:lnTo>
                  <a:pt x="421" y="187"/>
                </a:lnTo>
                <a:lnTo>
                  <a:pt x="406" y="181"/>
                </a:lnTo>
                <a:lnTo>
                  <a:pt x="385" y="180"/>
                </a:lnTo>
                <a:lnTo>
                  <a:pt x="372" y="192"/>
                </a:lnTo>
                <a:lnTo>
                  <a:pt x="362" y="206"/>
                </a:lnTo>
                <a:lnTo>
                  <a:pt x="356" y="217"/>
                </a:lnTo>
                <a:lnTo>
                  <a:pt x="344" y="226"/>
                </a:lnTo>
                <a:lnTo>
                  <a:pt x="335" y="228"/>
                </a:lnTo>
                <a:lnTo>
                  <a:pt x="330" y="224"/>
                </a:lnTo>
                <a:lnTo>
                  <a:pt x="316" y="205"/>
                </a:lnTo>
                <a:lnTo>
                  <a:pt x="299" y="205"/>
                </a:lnTo>
                <a:lnTo>
                  <a:pt x="289" y="212"/>
                </a:lnTo>
                <a:lnTo>
                  <a:pt x="266" y="206"/>
                </a:lnTo>
                <a:lnTo>
                  <a:pt x="254" y="200"/>
                </a:lnTo>
                <a:lnTo>
                  <a:pt x="243" y="202"/>
                </a:lnTo>
                <a:lnTo>
                  <a:pt x="254" y="216"/>
                </a:lnTo>
                <a:lnTo>
                  <a:pt x="270" y="233"/>
                </a:lnTo>
                <a:lnTo>
                  <a:pt x="277" y="249"/>
                </a:lnTo>
                <a:lnTo>
                  <a:pt x="263" y="252"/>
                </a:lnTo>
                <a:lnTo>
                  <a:pt x="241" y="256"/>
                </a:lnTo>
                <a:lnTo>
                  <a:pt x="237" y="265"/>
                </a:lnTo>
                <a:lnTo>
                  <a:pt x="229" y="281"/>
                </a:lnTo>
                <a:lnTo>
                  <a:pt x="217" y="283"/>
                </a:lnTo>
                <a:lnTo>
                  <a:pt x="205" y="279"/>
                </a:lnTo>
                <a:lnTo>
                  <a:pt x="197" y="283"/>
                </a:lnTo>
                <a:lnTo>
                  <a:pt x="188" y="283"/>
                </a:lnTo>
                <a:lnTo>
                  <a:pt x="183" y="271"/>
                </a:lnTo>
                <a:lnTo>
                  <a:pt x="168" y="259"/>
                </a:lnTo>
                <a:lnTo>
                  <a:pt x="159" y="258"/>
                </a:lnTo>
                <a:lnTo>
                  <a:pt x="147" y="261"/>
                </a:lnTo>
                <a:lnTo>
                  <a:pt x="136" y="259"/>
                </a:lnTo>
                <a:lnTo>
                  <a:pt x="117" y="249"/>
                </a:lnTo>
                <a:lnTo>
                  <a:pt x="102" y="252"/>
                </a:lnTo>
                <a:lnTo>
                  <a:pt x="92" y="248"/>
                </a:lnTo>
                <a:lnTo>
                  <a:pt x="74" y="255"/>
                </a:lnTo>
                <a:lnTo>
                  <a:pt x="65" y="263"/>
                </a:lnTo>
                <a:lnTo>
                  <a:pt x="57" y="259"/>
                </a:lnTo>
                <a:lnTo>
                  <a:pt x="47" y="254"/>
                </a:lnTo>
                <a:lnTo>
                  <a:pt x="38" y="259"/>
                </a:lnTo>
                <a:lnTo>
                  <a:pt x="20" y="265"/>
                </a:lnTo>
                <a:lnTo>
                  <a:pt x="3" y="265"/>
                </a:lnTo>
                <a:lnTo>
                  <a:pt x="0" y="265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4" name="Freeform 1057"/>
          <p:cNvSpPr>
            <a:spLocks/>
          </p:cNvSpPr>
          <p:nvPr/>
        </p:nvSpPr>
        <p:spPr bwMode="auto">
          <a:xfrm>
            <a:off x="4795838" y="2371725"/>
            <a:ext cx="688975" cy="819150"/>
          </a:xfrm>
          <a:custGeom>
            <a:avLst/>
            <a:gdLst>
              <a:gd name="T0" fmla="*/ 687388 w 434"/>
              <a:gd name="T1" fmla="*/ 817563 h 516"/>
              <a:gd name="T2" fmla="*/ 679450 w 434"/>
              <a:gd name="T3" fmla="*/ 806450 h 516"/>
              <a:gd name="T4" fmla="*/ 665163 w 434"/>
              <a:gd name="T5" fmla="*/ 804862 h 516"/>
              <a:gd name="T6" fmla="*/ 647700 w 434"/>
              <a:gd name="T7" fmla="*/ 806450 h 516"/>
              <a:gd name="T8" fmla="*/ 641350 w 434"/>
              <a:gd name="T9" fmla="*/ 803275 h 516"/>
              <a:gd name="T10" fmla="*/ 635000 w 434"/>
              <a:gd name="T11" fmla="*/ 795337 h 516"/>
              <a:gd name="T12" fmla="*/ 627063 w 434"/>
              <a:gd name="T13" fmla="*/ 795337 h 516"/>
              <a:gd name="T14" fmla="*/ 617538 w 434"/>
              <a:gd name="T15" fmla="*/ 787400 h 516"/>
              <a:gd name="T16" fmla="*/ 614363 w 434"/>
              <a:gd name="T17" fmla="*/ 776287 h 516"/>
              <a:gd name="T18" fmla="*/ 620713 w 434"/>
              <a:gd name="T19" fmla="*/ 765175 h 516"/>
              <a:gd name="T20" fmla="*/ 622300 w 434"/>
              <a:gd name="T21" fmla="*/ 754062 h 516"/>
              <a:gd name="T22" fmla="*/ 622300 w 434"/>
              <a:gd name="T23" fmla="*/ 742950 h 516"/>
              <a:gd name="T24" fmla="*/ 623888 w 434"/>
              <a:gd name="T25" fmla="*/ 733425 h 516"/>
              <a:gd name="T26" fmla="*/ 612775 w 434"/>
              <a:gd name="T27" fmla="*/ 727075 h 516"/>
              <a:gd name="T28" fmla="*/ 598488 w 434"/>
              <a:gd name="T29" fmla="*/ 731837 h 516"/>
              <a:gd name="T30" fmla="*/ 582613 w 434"/>
              <a:gd name="T31" fmla="*/ 733425 h 516"/>
              <a:gd name="T32" fmla="*/ 571500 w 434"/>
              <a:gd name="T33" fmla="*/ 717550 h 516"/>
              <a:gd name="T34" fmla="*/ 573088 w 434"/>
              <a:gd name="T35" fmla="*/ 711200 h 516"/>
              <a:gd name="T36" fmla="*/ 568325 w 434"/>
              <a:gd name="T37" fmla="*/ 703262 h 516"/>
              <a:gd name="T38" fmla="*/ 566738 w 434"/>
              <a:gd name="T39" fmla="*/ 695325 h 516"/>
              <a:gd name="T40" fmla="*/ 566738 w 434"/>
              <a:gd name="T41" fmla="*/ 687387 h 516"/>
              <a:gd name="T42" fmla="*/ 560388 w 434"/>
              <a:gd name="T43" fmla="*/ 685800 h 516"/>
              <a:gd name="T44" fmla="*/ 569913 w 434"/>
              <a:gd name="T45" fmla="*/ 669925 h 516"/>
              <a:gd name="T46" fmla="*/ 558800 w 434"/>
              <a:gd name="T47" fmla="*/ 636587 h 516"/>
              <a:gd name="T48" fmla="*/ 542925 w 434"/>
              <a:gd name="T49" fmla="*/ 635000 h 516"/>
              <a:gd name="T50" fmla="*/ 531813 w 434"/>
              <a:gd name="T51" fmla="*/ 633412 h 516"/>
              <a:gd name="T52" fmla="*/ 522288 w 434"/>
              <a:gd name="T53" fmla="*/ 603250 h 516"/>
              <a:gd name="T54" fmla="*/ 504825 w 434"/>
              <a:gd name="T55" fmla="*/ 573087 h 516"/>
              <a:gd name="T56" fmla="*/ 496888 w 434"/>
              <a:gd name="T57" fmla="*/ 530225 h 516"/>
              <a:gd name="T58" fmla="*/ 465138 w 434"/>
              <a:gd name="T59" fmla="*/ 517525 h 516"/>
              <a:gd name="T60" fmla="*/ 446088 w 434"/>
              <a:gd name="T61" fmla="*/ 481012 h 516"/>
              <a:gd name="T62" fmla="*/ 433388 w 434"/>
              <a:gd name="T63" fmla="*/ 444500 h 516"/>
              <a:gd name="T64" fmla="*/ 428625 w 434"/>
              <a:gd name="T65" fmla="*/ 427037 h 516"/>
              <a:gd name="T66" fmla="*/ 419100 w 434"/>
              <a:gd name="T67" fmla="*/ 415925 h 516"/>
              <a:gd name="T68" fmla="*/ 400050 w 434"/>
              <a:gd name="T69" fmla="*/ 409575 h 516"/>
              <a:gd name="T70" fmla="*/ 377825 w 434"/>
              <a:gd name="T71" fmla="*/ 401637 h 516"/>
              <a:gd name="T72" fmla="*/ 349250 w 434"/>
              <a:gd name="T73" fmla="*/ 379412 h 516"/>
              <a:gd name="T74" fmla="*/ 344488 w 434"/>
              <a:gd name="T75" fmla="*/ 357187 h 516"/>
              <a:gd name="T76" fmla="*/ 341313 w 434"/>
              <a:gd name="T77" fmla="*/ 339725 h 516"/>
              <a:gd name="T78" fmla="*/ 320675 w 434"/>
              <a:gd name="T79" fmla="*/ 338137 h 516"/>
              <a:gd name="T80" fmla="*/ 304800 w 434"/>
              <a:gd name="T81" fmla="*/ 342900 h 516"/>
              <a:gd name="T82" fmla="*/ 300038 w 434"/>
              <a:gd name="T83" fmla="*/ 334962 h 516"/>
              <a:gd name="T84" fmla="*/ 285750 w 434"/>
              <a:gd name="T85" fmla="*/ 307975 h 516"/>
              <a:gd name="T86" fmla="*/ 263525 w 434"/>
              <a:gd name="T87" fmla="*/ 306387 h 516"/>
              <a:gd name="T88" fmla="*/ 247650 w 434"/>
              <a:gd name="T89" fmla="*/ 288925 h 516"/>
              <a:gd name="T90" fmla="*/ 230188 w 434"/>
              <a:gd name="T91" fmla="*/ 284162 h 516"/>
              <a:gd name="T92" fmla="*/ 206375 w 434"/>
              <a:gd name="T93" fmla="*/ 284162 h 516"/>
              <a:gd name="T94" fmla="*/ 196850 w 434"/>
              <a:gd name="T95" fmla="*/ 242887 h 516"/>
              <a:gd name="T96" fmla="*/ 182562 w 434"/>
              <a:gd name="T97" fmla="*/ 238125 h 516"/>
              <a:gd name="T98" fmla="*/ 160338 w 434"/>
              <a:gd name="T99" fmla="*/ 222250 h 516"/>
              <a:gd name="T100" fmla="*/ 127000 w 434"/>
              <a:gd name="T101" fmla="*/ 168275 h 516"/>
              <a:gd name="T102" fmla="*/ 109538 w 434"/>
              <a:gd name="T103" fmla="*/ 131762 h 516"/>
              <a:gd name="T104" fmla="*/ 93662 w 434"/>
              <a:gd name="T105" fmla="*/ 98425 h 516"/>
              <a:gd name="T106" fmla="*/ 84138 w 434"/>
              <a:gd name="T107" fmla="*/ 74612 h 516"/>
              <a:gd name="T108" fmla="*/ 74613 w 434"/>
              <a:gd name="T109" fmla="*/ 50800 h 516"/>
              <a:gd name="T110" fmla="*/ 55563 w 434"/>
              <a:gd name="T111" fmla="*/ 26987 h 516"/>
              <a:gd name="T112" fmla="*/ 34925 w 434"/>
              <a:gd name="T113" fmla="*/ 20637 h 516"/>
              <a:gd name="T114" fmla="*/ 6350 w 434"/>
              <a:gd name="T115" fmla="*/ 6350 h 516"/>
              <a:gd name="T116" fmla="*/ 0 w 434"/>
              <a:gd name="T117" fmla="*/ 0 h 51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34"/>
              <a:gd name="T178" fmla="*/ 0 h 516"/>
              <a:gd name="T179" fmla="*/ 434 w 434"/>
              <a:gd name="T180" fmla="*/ 516 h 51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34" h="516">
                <a:moveTo>
                  <a:pt x="433" y="515"/>
                </a:moveTo>
                <a:lnTo>
                  <a:pt x="428" y="508"/>
                </a:lnTo>
                <a:lnTo>
                  <a:pt x="419" y="507"/>
                </a:lnTo>
                <a:lnTo>
                  <a:pt x="408" y="508"/>
                </a:lnTo>
                <a:lnTo>
                  <a:pt x="404" y="506"/>
                </a:lnTo>
                <a:lnTo>
                  <a:pt x="400" y="501"/>
                </a:lnTo>
                <a:lnTo>
                  <a:pt x="395" y="501"/>
                </a:lnTo>
                <a:lnTo>
                  <a:pt x="389" y="496"/>
                </a:lnTo>
                <a:lnTo>
                  <a:pt x="387" y="489"/>
                </a:lnTo>
                <a:lnTo>
                  <a:pt x="391" y="482"/>
                </a:lnTo>
                <a:lnTo>
                  <a:pt x="392" y="475"/>
                </a:lnTo>
                <a:lnTo>
                  <a:pt x="392" y="468"/>
                </a:lnTo>
                <a:lnTo>
                  <a:pt x="393" y="462"/>
                </a:lnTo>
                <a:lnTo>
                  <a:pt x="386" y="458"/>
                </a:lnTo>
                <a:lnTo>
                  <a:pt x="377" y="461"/>
                </a:lnTo>
                <a:lnTo>
                  <a:pt x="367" y="462"/>
                </a:lnTo>
                <a:lnTo>
                  <a:pt x="360" y="452"/>
                </a:lnTo>
                <a:lnTo>
                  <a:pt x="361" y="448"/>
                </a:lnTo>
                <a:lnTo>
                  <a:pt x="358" y="443"/>
                </a:lnTo>
                <a:lnTo>
                  <a:pt x="357" y="438"/>
                </a:lnTo>
                <a:lnTo>
                  <a:pt x="357" y="433"/>
                </a:lnTo>
                <a:lnTo>
                  <a:pt x="353" y="432"/>
                </a:lnTo>
                <a:lnTo>
                  <a:pt x="359" y="422"/>
                </a:lnTo>
                <a:lnTo>
                  <a:pt x="352" y="401"/>
                </a:lnTo>
                <a:lnTo>
                  <a:pt x="342" y="400"/>
                </a:lnTo>
                <a:lnTo>
                  <a:pt x="335" y="399"/>
                </a:lnTo>
                <a:lnTo>
                  <a:pt x="329" y="380"/>
                </a:lnTo>
                <a:lnTo>
                  <a:pt x="318" y="361"/>
                </a:lnTo>
                <a:lnTo>
                  <a:pt x="313" y="334"/>
                </a:lnTo>
                <a:lnTo>
                  <a:pt x="293" y="326"/>
                </a:lnTo>
                <a:lnTo>
                  <a:pt x="281" y="303"/>
                </a:lnTo>
                <a:lnTo>
                  <a:pt x="273" y="280"/>
                </a:lnTo>
                <a:lnTo>
                  <a:pt x="270" y="269"/>
                </a:lnTo>
                <a:lnTo>
                  <a:pt x="264" y="262"/>
                </a:lnTo>
                <a:lnTo>
                  <a:pt x="252" y="258"/>
                </a:lnTo>
                <a:lnTo>
                  <a:pt x="238" y="253"/>
                </a:lnTo>
                <a:lnTo>
                  <a:pt x="220" y="239"/>
                </a:lnTo>
                <a:lnTo>
                  <a:pt x="217" y="225"/>
                </a:lnTo>
                <a:lnTo>
                  <a:pt x="215" y="214"/>
                </a:lnTo>
                <a:lnTo>
                  <a:pt x="202" y="213"/>
                </a:lnTo>
                <a:lnTo>
                  <a:pt x="192" y="216"/>
                </a:lnTo>
                <a:lnTo>
                  <a:pt x="189" y="211"/>
                </a:lnTo>
                <a:lnTo>
                  <a:pt x="180" y="194"/>
                </a:lnTo>
                <a:lnTo>
                  <a:pt x="166" y="193"/>
                </a:lnTo>
                <a:lnTo>
                  <a:pt x="156" y="182"/>
                </a:lnTo>
                <a:lnTo>
                  <a:pt x="145" y="179"/>
                </a:lnTo>
                <a:lnTo>
                  <a:pt x="130" y="179"/>
                </a:lnTo>
                <a:lnTo>
                  <a:pt x="124" y="153"/>
                </a:lnTo>
                <a:lnTo>
                  <a:pt x="115" y="150"/>
                </a:lnTo>
                <a:lnTo>
                  <a:pt x="101" y="140"/>
                </a:lnTo>
                <a:lnTo>
                  <a:pt x="80" y="106"/>
                </a:lnTo>
                <a:lnTo>
                  <a:pt x="69" y="83"/>
                </a:lnTo>
                <a:lnTo>
                  <a:pt x="59" y="62"/>
                </a:lnTo>
                <a:lnTo>
                  <a:pt x="53" y="47"/>
                </a:lnTo>
                <a:lnTo>
                  <a:pt x="47" y="32"/>
                </a:lnTo>
                <a:lnTo>
                  <a:pt x="35" y="17"/>
                </a:lnTo>
                <a:lnTo>
                  <a:pt x="22" y="13"/>
                </a:lnTo>
                <a:lnTo>
                  <a:pt x="4" y="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5" name="Freeform 1058"/>
          <p:cNvSpPr>
            <a:spLocks/>
          </p:cNvSpPr>
          <p:nvPr/>
        </p:nvSpPr>
        <p:spPr bwMode="auto">
          <a:xfrm>
            <a:off x="3708400" y="334963"/>
            <a:ext cx="584200" cy="331787"/>
          </a:xfrm>
          <a:custGeom>
            <a:avLst/>
            <a:gdLst>
              <a:gd name="T0" fmla="*/ 582613 w 368"/>
              <a:gd name="T1" fmla="*/ 330200 h 209"/>
              <a:gd name="T2" fmla="*/ 579438 w 368"/>
              <a:gd name="T3" fmla="*/ 285750 h 209"/>
              <a:gd name="T4" fmla="*/ 581025 w 368"/>
              <a:gd name="T5" fmla="*/ 255587 h 209"/>
              <a:gd name="T6" fmla="*/ 560388 w 368"/>
              <a:gd name="T7" fmla="*/ 246062 h 209"/>
              <a:gd name="T8" fmla="*/ 517525 w 368"/>
              <a:gd name="T9" fmla="*/ 233362 h 209"/>
              <a:gd name="T10" fmla="*/ 501650 w 368"/>
              <a:gd name="T11" fmla="*/ 209550 h 209"/>
              <a:gd name="T12" fmla="*/ 474663 w 368"/>
              <a:gd name="T13" fmla="*/ 195262 h 209"/>
              <a:gd name="T14" fmla="*/ 450850 w 368"/>
              <a:gd name="T15" fmla="*/ 195262 h 209"/>
              <a:gd name="T16" fmla="*/ 434975 w 368"/>
              <a:gd name="T17" fmla="*/ 192087 h 209"/>
              <a:gd name="T18" fmla="*/ 420688 w 368"/>
              <a:gd name="T19" fmla="*/ 187325 h 209"/>
              <a:gd name="T20" fmla="*/ 388937 w 368"/>
              <a:gd name="T21" fmla="*/ 169862 h 209"/>
              <a:gd name="T22" fmla="*/ 349250 w 368"/>
              <a:gd name="T23" fmla="*/ 163512 h 209"/>
              <a:gd name="T24" fmla="*/ 327025 w 368"/>
              <a:gd name="T25" fmla="*/ 161925 h 209"/>
              <a:gd name="T26" fmla="*/ 307975 w 368"/>
              <a:gd name="T27" fmla="*/ 136525 h 209"/>
              <a:gd name="T28" fmla="*/ 292100 w 368"/>
              <a:gd name="T29" fmla="*/ 109537 h 209"/>
              <a:gd name="T30" fmla="*/ 274638 w 368"/>
              <a:gd name="T31" fmla="*/ 88900 h 209"/>
              <a:gd name="T32" fmla="*/ 263525 w 368"/>
              <a:gd name="T33" fmla="*/ 77787 h 209"/>
              <a:gd name="T34" fmla="*/ 236538 w 368"/>
              <a:gd name="T35" fmla="*/ 57150 h 209"/>
              <a:gd name="T36" fmla="*/ 222250 w 368"/>
              <a:gd name="T37" fmla="*/ 53975 h 209"/>
              <a:gd name="T38" fmla="*/ 204788 w 368"/>
              <a:gd name="T39" fmla="*/ 69850 h 209"/>
              <a:gd name="T40" fmla="*/ 190500 w 368"/>
              <a:gd name="T41" fmla="*/ 79375 h 209"/>
              <a:gd name="T42" fmla="*/ 182562 w 368"/>
              <a:gd name="T43" fmla="*/ 68262 h 209"/>
              <a:gd name="T44" fmla="*/ 165100 w 368"/>
              <a:gd name="T45" fmla="*/ 68262 h 209"/>
              <a:gd name="T46" fmla="*/ 153987 w 368"/>
              <a:gd name="T47" fmla="*/ 87312 h 209"/>
              <a:gd name="T48" fmla="*/ 139700 w 368"/>
              <a:gd name="T49" fmla="*/ 92075 h 209"/>
              <a:gd name="T50" fmla="*/ 119063 w 368"/>
              <a:gd name="T51" fmla="*/ 66675 h 209"/>
              <a:gd name="T52" fmla="*/ 96837 w 368"/>
              <a:gd name="T53" fmla="*/ 60325 h 209"/>
              <a:gd name="T54" fmla="*/ 71438 w 368"/>
              <a:gd name="T55" fmla="*/ 69850 h 209"/>
              <a:gd name="T56" fmla="*/ 39687 w 368"/>
              <a:gd name="T57" fmla="*/ 88900 h 209"/>
              <a:gd name="T58" fmla="*/ 28575 w 368"/>
              <a:gd name="T59" fmla="*/ 74612 h 209"/>
              <a:gd name="T60" fmla="*/ 22225 w 368"/>
              <a:gd name="T61" fmla="*/ 52387 h 209"/>
              <a:gd name="T62" fmla="*/ 19050 w 368"/>
              <a:gd name="T63" fmla="*/ 22225 h 209"/>
              <a:gd name="T64" fmla="*/ 0 w 368"/>
              <a:gd name="T65" fmla="*/ 0 h 20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68"/>
              <a:gd name="T100" fmla="*/ 0 h 209"/>
              <a:gd name="T101" fmla="*/ 368 w 368"/>
              <a:gd name="T102" fmla="*/ 209 h 20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68" h="209">
                <a:moveTo>
                  <a:pt x="367" y="208"/>
                </a:moveTo>
                <a:lnTo>
                  <a:pt x="365" y="180"/>
                </a:lnTo>
                <a:lnTo>
                  <a:pt x="366" y="161"/>
                </a:lnTo>
                <a:lnTo>
                  <a:pt x="353" y="155"/>
                </a:lnTo>
                <a:lnTo>
                  <a:pt x="326" y="147"/>
                </a:lnTo>
                <a:lnTo>
                  <a:pt x="316" y="132"/>
                </a:lnTo>
                <a:lnTo>
                  <a:pt x="299" y="123"/>
                </a:lnTo>
                <a:lnTo>
                  <a:pt x="284" y="123"/>
                </a:lnTo>
                <a:lnTo>
                  <a:pt x="274" y="121"/>
                </a:lnTo>
                <a:lnTo>
                  <a:pt x="265" y="118"/>
                </a:lnTo>
                <a:lnTo>
                  <a:pt x="245" y="107"/>
                </a:lnTo>
                <a:lnTo>
                  <a:pt x="220" y="103"/>
                </a:lnTo>
                <a:lnTo>
                  <a:pt x="206" y="102"/>
                </a:lnTo>
                <a:lnTo>
                  <a:pt x="194" y="86"/>
                </a:lnTo>
                <a:lnTo>
                  <a:pt x="184" y="69"/>
                </a:lnTo>
                <a:lnTo>
                  <a:pt x="173" y="56"/>
                </a:lnTo>
                <a:lnTo>
                  <a:pt x="166" y="49"/>
                </a:lnTo>
                <a:lnTo>
                  <a:pt x="149" y="36"/>
                </a:lnTo>
                <a:lnTo>
                  <a:pt x="140" y="34"/>
                </a:lnTo>
                <a:lnTo>
                  <a:pt x="129" y="44"/>
                </a:lnTo>
                <a:lnTo>
                  <a:pt x="120" y="50"/>
                </a:lnTo>
                <a:lnTo>
                  <a:pt x="115" y="43"/>
                </a:lnTo>
                <a:lnTo>
                  <a:pt x="104" y="43"/>
                </a:lnTo>
                <a:lnTo>
                  <a:pt x="97" y="55"/>
                </a:lnTo>
                <a:lnTo>
                  <a:pt x="88" y="58"/>
                </a:lnTo>
                <a:lnTo>
                  <a:pt x="75" y="42"/>
                </a:lnTo>
                <a:lnTo>
                  <a:pt x="61" y="38"/>
                </a:lnTo>
                <a:lnTo>
                  <a:pt x="45" y="44"/>
                </a:lnTo>
                <a:lnTo>
                  <a:pt x="25" y="56"/>
                </a:lnTo>
                <a:lnTo>
                  <a:pt x="18" y="47"/>
                </a:lnTo>
                <a:lnTo>
                  <a:pt x="14" y="33"/>
                </a:lnTo>
                <a:lnTo>
                  <a:pt x="12" y="1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6" name="Freeform 1059"/>
          <p:cNvSpPr>
            <a:spLocks/>
          </p:cNvSpPr>
          <p:nvPr/>
        </p:nvSpPr>
        <p:spPr bwMode="auto">
          <a:xfrm>
            <a:off x="3490913" y="1262063"/>
            <a:ext cx="1276350" cy="1933575"/>
          </a:xfrm>
          <a:custGeom>
            <a:avLst/>
            <a:gdLst>
              <a:gd name="T0" fmla="*/ 881063 w 804"/>
              <a:gd name="T1" fmla="*/ 1916113 h 1218"/>
              <a:gd name="T2" fmla="*/ 881063 w 804"/>
              <a:gd name="T3" fmla="*/ 1879600 h 1218"/>
              <a:gd name="T4" fmla="*/ 906463 w 804"/>
              <a:gd name="T5" fmla="*/ 1833563 h 1218"/>
              <a:gd name="T6" fmla="*/ 936625 w 804"/>
              <a:gd name="T7" fmla="*/ 1754188 h 1218"/>
              <a:gd name="T8" fmla="*/ 962025 w 804"/>
              <a:gd name="T9" fmla="*/ 1677988 h 1218"/>
              <a:gd name="T10" fmla="*/ 911225 w 804"/>
              <a:gd name="T11" fmla="*/ 1606550 h 1218"/>
              <a:gd name="T12" fmla="*/ 896938 w 804"/>
              <a:gd name="T13" fmla="*/ 1558925 h 1218"/>
              <a:gd name="T14" fmla="*/ 923925 w 804"/>
              <a:gd name="T15" fmla="*/ 1525587 h 1218"/>
              <a:gd name="T16" fmla="*/ 912813 w 804"/>
              <a:gd name="T17" fmla="*/ 1482725 h 1218"/>
              <a:gd name="T18" fmla="*/ 923925 w 804"/>
              <a:gd name="T19" fmla="*/ 1430337 h 1218"/>
              <a:gd name="T20" fmla="*/ 947738 w 804"/>
              <a:gd name="T21" fmla="*/ 1365250 h 1218"/>
              <a:gd name="T22" fmla="*/ 968375 w 804"/>
              <a:gd name="T23" fmla="*/ 1323975 h 1218"/>
              <a:gd name="T24" fmla="*/ 992188 w 804"/>
              <a:gd name="T25" fmla="*/ 1287462 h 1218"/>
              <a:gd name="T26" fmla="*/ 1006475 w 804"/>
              <a:gd name="T27" fmla="*/ 1239837 h 1218"/>
              <a:gd name="T28" fmla="*/ 1038225 w 804"/>
              <a:gd name="T29" fmla="*/ 1185862 h 1218"/>
              <a:gd name="T30" fmla="*/ 1073150 w 804"/>
              <a:gd name="T31" fmla="*/ 1152525 h 1218"/>
              <a:gd name="T32" fmla="*/ 1104900 w 804"/>
              <a:gd name="T33" fmla="*/ 1135062 h 1218"/>
              <a:gd name="T34" fmla="*/ 1123950 w 804"/>
              <a:gd name="T35" fmla="*/ 1184275 h 1218"/>
              <a:gd name="T36" fmla="*/ 1144588 w 804"/>
              <a:gd name="T37" fmla="*/ 1155700 h 1218"/>
              <a:gd name="T38" fmla="*/ 1154113 w 804"/>
              <a:gd name="T39" fmla="*/ 1108075 h 1218"/>
              <a:gd name="T40" fmla="*/ 1189038 w 804"/>
              <a:gd name="T41" fmla="*/ 1071562 h 1218"/>
              <a:gd name="T42" fmla="*/ 1187450 w 804"/>
              <a:gd name="T43" fmla="*/ 1033462 h 1218"/>
              <a:gd name="T44" fmla="*/ 1166813 w 804"/>
              <a:gd name="T45" fmla="*/ 989012 h 1218"/>
              <a:gd name="T46" fmla="*/ 1225550 w 804"/>
              <a:gd name="T47" fmla="*/ 974725 h 1218"/>
              <a:gd name="T48" fmla="*/ 1222375 w 804"/>
              <a:gd name="T49" fmla="*/ 922338 h 1218"/>
              <a:gd name="T50" fmla="*/ 1181100 w 804"/>
              <a:gd name="T51" fmla="*/ 896938 h 1218"/>
              <a:gd name="T52" fmla="*/ 1198563 w 804"/>
              <a:gd name="T53" fmla="*/ 868363 h 1218"/>
              <a:gd name="T54" fmla="*/ 1239838 w 804"/>
              <a:gd name="T55" fmla="*/ 860425 h 1218"/>
              <a:gd name="T56" fmla="*/ 1271588 w 804"/>
              <a:gd name="T57" fmla="*/ 823913 h 1218"/>
              <a:gd name="T58" fmla="*/ 1249363 w 804"/>
              <a:gd name="T59" fmla="*/ 766762 h 1218"/>
              <a:gd name="T60" fmla="*/ 1225550 w 804"/>
              <a:gd name="T61" fmla="*/ 712787 h 1218"/>
              <a:gd name="T62" fmla="*/ 1162050 w 804"/>
              <a:gd name="T63" fmla="*/ 674687 h 1218"/>
              <a:gd name="T64" fmla="*/ 1133475 w 804"/>
              <a:gd name="T65" fmla="*/ 633412 h 1218"/>
              <a:gd name="T66" fmla="*/ 1127125 w 804"/>
              <a:gd name="T67" fmla="*/ 568325 h 1218"/>
              <a:gd name="T68" fmla="*/ 1125538 w 804"/>
              <a:gd name="T69" fmla="*/ 533400 h 1218"/>
              <a:gd name="T70" fmla="*/ 1079500 w 804"/>
              <a:gd name="T71" fmla="*/ 515937 h 1218"/>
              <a:gd name="T72" fmla="*/ 1054100 w 804"/>
              <a:gd name="T73" fmla="*/ 457200 h 1218"/>
              <a:gd name="T74" fmla="*/ 1023938 w 804"/>
              <a:gd name="T75" fmla="*/ 403225 h 1218"/>
              <a:gd name="T76" fmla="*/ 998538 w 804"/>
              <a:gd name="T77" fmla="*/ 346075 h 1218"/>
              <a:gd name="T78" fmla="*/ 985838 w 804"/>
              <a:gd name="T79" fmla="*/ 298450 h 1218"/>
              <a:gd name="T80" fmla="*/ 976313 w 804"/>
              <a:gd name="T81" fmla="*/ 238125 h 1218"/>
              <a:gd name="T82" fmla="*/ 914400 w 804"/>
              <a:gd name="T83" fmla="*/ 228600 h 1218"/>
              <a:gd name="T84" fmla="*/ 862013 w 804"/>
              <a:gd name="T85" fmla="*/ 231775 h 1218"/>
              <a:gd name="T86" fmla="*/ 777875 w 804"/>
              <a:gd name="T87" fmla="*/ 200025 h 1218"/>
              <a:gd name="T88" fmla="*/ 727075 w 804"/>
              <a:gd name="T89" fmla="*/ 146050 h 1218"/>
              <a:gd name="T90" fmla="*/ 660400 w 804"/>
              <a:gd name="T91" fmla="*/ 106363 h 1218"/>
              <a:gd name="T92" fmla="*/ 615950 w 804"/>
              <a:gd name="T93" fmla="*/ 103188 h 1218"/>
              <a:gd name="T94" fmla="*/ 582613 w 804"/>
              <a:gd name="T95" fmla="*/ 131762 h 1218"/>
              <a:gd name="T96" fmla="*/ 541338 w 804"/>
              <a:gd name="T97" fmla="*/ 155575 h 1218"/>
              <a:gd name="T98" fmla="*/ 493713 w 804"/>
              <a:gd name="T99" fmla="*/ 166687 h 1218"/>
              <a:gd name="T100" fmla="*/ 468313 w 804"/>
              <a:gd name="T101" fmla="*/ 188912 h 1218"/>
              <a:gd name="T102" fmla="*/ 449263 w 804"/>
              <a:gd name="T103" fmla="*/ 225425 h 1218"/>
              <a:gd name="T104" fmla="*/ 388937 w 804"/>
              <a:gd name="T105" fmla="*/ 244475 h 1218"/>
              <a:gd name="T106" fmla="*/ 327025 w 804"/>
              <a:gd name="T107" fmla="*/ 196850 h 1218"/>
              <a:gd name="T108" fmla="*/ 279400 w 804"/>
              <a:gd name="T109" fmla="*/ 169862 h 1218"/>
              <a:gd name="T110" fmla="*/ 263525 w 804"/>
              <a:gd name="T111" fmla="*/ 130175 h 1218"/>
              <a:gd name="T112" fmla="*/ 195262 w 804"/>
              <a:gd name="T113" fmla="*/ 101600 h 1218"/>
              <a:gd name="T114" fmla="*/ 144463 w 804"/>
              <a:gd name="T115" fmla="*/ 84137 h 1218"/>
              <a:gd name="T116" fmla="*/ 98425 w 804"/>
              <a:gd name="T117" fmla="*/ 93662 h 1218"/>
              <a:gd name="T118" fmla="*/ 39688 w 804"/>
              <a:gd name="T119" fmla="*/ 63500 h 1218"/>
              <a:gd name="T120" fmla="*/ 1588 w 804"/>
              <a:gd name="T121" fmla="*/ 26988 h 12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4"/>
              <a:gd name="T184" fmla="*/ 0 h 1218"/>
              <a:gd name="T185" fmla="*/ 804 w 804"/>
              <a:gd name="T186" fmla="*/ 1218 h 121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4" h="1218">
                <a:moveTo>
                  <a:pt x="561" y="1217"/>
                </a:moveTo>
                <a:lnTo>
                  <a:pt x="557" y="1211"/>
                </a:lnTo>
                <a:lnTo>
                  <a:pt x="555" y="1207"/>
                </a:lnTo>
                <a:lnTo>
                  <a:pt x="553" y="1199"/>
                </a:lnTo>
                <a:lnTo>
                  <a:pt x="555" y="1189"/>
                </a:lnTo>
                <a:lnTo>
                  <a:pt x="555" y="1184"/>
                </a:lnTo>
                <a:lnTo>
                  <a:pt x="553" y="1175"/>
                </a:lnTo>
                <a:lnTo>
                  <a:pt x="561" y="1166"/>
                </a:lnTo>
                <a:lnTo>
                  <a:pt x="571" y="1155"/>
                </a:lnTo>
                <a:lnTo>
                  <a:pt x="581" y="1140"/>
                </a:lnTo>
                <a:lnTo>
                  <a:pt x="586" y="1120"/>
                </a:lnTo>
                <a:lnTo>
                  <a:pt x="590" y="1105"/>
                </a:lnTo>
                <a:lnTo>
                  <a:pt x="596" y="1090"/>
                </a:lnTo>
                <a:lnTo>
                  <a:pt x="606" y="1079"/>
                </a:lnTo>
                <a:lnTo>
                  <a:pt x="606" y="1057"/>
                </a:lnTo>
                <a:lnTo>
                  <a:pt x="585" y="1042"/>
                </a:lnTo>
                <a:lnTo>
                  <a:pt x="586" y="1027"/>
                </a:lnTo>
                <a:lnTo>
                  <a:pt x="574" y="1012"/>
                </a:lnTo>
                <a:lnTo>
                  <a:pt x="563" y="1002"/>
                </a:lnTo>
                <a:lnTo>
                  <a:pt x="558" y="992"/>
                </a:lnTo>
                <a:lnTo>
                  <a:pt x="565" y="982"/>
                </a:lnTo>
                <a:lnTo>
                  <a:pt x="573" y="977"/>
                </a:lnTo>
                <a:lnTo>
                  <a:pt x="578" y="969"/>
                </a:lnTo>
                <a:lnTo>
                  <a:pt x="582" y="961"/>
                </a:lnTo>
                <a:lnTo>
                  <a:pt x="584" y="953"/>
                </a:lnTo>
                <a:lnTo>
                  <a:pt x="581" y="943"/>
                </a:lnTo>
                <a:lnTo>
                  <a:pt x="575" y="934"/>
                </a:lnTo>
                <a:lnTo>
                  <a:pt x="573" y="916"/>
                </a:lnTo>
                <a:lnTo>
                  <a:pt x="575" y="908"/>
                </a:lnTo>
                <a:lnTo>
                  <a:pt x="582" y="901"/>
                </a:lnTo>
                <a:lnTo>
                  <a:pt x="589" y="891"/>
                </a:lnTo>
                <a:lnTo>
                  <a:pt x="594" y="880"/>
                </a:lnTo>
                <a:lnTo>
                  <a:pt x="597" y="860"/>
                </a:lnTo>
                <a:lnTo>
                  <a:pt x="599" y="846"/>
                </a:lnTo>
                <a:lnTo>
                  <a:pt x="604" y="840"/>
                </a:lnTo>
                <a:lnTo>
                  <a:pt x="610" y="834"/>
                </a:lnTo>
                <a:lnTo>
                  <a:pt x="620" y="826"/>
                </a:lnTo>
                <a:lnTo>
                  <a:pt x="621" y="813"/>
                </a:lnTo>
                <a:lnTo>
                  <a:pt x="625" y="811"/>
                </a:lnTo>
                <a:lnTo>
                  <a:pt x="632" y="803"/>
                </a:lnTo>
                <a:lnTo>
                  <a:pt x="629" y="790"/>
                </a:lnTo>
                <a:lnTo>
                  <a:pt x="634" y="781"/>
                </a:lnTo>
                <a:lnTo>
                  <a:pt x="642" y="773"/>
                </a:lnTo>
                <a:lnTo>
                  <a:pt x="648" y="757"/>
                </a:lnTo>
                <a:lnTo>
                  <a:pt x="654" y="747"/>
                </a:lnTo>
                <a:lnTo>
                  <a:pt x="663" y="739"/>
                </a:lnTo>
                <a:lnTo>
                  <a:pt x="670" y="734"/>
                </a:lnTo>
                <a:lnTo>
                  <a:pt x="676" y="726"/>
                </a:lnTo>
                <a:lnTo>
                  <a:pt x="681" y="718"/>
                </a:lnTo>
                <a:lnTo>
                  <a:pt x="690" y="714"/>
                </a:lnTo>
                <a:lnTo>
                  <a:pt x="696" y="715"/>
                </a:lnTo>
                <a:lnTo>
                  <a:pt x="699" y="721"/>
                </a:lnTo>
                <a:lnTo>
                  <a:pt x="702" y="734"/>
                </a:lnTo>
                <a:lnTo>
                  <a:pt x="708" y="746"/>
                </a:lnTo>
                <a:lnTo>
                  <a:pt x="715" y="747"/>
                </a:lnTo>
                <a:lnTo>
                  <a:pt x="719" y="737"/>
                </a:lnTo>
                <a:lnTo>
                  <a:pt x="721" y="728"/>
                </a:lnTo>
                <a:lnTo>
                  <a:pt x="719" y="717"/>
                </a:lnTo>
                <a:lnTo>
                  <a:pt x="722" y="710"/>
                </a:lnTo>
                <a:lnTo>
                  <a:pt x="727" y="698"/>
                </a:lnTo>
                <a:lnTo>
                  <a:pt x="729" y="688"/>
                </a:lnTo>
                <a:lnTo>
                  <a:pt x="737" y="676"/>
                </a:lnTo>
                <a:lnTo>
                  <a:pt x="749" y="675"/>
                </a:lnTo>
                <a:lnTo>
                  <a:pt x="756" y="672"/>
                </a:lnTo>
                <a:lnTo>
                  <a:pt x="755" y="658"/>
                </a:lnTo>
                <a:lnTo>
                  <a:pt x="748" y="651"/>
                </a:lnTo>
                <a:lnTo>
                  <a:pt x="738" y="643"/>
                </a:lnTo>
                <a:lnTo>
                  <a:pt x="732" y="636"/>
                </a:lnTo>
                <a:lnTo>
                  <a:pt x="735" y="623"/>
                </a:lnTo>
                <a:lnTo>
                  <a:pt x="744" y="618"/>
                </a:lnTo>
                <a:lnTo>
                  <a:pt x="760" y="617"/>
                </a:lnTo>
                <a:lnTo>
                  <a:pt x="772" y="614"/>
                </a:lnTo>
                <a:lnTo>
                  <a:pt x="777" y="607"/>
                </a:lnTo>
                <a:lnTo>
                  <a:pt x="775" y="589"/>
                </a:lnTo>
                <a:lnTo>
                  <a:pt x="770" y="581"/>
                </a:lnTo>
                <a:lnTo>
                  <a:pt x="762" y="574"/>
                </a:lnTo>
                <a:lnTo>
                  <a:pt x="752" y="571"/>
                </a:lnTo>
                <a:lnTo>
                  <a:pt x="744" y="565"/>
                </a:lnTo>
                <a:lnTo>
                  <a:pt x="739" y="555"/>
                </a:lnTo>
                <a:lnTo>
                  <a:pt x="749" y="548"/>
                </a:lnTo>
                <a:lnTo>
                  <a:pt x="755" y="547"/>
                </a:lnTo>
                <a:lnTo>
                  <a:pt x="762" y="547"/>
                </a:lnTo>
                <a:lnTo>
                  <a:pt x="770" y="545"/>
                </a:lnTo>
                <a:lnTo>
                  <a:pt x="781" y="542"/>
                </a:lnTo>
                <a:lnTo>
                  <a:pt x="791" y="532"/>
                </a:lnTo>
                <a:lnTo>
                  <a:pt x="794" y="528"/>
                </a:lnTo>
                <a:lnTo>
                  <a:pt x="801" y="519"/>
                </a:lnTo>
                <a:lnTo>
                  <a:pt x="803" y="505"/>
                </a:lnTo>
                <a:lnTo>
                  <a:pt x="798" y="496"/>
                </a:lnTo>
                <a:lnTo>
                  <a:pt x="787" y="483"/>
                </a:lnTo>
                <a:lnTo>
                  <a:pt x="774" y="468"/>
                </a:lnTo>
                <a:lnTo>
                  <a:pt x="766" y="455"/>
                </a:lnTo>
                <a:lnTo>
                  <a:pt x="772" y="449"/>
                </a:lnTo>
                <a:lnTo>
                  <a:pt x="767" y="431"/>
                </a:lnTo>
                <a:lnTo>
                  <a:pt x="751" y="426"/>
                </a:lnTo>
                <a:lnTo>
                  <a:pt x="732" y="425"/>
                </a:lnTo>
                <a:lnTo>
                  <a:pt x="722" y="419"/>
                </a:lnTo>
                <a:lnTo>
                  <a:pt x="717" y="409"/>
                </a:lnTo>
                <a:lnTo>
                  <a:pt x="714" y="399"/>
                </a:lnTo>
                <a:lnTo>
                  <a:pt x="711" y="384"/>
                </a:lnTo>
                <a:lnTo>
                  <a:pt x="709" y="370"/>
                </a:lnTo>
                <a:lnTo>
                  <a:pt x="710" y="358"/>
                </a:lnTo>
                <a:lnTo>
                  <a:pt x="712" y="349"/>
                </a:lnTo>
                <a:lnTo>
                  <a:pt x="714" y="339"/>
                </a:lnTo>
                <a:lnTo>
                  <a:pt x="709" y="336"/>
                </a:lnTo>
                <a:lnTo>
                  <a:pt x="702" y="335"/>
                </a:lnTo>
                <a:lnTo>
                  <a:pt x="690" y="335"/>
                </a:lnTo>
                <a:lnTo>
                  <a:pt x="680" y="325"/>
                </a:lnTo>
                <a:lnTo>
                  <a:pt x="677" y="313"/>
                </a:lnTo>
                <a:lnTo>
                  <a:pt x="672" y="298"/>
                </a:lnTo>
                <a:lnTo>
                  <a:pt x="664" y="288"/>
                </a:lnTo>
                <a:lnTo>
                  <a:pt x="657" y="277"/>
                </a:lnTo>
                <a:lnTo>
                  <a:pt x="652" y="267"/>
                </a:lnTo>
                <a:lnTo>
                  <a:pt x="645" y="254"/>
                </a:lnTo>
                <a:lnTo>
                  <a:pt x="638" y="241"/>
                </a:lnTo>
                <a:lnTo>
                  <a:pt x="632" y="226"/>
                </a:lnTo>
                <a:lnTo>
                  <a:pt x="629" y="218"/>
                </a:lnTo>
                <a:lnTo>
                  <a:pt x="626" y="207"/>
                </a:lnTo>
                <a:lnTo>
                  <a:pt x="624" y="198"/>
                </a:lnTo>
                <a:lnTo>
                  <a:pt x="621" y="188"/>
                </a:lnTo>
                <a:lnTo>
                  <a:pt x="617" y="178"/>
                </a:lnTo>
                <a:lnTo>
                  <a:pt x="616" y="166"/>
                </a:lnTo>
                <a:lnTo>
                  <a:pt x="615" y="150"/>
                </a:lnTo>
                <a:lnTo>
                  <a:pt x="609" y="145"/>
                </a:lnTo>
                <a:lnTo>
                  <a:pt x="595" y="142"/>
                </a:lnTo>
                <a:lnTo>
                  <a:pt x="576" y="144"/>
                </a:lnTo>
                <a:lnTo>
                  <a:pt x="566" y="145"/>
                </a:lnTo>
                <a:lnTo>
                  <a:pt x="552" y="146"/>
                </a:lnTo>
                <a:lnTo>
                  <a:pt x="543" y="146"/>
                </a:lnTo>
                <a:lnTo>
                  <a:pt x="526" y="144"/>
                </a:lnTo>
                <a:lnTo>
                  <a:pt x="507" y="136"/>
                </a:lnTo>
                <a:lnTo>
                  <a:pt x="490" y="126"/>
                </a:lnTo>
                <a:lnTo>
                  <a:pt x="481" y="113"/>
                </a:lnTo>
                <a:lnTo>
                  <a:pt x="471" y="102"/>
                </a:lnTo>
                <a:lnTo>
                  <a:pt x="458" y="92"/>
                </a:lnTo>
                <a:lnTo>
                  <a:pt x="442" y="75"/>
                </a:lnTo>
                <a:lnTo>
                  <a:pt x="430" y="67"/>
                </a:lnTo>
                <a:lnTo>
                  <a:pt x="416" y="67"/>
                </a:lnTo>
                <a:lnTo>
                  <a:pt x="400" y="61"/>
                </a:lnTo>
                <a:lnTo>
                  <a:pt x="392" y="61"/>
                </a:lnTo>
                <a:lnTo>
                  <a:pt x="388" y="65"/>
                </a:lnTo>
                <a:lnTo>
                  <a:pt x="386" y="72"/>
                </a:lnTo>
                <a:lnTo>
                  <a:pt x="374" y="79"/>
                </a:lnTo>
                <a:lnTo>
                  <a:pt x="367" y="83"/>
                </a:lnTo>
                <a:lnTo>
                  <a:pt x="362" y="95"/>
                </a:lnTo>
                <a:lnTo>
                  <a:pt x="354" y="102"/>
                </a:lnTo>
                <a:lnTo>
                  <a:pt x="341" y="98"/>
                </a:lnTo>
                <a:lnTo>
                  <a:pt x="326" y="92"/>
                </a:lnTo>
                <a:lnTo>
                  <a:pt x="315" y="94"/>
                </a:lnTo>
                <a:lnTo>
                  <a:pt x="311" y="105"/>
                </a:lnTo>
                <a:lnTo>
                  <a:pt x="309" y="115"/>
                </a:lnTo>
                <a:lnTo>
                  <a:pt x="299" y="115"/>
                </a:lnTo>
                <a:lnTo>
                  <a:pt x="295" y="119"/>
                </a:lnTo>
                <a:lnTo>
                  <a:pt x="283" y="126"/>
                </a:lnTo>
                <a:lnTo>
                  <a:pt x="280" y="129"/>
                </a:lnTo>
                <a:lnTo>
                  <a:pt x="283" y="142"/>
                </a:lnTo>
                <a:lnTo>
                  <a:pt x="277" y="152"/>
                </a:lnTo>
                <a:lnTo>
                  <a:pt x="258" y="155"/>
                </a:lnTo>
                <a:lnTo>
                  <a:pt x="245" y="154"/>
                </a:lnTo>
                <a:lnTo>
                  <a:pt x="237" y="147"/>
                </a:lnTo>
                <a:lnTo>
                  <a:pt x="228" y="137"/>
                </a:lnTo>
                <a:lnTo>
                  <a:pt x="206" y="124"/>
                </a:lnTo>
                <a:lnTo>
                  <a:pt x="193" y="125"/>
                </a:lnTo>
                <a:lnTo>
                  <a:pt x="180" y="115"/>
                </a:lnTo>
                <a:lnTo>
                  <a:pt x="176" y="107"/>
                </a:lnTo>
                <a:lnTo>
                  <a:pt x="170" y="96"/>
                </a:lnTo>
                <a:lnTo>
                  <a:pt x="165" y="89"/>
                </a:lnTo>
                <a:lnTo>
                  <a:pt x="166" y="82"/>
                </a:lnTo>
                <a:lnTo>
                  <a:pt x="154" y="76"/>
                </a:lnTo>
                <a:lnTo>
                  <a:pt x="142" y="75"/>
                </a:lnTo>
                <a:lnTo>
                  <a:pt x="123" y="64"/>
                </a:lnTo>
                <a:lnTo>
                  <a:pt x="110" y="65"/>
                </a:lnTo>
                <a:lnTo>
                  <a:pt x="102" y="65"/>
                </a:lnTo>
                <a:lnTo>
                  <a:pt x="91" y="53"/>
                </a:lnTo>
                <a:lnTo>
                  <a:pt x="76" y="51"/>
                </a:lnTo>
                <a:lnTo>
                  <a:pt x="66" y="52"/>
                </a:lnTo>
                <a:lnTo>
                  <a:pt x="62" y="59"/>
                </a:lnTo>
                <a:lnTo>
                  <a:pt x="56" y="63"/>
                </a:lnTo>
                <a:lnTo>
                  <a:pt x="38" y="56"/>
                </a:lnTo>
                <a:lnTo>
                  <a:pt x="25" y="40"/>
                </a:lnTo>
                <a:lnTo>
                  <a:pt x="17" y="31"/>
                </a:lnTo>
                <a:lnTo>
                  <a:pt x="12" y="27"/>
                </a:lnTo>
                <a:lnTo>
                  <a:pt x="1" y="17"/>
                </a:lnTo>
                <a:lnTo>
                  <a:pt x="0" y="9"/>
                </a:lnTo>
                <a:lnTo>
                  <a:pt x="2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7" name="Freeform 1060"/>
          <p:cNvSpPr>
            <a:spLocks/>
          </p:cNvSpPr>
          <p:nvPr/>
        </p:nvSpPr>
        <p:spPr bwMode="auto">
          <a:xfrm>
            <a:off x="2911475" y="3959225"/>
            <a:ext cx="806450" cy="795338"/>
          </a:xfrm>
          <a:custGeom>
            <a:avLst/>
            <a:gdLst>
              <a:gd name="T0" fmla="*/ 796925 w 508"/>
              <a:gd name="T1" fmla="*/ 769938 h 501"/>
              <a:gd name="T2" fmla="*/ 771525 w 508"/>
              <a:gd name="T3" fmla="*/ 793750 h 501"/>
              <a:gd name="T4" fmla="*/ 747713 w 508"/>
              <a:gd name="T5" fmla="*/ 762000 h 501"/>
              <a:gd name="T6" fmla="*/ 714375 w 508"/>
              <a:gd name="T7" fmla="*/ 762000 h 501"/>
              <a:gd name="T8" fmla="*/ 700088 w 508"/>
              <a:gd name="T9" fmla="*/ 755650 h 501"/>
              <a:gd name="T10" fmla="*/ 681038 w 508"/>
              <a:gd name="T11" fmla="*/ 755650 h 501"/>
              <a:gd name="T12" fmla="*/ 666750 w 508"/>
              <a:gd name="T13" fmla="*/ 755650 h 501"/>
              <a:gd name="T14" fmla="*/ 652463 w 508"/>
              <a:gd name="T15" fmla="*/ 741363 h 501"/>
              <a:gd name="T16" fmla="*/ 635000 w 508"/>
              <a:gd name="T17" fmla="*/ 736600 h 501"/>
              <a:gd name="T18" fmla="*/ 617538 w 508"/>
              <a:gd name="T19" fmla="*/ 741363 h 501"/>
              <a:gd name="T20" fmla="*/ 590550 w 508"/>
              <a:gd name="T21" fmla="*/ 728663 h 501"/>
              <a:gd name="T22" fmla="*/ 576263 w 508"/>
              <a:gd name="T23" fmla="*/ 708025 h 501"/>
              <a:gd name="T24" fmla="*/ 550863 w 508"/>
              <a:gd name="T25" fmla="*/ 665163 h 501"/>
              <a:gd name="T26" fmla="*/ 512763 w 508"/>
              <a:gd name="T27" fmla="*/ 657225 h 501"/>
              <a:gd name="T28" fmla="*/ 495300 w 508"/>
              <a:gd name="T29" fmla="*/ 638175 h 501"/>
              <a:gd name="T30" fmla="*/ 490538 w 508"/>
              <a:gd name="T31" fmla="*/ 601663 h 501"/>
              <a:gd name="T32" fmla="*/ 492125 w 508"/>
              <a:gd name="T33" fmla="*/ 576263 h 501"/>
              <a:gd name="T34" fmla="*/ 511175 w 508"/>
              <a:gd name="T35" fmla="*/ 558800 h 501"/>
              <a:gd name="T36" fmla="*/ 501650 w 508"/>
              <a:gd name="T37" fmla="*/ 509588 h 501"/>
              <a:gd name="T38" fmla="*/ 492125 w 508"/>
              <a:gd name="T39" fmla="*/ 482600 h 501"/>
              <a:gd name="T40" fmla="*/ 465138 w 508"/>
              <a:gd name="T41" fmla="*/ 463550 h 501"/>
              <a:gd name="T42" fmla="*/ 446088 w 508"/>
              <a:gd name="T43" fmla="*/ 439738 h 501"/>
              <a:gd name="T44" fmla="*/ 433388 w 508"/>
              <a:gd name="T45" fmla="*/ 406400 h 501"/>
              <a:gd name="T46" fmla="*/ 415925 w 508"/>
              <a:gd name="T47" fmla="*/ 419100 h 501"/>
              <a:gd name="T48" fmla="*/ 407988 w 508"/>
              <a:gd name="T49" fmla="*/ 393700 h 501"/>
              <a:gd name="T50" fmla="*/ 396875 w 508"/>
              <a:gd name="T51" fmla="*/ 385763 h 501"/>
              <a:gd name="T52" fmla="*/ 379413 w 508"/>
              <a:gd name="T53" fmla="*/ 387350 h 501"/>
              <a:gd name="T54" fmla="*/ 355600 w 508"/>
              <a:gd name="T55" fmla="*/ 387350 h 501"/>
              <a:gd name="T56" fmla="*/ 336550 w 508"/>
              <a:gd name="T57" fmla="*/ 363538 h 501"/>
              <a:gd name="T58" fmla="*/ 309563 w 508"/>
              <a:gd name="T59" fmla="*/ 352425 h 501"/>
              <a:gd name="T60" fmla="*/ 282575 w 508"/>
              <a:gd name="T61" fmla="*/ 339725 h 501"/>
              <a:gd name="T62" fmla="*/ 263525 w 508"/>
              <a:gd name="T63" fmla="*/ 322263 h 501"/>
              <a:gd name="T64" fmla="*/ 260350 w 508"/>
              <a:gd name="T65" fmla="*/ 303213 h 501"/>
              <a:gd name="T66" fmla="*/ 255588 w 508"/>
              <a:gd name="T67" fmla="*/ 295275 h 501"/>
              <a:gd name="T68" fmla="*/ 255588 w 508"/>
              <a:gd name="T69" fmla="*/ 276225 h 501"/>
              <a:gd name="T70" fmla="*/ 242888 w 508"/>
              <a:gd name="T71" fmla="*/ 284163 h 501"/>
              <a:gd name="T72" fmla="*/ 234950 w 508"/>
              <a:gd name="T73" fmla="*/ 274638 h 501"/>
              <a:gd name="T74" fmla="*/ 222250 w 508"/>
              <a:gd name="T75" fmla="*/ 266700 h 501"/>
              <a:gd name="T76" fmla="*/ 190500 w 508"/>
              <a:gd name="T77" fmla="*/ 263525 h 501"/>
              <a:gd name="T78" fmla="*/ 169863 w 508"/>
              <a:gd name="T79" fmla="*/ 252413 h 501"/>
              <a:gd name="T80" fmla="*/ 155575 w 508"/>
              <a:gd name="T81" fmla="*/ 230188 h 501"/>
              <a:gd name="T82" fmla="*/ 150813 w 508"/>
              <a:gd name="T83" fmla="*/ 207963 h 501"/>
              <a:gd name="T84" fmla="*/ 134938 w 508"/>
              <a:gd name="T85" fmla="*/ 192088 h 501"/>
              <a:gd name="T86" fmla="*/ 138113 w 508"/>
              <a:gd name="T87" fmla="*/ 174625 h 501"/>
              <a:gd name="T88" fmla="*/ 141288 w 508"/>
              <a:gd name="T89" fmla="*/ 150813 h 501"/>
              <a:gd name="T90" fmla="*/ 123825 w 508"/>
              <a:gd name="T91" fmla="*/ 123825 h 501"/>
              <a:gd name="T92" fmla="*/ 117475 w 508"/>
              <a:gd name="T93" fmla="*/ 98425 h 501"/>
              <a:gd name="T94" fmla="*/ 88900 w 508"/>
              <a:gd name="T95" fmla="*/ 80963 h 501"/>
              <a:gd name="T96" fmla="*/ 65088 w 508"/>
              <a:gd name="T97" fmla="*/ 71438 h 501"/>
              <a:gd name="T98" fmla="*/ 36513 w 508"/>
              <a:gd name="T99" fmla="*/ 53975 h 501"/>
              <a:gd name="T100" fmla="*/ 23813 w 508"/>
              <a:gd name="T101" fmla="*/ 19050 h 501"/>
              <a:gd name="T102" fmla="*/ 14288 w 508"/>
              <a:gd name="T103" fmla="*/ 3175 h 50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08"/>
              <a:gd name="T157" fmla="*/ 0 h 501"/>
              <a:gd name="T158" fmla="*/ 508 w 508"/>
              <a:gd name="T159" fmla="*/ 501 h 501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08" h="501">
                <a:moveTo>
                  <a:pt x="507" y="479"/>
                </a:moveTo>
                <a:lnTo>
                  <a:pt x="502" y="485"/>
                </a:lnTo>
                <a:lnTo>
                  <a:pt x="495" y="496"/>
                </a:lnTo>
                <a:lnTo>
                  <a:pt x="486" y="500"/>
                </a:lnTo>
                <a:lnTo>
                  <a:pt x="482" y="492"/>
                </a:lnTo>
                <a:lnTo>
                  <a:pt x="471" y="480"/>
                </a:lnTo>
                <a:lnTo>
                  <a:pt x="455" y="478"/>
                </a:lnTo>
                <a:lnTo>
                  <a:pt x="450" y="480"/>
                </a:lnTo>
                <a:lnTo>
                  <a:pt x="445" y="482"/>
                </a:lnTo>
                <a:lnTo>
                  <a:pt x="441" y="476"/>
                </a:lnTo>
                <a:lnTo>
                  <a:pt x="437" y="478"/>
                </a:lnTo>
                <a:lnTo>
                  <a:pt x="429" y="476"/>
                </a:lnTo>
                <a:lnTo>
                  <a:pt x="427" y="476"/>
                </a:lnTo>
                <a:lnTo>
                  <a:pt x="420" y="476"/>
                </a:lnTo>
                <a:lnTo>
                  <a:pt x="415" y="473"/>
                </a:lnTo>
                <a:lnTo>
                  <a:pt x="411" y="467"/>
                </a:lnTo>
                <a:lnTo>
                  <a:pt x="406" y="463"/>
                </a:lnTo>
                <a:lnTo>
                  <a:pt x="400" y="464"/>
                </a:lnTo>
                <a:lnTo>
                  <a:pt x="395" y="466"/>
                </a:lnTo>
                <a:lnTo>
                  <a:pt x="389" y="467"/>
                </a:lnTo>
                <a:lnTo>
                  <a:pt x="380" y="463"/>
                </a:lnTo>
                <a:lnTo>
                  <a:pt x="372" y="459"/>
                </a:lnTo>
                <a:lnTo>
                  <a:pt x="368" y="454"/>
                </a:lnTo>
                <a:lnTo>
                  <a:pt x="363" y="446"/>
                </a:lnTo>
                <a:lnTo>
                  <a:pt x="356" y="429"/>
                </a:lnTo>
                <a:lnTo>
                  <a:pt x="347" y="419"/>
                </a:lnTo>
                <a:lnTo>
                  <a:pt x="339" y="416"/>
                </a:lnTo>
                <a:lnTo>
                  <a:pt x="323" y="414"/>
                </a:lnTo>
                <a:lnTo>
                  <a:pt x="317" y="411"/>
                </a:lnTo>
                <a:lnTo>
                  <a:pt x="312" y="402"/>
                </a:lnTo>
                <a:lnTo>
                  <a:pt x="310" y="389"/>
                </a:lnTo>
                <a:lnTo>
                  <a:pt x="309" y="379"/>
                </a:lnTo>
                <a:lnTo>
                  <a:pt x="308" y="367"/>
                </a:lnTo>
                <a:lnTo>
                  <a:pt x="310" y="363"/>
                </a:lnTo>
                <a:lnTo>
                  <a:pt x="313" y="359"/>
                </a:lnTo>
                <a:lnTo>
                  <a:pt x="322" y="352"/>
                </a:lnTo>
                <a:lnTo>
                  <a:pt x="323" y="335"/>
                </a:lnTo>
                <a:lnTo>
                  <a:pt x="316" y="321"/>
                </a:lnTo>
                <a:lnTo>
                  <a:pt x="315" y="312"/>
                </a:lnTo>
                <a:lnTo>
                  <a:pt x="310" y="304"/>
                </a:lnTo>
                <a:lnTo>
                  <a:pt x="299" y="299"/>
                </a:lnTo>
                <a:lnTo>
                  <a:pt x="293" y="292"/>
                </a:lnTo>
                <a:lnTo>
                  <a:pt x="288" y="285"/>
                </a:lnTo>
                <a:lnTo>
                  <a:pt x="281" y="277"/>
                </a:lnTo>
                <a:lnTo>
                  <a:pt x="278" y="266"/>
                </a:lnTo>
                <a:lnTo>
                  <a:pt x="273" y="256"/>
                </a:lnTo>
                <a:lnTo>
                  <a:pt x="264" y="266"/>
                </a:lnTo>
                <a:lnTo>
                  <a:pt x="262" y="264"/>
                </a:lnTo>
                <a:lnTo>
                  <a:pt x="257" y="256"/>
                </a:lnTo>
                <a:lnTo>
                  <a:pt x="257" y="248"/>
                </a:lnTo>
                <a:lnTo>
                  <a:pt x="254" y="242"/>
                </a:lnTo>
                <a:lnTo>
                  <a:pt x="250" y="243"/>
                </a:lnTo>
                <a:lnTo>
                  <a:pt x="245" y="240"/>
                </a:lnTo>
                <a:lnTo>
                  <a:pt x="239" y="244"/>
                </a:lnTo>
                <a:lnTo>
                  <a:pt x="233" y="244"/>
                </a:lnTo>
                <a:lnTo>
                  <a:pt x="224" y="244"/>
                </a:lnTo>
                <a:lnTo>
                  <a:pt x="219" y="240"/>
                </a:lnTo>
                <a:lnTo>
                  <a:pt x="212" y="229"/>
                </a:lnTo>
                <a:lnTo>
                  <a:pt x="204" y="223"/>
                </a:lnTo>
                <a:lnTo>
                  <a:pt x="195" y="222"/>
                </a:lnTo>
                <a:lnTo>
                  <a:pt x="184" y="214"/>
                </a:lnTo>
                <a:lnTo>
                  <a:pt x="178" y="214"/>
                </a:lnTo>
                <a:lnTo>
                  <a:pt x="166" y="210"/>
                </a:lnTo>
                <a:lnTo>
                  <a:pt x="166" y="203"/>
                </a:lnTo>
                <a:lnTo>
                  <a:pt x="168" y="197"/>
                </a:lnTo>
                <a:lnTo>
                  <a:pt x="164" y="191"/>
                </a:lnTo>
                <a:lnTo>
                  <a:pt x="159" y="189"/>
                </a:lnTo>
                <a:lnTo>
                  <a:pt x="161" y="186"/>
                </a:lnTo>
                <a:lnTo>
                  <a:pt x="166" y="179"/>
                </a:lnTo>
                <a:lnTo>
                  <a:pt x="161" y="174"/>
                </a:lnTo>
                <a:lnTo>
                  <a:pt x="155" y="175"/>
                </a:lnTo>
                <a:lnTo>
                  <a:pt x="153" y="179"/>
                </a:lnTo>
                <a:lnTo>
                  <a:pt x="148" y="177"/>
                </a:lnTo>
                <a:lnTo>
                  <a:pt x="148" y="173"/>
                </a:lnTo>
                <a:lnTo>
                  <a:pt x="147" y="168"/>
                </a:lnTo>
                <a:lnTo>
                  <a:pt x="140" y="168"/>
                </a:lnTo>
                <a:lnTo>
                  <a:pt x="128" y="170"/>
                </a:lnTo>
                <a:lnTo>
                  <a:pt x="120" y="166"/>
                </a:lnTo>
                <a:lnTo>
                  <a:pt x="114" y="160"/>
                </a:lnTo>
                <a:lnTo>
                  <a:pt x="107" y="159"/>
                </a:lnTo>
                <a:lnTo>
                  <a:pt x="104" y="151"/>
                </a:lnTo>
                <a:lnTo>
                  <a:pt x="98" y="145"/>
                </a:lnTo>
                <a:lnTo>
                  <a:pt x="95" y="136"/>
                </a:lnTo>
                <a:lnTo>
                  <a:pt x="95" y="131"/>
                </a:lnTo>
                <a:lnTo>
                  <a:pt x="89" y="125"/>
                </a:lnTo>
                <a:lnTo>
                  <a:pt x="85" y="121"/>
                </a:lnTo>
                <a:lnTo>
                  <a:pt x="85" y="114"/>
                </a:lnTo>
                <a:lnTo>
                  <a:pt x="87" y="110"/>
                </a:lnTo>
                <a:lnTo>
                  <a:pt x="90" y="102"/>
                </a:lnTo>
                <a:lnTo>
                  <a:pt x="89" y="95"/>
                </a:lnTo>
                <a:lnTo>
                  <a:pt x="82" y="89"/>
                </a:lnTo>
                <a:lnTo>
                  <a:pt x="78" y="78"/>
                </a:lnTo>
                <a:lnTo>
                  <a:pt x="75" y="67"/>
                </a:lnTo>
                <a:lnTo>
                  <a:pt x="74" y="62"/>
                </a:lnTo>
                <a:lnTo>
                  <a:pt x="64" y="58"/>
                </a:lnTo>
                <a:lnTo>
                  <a:pt x="56" y="51"/>
                </a:lnTo>
                <a:lnTo>
                  <a:pt x="49" y="49"/>
                </a:lnTo>
                <a:lnTo>
                  <a:pt x="41" y="45"/>
                </a:lnTo>
                <a:lnTo>
                  <a:pt x="29" y="43"/>
                </a:lnTo>
                <a:lnTo>
                  <a:pt x="23" y="34"/>
                </a:lnTo>
                <a:lnTo>
                  <a:pt x="17" y="20"/>
                </a:lnTo>
                <a:lnTo>
                  <a:pt x="15" y="12"/>
                </a:lnTo>
                <a:lnTo>
                  <a:pt x="13" y="5"/>
                </a:lnTo>
                <a:lnTo>
                  <a:pt x="9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8" name="Freeform 1061"/>
          <p:cNvSpPr>
            <a:spLocks/>
          </p:cNvSpPr>
          <p:nvPr/>
        </p:nvSpPr>
        <p:spPr bwMode="auto">
          <a:xfrm>
            <a:off x="2627313" y="2403475"/>
            <a:ext cx="268287" cy="798513"/>
          </a:xfrm>
          <a:custGeom>
            <a:avLst/>
            <a:gdLst>
              <a:gd name="T0" fmla="*/ 176212 w 169"/>
              <a:gd name="T1" fmla="*/ 781050 h 503"/>
              <a:gd name="T2" fmla="*/ 152400 w 169"/>
              <a:gd name="T3" fmla="*/ 758825 h 503"/>
              <a:gd name="T4" fmla="*/ 153987 w 169"/>
              <a:gd name="T5" fmla="*/ 709613 h 503"/>
              <a:gd name="T6" fmla="*/ 165100 w 169"/>
              <a:gd name="T7" fmla="*/ 671513 h 503"/>
              <a:gd name="T8" fmla="*/ 195262 w 169"/>
              <a:gd name="T9" fmla="*/ 641350 h 503"/>
              <a:gd name="T10" fmla="*/ 190500 w 169"/>
              <a:gd name="T11" fmla="*/ 596900 h 503"/>
              <a:gd name="T12" fmla="*/ 153987 w 169"/>
              <a:gd name="T13" fmla="*/ 582613 h 503"/>
              <a:gd name="T14" fmla="*/ 127000 w 169"/>
              <a:gd name="T15" fmla="*/ 573088 h 503"/>
              <a:gd name="T16" fmla="*/ 157162 w 169"/>
              <a:gd name="T17" fmla="*/ 541338 h 503"/>
              <a:gd name="T18" fmla="*/ 176212 w 169"/>
              <a:gd name="T19" fmla="*/ 508000 h 503"/>
              <a:gd name="T20" fmla="*/ 187325 w 169"/>
              <a:gd name="T21" fmla="*/ 485775 h 503"/>
              <a:gd name="T22" fmla="*/ 234950 w 169"/>
              <a:gd name="T23" fmla="*/ 461963 h 503"/>
              <a:gd name="T24" fmla="*/ 265112 w 169"/>
              <a:gd name="T25" fmla="*/ 427038 h 503"/>
              <a:gd name="T26" fmla="*/ 260350 w 169"/>
              <a:gd name="T27" fmla="*/ 390525 h 503"/>
              <a:gd name="T28" fmla="*/ 215900 w 169"/>
              <a:gd name="T29" fmla="*/ 400050 h 503"/>
              <a:gd name="T30" fmla="*/ 168275 w 169"/>
              <a:gd name="T31" fmla="*/ 417513 h 503"/>
              <a:gd name="T32" fmla="*/ 158750 w 169"/>
              <a:gd name="T33" fmla="*/ 358775 h 503"/>
              <a:gd name="T34" fmla="*/ 152400 w 169"/>
              <a:gd name="T35" fmla="*/ 320675 h 503"/>
              <a:gd name="T36" fmla="*/ 115887 w 169"/>
              <a:gd name="T37" fmla="*/ 300038 h 503"/>
              <a:gd name="T38" fmla="*/ 95250 w 169"/>
              <a:gd name="T39" fmla="*/ 277813 h 503"/>
              <a:gd name="T40" fmla="*/ 63500 w 169"/>
              <a:gd name="T41" fmla="*/ 320675 h 503"/>
              <a:gd name="T42" fmla="*/ 31750 w 169"/>
              <a:gd name="T43" fmla="*/ 333375 h 503"/>
              <a:gd name="T44" fmla="*/ 23812 w 169"/>
              <a:gd name="T45" fmla="*/ 276225 h 503"/>
              <a:gd name="T46" fmla="*/ 3175 w 169"/>
              <a:gd name="T47" fmla="*/ 255588 h 503"/>
              <a:gd name="T48" fmla="*/ 20637 w 169"/>
              <a:gd name="T49" fmla="*/ 233363 h 503"/>
              <a:gd name="T50" fmla="*/ 58737 w 169"/>
              <a:gd name="T51" fmla="*/ 254000 h 503"/>
              <a:gd name="T52" fmla="*/ 71437 w 169"/>
              <a:gd name="T53" fmla="*/ 219075 h 503"/>
              <a:gd name="T54" fmla="*/ 133350 w 169"/>
              <a:gd name="T55" fmla="*/ 157163 h 503"/>
              <a:gd name="T56" fmla="*/ 207962 w 169"/>
              <a:gd name="T57" fmla="*/ 133350 h 503"/>
              <a:gd name="T58" fmla="*/ 192087 w 169"/>
              <a:gd name="T59" fmla="*/ 73025 h 503"/>
              <a:gd name="T60" fmla="*/ 192087 w 169"/>
              <a:gd name="T61" fmla="*/ 20638 h 503"/>
              <a:gd name="T62" fmla="*/ 252412 w 169"/>
              <a:gd name="T63" fmla="*/ 0 h 5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69"/>
              <a:gd name="T97" fmla="*/ 0 h 503"/>
              <a:gd name="T98" fmla="*/ 169 w 169"/>
              <a:gd name="T99" fmla="*/ 503 h 50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69" h="503">
                <a:moveTo>
                  <a:pt x="113" y="502"/>
                </a:moveTo>
                <a:lnTo>
                  <a:pt x="111" y="492"/>
                </a:lnTo>
                <a:lnTo>
                  <a:pt x="104" y="484"/>
                </a:lnTo>
                <a:lnTo>
                  <a:pt x="96" y="478"/>
                </a:lnTo>
                <a:lnTo>
                  <a:pt x="96" y="463"/>
                </a:lnTo>
                <a:lnTo>
                  <a:pt x="97" y="447"/>
                </a:lnTo>
                <a:lnTo>
                  <a:pt x="98" y="432"/>
                </a:lnTo>
                <a:lnTo>
                  <a:pt x="104" y="423"/>
                </a:lnTo>
                <a:lnTo>
                  <a:pt x="111" y="417"/>
                </a:lnTo>
                <a:lnTo>
                  <a:pt x="123" y="404"/>
                </a:lnTo>
                <a:lnTo>
                  <a:pt x="127" y="386"/>
                </a:lnTo>
                <a:lnTo>
                  <a:pt x="120" y="376"/>
                </a:lnTo>
                <a:lnTo>
                  <a:pt x="109" y="369"/>
                </a:lnTo>
                <a:lnTo>
                  <a:pt x="97" y="367"/>
                </a:lnTo>
                <a:lnTo>
                  <a:pt x="86" y="365"/>
                </a:lnTo>
                <a:lnTo>
                  <a:pt x="80" y="361"/>
                </a:lnTo>
                <a:lnTo>
                  <a:pt x="88" y="350"/>
                </a:lnTo>
                <a:lnTo>
                  <a:pt x="99" y="341"/>
                </a:lnTo>
                <a:lnTo>
                  <a:pt x="107" y="334"/>
                </a:lnTo>
                <a:lnTo>
                  <a:pt x="111" y="320"/>
                </a:lnTo>
                <a:lnTo>
                  <a:pt x="113" y="309"/>
                </a:lnTo>
                <a:lnTo>
                  <a:pt x="118" y="306"/>
                </a:lnTo>
                <a:lnTo>
                  <a:pt x="132" y="298"/>
                </a:lnTo>
                <a:lnTo>
                  <a:pt x="148" y="291"/>
                </a:lnTo>
                <a:lnTo>
                  <a:pt x="158" y="285"/>
                </a:lnTo>
                <a:lnTo>
                  <a:pt x="167" y="269"/>
                </a:lnTo>
                <a:lnTo>
                  <a:pt x="168" y="257"/>
                </a:lnTo>
                <a:lnTo>
                  <a:pt x="164" y="246"/>
                </a:lnTo>
                <a:lnTo>
                  <a:pt x="156" y="245"/>
                </a:lnTo>
                <a:lnTo>
                  <a:pt x="136" y="252"/>
                </a:lnTo>
                <a:lnTo>
                  <a:pt x="120" y="260"/>
                </a:lnTo>
                <a:lnTo>
                  <a:pt x="106" y="263"/>
                </a:lnTo>
                <a:lnTo>
                  <a:pt x="97" y="246"/>
                </a:lnTo>
                <a:lnTo>
                  <a:pt x="100" y="226"/>
                </a:lnTo>
                <a:lnTo>
                  <a:pt x="103" y="206"/>
                </a:lnTo>
                <a:lnTo>
                  <a:pt x="96" y="202"/>
                </a:lnTo>
                <a:lnTo>
                  <a:pt x="84" y="200"/>
                </a:lnTo>
                <a:lnTo>
                  <a:pt x="73" y="189"/>
                </a:lnTo>
                <a:lnTo>
                  <a:pt x="68" y="177"/>
                </a:lnTo>
                <a:lnTo>
                  <a:pt x="60" y="175"/>
                </a:lnTo>
                <a:lnTo>
                  <a:pt x="48" y="183"/>
                </a:lnTo>
                <a:lnTo>
                  <a:pt x="40" y="202"/>
                </a:lnTo>
                <a:lnTo>
                  <a:pt x="33" y="210"/>
                </a:lnTo>
                <a:lnTo>
                  <a:pt x="20" y="210"/>
                </a:lnTo>
                <a:lnTo>
                  <a:pt x="16" y="193"/>
                </a:lnTo>
                <a:lnTo>
                  <a:pt x="15" y="174"/>
                </a:lnTo>
                <a:lnTo>
                  <a:pt x="11" y="170"/>
                </a:lnTo>
                <a:lnTo>
                  <a:pt x="2" y="161"/>
                </a:lnTo>
                <a:lnTo>
                  <a:pt x="0" y="148"/>
                </a:lnTo>
                <a:lnTo>
                  <a:pt x="13" y="147"/>
                </a:lnTo>
                <a:lnTo>
                  <a:pt x="25" y="157"/>
                </a:lnTo>
                <a:lnTo>
                  <a:pt x="37" y="160"/>
                </a:lnTo>
                <a:lnTo>
                  <a:pt x="50" y="150"/>
                </a:lnTo>
                <a:lnTo>
                  <a:pt x="45" y="138"/>
                </a:lnTo>
                <a:lnTo>
                  <a:pt x="68" y="121"/>
                </a:lnTo>
                <a:lnTo>
                  <a:pt x="84" y="99"/>
                </a:lnTo>
                <a:lnTo>
                  <a:pt x="105" y="92"/>
                </a:lnTo>
                <a:lnTo>
                  <a:pt x="131" y="84"/>
                </a:lnTo>
                <a:lnTo>
                  <a:pt x="139" y="62"/>
                </a:lnTo>
                <a:lnTo>
                  <a:pt x="121" y="46"/>
                </a:lnTo>
                <a:lnTo>
                  <a:pt x="111" y="21"/>
                </a:lnTo>
                <a:lnTo>
                  <a:pt x="121" y="13"/>
                </a:lnTo>
                <a:lnTo>
                  <a:pt x="139" y="9"/>
                </a:lnTo>
                <a:lnTo>
                  <a:pt x="159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89" name="Freeform 1062"/>
          <p:cNvSpPr>
            <a:spLocks/>
          </p:cNvSpPr>
          <p:nvPr/>
        </p:nvSpPr>
        <p:spPr bwMode="auto">
          <a:xfrm>
            <a:off x="2584450" y="3195638"/>
            <a:ext cx="263525" cy="331787"/>
          </a:xfrm>
          <a:custGeom>
            <a:avLst/>
            <a:gdLst>
              <a:gd name="T0" fmla="*/ 0 w 166"/>
              <a:gd name="T1" fmla="*/ 319087 h 209"/>
              <a:gd name="T2" fmla="*/ 14288 w 166"/>
              <a:gd name="T3" fmla="*/ 319087 h 209"/>
              <a:gd name="T4" fmla="*/ 20637 w 166"/>
              <a:gd name="T5" fmla="*/ 312737 h 209"/>
              <a:gd name="T6" fmla="*/ 19050 w 166"/>
              <a:gd name="T7" fmla="*/ 298450 h 209"/>
              <a:gd name="T8" fmla="*/ 14288 w 166"/>
              <a:gd name="T9" fmla="*/ 276225 h 209"/>
              <a:gd name="T10" fmla="*/ 23812 w 166"/>
              <a:gd name="T11" fmla="*/ 263525 h 209"/>
              <a:gd name="T12" fmla="*/ 49212 w 166"/>
              <a:gd name="T13" fmla="*/ 280987 h 209"/>
              <a:gd name="T14" fmla="*/ 57150 w 166"/>
              <a:gd name="T15" fmla="*/ 298450 h 209"/>
              <a:gd name="T16" fmla="*/ 60325 w 166"/>
              <a:gd name="T17" fmla="*/ 304800 h 209"/>
              <a:gd name="T18" fmla="*/ 77787 w 166"/>
              <a:gd name="T19" fmla="*/ 323850 h 209"/>
              <a:gd name="T20" fmla="*/ 96837 w 166"/>
              <a:gd name="T21" fmla="*/ 330200 h 209"/>
              <a:gd name="T22" fmla="*/ 107950 w 166"/>
              <a:gd name="T23" fmla="*/ 304800 h 209"/>
              <a:gd name="T24" fmla="*/ 101600 w 166"/>
              <a:gd name="T25" fmla="*/ 288925 h 209"/>
              <a:gd name="T26" fmla="*/ 87312 w 166"/>
              <a:gd name="T27" fmla="*/ 263525 h 209"/>
              <a:gd name="T28" fmla="*/ 95250 w 166"/>
              <a:gd name="T29" fmla="*/ 244475 h 209"/>
              <a:gd name="T30" fmla="*/ 107950 w 166"/>
              <a:gd name="T31" fmla="*/ 250825 h 209"/>
              <a:gd name="T32" fmla="*/ 119063 w 166"/>
              <a:gd name="T33" fmla="*/ 246062 h 209"/>
              <a:gd name="T34" fmla="*/ 127000 w 166"/>
              <a:gd name="T35" fmla="*/ 223837 h 209"/>
              <a:gd name="T36" fmla="*/ 139700 w 166"/>
              <a:gd name="T37" fmla="*/ 220662 h 209"/>
              <a:gd name="T38" fmla="*/ 152400 w 166"/>
              <a:gd name="T39" fmla="*/ 231775 h 209"/>
              <a:gd name="T40" fmla="*/ 152400 w 166"/>
              <a:gd name="T41" fmla="*/ 246062 h 209"/>
              <a:gd name="T42" fmla="*/ 149225 w 166"/>
              <a:gd name="T43" fmla="*/ 258762 h 209"/>
              <a:gd name="T44" fmla="*/ 160337 w 166"/>
              <a:gd name="T45" fmla="*/ 269875 h 209"/>
              <a:gd name="T46" fmla="*/ 180975 w 166"/>
              <a:gd name="T47" fmla="*/ 252412 h 209"/>
              <a:gd name="T48" fmla="*/ 187325 w 166"/>
              <a:gd name="T49" fmla="*/ 234950 h 209"/>
              <a:gd name="T50" fmla="*/ 198437 w 166"/>
              <a:gd name="T51" fmla="*/ 220662 h 209"/>
              <a:gd name="T52" fmla="*/ 222250 w 166"/>
              <a:gd name="T53" fmla="*/ 217487 h 209"/>
              <a:gd name="T54" fmla="*/ 241300 w 166"/>
              <a:gd name="T55" fmla="*/ 204787 h 209"/>
              <a:gd name="T56" fmla="*/ 257175 w 166"/>
              <a:gd name="T57" fmla="*/ 184150 h 209"/>
              <a:gd name="T58" fmla="*/ 261938 w 166"/>
              <a:gd name="T59" fmla="*/ 152400 h 209"/>
              <a:gd name="T60" fmla="*/ 247650 w 166"/>
              <a:gd name="T61" fmla="*/ 127000 h 209"/>
              <a:gd name="T62" fmla="*/ 234950 w 166"/>
              <a:gd name="T63" fmla="*/ 112712 h 209"/>
              <a:gd name="T64" fmla="*/ 222250 w 166"/>
              <a:gd name="T65" fmla="*/ 93662 h 209"/>
              <a:gd name="T66" fmla="*/ 222250 w 166"/>
              <a:gd name="T67" fmla="*/ 69850 h 209"/>
              <a:gd name="T68" fmla="*/ 233363 w 166"/>
              <a:gd name="T69" fmla="*/ 55562 h 209"/>
              <a:gd name="T70" fmla="*/ 234950 w 166"/>
              <a:gd name="T71" fmla="*/ 19050 h 209"/>
              <a:gd name="T72" fmla="*/ 222250 w 166"/>
              <a:gd name="T73" fmla="*/ 0 h 20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66"/>
              <a:gd name="T112" fmla="*/ 0 h 209"/>
              <a:gd name="T113" fmla="*/ 166 w 166"/>
              <a:gd name="T114" fmla="*/ 209 h 209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66" h="209">
                <a:moveTo>
                  <a:pt x="0" y="201"/>
                </a:moveTo>
                <a:lnTo>
                  <a:pt x="9" y="201"/>
                </a:lnTo>
                <a:lnTo>
                  <a:pt x="13" y="197"/>
                </a:lnTo>
                <a:lnTo>
                  <a:pt x="12" y="188"/>
                </a:lnTo>
                <a:lnTo>
                  <a:pt x="9" y="174"/>
                </a:lnTo>
                <a:lnTo>
                  <a:pt x="15" y="166"/>
                </a:lnTo>
                <a:lnTo>
                  <a:pt x="31" y="177"/>
                </a:lnTo>
                <a:lnTo>
                  <a:pt x="36" y="188"/>
                </a:lnTo>
                <a:lnTo>
                  <a:pt x="38" y="192"/>
                </a:lnTo>
                <a:lnTo>
                  <a:pt x="49" y="204"/>
                </a:lnTo>
                <a:lnTo>
                  <a:pt x="61" y="208"/>
                </a:lnTo>
                <a:lnTo>
                  <a:pt x="68" y="192"/>
                </a:lnTo>
                <a:lnTo>
                  <a:pt x="64" y="182"/>
                </a:lnTo>
                <a:lnTo>
                  <a:pt x="55" y="166"/>
                </a:lnTo>
                <a:lnTo>
                  <a:pt x="60" y="154"/>
                </a:lnTo>
                <a:lnTo>
                  <a:pt x="68" y="158"/>
                </a:lnTo>
                <a:lnTo>
                  <a:pt x="75" y="155"/>
                </a:lnTo>
                <a:lnTo>
                  <a:pt x="80" y="141"/>
                </a:lnTo>
                <a:lnTo>
                  <a:pt x="88" y="139"/>
                </a:lnTo>
                <a:lnTo>
                  <a:pt x="96" y="146"/>
                </a:lnTo>
                <a:lnTo>
                  <a:pt x="96" y="155"/>
                </a:lnTo>
                <a:lnTo>
                  <a:pt x="94" y="163"/>
                </a:lnTo>
                <a:lnTo>
                  <a:pt x="101" y="170"/>
                </a:lnTo>
                <a:lnTo>
                  <a:pt x="114" y="159"/>
                </a:lnTo>
                <a:lnTo>
                  <a:pt x="118" y="148"/>
                </a:lnTo>
                <a:lnTo>
                  <a:pt x="125" y="139"/>
                </a:lnTo>
                <a:lnTo>
                  <a:pt x="140" y="137"/>
                </a:lnTo>
                <a:lnTo>
                  <a:pt x="152" y="129"/>
                </a:lnTo>
                <a:lnTo>
                  <a:pt x="162" y="116"/>
                </a:lnTo>
                <a:lnTo>
                  <a:pt x="165" y="96"/>
                </a:lnTo>
                <a:lnTo>
                  <a:pt x="156" y="80"/>
                </a:lnTo>
                <a:lnTo>
                  <a:pt x="148" y="71"/>
                </a:lnTo>
                <a:lnTo>
                  <a:pt x="140" y="59"/>
                </a:lnTo>
                <a:lnTo>
                  <a:pt x="140" y="44"/>
                </a:lnTo>
                <a:lnTo>
                  <a:pt x="147" y="35"/>
                </a:lnTo>
                <a:lnTo>
                  <a:pt x="148" y="12"/>
                </a:lnTo>
                <a:lnTo>
                  <a:pt x="14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0" name="Freeform 1063"/>
          <p:cNvSpPr>
            <a:spLocks/>
          </p:cNvSpPr>
          <p:nvPr/>
        </p:nvSpPr>
        <p:spPr bwMode="auto">
          <a:xfrm>
            <a:off x="2836863" y="1874838"/>
            <a:ext cx="155575" cy="530225"/>
          </a:xfrm>
          <a:custGeom>
            <a:avLst/>
            <a:gdLst>
              <a:gd name="T0" fmla="*/ 44450 w 98"/>
              <a:gd name="T1" fmla="*/ 0 h 334"/>
              <a:gd name="T2" fmla="*/ 79375 w 98"/>
              <a:gd name="T3" fmla="*/ 22225 h 334"/>
              <a:gd name="T4" fmla="*/ 93662 w 98"/>
              <a:gd name="T5" fmla="*/ 47625 h 334"/>
              <a:gd name="T6" fmla="*/ 100012 w 98"/>
              <a:gd name="T7" fmla="*/ 76200 h 334"/>
              <a:gd name="T8" fmla="*/ 122238 w 98"/>
              <a:gd name="T9" fmla="*/ 82550 h 334"/>
              <a:gd name="T10" fmla="*/ 144463 w 98"/>
              <a:gd name="T11" fmla="*/ 96837 h 334"/>
              <a:gd name="T12" fmla="*/ 153988 w 98"/>
              <a:gd name="T13" fmla="*/ 122238 h 334"/>
              <a:gd name="T14" fmla="*/ 149225 w 98"/>
              <a:gd name="T15" fmla="*/ 150812 h 334"/>
              <a:gd name="T16" fmla="*/ 139700 w 98"/>
              <a:gd name="T17" fmla="*/ 171450 h 334"/>
              <a:gd name="T18" fmla="*/ 114300 w 98"/>
              <a:gd name="T19" fmla="*/ 158750 h 334"/>
              <a:gd name="T20" fmla="*/ 96837 w 98"/>
              <a:gd name="T21" fmla="*/ 150812 h 334"/>
              <a:gd name="T22" fmla="*/ 80962 w 98"/>
              <a:gd name="T23" fmla="*/ 165100 h 334"/>
              <a:gd name="T24" fmla="*/ 85725 w 98"/>
              <a:gd name="T25" fmla="*/ 185737 h 334"/>
              <a:gd name="T26" fmla="*/ 101600 w 98"/>
              <a:gd name="T27" fmla="*/ 196850 h 334"/>
              <a:gd name="T28" fmla="*/ 104775 w 98"/>
              <a:gd name="T29" fmla="*/ 223838 h 334"/>
              <a:gd name="T30" fmla="*/ 93662 w 98"/>
              <a:gd name="T31" fmla="*/ 238125 h 334"/>
              <a:gd name="T32" fmla="*/ 73025 w 98"/>
              <a:gd name="T33" fmla="*/ 249238 h 334"/>
              <a:gd name="T34" fmla="*/ 61913 w 98"/>
              <a:gd name="T35" fmla="*/ 254000 h 334"/>
              <a:gd name="T36" fmla="*/ 46037 w 98"/>
              <a:gd name="T37" fmla="*/ 257175 h 334"/>
              <a:gd name="T38" fmla="*/ 20637 w 98"/>
              <a:gd name="T39" fmla="*/ 276225 h 334"/>
              <a:gd name="T40" fmla="*/ 0 w 98"/>
              <a:gd name="T41" fmla="*/ 303212 h 334"/>
              <a:gd name="T42" fmla="*/ 1588 w 98"/>
              <a:gd name="T43" fmla="*/ 331787 h 334"/>
              <a:gd name="T44" fmla="*/ 22225 w 98"/>
              <a:gd name="T45" fmla="*/ 349250 h 334"/>
              <a:gd name="T46" fmla="*/ 22225 w 98"/>
              <a:gd name="T47" fmla="*/ 374650 h 334"/>
              <a:gd name="T48" fmla="*/ 14288 w 98"/>
              <a:gd name="T49" fmla="*/ 396875 h 334"/>
              <a:gd name="T50" fmla="*/ 34925 w 98"/>
              <a:gd name="T51" fmla="*/ 412750 h 334"/>
              <a:gd name="T52" fmla="*/ 41275 w 98"/>
              <a:gd name="T53" fmla="*/ 428625 h 334"/>
              <a:gd name="T54" fmla="*/ 57150 w 98"/>
              <a:gd name="T55" fmla="*/ 441325 h 334"/>
              <a:gd name="T56" fmla="*/ 65088 w 98"/>
              <a:gd name="T57" fmla="*/ 452438 h 334"/>
              <a:gd name="T58" fmla="*/ 65088 w 98"/>
              <a:gd name="T59" fmla="*/ 466725 h 334"/>
              <a:gd name="T60" fmla="*/ 65088 w 98"/>
              <a:gd name="T61" fmla="*/ 479425 h 334"/>
              <a:gd name="T62" fmla="*/ 44450 w 98"/>
              <a:gd name="T63" fmla="*/ 528638 h 3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8"/>
              <a:gd name="T97" fmla="*/ 0 h 334"/>
              <a:gd name="T98" fmla="*/ 98 w 98"/>
              <a:gd name="T99" fmla="*/ 334 h 33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8" h="334">
                <a:moveTo>
                  <a:pt x="28" y="0"/>
                </a:moveTo>
                <a:lnTo>
                  <a:pt x="50" y="14"/>
                </a:lnTo>
                <a:lnTo>
                  <a:pt x="59" y="30"/>
                </a:lnTo>
                <a:lnTo>
                  <a:pt x="63" y="48"/>
                </a:lnTo>
                <a:lnTo>
                  <a:pt x="77" y="52"/>
                </a:lnTo>
                <a:lnTo>
                  <a:pt x="91" y="61"/>
                </a:lnTo>
                <a:lnTo>
                  <a:pt x="97" y="77"/>
                </a:lnTo>
                <a:lnTo>
                  <a:pt x="94" y="95"/>
                </a:lnTo>
                <a:lnTo>
                  <a:pt x="88" y="108"/>
                </a:lnTo>
                <a:lnTo>
                  <a:pt x="72" y="100"/>
                </a:lnTo>
                <a:lnTo>
                  <a:pt x="61" y="95"/>
                </a:lnTo>
                <a:lnTo>
                  <a:pt x="51" y="104"/>
                </a:lnTo>
                <a:lnTo>
                  <a:pt x="54" y="117"/>
                </a:lnTo>
                <a:lnTo>
                  <a:pt x="64" y="124"/>
                </a:lnTo>
                <a:lnTo>
                  <a:pt x="66" y="141"/>
                </a:lnTo>
                <a:lnTo>
                  <a:pt x="59" y="150"/>
                </a:lnTo>
                <a:lnTo>
                  <a:pt x="46" y="157"/>
                </a:lnTo>
                <a:lnTo>
                  <a:pt x="39" y="160"/>
                </a:lnTo>
                <a:lnTo>
                  <a:pt x="29" y="162"/>
                </a:lnTo>
                <a:lnTo>
                  <a:pt x="13" y="174"/>
                </a:lnTo>
                <a:lnTo>
                  <a:pt x="0" y="191"/>
                </a:lnTo>
                <a:lnTo>
                  <a:pt x="1" y="209"/>
                </a:lnTo>
                <a:lnTo>
                  <a:pt x="14" y="220"/>
                </a:lnTo>
                <a:lnTo>
                  <a:pt x="14" y="236"/>
                </a:lnTo>
                <a:lnTo>
                  <a:pt x="9" y="250"/>
                </a:lnTo>
                <a:lnTo>
                  <a:pt x="22" y="260"/>
                </a:lnTo>
                <a:lnTo>
                  <a:pt x="26" y="270"/>
                </a:lnTo>
                <a:lnTo>
                  <a:pt x="36" y="278"/>
                </a:lnTo>
                <a:lnTo>
                  <a:pt x="41" y="285"/>
                </a:lnTo>
                <a:lnTo>
                  <a:pt x="41" y="294"/>
                </a:lnTo>
                <a:lnTo>
                  <a:pt x="41" y="302"/>
                </a:lnTo>
                <a:lnTo>
                  <a:pt x="28" y="333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1" name="Freeform 1064"/>
          <p:cNvSpPr>
            <a:spLocks/>
          </p:cNvSpPr>
          <p:nvPr/>
        </p:nvSpPr>
        <p:spPr bwMode="auto">
          <a:xfrm>
            <a:off x="2803525" y="1627188"/>
            <a:ext cx="74613" cy="249237"/>
          </a:xfrm>
          <a:custGeom>
            <a:avLst/>
            <a:gdLst>
              <a:gd name="T0" fmla="*/ 73025 w 47"/>
              <a:gd name="T1" fmla="*/ 247650 h 157"/>
              <a:gd name="T2" fmla="*/ 49213 w 47"/>
              <a:gd name="T3" fmla="*/ 231775 h 157"/>
              <a:gd name="T4" fmla="*/ 22225 w 47"/>
              <a:gd name="T5" fmla="*/ 219075 h 157"/>
              <a:gd name="T6" fmla="*/ 14288 w 47"/>
              <a:gd name="T7" fmla="*/ 201612 h 157"/>
              <a:gd name="T8" fmla="*/ 25400 w 47"/>
              <a:gd name="T9" fmla="*/ 193675 h 157"/>
              <a:gd name="T10" fmla="*/ 39688 w 47"/>
              <a:gd name="T11" fmla="*/ 177800 h 157"/>
              <a:gd name="T12" fmla="*/ 39688 w 47"/>
              <a:gd name="T13" fmla="*/ 138112 h 157"/>
              <a:gd name="T14" fmla="*/ 42863 w 47"/>
              <a:gd name="T15" fmla="*/ 115887 h 157"/>
              <a:gd name="T16" fmla="*/ 36513 w 47"/>
              <a:gd name="T17" fmla="*/ 85725 h 157"/>
              <a:gd name="T18" fmla="*/ 33338 w 47"/>
              <a:gd name="T19" fmla="*/ 68262 h 157"/>
              <a:gd name="T20" fmla="*/ 31750 w 47"/>
              <a:gd name="T21" fmla="*/ 46037 h 157"/>
              <a:gd name="T22" fmla="*/ 17463 w 47"/>
              <a:gd name="T23" fmla="*/ 14287 h 157"/>
              <a:gd name="T24" fmla="*/ 6350 w 47"/>
              <a:gd name="T25" fmla="*/ 4762 h 157"/>
              <a:gd name="T26" fmla="*/ 0 w 47"/>
              <a:gd name="T27" fmla="*/ 0 h 15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7"/>
              <a:gd name="T43" fmla="*/ 0 h 157"/>
              <a:gd name="T44" fmla="*/ 47 w 47"/>
              <a:gd name="T45" fmla="*/ 157 h 15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7" h="157">
                <a:moveTo>
                  <a:pt x="46" y="156"/>
                </a:moveTo>
                <a:lnTo>
                  <a:pt x="31" y="146"/>
                </a:lnTo>
                <a:lnTo>
                  <a:pt x="14" y="138"/>
                </a:lnTo>
                <a:lnTo>
                  <a:pt x="9" y="127"/>
                </a:lnTo>
                <a:lnTo>
                  <a:pt x="16" y="122"/>
                </a:lnTo>
                <a:lnTo>
                  <a:pt x="25" y="112"/>
                </a:lnTo>
                <a:lnTo>
                  <a:pt x="25" y="87"/>
                </a:lnTo>
                <a:lnTo>
                  <a:pt x="27" y="73"/>
                </a:lnTo>
                <a:lnTo>
                  <a:pt x="23" y="54"/>
                </a:lnTo>
                <a:lnTo>
                  <a:pt x="21" y="43"/>
                </a:lnTo>
                <a:lnTo>
                  <a:pt x="20" y="29"/>
                </a:lnTo>
                <a:lnTo>
                  <a:pt x="11" y="9"/>
                </a:lnTo>
                <a:lnTo>
                  <a:pt x="4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2" name="Freeform 1065"/>
          <p:cNvSpPr>
            <a:spLocks/>
          </p:cNvSpPr>
          <p:nvPr/>
        </p:nvSpPr>
        <p:spPr bwMode="auto">
          <a:xfrm>
            <a:off x="3171825" y="1971675"/>
            <a:ext cx="539750" cy="1219200"/>
          </a:xfrm>
          <a:custGeom>
            <a:avLst/>
            <a:gdLst>
              <a:gd name="T0" fmla="*/ 523875 w 340"/>
              <a:gd name="T1" fmla="*/ 1201738 h 768"/>
              <a:gd name="T2" fmla="*/ 522288 w 340"/>
              <a:gd name="T3" fmla="*/ 1168400 h 768"/>
              <a:gd name="T4" fmla="*/ 490538 w 340"/>
              <a:gd name="T5" fmla="*/ 1168400 h 768"/>
              <a:gd name="T6" fmla="*/ 466725 w 340"/>
              <a:gd name="T7" fmla="*/ 1165225 h 768"/>
              <a:gd name="T8" fmla="*/ 447675 w 340"/>
              <a:gd name="T9" fmla="*/ 1139825 h 768"/>
              <a:gd name="T10" fmla="*/ 407988 w 340"/>
              <a:gd name="T11" fmla="*/ 1133475 h 768"/>
              <a:gd name="T12" fmla="*/ 377825 w 340"/>
              <a:gd name="T13" fmla="*/ 1108075 h 768"/>
              <a:gd name="T14" fmla="*/ 385762 w 340"/>
              <a:gd name="T15" fmla="*/ 1076325 h 768"/>
              <a:gd name="T16" fmla="*/ 349250 w 340"/>
              <a:gd name="T17" fmla="*/ 1062038 h 768"/>
              <a:gd name="T18" fmla="*/ 323850 w 340"/>
              <a:gd name="T19" fmla="*/ 1055688 h 768"/>
              <a:gd name="T20" fmla="*/ 322262 w 340"/>
              <a:gd name="T21" fmla="*/ 1031875 h 768"/>
              <a:gd name="T22" fmla="*/ 338137 w 340"/>
              <a:gd name="T23" fmla="*/ 984250 h 768"/>
              <a:gd name="T24" fmla="*/ 331787 w 340"/>
              <a:gd name="T25" fmla="*/ 928688 h 768"/>
              <a:gd name="T26" fmla="*/ 322262 w 340"/>
              <a:gd name="T27" fmla="*/ 890588 h 768"/>
              <a:gd name="T28" fmla="*/ 317500 w 340"/>
              <a:gd name="T29" fmla="*/ 866775 h 768"/>
              <a:gd name="T30" fmla="*/ 252413 w 340"/>
              <a:gd name="T31" fmla="*/ 838200 h 768"/>
              <a:gd name="T32" fmla="*/ 196850 w 340"/>
              <a:gd name="T33" fmla="*/ 811212 h 768"/>
              <a:gd name="T34" fmla="*/ 146050 w 340"/>
              <a:gd name="T35" fmla="*/ 773112 h 768"/>
              <a:gd name="T36" fmla="*/ 122238 w 340"/>
              <a:gd name="T37" fmla="*/ 735012 h 768"/>
              <a:gd name="T38" fmla="*/ 93662 w 340"/>
              <a:gd name="T39" fmla="*/ 709612 h 768"/>
              <a:gd name="T40" fmla="*/ 85725 w 340"/>
              <a:gd name="T41" fmla="*/ 661987 h 768"/>
              <a:gd name="T42" fmla="*/ 98425 w 340"/>
              <a:gd name="T43" fmla="*/ 639762 h 768"/>
              <a:gd name="T44" fmla="*/ 106363 w 340"/>
              <a:gd name="T45" fmla="*/ 609600 h 768"/>
              <a:gd name="T46" fmla="*/ 120650 w 340"/>
              <a:gd name="T47" fmla="*/ 585788 h 768"/>
              <a:gd name="T48" fmla="*/ 85725 w 340"/>
              <a:gd name="T49" fmla="*/ 561975 h 768"/>
              <a:gd name="T50" fmla="*/ 60325 w 340"/>
              <a:gd name="T51" fmla="*/ 542925 h 768"/>
              <a:gd name="T52" fmla="*/ 76200 w 340"/>
              <a:gd name="T53" fmla="*/ 500063 h 768"/>
              <a:gd name="T54" fmla="*/ 63500 w 340"/>
              <a:gd name="T55" fmla="*/ 469900 h 768"/>
              <a:gd name="T56" fmla="*/ 66675 w 340"/>
              <a:gd name="T57" fmla="*/ 436563 h 768"/>
              <a:gd name="T58" fmla="*/ 84137 w 340"/>
              <a:gd name="T59" fmla="*/ 407988 h 768"/>
              <a:gd name="T60" fmla="*/ 82550 w 340"/>
              <a:gd name="T61" fmla="*/ 376237 h 768"/>
              <a:gd name="T62" fmla="*/ 123825 w 340"/>
              <a:gd name="T63" fmla="*/ 358775 h 768"/>
              <a:gd name="T64" fmla="*/ 157162 w 340"/>
              <a:gd name="T65" fmla="*/ 357187 h 768"/>
              <a:gd name="T66" fmla="*/ 144462 w 340"/>
              <a:gd name="T67" fmla="*/ 334962 h 768"/>
              <a:gd name="T68" fmla="*/ 133350 w 340"/>
              <a:gd name="T69" fmla="*/ 292100 h 768"/>
              <a:gd name="T70" fmla="*/ 141287 w 340"/>
              <a:gd name="T71" fmla="*/ 266700 h 768"/>
              <a:gd name="T72" fmla="*/ 128588 w 340"/>
              <a:gd name="T73" fmla="*/ 246063 h 768"/>
              <a:gd name="T74" fmla="*/ 123825 w 340"/>
              <a:gd name="T75" fmla="*/ 214313 h 768"/>
              <a:gd name="T76" fmla="*/ 149225 w 340"/>
              <a:gd name="T77" fmla="*/ 207963 h 768"/>
              <a:gd name="T78" fmla="*/ 155575 w 340"/>
              <a:gd name="T79" fmla="*/ 179387 h 768"/>
              <a:gd name="T80" fmla="*/ 153987 w 340"/>
              <a:gd name="T81" fmla="*/ 146050 h 768"/>
              <a:gd name="T82" fmla="*/ 166687 w 340"/>
              <a:gd name="T83" fmla="*/ 120650 h 768"/>
              <a:gd name="T84" fmla="*/ 180975 w 340"/>
              <a:gd name="T85" fmla="*/ 84137 h 768"/>
              <a:gd name="T86" fmla="*/ 127000 w 340"/>
              <a:gd name="T87" fmla="*/ 55563 h 768"/>
              <a:gd name="T88" fmla="*/ 87312 w 340"/>
              <a:gd name="T89" fmla="*/ 17463 h 768"/>
              <a:gd name="T90" fmla="*/ 57150 w 340"/>
              <a:gd name="T91" fmla="*/ 3175 h 768"/>
              <a:gd name="T92" fmla="*/ 20637 w 340"/>
              <a:gd name="T93" fmla="*/ 1588 h 768"/>
              <a:gd name="T94" fmla="*/ 0 w 340"/>
              <a:gd name="T95" fmla="*/ 12700 h 76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40"/>
              <a:gd name="T145" fmla="*/ 0 h 768"/>
              <a:gd name="T146" fmla="*/ 340 w 340"/>
              <a:gd name="T147" fmla="*/ 768 h 76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40" h="768">
                <a:moveTo>
                  <a:pt x="339" y="767"/>
                </a:moveTo>
                <a:lnTo>
                  <a:pt x="330" y="757"/>
                </a:lnTo>
                <a:lnTo>
                  <a:pt x="333" y="743"/>
                </a:lnTo>
                <a:lnTo>
                  <a:pt x="329" y="736"/>
                </a:lnTo>
                <a:lnTo>
                  <a:pt x="324" y="736"/>
                </a:lnTo>
                <a:lnTo>
                  <a:pt x="309" y="736"/>
                </a:lnTo>
                <a:lnTo>
                  <a:pt x="299" y="736"/>
                </a:lnTo>
                <a:lnTo>
                  <a:pt x="294" y="734"/>
                </a:lnTo>
                <a:lnTo>
                  <a:pt x="296" y="727"/>
                </a:lnTo>
                <a:lnTo>
                  <a:pt x="282" y="718"/>
                </a:lnTo>
                <a:lnTo>
                  <a:pt x="270" y="713"/>
                </a:lnTo>
                <a:lnTo>
                  <a:pt x="257" y="714"/>
                </a:lnTo>
                <a:lnTo>
                  <a:pt x="239" y="709"/>
                </a:lnTo>
                <a:lnTo>
                  <a:pt x="238" y="698"/>
                </a:lnTo>
                <a:lnTo>
                  <a:pt x="239" y="686"/>
                </a:lnTo>
                <a:lnTo>
                  <a:pt x="243" y="678"/>
                </a:lnTo>
                <a:lnTo>
                  <a:pt x="230" y="673"/>
                </a:lnTo>
                <a:lnTo>
                  <a:pt x="220" y="669"/>
                </a:lnTo>
                <a:lnTo>
                  <a:pt x="214" y="664"/>
                </a:lnTo>
                <a:lnTo>
                  <a:pt x="204" y="665"/>
                </a:lnTo>
                <a:lnTo>
                  <a:pt x="201" y="654"/>
                </a:lnTo>
                <a:lnTo>
                  <a:pt x="203" y="650"/>
                </a:lnTo>
                <a:lnTo>
                  <a:pt x="213" y="637"/>
                </a:lnTo>
                <a:lnTo>
                  <a:pt x="213" y="620"/>
                </a:lnTo>
                <a:lnTo>
                  <a:pt x="217" y="602"/>
                </a:lnTo>
                <a:lnTo>
                  <a:pt x="209" y="585"/>
                </a:lnTo>
                <a:lnTo>
                  <a:pt x="203" y="574"/>
                </a:lnTo>
                <a:lnTo>
                  <a:pt x="203" y="561"/>
                </a:lnTo>
                <a:lnTo>
                  <a:pt x="204" y="552"/>
                </a:lnTo>
                <a:lnTo>
                  <a:pt x="200" y="546"/>
                </a:lnTo>
                <a:lnTo>
                  <a:pt x="184" y="541"/>
                </a:lnTo>
                <a:lnTo>
                  <a:pt x="159" y="528"/>
                </a:lnTo>
                <a:lnTo>
                  <a:pt x="140" y="519"/>
                </a:lnTo>
                <a:lnTo>
                  <a:pt x="124" y="511"/>
                </a:lnTo>
                <a:lnTo>
                  <a:pt x="101" y="501"/>
                </a:lnTo>
                <a:lnTo>
                  <a:pt x="92" y="487"/>
                </a:lnTo>
                <a:lnTo>
                  <a:pt x="89" y="470"/>
                </a:lnTo>
                <a:lnTo>
                  <a:pt x="77" y="463"/>
                </a:lnTo>
                <a:lnTo>
                  <a:pt x="64" y="454"/>
                </a:lnTo>
                <a:lnTo>
                  <a:pt x="59" y="447"/>
                </a:lnTo>
                <a:lnTo>
                  <a:pt x="55" y="438"/>
                </a:lnTo>
                <a:lnTo>
                  <a:pt x="54" y="417"/>
                </a:lnTo>
                <a:lnTo>
                  <a:pt x="56" y="415"/>
                </a:lnTo>
                <a:lnTo>
                  <a:pt x="62" y="403"/>
                </a:lnTo>
                <a:lnTo>
                  <a:pt x="64" y="398"/>
                </a:lnTo>
                <a:lnTo>
                  <a:pt x="67" y="384"/>
                </a:lnTo>
                <a:lnTo>
                  <a:pt x="72" y="371"/>
                </a:lnTo>
                <a:lnTo>
                  <a:pt x="76" y="369"/>
                </a:lnTo>
                <a:lnTo>
                  <a:pt x="69" y="360"/>
                </a:lnTo>
                <a:lnTo>
                  <a:pt x="54" y="354"/>
                </a:lnTo>
                <a:lnTo>
                  <a:pt x="44" y="351"/>
                </a:lnTo>
                <a:lnTo>
                  <a:pt x="38" y="342"/>
                </a:lnTo>
                <a:lnTo>
                  <a:pt x="43" y="330"/>
                </a:lnTo>
                <a:lnTo>
                  <a:pt x="48" y="315"/>
                </a:lnTo>
                <a:lnTo>
                  <a:pt x="43" y="301"/>
                </a:lnTo>
                <a:lnTo>
                  <a:pt x="40" y="296"/>
                </a:lnTo>
                <a:lnTo>
                  <a:pt x="38" y="285"/>
                </a:lnTo>
                <a:lnTo>
                  <a:pt x="42" y="275"/>
                </a:lnTo>
                <a:lnTo>
                  <a:pt x="52" y="269"/>
                </a:lnTo>
                <a:lnTo>
                  <a:pt x="53" y="257"/>
                </a:lnTo>
                <a:lnTo>
                  <a:pt x="50" y="247"/>
                </a:lnTo>
                <a:lnTo>
                  <a:pt x="52" y="237"/>
                </a:lnTo>
                <a:lnTo>
                  <a:pt x="63" y="231"/>
                </a:lnTo>
                <a:lnTo>
                  <a:pt x="78" y="226"/>
                </a:lnTo>
                <a:lnTo>
                  <a:pt x="91" y="226"/>
                </a:lnTo>
                <a:lnTo>
                  <a:pt x="99" y="225"/>
                </a:lnTo>
                <a:lnTo>
                  <a:pt x="98" y="216"/>
                </a:lnTo>
                <a:lnTo>
                  <a:pt x="91" y="211"/>
                </a:lnTo>
                <a:lnTo>
                  <a:pt x="83" y="198"/>
                </a:lnTo>
                <a:lnTo>
                  <a:pt x="84" y="184"/>
                </a:lnTo>
                <a:lnTo>
                  <a:pt x="90" y="174"/>
                </a:lnTo>
                <a:lnTo>
                  <a:pt x="89" y="168"/>
                </a:lnTo>
                <a:lnTo>
                  <a:pt x="84" y="162"/>
                </a:lnTo>
                <a:lnTo>
                  <a:pt x="81" y="155"/>
                </a:lnTo>
                <a:lnTo>
                  <a:pt x="76" y="144"/>
                </a:lnTo>
                <a:lnTo>
                  <a:pt x="78" y="135"/>
                </a:lnTo>
                <a:lnTo>
                  <a:pt x="85" y="131"/>
                </a:lnTo>
                <a:lnTo>
                  <a:pt x="94" y="131"/>
                </a:lnTo>
                <a:lnTo>
                  <a:pt x="104" y="122"/>
                </a:lnTo>
                <a:lnTo>
                  <a:pt x="98" y="113"/>
                </a:lnTo>
                <a:lnTo>
                  <a:pt x="95" y="104"/>
                </a:lnTo>
                <a:lnTo>
                  <a:pt x="97" y="92"/>
                </a:lnTo>
                <a:lnTo>
                  <a:pt x="97" y="81"/>
                </a:lnTo>
                <a:lnTo>
                  <a:pt x="105" y="76"/>
                </a:lnTo>
                <a:lnTo>
                  <a:pt x="116" y="71"/>
                </a:lnTo>
                <a:lnTo>
                  <a:pt x="114" y="53"/>
                </a:lnTo>
                <a:lnTo>
                  <a:pt x="100" y="43"/>
                </a:lnTo>
                <a:lnTo>
                  <a:pt x="80" y="35"/>
                </a:lnTo>
                <a:lnTo>
                  <a:pt x="67" y="25"/>
                </a:lnTo>
                <a:lnTo>
                  <a:pt x="55" y="11"/>
                </a:lnTo>
                <a:lnTo>
                  <a:pt x="44" y="3"/>
                </a:lnTo>
                <a:lnTo>
                  <a:pt x="36" y="2"/>
                </a:lnTo>
                <a:lnTo>
                  <a:pt x="23" y="0"/>
                </a:lnTo>
                <a:lnTo>
                  <a:pt x="13" y="1"/>
                </a:lnTo>
                <a:lnTo>
                  <a:pt x="5" y="4"/>
                </a:lnTo>
                <a:lnTo>
                  <a:pt x="0" y="8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3" name="Freeform 1066"/>
          <p:cNvSpPr>
            <a:spLocks/>
          </p:cNvSpPr>
          <p:nvPr/>
        </p:nvSpPr>
        <p:spPr bwMode="auto">
          <a:xfrm>
            <a:off x="3740150" y="3200400"/>
            <a:ext cx="660400" cy="287338"/>
          </a:xfrm>
          <a:custGeom>
            <a:avLst/>
            <a:gdLst>
              <a:gd name="T0" fmla="*/ 658813 w 416"/>
              <a:gd name="T1" fmla="*/ 285750 h 181"/>
              <a:gd name="T2" fmla="*/ 627063 w 416"/>
              <a:gd name="T3" fmla="*/ 273050 h 181"/>
              <a:gd name="T4" fmla="*/ 608013 w 416"/>
              <a:gd name="T5" fmla="*/ 263525 h 181"/>
              <a:gd name="T6" fmla="*/ 596900 w 416"/>
              <a:gd name="T7" fmla="*/ 268288 h 181"/>
              <a:gd name="T8" fmla="*/ 587375 w 416"/>
              <a:gd name="T9" fmla="*/ 271463 h 181"/>
              <a:gd name="T10" fmla="*/ 573088 w 416"/>
              <a:gd name="T11" fmla="*/ 266700 h 181"/>
              <a:gd name="T12" fmla="*/ 566738 w 416"/>
              <a:gd name="T13" fmla="*/ 255588 h 181"/>
              <a:gd name="T14" fmla="*/ 561975 w 416"/>
              <a:gd name="T15" fmla="*/ 244475 h 181"/>
              <a:gd name="T16" fmla="*/ 552450 w 416"/>
              <a:gd name="T17" fmla="*/ 239713 h 181"/>
              <a:gd name="T18" fmla="*/ 542925 w 416"/>
              <a:gd name="T19" fmla="*/ 242888 h 181"/>
              <a:gd name="T20" fmla="*/ 533400 w 416"/>
              <a:gd name="T21" fmla="*/ 247650 h 181"/>
              <a:gd name="T22" fmla="*/ 523875 w 416"/>
              <a:gd name="T23" fmla="*/ 252413 h 181"/>
              <a:gd name="T24" fmla="*/ 508000 w 416"/>
              <a:gd name="T25" fmla="*/ 254000 h 181"/>
              <a:gd name="T26" fmla="*/ 495300 w 416"/>
              <a:gd name="T27" fmla="*/ 244475 h 181"/>
              <a:gd name="T28" fmla="*/ 484188 w 416"/>
              <a:gd name="T29" fmla="*/ 234950 h 181"/>
              <a:gd name="T30" fmla="*/ 466725 w 416"/>
              <a:gd name="T31" fmla="*/ 220663 h 181"/>
              <a:gd name="T32" fmla="*/ 449263 w 416"/>
              <a:gd name="T33" fmla="*/ 217488 h 181"/>
              <a:gd name="T34" fmla="*/ 439738 w 416"/>
              <a:gd name="T35" fmla="*/ 215900 h 181"/>
              <a:gd name="T36" fmla="*/ 431800 w 416"/>
              <a:gd name="T37" fmla="*/ 201613 h 181"/>
              <a:gd name="T38" fmla="*/ 414338 w 416"/>
              <a:gd name="T39" fmla="*/ 188913 h 181"/>
              <a:gd name="T40" fmla="*/ 401637 w 416"/>
              <a:gd name="T41" fmla="*/ 187325 h 181"/>
              <a:gd name="T42" fmla="*/ 387350 w 416"/>
              <a:gd name="T43" fmla="*/ 185738 h 181"/>
              <a:gd name="T44" fmla="*/ 376237 w 416"/>
              <a:gd name="T45" fmla="*/ 177800 h 181"/>
              <a:gd name="T46" fmla="*/ 358775 w 416"/>
              <a:gd name="T47" fmla="*/ 158750 h 181"/>
              <a:gd name="T48" fmla="*/ 341312 w 416"/>
              <a:gd name="T49" fmla="*/ 146050 h 181"/>
              <a:gd name="T50" fmla="*/ 325438 w 416"/>
              <a:gd name="T51" fmla="*/ 147638 h 181"/>
              <a:gd name="T52" fmla="*/ 301625 w 416"/>
              <a:gd name="T53" fmla="*/ 141288 h 181"/>
              <a:gd name="T54" fmla="*/ 282575 w 416"/>
              <a:gd name="T55" fmla="*/ 136525 h 181"/>
              <a:gd name="T56" fmla="*/ 269875 w 416"/>
              <a:gd name="T57" fmla="*/ 120650 h 181"/>
              <a:gd name="T58" fmla="*/ 255588 w 416"/>
              <a:gd name="T59" fmla="*/ 109538 h 181"/>
              <a:gd name="T60" fmla="*/ 244475 w 416"/>
              <a:gd name="T61" fmla="*/ 104775 h 181"/>
              <a:gd name="T62" fmla="*/ 236538 w 416"/>
              <a:gd name="T63" fmla="*/ 106363 h 181"/>
              <a:gd name="T64" fmla="*/ 225425 w 416"/>
              <a:gd name="T65" fmla="*/ 106363 h 181"/>
              <a:gd name="T66" fmla="*/ 220663 w 416"/>
              <a:gd name="T67" fmla="*/ 107950 h 181"/>
              <a:gd name="T68" fmla="*/ 211138 w 416"/>
              <a:gd name="T69" fmla="*/ 114300 h 181"/>
              <a:gd name="T70" fmla="*/ 203200 w 416"/>
              <a:gd name="T71" fmla="*/ 120650 h 181"/>
              <a:gd name="T72" fmla="*/ 192087 w 416"/>
              <a:gd name="T73" fmla="*/ 130175 h 181"/>
              <a:gd name="T74" fmla="*/ 177800 w 416"/>
              <a:gd name="T75" fmla="*/ 138113 h 181"/>
              <a:gd name="T76" fmla="*/ 168275 w 416"/>
              <a:gd name="T77" fmla="*/ 138113 h 181"/>
              <a:gd name="T78" fmla="*/ 155575 w 416"/>
              <a:gd name="T79" fmla="*/ 133350 h 181"/>
              <a:gd name="T80" fmla="*/ 144463 w 416"/>
              <a:gd name="T81" fmla="*/ 122238 h 181"/>
              <a:gd name="T82" fmla="*/ 138113 w 416"/>
              <a:gd name="T83" fmla="*/ 114300 h 181"/>
              <a:gd name="T84" fmla="*/ 133350 w 416"/>
              <a:gd name="T85" fmla="*/ 101600 h 181"/>
              <a:gd name="T86" fmla="*/ 133350 w 416"/>
              <a:gd name="T87" fmla="*/ 93663 h 181"/>
              <a:gd name="T88" fmla="*/ 131763 w 416"/>
              <a:gd name="T89" fmla="*/ 82550 h 181"/>
              <a:gd name="T90" fmla="*/ 112713 w 416"/>
              <a:gd name="T91" fmla="*/ 65088 h 181"/>
              <a:gd name="T92" fmla="*/ 100012 w 416"/>
              <a:gd name="T93" fmla="*/ 61913 h 181"/>
              <a:gd name="T94" fmla="*/ 92075 w 416"/>
              <a:gd name="T95" fmla="*/ 58738 h 181"/>
              <a:gd name="T96" fmla="*/ 82550 w 416"/>
              <a:gd name="T97" fmla="*/ 47625 h 181"/>
              <a:gd name="T98" fmla="*/ 76200 w 416"/>
              <a:gd name="T99" fmla="*/ 44450 h 181"/>
              <a:gd name="T100" fmla="*/ 66675 w 416"/>
              <a:gd name="T101" fmla="*/ 44450 h 181"/>
              <a:gd name="T102" fmla="*/ 55563 w 416"/>
              <a:gd name="T103" fmla="*/ 44450 h 181"/>
              <a:gd name="T104" fmla="*/ 39688 w 416"/>
              <a:gd name="T105" fmla="*/ 33338 h 181"/>
              <a:gd name="T106" fmla="*/ 33338 w 416"/>
              <a:gd name="T107" fmla="*/ 25400 h 181"/>
              <a:gd name="T108" fmla="*/ 25400 w 416"/>
              <a:gd name="T109" fmla="*/ 15875 h 181"/>
              <a:gd name="T110" fmla="*/ 17463 w 416"/>
              <a:gd name="T111" fmla="*/ 6350 h 181"/>
              <a:gd name="T112" fmla="*/ 7938 w 416"/>
              <a:gd name="T113" fmla="*/ 4763 h 181"/>
              <a:gd name="T114" fmla="*/ 0 w 416"/>
              <a:gd name="T115" fmla="*/ 0 h 1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16"/>
              <a:gd name="T175" fmla="*/ 0 h 181"/>
              <a:gd name="T176" fmla="*/ 416 w 416"/>
              <a:gd name="T177" fmla="*/ 181 h 1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16" h="181">
                <a:moveTo>
                  <a:pt x="415" y="180"/>
                </a:moveTo>
                <a:lnTo>
                  <a:pt x="395" y="172"/>
                </a:lnTo>
                <a:lnTo>
                  <a:pt x="383" y="166"/>
                </a:lnTo>
                <a:lnTo>
                  <a:pt x="376" y="169"/>
                </a:lnTo>
                <a:lnTo>
                  <a:pt x="370" y="171"/>
                </a:lnTo>
                <a:lnTo>
                  <a:pt x="361" y="168"/>
                </a:lnTo>
                <a:lnTo>
                  <a:pt x="357" y="161"/>
                </a:lnTo>
                <a:lnTo>
                  <a:pt x="354" y="154"/>
                </a:lnTo>
                <a:lnTo>
                  <a:pt x="348" y="151"/>
                </a:lnTo>
                <a:lnTo>
                  <a:pt x="342" y="153"/>
                </a:lnTo>
                <a:lnTo>
                  <a:pt x="336" y="156"/>
                </a:lnTo>
                <a:lnTo>
                  <a:pt x="330" y="159"/>
                </a:lnTo>
                <a:lnTo>
                  <a:pt x="320" y="160"/>
                </a:lnTo>
                <a:lnTo>
                  <a:pt x="312" y="154"/>
                </a:lnTo>
                <a:lnTo>
                  <a:pt x="305" y="148"/>
                </a:lnTo>
                <a:lnTo>
                  <a:pt x="294" y="139"/>
                </a:lnTo>
                <a:lnTo>
                  <a:pt x="283" y="137"/>
                </a:lnTo>
                <a:lnTo>
                  <a:pt x="277" y="136"/>
                </a:lnTo>
                <a:lnTo>
                  <a:pt x="272" y="127"/>
                </a:lnTo>
                <a:lnTo>
                  <a:pt x="261" y="119"/>
                </a:lnTo>
                <a:lnTo>
                  <a:pt x="253" y="118"/>
                </a:lnTo>
                <a:lnTo>
                  <a:pt x="244" y="117"/>
                </a:lnTo>
                <a:lnTo>
                  <a:pt x="237" y="112"/>
                </a:lnTo>
                <a:lnTo>
                  <a:pt x="226" y="100"/>
                </a:lnTo>
                <a:lnTo>
                  <a:pt x="215" y="92"/>
                </a:lnTo>
                <a:lnTo>
                  <a:pt x="205" y="93"/>
                </a:lnTo>
                <a:lnTo>
                  <a:pt x="190" y="89"/>
                </a:lnTo>
                <a:lnTo>
                  <a:pt x="178" y="86"/>
                </a:lnTo>
                <a:lnTo>
                  <a:pt x="170" y="76"/>
                </a:lnTo>
                <a:lnTo>
                  <a:pt x="161" y="69"/>
                </a:lnTo>
                <a:lnTo>
                  <a:pt x="154" y="66"/>
                </a:lnTo>
                <a:lnTo>
                  <a:pt x="149" y="67"/>
                </a:lnTo>
                <a:lnTo>
                  <a:pt x="142" y="67"/>
                </a:lnTo>
                <a:lnTo>
                  <a:pt x="139" y="68"/>
                </a:lnTo>
                <a:lnTo>
                  <a:pt x="133" y="72"/>
                </a:lnTo>
                <a:lnTo>
                  <a:pt x="128" y="76"/>
                </a:lnTo>
                <a:lnTo>
                  <a:pt x="121" y="82"/>
                </a:lnTo>
                <a:lnTo>
                  <a:pt x="112" y="87"/>
                </a:lnTo>
                <a:lnTo>
                  <a:pt x="106" y="87"/>
                </a:lnTo>
                <a:lnTo>
                  <a:pt x="98" y="84"/>
                </a:lnTo>
                <a:lnTo>
                  <a:pt x="91" y="77"/>
                </a:lnTo>
                <a:lnTo>
                  <a:pt x="87" y="72"/>
                </a:lnTo>
                <a:lnTo>
                  <a:pt x="84" y="64"/>
                </a:lnTo>
                <a:lnTo>
                  <a:pt x="84" y="59"/>
                </a:lnTo>
                <a:lnTo>
                  <a:pt x="83" y="52"/>
                </a:lnTo>
                <a:lnTo>
                  <a:pt x="71" y="41"/>
                </a:lnTo>
                <a:lnTo>
                  <a:pt x="63" y="39"/>
                </a:lnTo>
                <a:lnTo>
                  <a:pt x="58" y="37"/>
                </a:lnTo>
                <a:lnTo>
                  <a:pt x="52" y="30"/>
                </a:lnTo>
                <a:lnTo>
                  <a:pt x="48" y="28"/>
                </a:lnTo>
                <a:lnTo>
                  <a:pt x="42" y="28"/>
                </a:lnTo>
                <a:lnTo>
                  <a:pt x="35" y="28"/>
                </a:lnTo>
                <a:lnTo>
                  <a:pt x="25" y="21"/>
                </a:lnTo>
                <a:lnTo>
                  <a:pt x="21" y="16"/>
                </a:lnTo>
                <a:lnTo>
                  <a:pt x="16" y="10"/>
                </a:lnTo>
                <a:lnTo>
                  <a:pt x="11" y="4"/>
                </a:lnTo>
                <a:lnTo>
                  <a:pt x="5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4" name="Freeform 1067"/>
          <p:cNvSpPr>
            <a:spLocks/>
          </p:cNvSpPr>
          <p:nvPr/>
        </p:nvSpPr>
        <p:spPr bwMode="auto">
          <a:xfrm>
            <a:off x="3884613" y="3521075"/>
            <a:ext cx="639762" cy="539750"/>
          </a:xfrm>
          <a:custGeom>
            <a:avLst/>
            <a:gdLst>
              <a:gd name="T0" fmla="*/ 638175 w 403"/>
              <a:gd name="T1" fmla="*/ 538163 h 340"/>
              <a:gd name="T2" fmla="*/ 627062 w 403"/>
              <a:gd name="T3" fmla="*/ 536575 h 340"/>
              <a:gd name="T4" fmla="*/ 617537 w 403"/>
              <a:gd name="T5" fmla="*/ 533400 h 340"/>
              <a:gd name="T6" fmla="*/ 601662 w 403"/>
              <a:gd name="T7" fmla="*/ 531813 h 340"/>
              <a:gd name="T8" fmla="*/ 585787 w 403"/>
              <a:gd name="T9" fmla="*/ 525463 h 340"/>
              <a:gd name="T10" fmla="*/ 581025 w 403"/>
              <a:gd name="T11" fmla="*/ 515938 h 340"/>
              <a:gd name="T12" fmla="*/ 582612 w 403"/>
              <a:gd name="T13" fmla="*/ 508000 h 340"/>
              <a:gd name="T14" fmla="*/ 585787 w 403"/>
              <a:gd name="T15" fmla="*/ 500063 h 340"/>
              <a:gd name="T16" fmla="*/ 579437 w 403"/>
              <a:gd name="T17" fmla="*/ 481013 h 340"/>
              <a:gd name="T18" fmla="*/ 560387 w 403"/>
              <a:gd name="T19" fmla="*/ 471488 h 340"/>
              <a:gd name="T20" fmla="*/ 544512 w 403"/>
              <a:gd name="T21" fmla="*/ 455613 h 340"/>
              <a:gd name="T22" fmla="*/ 534987 w 403"/>
              <a:gd name="T23" fmla="*/ 441325 h 340"/>
              <a:gd name="T24" fmla="*/ 527050 w 403"/>
              <a:gd name="T25" fmla="*/ 423863 h 340"/>
              <a:gd name="T26" fmla="*/ 527050 w 403"/>
              <a:gd name="T27" fmla="*/ 412750 h 340"/>
              <a:gd name="T28" fmla="*/ 519112 w 403"/>
              <a:gd name="T29" fmla="*/ 401637 h 340"/>
              <a:gd name="T30" fmla="*/ 503237 w 403"/>
              <a:gd name="T31" fmla="*/ 392112 h 340"/>
              <a:gd name="T32" fmla="*/ 490537 w 403"/>
              <a:gd name="T33" fmla="*/ 384175 h 340"/>
              <a:gd name="T34" fmla="*/ 481012 w 403"/>
              <a:gd name="T35" fmla="*/ 376237 h 340"/>
              <a:gd name="T36" fmla="*/ 481012 w 403"/>
              <a:gd name="T37" fmla="*/ 366712 h 340"/>
              <a:gd name="T38" fmla="*/ 479425 w 403"/>
              <a:gd name="T39" fmla="*/ 358775 h 340"/>
              <a:gd name="T40" fmla="*/ 458787 w 403"/>
              <a:gd name="T41" fmla="*/ 330200 h 340"/>
              <a:gd name="T42" fmla="*/ 450850 w 403"/>
              <a:gd name="T43" fmla="*/ 314325 h 340"/>
              <a:gd name="T44" fmla="*/ 442912 w 403"/>
              <a:gd name="T45" fmla="*/ 301625 h 340"/>
              <a:gd name="T46" fmla="*/ 427037 w 403"/>
              <a:gd name="T47" fmla="*/ 293687 h 340"/>
              <a:gd name="T48" fmla="*/ 415925 w 403"/>
              <a:gd name="T49" fmla="*/ 293687 h 340"/>
              <a:gd name="T50" fmla="*/ 411162 w 403"/>
              <a:gd name="T51" fmla="*/ 296862 h 340"/>
              <a:gd name="T52" fmla="*/ 403225 w 403"/>
              <a:gd name="T53" fmla="*/ 306387 h 340"/>
              <a:gd name="T54" fmla="*/ 385762 w 403"/>
              <a:gd name="T55" fmla="*/ 311150 h 340"/>
              <a:gd name="T56" fmla="*/ 369887 w 403"/>
              <a:gd name="T57" fmla="*/ 309562 h 340"/>
              <a:gd name="T58" fmla="*/ 352425 w 403"/>
              <a:gd name="T59" fmla="*/ 301625 h 340"/>
              <a:gd name="T60" fmla="*/ 333375 w 403"/>
              <a:gd name="T61" fmla="*/ 298450 h 340"/>
              <a:gd name="T62" fmla="*/ 320675 w 403"/>
              <a:gd name="T63" fmla="*/ 296862 h 340"/>
              <a:gd name="T64" fmla="*/ 314325 w 403"/>
              <a:gd name="T65" fmla="*/ 288925 h 340"/>
              <a:gd name="T66" fmla="*/ 295275 w 403"/>
              <a:gd name="T67" fmla="*/ 292100 h 340"/>
              <a:gd name="T68" fmla="*/ 280987 w 403"/>
              <a:gd name="T69" fmla="*/ 280987 h 340"/>
              <a:gd name="T70" fmla="*/ 280987 w 403"/>
              <a:gd name="T71" fmla="*/ 263525 h 340"/>
              <a:gd name="T72" fmla="*/ 274637 w 403"/>
              <a:gd name="T73" fmla="*/ 239713 h 340"/>
              <a:gd name="T74" fmla="*/ 257175 w 403"/>
              <a:gd name="T75" fmla="*/ 220663 h 340"/>
              <a:gd name="T76" fmla="*/ 239712 w 403"/>
              <a:gd name="T77" fmla="*/ 215900 h 340"/>
              <a:gd name="T78" fmla="*/ 233362 w 403"/>
              <a:gd name="T79" fmla="*/ 207963 h 340"/>
              <a:gd name="T80" fmla="*/ 222250 w 403"/>
              <a:gd name="T81" fmla="*/ 198437 h 340"/>
              <a:gd name="T82" fmla="*/ 214312 w 403"/>
              <a:gd name="T83" fmla="*/ 190500 h 340"/>
              <a:gd name="T84" fmla="*/ 207962 w 403"/>
              <a:gd name="T85" fmla="*/ 171450 h 340"/>
              <a:gd name="T86" fmla="*/ 200025 w 403"/>
              <a:gd name="T87" fmla="*/ 161925 h 340"/>
              <a:gd name="T88" fmla="*/ 184150 w 403"/>
              <a:gd name="T89" fmla="*/ 155575 h 340"/>
              <a:gd name="T90" fmla="*/ 168275 w 403"/>
              <a:gd name="T91" fmla="*/ 146050 h 340"/>
              <a:gd name="T92" fmla="*/ 152400 w 403"/>
              <a:gd name="T93" fmla="*/ 141287 h 340"/>
              <a:gd name="T94" fmla="*/ 139700 w 403"/>
              <a:gd name="T95" fmla="*/ 123825 h 340"/>
              <a:gd name="T96" fmla="*/ 142875 w 403"/>
              <a:gd name="T97" fmla="*/ 109538 h 340"/>
              <a:gd name="T98" fmla="*/ 133350 w 403"/>
              <a:gd name="T99" fmla="*/ 100012 h 340"/>
              <a:gd name="T100" fmla="*/ 120650 w 403"/>
              <a:gd name="T101" fmla="*/ 88900 h 340"/>
              <a:gd name="T102" fmla="*/ 120650 w 403"/>
              <a:gd name="T103" fmla="*/ 80962 h 340"/>
              <a:gd name="T104" fmla="*/ 112712 w 403"/>
              <a:gd name="T105" fmla="*/ 63500 h 340"/>
              <a:gd name="T106" fmla="*/ 101600 w 403"/>
              <a:gd name="T107" fmla="*/ 55563 h 340"/>
              <a:gd name="T108" fmla="*/ 100012 w 403"/>
              <a:gd name="T109" fmla="*/ 41275 h 340"/>
              <a:gd name="T110" fmla="*/ 104775 w 403"/>
              <a:gd name="T111" fmla="*/ 23812 h 340"/>
              <a:gd name="T112" fmla="*/ 106362 w 403"/>
              <a:gd name="T113" fmla="*/ 6350 h 340"/>
              <a:gd name="T114" fmla="*/ 88900 w 403"/>
              <a:gd name="T115" fmla="*/ 0 h 340"/>
              <a:gd name="T116" fmla="*/ 82550 w 403"/>
              <a:gd name="T117" fmla="*/ 3175 h 340"/>
              <a:gd name="T118" fmla="*/ 38100 w 403"/>
              <a:gd name="T119" fmla="*/ 0 h 340"/>
              <a:gd name="T120" fmla="*/ 19050 w 403"/>
              <a:gd name="T121" fmla="*/ 9525 h 340"/>
              <a:gd name="T122" fmla="*/ 0 w 403"/>
              <a:gd name="T123" fmla="*/ 9525 h 34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03"/>
              <a:gd name="T187" fmla="*/ 0 h 340"/>
              <a:gd name="T188" fmla="*/ 403 w 403"/>
              <a:gd name="T189" fmla="*/ 340 h 34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03" h="340">
                <a:moveTo>
                  <a:pt x="402" y="339"/>
                </a:moveTo>
                <a:lnTo>
                  <a:pt x="395" y="338"/>
                </a:lnTo>
                <a:lnTo>
                  <a:pt x="389" y="336"/>
                </a:lnTo>
                <a:lnTo>
                  <a:pt x="379" y="335"/>
                </a:lnTo>
                <a:lnTo>
                  <a:pt x="369" y="331"/>
                </a:lnTo>
                <a:lnTo>
                  <a:pt x="366" y="325"/>
                </a:lnTo>
                <a:lnTo>
                  <a:pt x="367" y="320"/>
                </a:lnTo>
                <a:lnTo>
                  <a:pt x="369" y="315"/>
                </a:lnTo>
                <a:lnTo>
                  <a:pt x="365" y="303"/>
                </a:lnTo>
                <a:lnTo>
                  <a:pt x="353" y="297"/>
                </a:lnTo>
                <a:lnTo>
                  <a:pt x="343" y="287"/>
                </a:lnTo>
                <a:lnTo>
                  <a:pt x="337" y="278"/>
                </a:lnTo>
                <a:lnTo>
                  <a:pt x="332" y="267"/>
                </a:lnTo>
                <a:lnTo>
                  <a:pt x="332" y="260"/>
                </a:lnTo>
                <a:lnTo>
                  <a:pt x="327" y="253"/>
                </a:lnTo>
                <a:lnTo>
                  <a:pt x="317" y="247"/>
                </a:lnTo>
                <a:lnTo>
                  <a:pt x="309" y="242"/>
                </a:lnTo>
                <a:lnTo>
                  <a:pt x="303" y="237"/>
                </a:lnTo>
                <a:lnTo>
                  <a:pt x="303" y="231"/>
                </a:lnTo>
                <a:lnTo>
                  <a:pt x="302" y="226"/>
                </a:lnTo>
                <a:lnTo>
                  <a:pt x="289" y="208"/>
                </a:lnTo>
                <a:lnTo>
                  <a:pt x="284" y="198"/>
                </a:lnTo>
                <a:lnTo>
                  <a:pt x="279" y="190"/>
                </a:lnTo>
                <a:lnTo>
                  <a:pt x="269" y="185"/>
                </a:lnTo>
                <a:lnTo>
                  <a:pt x="262" y="185"/>
                </a:lnTo>
                <a:lnTo>
                  <a:pt x="259" y="187"/>
                </a:lnTo>
                <a:lnTo>
                  <a:pt x="254" y="193"/>
                </a:lnTo>
                <a:lnTo>
                  <a:pt x="243" y="196"/>
                </a:lnTo>
                <a:lnTo>
                  <a:pt x="233" y="195"/>
                </a:lnTo>
                <a:lnTo>
                  <a:pt x="222" y="190"/>
                </a:lnTo>
                <a:lnTo>
                  <a:pt x="210" y="188"/>
                </a:lnTo>
                <a:lnTo>
                  <a:pt x="202" y="187"/>
                </a:lnTo>
                <a:lnTo>
                  <a:pt x="198" y="182"/>
                </a:lnTo>
                <a:lnTo>
                  <a:pt x="186" y="184"/>
                </a:lnTo>
                <a:lnTo>
                  <a:pt x="177" y="177"/>
                </a:lnTo>
                <a:lnTo>
                  <a:pt x="177" y="166"/>
                </a:lnTo>
                <a:lnTo>
                  <a:pt x="173" y="151"/>
                </a:lnTo>
                <a:lnTo>
                  <a:pt x="162" y="139"/>
                </a:lnTo>
                <a:lnTo>
                  <a:pt x="151" y="136"/>
                </a:lnTo>
                <a:lnTo>
                  <a:pt x="147" y="131"/>
                </a:lnTo>
                <a:lnTo>
                  <a:pt x="140" y="125"/>
                </a:lnTo>
                <a:lnTo>
                  <a:pt x="135" y="120"/>
                </a:lnTo>
                <a:lnTo>
                  <a:pt x="131" y="108"/>
                </a:lnTo>
                <a:lnTo>
                  <a:pt x="126" y="102"/>
                </a:lnTo>
                <a:lnTo>
                  <a:pt x="116" y="98"/>
                </a:lnTo>
                <a:lnTo>
                  <a:pt x="106" y="92"/>
                </a:lnTo>
                <a:lnTo>
                  <a:pt x="96" y="89"/>
                </a:lnTo>
                <a:lnTo>
                  <a:pt x="88" y="78"/>
                </a:lnTo>
                <a:lnTo>
                  <a:pt x="90" y="69"/>
                </a:lnTo>
                <a:lnTo>
                  <a:pt x="84" y="63"/>
                </a:lnTo>
                <a:lnTo>
                  <a:pt x="76" y="56"/>
                </a:lnTo>
                <a:lnTo>
                  <a:pt x="76" y="51"/>
                </a:lnTo>
                <a:lnTo>
                  <a:pt x="71" y="40"/>
                </a:lnTo>
                <a:lnTo>
                  <a:pt x="64" y="35"/>
                </a:lnTo>
                <a:lnTo>
                  <a:pt x="63" y="26"/>
                </a:lnTo>
                <a:lnTo>
                  <a:pt x="66" y="15"/>
                </a:lnTo>
                <a:lnTo>
                  <a:pt x="67" y="4"/>
                </a:lnTo>
                <a:lnTo>
                  <a:pt x="56" y="0"/>
                </a:lnTo>
                <a:lnTo>
                  <a:pt x="52" y="2"/>
                </a:lnTo>
                <a:lnTo>
                  <a:pt x="24" y="0"/>
                </a:lnTo>
                <a:lnTo>
                  <a:pt x="12" y="6"/>
                </a:lnTo>
                <a:lnTo>
                  <a:pt x="0" y="6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5" name="Freeform 1068"/>
          <p:cNvSpPr>
            <a:spLocks/>
          </p:cNvSpPr>
          <p:nvPr/>
        </p:nvSpPr>
        <p:spPr bwMode="auto">
          <a:xfrm>
            <a:off x="3783013" y="1609725"/>
            <a:ext cx="185737" cy="1585913"/>
          </a:xfrm>
          <a:custGeom>
            <a:avLst/>
            <a:gdLst>
              <a:gd name="T0" fmla="*/ 76200 w 117"/>
              <a:gd name="T1" fmla="*/ 1582738 h 999"/>
              <a:gd name="T2" fmla="*/ 93662 w 117"/>
              <a:gd name="T3" fmla="*/ 1562100 h 999"/>
              <a:gd name="T4" fmla="*/ 106362 w 117"/>
              <a:gd name="T5" fmla="*/ 1530350 h 999"/>
              <a:gd name="T6" fmla="*/ 109537 w 117"/>
              <a:gd name="T7" fmla="*/ 1471613 h 999"/>
              <a:gd name="T8" fmla="*/ 109537 w 117"/>
              <a:gd name="T9" fmla="*/ 1438275 h 999"/>
              <a:gd name="T10" fmla="*/ 123825 w 117"/>
              <a:gd name="T11" fmla="*/ 1411288 h 999"/>
              <a:gd name="T12" fmla="*/ 133350 w 117"/>
              <a:gd name="T13" fmla="*/ 1385888 h 999"/>
              <a:gd name="T14" fmla="*/ 119062 w 117"/>
              <a:gd name="T15" fmla="*/ 1343025 h 999"/>
              <a:gd name="T16" fmla="*/ 106362 w 117"/>
              <a:gd name="T17" fmla="*/ 1309688 h 999"/>
              <a:gd name="T18" fmla="*/ 128587 w 117"/>
              <a:gd name="T19" fmla="*/ 1290638 h 999"/>
              <a:gd name="T20" fmla="*/ 158750 w 117"/>
              <a:gd name="T21" fmla="*/ 1279525 h 999"/>
              <a:gd name="T22" fmla="*/ 144462 w 117"/>
              <a:gd name="T23" fmla="*/ 1243013 h 999"/>
              <a:gd name="T24" fmla="*/ 122237 w 117"/>
              <a:gd name="T25" fmla="*/ 1206500 h 999"/>
              <a:gd name="T26" fmla="*/ 109537 w 117"/>
              <a:gd name="T27" fmla="*/ 1166813 h 999"/>
              <a:gd name="T28" fmla="*/ 93662 w 117"/>
              <a:gd name="T29" fmla="*/ 1154113 h 999"/>
              <a:gd name="T30" fmla="*/ 115887 w 117"/>
              <a:gd name="T31" fmla="*/ 1146175 h 999"/>
              <a:gd name="T32" fmla="*/ 111125 w 117"/>
              <a:gd name="T33" fmla="*/ 1109663 h 999"/>
              <a:gd name="T34" fmla="*/ 87312 w 117"/>
              <a:gd name="T35" fmla="*/ 1079500 h 999"/>
              <a:gd name="T36" fmla="*/ 61912 w 117"/>
              <a:gd name="T37" fmla="*/ 1068388 h 999"/>
              <a:gd name="T38" fmla="*/ 93662 w 117"/>
              <a:gd name="T39" fmla="*/ 1060450 h 999"/>
              <a:gd name="T40" fmla="*/ 127000 w 117"/>
              <a:gd name="T41" fmla="*/ 1058863 h 999"/>
              <a:gd name="T42" fmla="*/ 119062 w 117"/>
              <a:gd name="T43" fmla="*/ 1025525 h 999"/>
              <a:gd name="T44" fmla="*/ 98425 w 117"/>
              <a:gd name="T45" fmla="*/ 1003300 h 999"/>
              <a:gd name="T46" fmla="*/ 109537 w 117"/>
              <a:gd name="T47" fmla="*/ 973138 h 999"/>
              <a:gd name="T48" fmla="*/ 119062 w 117"/>
              <a:gd name="T49" fmla="*/ 931863 h 999"/>
              <a:gd name="T50" fmla="*/ 115887 w 117"/>
              <a:gd name="T51" fmla="*/ 852488 h 999"/>
              <a:gd name="T52" fmla="*/ 117475 w 117"/>
              <a:gd name="T53" fmla="*/ 812800 h 999"/>
              <a:gd name="T54" fmla="*/ 107950 w 117"/>
              <a:gd name="T55" fmla="*/ 781050 h 999"/>
              <a:gd name="T56" fmla="*/ 136525 w 117"/>
              <a:gd name="T57" fmla="*/ 762000 h 999"/>
              <a:gd name="T58" fmla="*/ 131762 w 117"/>
              <a:gd name="T59" fmla="*/ 717550 h 999"/>
              <a:gd name="T60" fmla="*/ 136525 w 117"/>
              <a:gd name="T61" fmla="*/ 688975 h 999"/>
              <a:gd name="T62" fmla="*/ 158750 w 117"/>
              <a:gd name="T63" fmla="*/ 657225 h 999"/>
              <a:gd name="T64" fmla="*/ 150812 w 117"/>
              <a:gd name="T65" fmla="*/ 627063 h 999"/>
              <a:gd name="T66" fmla="*/ 153987 w 117"/>
              <a:gd name="T67" fmla="*/ 593725 h 999"/>
              <a:gd name="T68" fmla="*/ 169862 w 117"/>
              <a:gd name="T69" fmla="*/ 554038 h 999"/>
              <a:gd name="T70" fmla="*/ 144462 w 117"/>
              <a:gd name="T71" fmla="*/ 531813 h 999"/>
              <a:gd name="T72" fmla="*/ 152400 w 117"/>
              <a:gd name="T73" fmla="*/ 509588 h 999"/>
              <a:gd name="T74" fmla="*/ 171450 w 117"/>
              <a:gd name="T75" fmla="*/ 496888 h 999"/>
              <a:gd name="T76" fmla="*/ 174625 w 117"/>
              <a:gd name="T77" fmla="*/ 471488 h 999"/>
              <a:gd name="T78" fmla="*/ 184150 w 117"/>
              <a:gd name="T79" fmla="*/ 434975 h 999"/>
              <a:gd name="T80" fmla="*/ 174625 w 117"/>
              <a:gd name="T81" fmla="*/ 396875 h 999"/>
              <a:gd name="T82" fmla="*/ 174625 w 117"/>
              <a:gd name="T83" fmla="*/ 352425 h 999"/>
              <a:gd name="T84" fmla="*/ 157162 w 117"/>
              <a:gd name="T85" fmla="*/ 323850 h 999"/>
              <a:gd name="T86" fmla="*/ 165100 w 117"/>
              <a:gd name="T87" fmla="*/ 282575 h 999"/>
              <a:gd name="T88" fmla="*/ 171450 w 117"/>
              <a:gd name="T89" fmla="*/ 250825 h 999"/>
              <a:gd name="T90" fmla="*/ 131762 w 117"/>
              <a:gd name="T91" fmla="*/ 257175 h 999"/>
              <a:gd name="T92" fmla="*/ 122237 w 117"/>
              <a:gd name="T93" fmla="*/ 207963 h 999"/>
              <a:gd name="T94" fmla="*/ 98425 w 117"/>
              <a:gd name="T95" fmla="*/ 198438 h 999"/>
              <a:gd name="T96" fmla="*/ 88900 w 117"/>
              <a:gd name="T97" fmla="*/ 168275 h 999"/>
              <a:gd name="T98" fmla="*/ 60325 w 117"/>
              <a:gd name="T99" fmla="*/ 134938 h 999"/>
              <a:gd name="T100" fmla="*/ 47625 w 117"/>
              <a:gd name="T101" fmla="*/ 88900 h 999"/>
              <a:gd name="T102" fmla="*/ 60325 w 117"/>
              <a:gd name="T103" fmla="*/ 53975 h 999"/>
              <a:gd name="T104" fmla="*/ 55562 w 117"/>
              <a:gd name="T105" fmla="*/ 15875 h 999"/>
              <a:gd name="T106" fmla="*/ 25400 w 117"/>
              <a:gd name="T107" fmla="*/ 1588 h 999"/>
              <a:gd name="T108" fmla="*/ 0 w 117"/>
              <a:gd name="T109" fmla="*/ 0 h 99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"/>
              <a:gd name="T166" fmla="*/ 0 h 999"/>
              <a:gd name="T167" fmla="*/ 117 w 117"/>
              <a:gd name="T168" fmla="*/ 999 h 999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" h="999">
                <a:moveTo>
                  <a:pt x="39" y="998"/>
                </a:moveTo>
                <a:lnTo>
                  <a:pt x="48" y="997"/>
                </a:lnTo>
                <a:lnTo>
                  <a:pt x="56" y="992"/>
                </a:lnTo>
                <a:lnTo>
                  <a:pt x="59" y="984"/>
                </a:lnTo>
                <a:lnTo>
                  <a:pt x="60" y="973"/>
                </a:lnTo>
                <a:lnTo>
                  <a:pt x="67" y="964"/>
                </a:lnTo>
                <a:lnTo>
                  <a:pt x="73" y="944"/>
                </a:lnTo>
                <a:lnTo>
                  <a:pt x="69" y="927"/>
                </a:lnTo>
                <a:lnTo>
                  <a:pt x="66" y="916"/>
                </a:lnTo>
                <a:lnTo>
                  <a:pt x="69" y="906"/>
                </a:lnTo>
                <a:lnTo>
                  <a:pt x="77" y="898"/>
                </a:lnTo>
                <a:lnTo>
                  <a:pt x="78" y="889"/>
                </a:lnTo>
                <a:lnTo>
                  <a:pt x="80" y="878"/>
                </a:lnTo>
                <a:lnTo>
                  <a:pt x="84" y="873"/>
                </a:lnTo>
                <a:lnTo>
                  <a:pt x="86" y="855"/>
                </a:lnTo>
                <a:lnTo>
                  <a:pt x="75" y="846"/>
                </a:lnTo>
                <a:lnTo>
                  <a:pt x="66" y="837"/>
                </a:lnTo>
                <a:lnTo>
                  <a:pt x="67" y="825"/>
                </a:lnTo>
                <a:lnTo>
                  <a:pt x="70" y="816"/>
                </a:lnTo>
                <a:lnTo>
                  <a:pt x="81" y="813"/>
                </a:lnTo>
                <a:lnTo>
                  <a:pt x="91" y="813"/>
                </a:lnTo>
                <a:lnTo>
                  <a:pt x="100" y="806"/>
                </a:lnTo>
                <a:lnTo>
                  <a:pt x="102" y="793"/>
                </a:lnTo>
                <a:lnTo>
                  <a:pt x="91" y="783"/>
                </a:lnTo>
                <a:lnTo>
                  <a:pt x="85" y="771"/>
                </a:lnTo>
                <a:lnTo>
                  <a:pt x="77" y="760"/>
                </a:lnTo>
                <a:lnTo>
                  <a:pt x="74" y="745"/>
                </a:lnTo>
                <a:lnTo>
                  <a:pt x="69" y="735"/>
                </a:lnTo>
                <a:lnTo>
                  <a:pt x="64" y="732"/>
                </a:lnTo>
                <a:lnTo>
                  <a:pt x="59" y="727"/>
                </a:lnTo>
                <a:lnTo>
                  <a:pt x="64" y="724"/>
                </a:lnTo>
                <a:lnTo>
                  <a:pt x="73" y="722"/>
                </a:lnTo>
                <a:lnTo>
                  <a:pt x="78" y="716"/>
                </a:lnTo>
                <a:lnTo>
                  <a:pt x="70" y="699"/>
                </a:lnTo>
                <a:lnTo>
                  <a:pt x="62" y="686"/>
                </a:lnTo>
                <a:lnTo>
                  <a:pt x="55" y="680"/>
                </a:lnTo>
                <a:lnTo>
                  <a:pt x="46" y="679"/>
                </a:lnTo>
                <a:lnTo>
                  <a:pt x="39" y="673"/>
                </a:lnTo>
                <a:lnTo>
                  <a:pt x="44" y="669"/>
                </a:lnTo>
                <a:lnTo>
                  <a:pt x="59" y="668"/>
                </a:lnTo>
                <a:lnTo>
                  <a:pt x="75" y="669"/>
                </a:lnTo>
                <a:lnTo>
                  <a:pt x="80" y="667"/>
                </a:lnTo>
                <a:lnTo>
                  <a:pt x="81" y="652"/>
                </a:lnTo>
                <a:lnTo>
                  <a:pt x="75" y="646"/>
                </a:lnTo>
                <a:lnTo>
                  <a:pt x="66" y="644"/>
                </a:lnTo>
                <a:lnTo>
                  <a:pt x="62" y="632"/>
                </a:lnTo>
                <a:lnTo>
                  <a:pt x="65" y="620"/>
                </a:lnTo>
                <a:lnTo>
                  <a:pt x="69" y="613"/>
                </a:lnTo>
                <a:lnTo>
                  <a:pt x="73" y="598"/>
                </a:lnTo>
                <a:lnTo>
                  <a:pt x="75" y="587"/>
                </a:lnTo>
                <a:lnTo>
                  <a:pt x="75" y="563"/>
                </a:lnTo>
                <a:lnTo>
                  <a:pt x="73" y="537"/>
                </a:lnTo>
                <a:lnTo>
                  <a:pt x="75" y="526"/>
                </a:lnTo>
                <a:lnTo>
                  <a:pt x="74" y="512"/>
                </a:lnTo>
                <a:lnTo>
                  <a:pt x="66" y="504"/>
                </a:lnTo>
                <a:lnTo>
                  <a:pt x="68" y="492"/>
                </a:lnTo>
                <a:lnTo>
                  <a:pt x="77" y="486"/>
                </a:lnTo>
                <a:lnTo>
                  <a:pt x="86" y="480"/>
                </a:lnTo>
                <a:lnTo>
                  <a:pt x="93" y="464"/>
                </a:lnTo>
                <a:lnTo>
                  <a:pt x="83" y="452"/>
                </a:lnTo>
                <a:lnTo>
                  <a:pt x="83" y="442"/>
                </a:lnTo>
                <a:lnTo>
                  <a:pt x="86" y="434"/>
                </a:lnTo>
                <a:lnTo>
                  <a:pt x="94" y="425"/>
                </a:lnTo>
                <a:lnTo>
                  <a:pt x="100" y="414"/>
                </a:lnTo>
                <a:lnTo>
                  <a:pt x="100" y="399"/>
                </a:lnTo>
                <a:lnTo>
                  <a:pt x="95" y="395"/>
                </a:lnTo>
                <a:lnTo>
                  <a:pt x="91" y="385"/>
                </a:lnTo>
                <a:lnTo>
                  <a:pt x="97" y="374"/>
                </a:lnTo>
                <a:lnTo>
                  <a:pt x="106" y="362"/>
                </a:lnTo>
                <a:lnTo>
                  <a:pt x="107" y="349"/>
                </a:lnTo>
                <a:lnTo>
                  <a:pt x="95" y="343"/>
                </a:lnTo>
                <a:lnTo>
                  <a:pt x="91" y="335"/>
                </a:lnTo>
                <a:lnTo>
                  <a:pt x="90" y="328"/>
                </a:lnTo>
                <a:lnTo>
                  <a:pt x="96" y="321"/>
                </a:lnTo>
                <a:lnTo>
                  <a:pt x="103" y="317"/>
                </a:lnTo>
                <a:lnTo>
                  <a:pt x="108" y="313"/>
                </a:lnTo>
                <a:lnTo>
                  <a:pt x="113" y="308"/>
                </a:lnTo>
                <a:lnTo>
                  <a:pt x="110" y="297"/>
                </a:lnTo>
                <a:lnTo>
                  <a:pt x="114" y="284"/>
                </a:lnTo>
                <a:lnTo>
                  <a:pt x="116" y="274"/>
                </a:lnTo>
                <a:lnTo>
                  <a:pt x="112" y="265"/>
                </a:lnTo>
                <a:lnTo>
                  <a:pt x="110" y="250"/>
                </a:lnTo>
                <a:lnTo>
                  <a:pt x="114" y="238"/>
                </a:lnTo>
                <a:lnTo>
                  <a:pt x="110" y="222"/>
                </a:lnTo>
                <a:lnTo>
                  <a:pt x="100" y="214"/>
                </a:lnTo>
                <a:lnTo>
                  <a:pt x="99" y="204"/>
                </a:lnTo>
                <a:lnTo>
                  <a:pt x="99" y="191"/>
                </a:lnTo>
                <a:lnTo>
                  <a:pt x="104" y="178"/>
                </a:lnTo>
                <a:lnTo>
                  <a:pt x="107" y="168"/>
                </a:lnTo>
                <a:lnTo>
                  <a:pt x="108" y="158"/>
                </a:lnTo>
                <a:lnTo>
                  <a:pt x="99" y="158"/>
                </a:lnTo>
                <a:lnTo>
                  <a:pt x="83" y="162"/>
                </a:lnTo>
                <a:lnTo>
                  <a:pt x="78" y="152"/>
                </a:lnTo>
                <a:lnTo>
                  <a:pt x="77" y="131"/>
                </a:lnTo>
                <a:lnTo>
                  <a:pt x="68" y="124"/>
                </a:lnTo>
                <a:lnTo>
                  <a:pt x="62" y="125"/>
                </a:lnTo>
                <a:lnTo>
                  <a:pt x="57" y="121"/>
                </a:lnTo>
                <a:lnTo>
                  <a:pt x="56" y="106"/>
                </a:lnTo>
                <a:lnTo>
                  <a:pt x="51" y="96"/>
                </a:lnTo>
                <a:lnTo>
                  <a:pt x="38" y="85"/>
                </a:lnTo>
                <a:lnTo>
                  <a:pt x="38" y="71"/>
                </a:lnTo>
                <a:lnTo>
                  <a:pt x="30" y="56"/>
                </a:lnTo>
                <a:lnTo>
                  <a:pt x="36" y="48"/>
                </a:lnTo>
                <a:lnTo>
                  <a:pt x="38" y="34"/>
                </a:lnTo>
                <a:lnTo>
                  <a:pt x="40" y="22"/>
                </a:lnTo>
                <a:lnTo>
                  <a:pt x="35" y="10"/>
                </a:lnTo>
                <a:lnTo>
                  <a:pt x="23" y="2"/>
                </a:lnTo>
                <a:lnTo>
                  <a:pt x="16" y="1"/>
                </a:ln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6" name="Freeform 1069"/>
          <p:cNvSpPr>
            <a:spLocks/>
          </p:cNvSpPr>
          <p:nvPr/>
        </p:nvSpPr>
        <p:spPr bwMode="auto">
          <a:xfrm>
            <a:off x="3816350" y="3200400"/>
            <a:ext cx="22225" cy="44450"/>
          </a:xfrm>
          <a:custGeom>
            <a:avLst/>
            <a:gdLst>
              <a:gd name="T0" fmla="*/ 0 w 14"/>
              <a:gd name="T1" fmla="*/ 42863 h 28"/>
              <a:gd name="T2" fmla="*/ 6350 w 14"/>
              <a:gd name="T3" fmla="*/ 14288 h 28"/>
              <a:gd name="T4" fmla="*/ 12700 w 14"/>
              <a:gd name="T5" fmla="*/ 7938 h 28"/>
              <a:gd name="T6" fmla="*/ 20638 w 14"/>
              <a:gd name="T7" fmla="*/ 0 h 28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28"/>
              <a:gd name="T14" fmla="*/ 14 w 14"/>
              <a:gd name="T15" fmla="*/ 28 h 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28">
                <a:moveTo>
                  <a:pt x="0" y="27"/>
                </a:moveTo>
                <a:lnTo>
                  <a:pt x="4" y="9"/>
                </a:lnTo>
                <a:lnTo>
                  <a:pt x="8" y="5"/>
                </a:lnTo>
                <a:lnTo>
                  <a:pt x="13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7" name="Freeform 1070"/>
          <p:cNvSpPr>
            <a:spLocks/>
          </p:cNvSpPr>
          <p:nvPr/>
        </p:nvSpPr>
        <p:spPr bwMode="auto">
          <a:xfrm>
            <a:off x="4110038" y="3922713"/>
            <a:ext cx="79375" cy="311150"/>
          </a:xfrm>
          <a:custGeom>
            <a:avLst/>
            <a:gdLst>
              <a:gd name="T0" fmla="*/ 0 w 50"/>
              <a:gd name="T1" fmla="*/ 309563 h 196"/>
              <a:gd name="T2" fmla="*/ 3175 w 50"/>
              <a:gd name="T3" fmla="*/ 298450 h 196"/>
              <a:gd name="T4" fmla="*/ 6350 w 50"/>
              <a:gd name="T5" fmla="*/ 295275 h 196"/>
              <a:gd name="T6" fmla="*/ 6350 w 50"/>
              <a:gd name="T7" fmla="*/ 288925 h 196"/>
              <a:gd name="T8" fmla="*/ 11112 w 50"/>
              <a:gd name="T9" fmla="*/ 288925 h 196"/>
              <a:gd name="T10" fmla="*/ 11112 w 50"/>
              <a:gd name="T11" fmla="*/ 282575 h 196"/>
              <a:gd name="T12" fmla="*/ 7938 w 50"/>
              <a:gd name="T13" fmla="*/ 273050 h 196"/>
              <a:gd name="T14" fmla="*/ 14288 w 50"/>
              <a:gd name="T15" fmla="*/ 268288 h 196"/>
              <a:gd name="T16" fmla="*/ 17463 w 50"/>
              <a:gd name="T17" fmla="*/ 265113 h 196"/>
              <a:gd name="T18" fmla="*/ 22225 w 50"/>
              <a:gd name="T19" fmla="*/ 258763 h 196"/>
              <a:gd name="T20" fmla="*/ 22225 w 50"/>
              <a:gd name="T21" fmla="*/ 249238 h 196"/>
              <a:gd name="T22" fmla="*/ 22225 w 50"/>
              <a:gd name="T23" fmla="*/ 233363 h 196"/>
              <a:gd name="T24" fmla="*/ 30163 w 50"/>
              <a:gd name="T25" fmla="*/ 215900 h 196"/>
              <a:gd name="T26" fmla="*/ 41275 w 50"/>
              <a:gd name="T27" fmla="*/ 211138 h 196"/>
              <a:gd name="T28" fmla="*/ 55563 w 50"/>
              <a:gd name="T29" fmla="*/ 201612 h 196"/>
              <a:gd name="T30" fmla="*/ 58738 w 50"/>
              <a:gd name="T31" fmla="*/ 188912 h 196"/>
              <a:gd name="T32" fmla="*/ 58738 w 50"/>
              <a:gd name="T33" fmla="*/ 177800 h 196"/>
              <a:gd name="T34" fmla="*/ 55563 w 50"/>
              <a:gd name="T35" fmla="*/ 169862 h 196"/>
              <a:gd name="T36" fmla="*/ 47625 w 50"/>
              <a:gd name="T37" fmla="*/ 160337 h 196"/>
              <a:gd name="T38" fmla="*/ 46037 w 50"/>
              <a:gd name="T39" fmla="*/ 142875 h 196"/>
              <a:gd name="T40" fmla="*/ 53975 w 50"/>
              <a:gd name="T41" fmla="*/ 134938 h 196"/>
              <a:gd name="T42" fmla="*/ 60325 w 50"/>
              <a:gd name="T43" fmla="*/ 130175 h 196"/>
              <a:gd name="T44" fmla="*/ 61913 w 50"/>
              <a:gd name="T45" fmla="*/ 123825 h 196"/>
              <a:gd name="T46" fmla="*/ 58738 w 50"/>
              <a:gd name="T47" fmla="*/ 111125 h 196"/>
              <a:gd name="T48" fmla="*/ 55563 w 50"/>
              <a:gd name="T49" fmla="*/ 96837 h 196"/>
              <a:gd name="T50" fmla="*/ 57150 w 50"/>
              <a:gd name="T51" fmla="*/ 85725 h 196"/>
              <a:gd name="T52" fmla="*/ 55563 w 50"/>
              <a:gd name="T53" fmla="*/ 73025 h 196"/>
              <a:gd name="T54" fmla="*/ 58738 w 50"/>
              <a:gd name="T55" fmla="*/ 61913 h 196"/>
              <a:gd name="T56" fmla="*/ 58738 w 50"/>
              <a:gd name="T57" fmla="*/ 53975 h 196"/>
              <a:gd name="T58" fmla="*/ 60325 w 50"/>
              <a:gd name="T59" fmla="*/ 41275 h 196"/>
              <a:gd name="T60" fmla="*/ 66675 w 50"/>
              <a:gd name="T61" fmla="*/ 26988 h 196"/>
              <a:gd name="T62" fmla="*/ 73025 w 50"/>
              <a:gd name="T63" fmla="*/ 17463 h 196"/>
              <a:gd name="T64" fmla="*/ 76200 w 50"/>
              <a:gd name="T65" fmla="*/ 7938 h 196"/>
              <a:gd name="T66" fmla="*/ 77788 w 50"/>
              <a:gd name="T67" fmla="*/ 0 h 19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0"/>
              <a:gd name="T103" fmla="*/ 0 h 196"/>
              <a:gd name="T104" fmla="*/ 50 w 50"/>
              <a:gd name="T105" fmla="*/ 196 h 19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0" h="196">
                <a:moveTo>
                  <a:pt x="0" y="195"/>
                </a:moveTo>
                <a:lnTo>
                  <a:pt x="2" y="188"/>
                </a:lnTo>
                <a:lnTo>
                  <a:pt x="4" y="186"/>
                </a:lnTo>
                <a:lnTo>
                  <a:pt x="4" y="182"/>
                </a:lnTo>
                <a:lnTo>
                  <a:pt x="7" y="182"/>
                </a:lnTo>
                <a:lnTo>
                  <a:pt x="7" y="178"/>
                </a:lnTo>
                <a:lnTo>
                  <a:pt x="5" y="172"/>
                </a:lnTo>
                <a:lnTo>
                  <a:pt x="9" y="169"/>
                </a:lnTo>
                <a:lnTo>
                  <a:pt x="11" y="167"/>
                </a:lnTo>
                <a:lnTo>
                  <a:pt x="14" y="163"/>
                </a:lnTo>
                <a:lnTo>
                  <a:pt x="14" y="157"/>
                </a:lnTo>
                <a:lnTo>
                  <a:pt x="14" y="147"/>
                </a:lnTo>
                <a:lnTo>
                  <a:pt x="19" y="136"/>
                </a:lnTo>
                <a:lnTo>
                  <a:pt x="26" y="133"/>
                </a:lnTo>
                <a:lnTo>
                  <a:pt x="35" y="127"/>
                </a:lnTo>
                <a:lnTo>
                  <a:pt x="37" y="119"/>
                </a:lnTo>
                <a:lnTo>
                  <a:pt x="37" y="112"/>
                </a:lnTo>
                <a:lnTo>
                  <a:pt x="35" y="107"/>
                </a:lnTo>
                <a:lnTo>
                  <a:pt x="30" y="101"/>
                </a:lnTo>
                <a:lnTo>
                  <a:pt x="29" y="90"/>
                </a:lnTo>
                <a:lnTo>
                  <a:pt x="34" y="85"/>
                </a:lnTo>
                <a:lnTo>
                  <a:pt x="38" y="82"/>
                </a:lnTo>
                <a:lnTo>
                  <a:pt x="39" y="78"/>
                </a:lnTo>
                <a:lnTo>
                  <a:pt x="37" y="70"/>
                </a:lnTo>
                <a:lnTo>
                  <a:pt x="35" y="61"/>
                </a:lnTo>
                <a:lnTo>
                  <a:pt x="36" y="54"/>
                </a:lnTo>
                <a:lnTo>
                  <a:pt x="35" y="46"/>
                </a:lnTo>
                <a:lnTo>
                  <a:pt x="37" y="39"/>
                </a:lnTo>
                <a:lnTo>
                  <a:pt x="37" y="34"/>
                </a:lnTo>
                <a:lnTo>
                  <a:pt x="38" y="26"/>
                </a:lnTo>
                <a:lnTo>
                  <a:pt x="42" y="17"/>
                </a:lnTo>
                <a:lnTo>
                  <a:pt x="46" y="11"/>
                </a:lnTo>
                <a:lnTo>
                  <a:pt x="48" y="5"/>
                </a:lnTo>
                <a:lnTo>
                  <a:pt x="49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8" name="Freeform 1071"/>
          <p:cNvSpPr>
            <a:spLocks/>
          </p:cNvSpPr>
          <p:nvPr/>
        </p:nvSpPr>
        <p:spPr bwMode="auto">
          <a:xfrm>
            <a:off x="5913438" y="5740400"/>
            <a:ext cx="1893887" cy="461963"/>
          </a:xfrm>
          <a:custGeom>
            <a:avLst/>
            <a:gdLst>
              <a:gd name="T0" fmla="*/ 1847850 w 1193"/>
              <a:gd name="T1" fmla="*/ 390525 h 291"/>
              <a:gd name="T2" fmla="*/ 1779587 w 1193"/>
              <a:gd name="T3" fmla="*/ 352425 h 291"/>
              <a:gd name="T4" fmla="*/ 1735137 w 1193"/>
              <a:gd name="T5" fmla="*/ 300038 h 291"/>
              <a:gd name="T6" fmla="*/ 1698625 w 1193"/>
              <a:gd name="T7" fmla="*/ 327025 h 291"/>
              <a:gd name="T8" fmla="*/ 1622424 w 1193"/>
              <a:gd name="T9" fmla="*/ 325438 h 291"/>
              <a:gd name="T10" fmla="*/ 1562099 w 1193"/>
              <a:gd name="T11" fmla="*/ 319088 h 291"/>
              <a:gd name="T12" fmla="*/ 1503362 w 1193"/>
              <a:gd name="T13" fmla="*/ 333375 h 291"/>
              <a:gd name="T14" fmla="*/ 1446212 w 1193"/>
              <a:gd name="T15" fmla="*/ 361950 h 291"/>
              <a:gd name="T16" fmla="*/ 1409699 w 1193"/>
              <a:gd name="T17" fmla="*/ 387350 h 291"/>
              <a:gd name="T18" fmla="*/ 1365249 w 1193"/>
              <a:gd name="T19" fmla="*/ 415925 h 291"/>
              <a:gd name="T20" fmla="*/ 1338262 w 1193"/>
              <a:gd name="T21" fmla="*/ 427038 h 291"/>
              <a:gd name="T22" fmla="*/ 1298575 w 1193"/>
              <a:gd name="T23" fmla="*/ 411163 h 291"/>
              <a:gd name="T24" fmla="*/ 1249362 w 1193"/>
              <a:gd name="T25" fmla="*/ 400050 h 291"/>
              <a:gd name="T26" fmla="*/ 1204912 w 1193"/>
              <a:gd name="T27" fmla="*/ 407988 h 291"/>
              <a:gd name="T28" fmla="*/ 1187450 w 1193"/>
              <a:gd name="T29" fmla="*/ 396875 h 291"/>
              <a:gd name="T30" fmla="*/ 1173162 w 1193"/>
              <a:gd name="T31" fmla="*/ 390525 h 291"/>
              <a:gd name="T32" fmla="*/ 1152525 w 1193"/>
              <a:gd name="T33" fmla="*/ 387350 h 291"/>
              <a:gd name="T34" fmla="*/ 1138237 w 1193"/>
              <a:gd name="T35" fmla="*/ 422275 h 291"/>
              <a:gd name="T36" fmla="*/ 1098550 w 1193"/>
              <a:gd name="T37" fmla="*/ 414338 h 291"/>
              <a:gd name="T38" fmla="*/ 1098550 w 1193"/>
              <a:gd name="T39" fmla="*/ 392113 h 291"/>
              <a:gd name="T40" fmla="*/ 1079500 w 1193"/>
              <a:gd name="T41" fmla="*/ 392113 h 291"/>
              <a:gd name="T42" fmla="*/ 1055687 w 1193"/>
              <a:gd name="T43" fmla="*/ 382588 h 291"/>
              <a:gd name="T44" fmla="*/ 1049337 w 1193"/>
              <a:gd name="T45" fmla="*/ 349250 h 291"/>
              <a:gd name="T46" fmla="*/ 1031875 w 1193"/>
              <a:gd name="T47" fmla="*/ 331788 h 291"/>
              <a:gd name="T48" fmla="*/ 992187 w 1193"/>
              <a:gd name="T49" fmla="*/ 346075 h 291"/>
              <a:gd name="T50" fmla="*/ 968375 w 1193"/>
              <a:gd name="T51" fmla="*/ 325438 h 291"/>
              <a:gd name="T52" fmla="*/ 966787 w 1193"/>
              <a:gd name="T53" fmla="*/ 296863 h 291"/>
              <a:gd name="T54" fmla="*/ 944562 w 1193"/>
              <a:gd name="T55" fmla="*/ 311150 h 291"/>
              <a:gd name="T56" fmla="*/ 933450 w 1193"/>
              <a:gd name="T57" fmla="*/ 269875 h 291"/>
              <a:gd name="T58" fmla="*/ 896937 w 1193"/>
              <a:gd name="T59" fmla="*/ 290513 h 291"/>
              <a:gd name="T60" fmla="*/ 920750 w 1193"/>
              <a:gd name="T61" fmla="*/ 228600 h 291"/>
              <a:gd name="T62" fmla="*/ 928687 w 1193"/>
              <a:gd name="T63" fmla="*/ 174625 h 291"/>
              <a:gd name="T64" fmla="*/ 942975 w 1193"/>
              <a:gd name="T65" fmla="*/ 142875 h 291"/>
              <a:gd name="T66" fmla="*/ 884237 w 1193"/>
              <a:gd name="T67" fmla="*/ 133350 h 291"/>
              <a:gd name="T68" fmla="*/ 825500 w 1193"/>
              <a:gd name="T69" fmla="*/ 133350 h 291"/>
              <a:gd name="T70" fmla="*/ 773112 w 1193"/>
              <a:gd name="T71" fmla="*/ 141288 h 291"/>
              <a:gd name="T72" fmla="*/ 725487 w 1193"/>
              <a:gd name="T73" fmla="*/ 158750 h 291"/>
              <a:gd name="T74" fmla="*/ 690562 w 1193"/>
              <a:gd name="T75" fmla="*/ 176213 h 291"/>
              <a:gd name="T76" fmla="*/ 646112 w 1193"/>
              <a:gd name="T77" fmla="*/ 149225 h 291"/>
              <a:gd name="T78" fmla="*/ 615950 w 1193"/>
              <a:gd name="T79" fmla="*/ 144463 h 291"/>
              <a:gd name="T80" fmla="*/ 619125 w 1193"/>
              <a:gd name="T81" fmla="*/ 177800 h 291"/>
              <a:gd name="T82" fmla="*/ 647700 w 1193"/>
              <a:gd name="T83" fmla="*/ 231775 h 291"/>
              <a:gd name="T84" fmla="*/ 603250 w 1193"/>
              <a:gd name="T85" fmla="*/ 258763 h 291"/>
              <a:gd name="T86" fmla="*/ 563562 w 1193"/>
              <a:gd name="T87" fmla="*/ 266700 h 291"/>
              <a:gd name="T88" fmla="*/ 539750 w 1193"/>
              <a:gd name="T89" fmla="*/ 201613 h 291"/>
              <a:gd name="T90" fmla="*/ 527050 w 1193"/>
              <a:gd name="T91" fmla="*/ 146050 h 291"/>
              <a:gd name="T92" fmla="*/ 450850 w 1193"/>
              <a:gd name="T93" fmla="*/ 161925 h 291"/>
              <a:gd name="T94" fmla="*/ 430212 w 1193"/>
              <a:gd name="T95" fmla="*/ 136525 h 291"/>
              <a:gd name="T96" fmla="*/ 395287 w 1193"/>
              <a:gd name="T97" fmla="*/ 160338 h 291"/>
              <a:gd name="T98" fmla="*/ 369887 w 1193"/>
              <a:gd name="T99" fmla="*/ 179388 h 291"/>
              <a:gd name="T100" fmla="*/ 338137 w 1193"/>
              <a:gd name="T101" fmla="*/ 185738 h 291"/>
              <a:gd name="T102" fmla="*/ 303212 w 1193"/>
              <a:gd name="T103" fmla="*/ 215900 h 291"/>
              <a:gd name="T104" fmla="*/ 250825 w 1193"/>
              <a:gd name="T105" fmla="*/ 223838 h 291"/>
              <a:gd name="T106" fmla="*/ 201612 w 1193"/>
              <a:gd name="T107" fmla="*/ 196850 h 291"/>
              <a:gd name="T108" fmla="*/ 158750 w 1193"/>
              <a:gd name="T109" fmla="*/ 209550 h 291"/>
              <a:gd name="T110" fmla="*/ 136525 w 1193"/>
              <a:gd name="T111" fmla="*/ 168275 h 291"/>
              <a:gd name="T112" fmla="*/ 123825 w 1193"/>
              <a:gd name="T113" fmla="*/ 133350 h 291"/>
              <a:gd name="T114" fmla="*/ 84137 w 1193"/>
              <a:gd name="T115" fmla="*/ 114300 h 291"/>
              <a:gd name="T116" fmla="*/ 60325 w 1193"/>
              <a:gd name="T117" fmla="*/ 96838 h 291"/>
              <a:gd name="T118" fmla="*/ 52387 w 1193"/>
              <a:gd name="T119" fmla="*/ 50800 h 291"/>
              <a:gd name="T120" fmla="*/ 19050 w 1193"/>
              <a:gd name="T121" fmla="*/ 39688 h 291"/>
              <a:gd name="T122" fmla="*/ 0 w 1193"/>
              <a:gd name="T123" fmla="*/ 0 h 29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193"/>
              <a:gd name="T187" fmla="*/ 0 h 291"/>
              <a:gd name="T188" fmla="*/ 1193 w 1193"/>
              <a:gd name="T189" fmla="*/ 291 h 29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193" h="291">
                <a:moveTo>
                  <a:pt x="1192" y="288"/>
                </a:moveTo>
                <a:lnTo>
                  <a:pt x="1168" y="290"/>
                </a:lnTo>
                <a:lnTo>
                  <a:pt x="1159" y="267"/>
                </a:lnTo>
                <a:lnTo>
                  <a:pt x="1164" y="246"/>
                </a:lnTo>
                <a:lnTo>
                  <a:pt x="1166" y="230"/>
                </a:lnTo>
                <a:lnTo>
                  <a:pt x="1151" y="227"/>
                </a:lnTo>
                <a:lnTo>
                  <a:pt x="1135" y="227"/>
                </a:lnTo>
                <a:lnTo>
                  <a:pt x="1121" y="222"/>
                </a:lnTo>
                <a:lnTo>
                  <a:pt x="1118" y="205"/>
                </a:lnTo>
                <a:lnTo>
                  <a:pt x="1111" y="199"/>
                </a:lnTo>
                <a:lnTo>
                  <a:pt x="1097" y="196"/>
                </a:lnTo>
                <a:lnTo>
                  <a:pt x="1093" y="189"/>
                </a:lnTo>
                <a:lnTo>
                  <a:pt x="1080" y="185"/>
                </a:lnTo>
                <a:lnTo>
                  <a:pt x="1078" y="190"/>
                </a:lnTo>
                <a:lnTo>
                  <a:pt x="1077" y="201"/>
                </a:lnTo>
                <a:lnTo>
                  <a:pt x="1070" y="206"/>
                </a:lnTo>
                <a:lnTo>
                  <a:pt x="1057" y="201"/>
                </a:lnTo>
                <a:lnTo>
                  <a:pt x="1049" y="197"/>
                </a:lnTo>
                <a:lnTo>
                  <a:pt x="1037" y="200"/>
                </a:lnTo>
                <a:lnTo>
                  <a:pt x="1022" y="205"/>
                </a:lnTo>
                <a:lnTo>
                  <a:pt x="1012" y="197"/>
                </a:lnTo>
                <a:lnTo>
                  <a:pt x="1005" y="194"/>
                </a:lnTo>
                <a:lnTo>
                  <a:pt x="998" y="198"/>
                </a:lnTo>
                <a:lnTo>
                  <a:pt x="984" y="201"/>
                </a:lnTo>
                <a:lnTo>
                  <a:pt x="971" y="197"/>
                </a:lnTo>
                <a:lnTo>
                  <a:pt x="963" y="196"/>
                </a:lnTo>
                <a:lnTo>
                  <a:pt x="953" y="201"/>
                </a:lnTo>
                <a:lnTo>
                  <a:pt x="947" y="210"/>
                </a:lnTo>
                <a:lnTo>
                  <a:pt x="938" y="216"/>
                </a:lnTo>
                <a:lnTo>
                  <a:pt x="927" y="215"/>
                </a:lnTo>
                <a:lnTo>
                  <a:pt x="919" y="217"/>
                </a:lnTo>
                <a:lnTo>
                  <a:pt x="911" y="228"/>
                </a:lnTo>
                <a:lnTo>
                  <a:pt x="909" y="238"/>
                </a:lnTo>
                <a:lnTo>
                  <a:pt x="905" y="244"/>
                </a:lnTo>
                <a:lnTo>
                  <a:pt x="897" y="244"/>
                </a:lnTo>
                <a:lnTo>
                  <a:pt x="888" y="244"/>
                </a:lnTo>
                <a:lnTo>
                  <a:pt x="881" y="248"/>
                </a:lnTo>
                <a:lnTo>
                  <a:pt x="873" y="261"/>
                </a:lnTo>
                <a:lnTo>
                  <a:pt x="869" y="265"/>
                </a:lnTo>
                <a:lnTo>
                  <a:pt x="860" y="262"/>
                </a:lnTo>
                <a:lnTo>
                  <a:pt x="857" y="257"/>
                </a:lnTo>
                <a:lnTo>
                  <a:pt x="851" y="259"/>
                </a:lnTo>
                <a:lnTo>
                  <a:pt x="847" y="267"/>
                </a:lnTo>
                <a:lnTo>
                  <a:pt x="843" y="269"/>
                </a:lnTo>
                <a:lnTo>
                  <a:pt x="833" y="270"/>
                </a:lnTo>
                <a:lnTo>
                  <a:pt x="827" y="270"/>
                </a:lnTo>
                <a:lnTo>
                  <a:pt x="822" y="262"/>
                </a:lnTo>
                <a:lnTo>
                  <a:pt x="818" y="259"/>
                </a:lnTo>
                <a:lnTo>
                  <a:pt x="807" y="257"/>
                </a:lnTo>
                <a:lnTo>
                  <a:pt x="796" y="259"/>
                </a:lnTo>
                <a:lnTo>
                  <a:pt x="794" y="257"/>
                </a:lnTo>
                <a:lnTo>
                  <a:pt x="787" y="252"/>
                </a:lnTo>
                <a:lnTo>
                  <a:pt x="781" y="252"/>
                </a:lnTo>
                <a:lnTo>
                  <a:pt x="774" y="253"/>
                </a:lnTo>
                <a:lnTo>
                  <a:pt x="767" y="255"/>
                </a:lnTo>
                <a:lnTo>
                  <a:pt x="759" y="257"/>
                </a:lnTo>
                <a:lnTo>
                  <a:pt x="753" y="257"/>
                </a:lnTo>
                <a:lnTo>
                  <a:pt x="748" y="256"/>
                </a:lnTo>
                <a:lnTo>
                  <a:pt x="747" y="252"/>
                </a:lnTo>
                <a:lnTo>
                  <a:pt x="748" y="250"/>
                </a:lnTo>
                <a:lnTo>
                  <a:pt x="748" y="247"/>
                </a:lnTo>
                <a:lnTo>
                  <a:pt x="744" y="244"/>
                </a:lnTo>
                <a:lnTo>
                  <a:pt x="740" y="244"/>
                </a:lnTo>
                <a:lnTo>
                  <a:pt x="739" y="246"/>
                </a:lnTo>
                <a:lnTo>
                  <a:pt x="739" y="250"/>
                </a:lnTo>
                <a:lnTo>
                  <a:pt x="735" y="249"/>
                </a:lnTo>
                <a:lnTo>
                  <a:pt x="730" y="245"/>
                </a:lnTo>
                <a:lnTo>
                  <a:pt x="726" y="244"/>
                </a:lnTo>
                <a:lnTo>
                  <a:pt x="721" y="244"/>
                </a:lnTo>
                <a:lnTo>
                  <a:pt x="720" y="248"/>
                </a:lnTo>
                <a:lnTo>
                  <a:pt x="721" y="260"/>
                </a:lnTo>
                <a:lnTo>
                  <a:pt x="717" y="266"/>
                </a:lnTo>
                <a:lnTo>
                  <a:pt x="708" y="263"/>
                </a:lnTo>
                <a:lnTo>
                  <a:pt x="702" y="260"/>
                </a:lnTo>
                <a:lnTo>
                  <a:pt x="698" y="260"/>
                </a:lnTo>
                <a:lnTo>
                  <a:pt x="692" y="261"/>
                </a:lnTo>
                <a:lnTo>
                  <a:pt x="686" y="261"/>
                </a:lnTo>
                <a:lnTo>
                  <a:pt x="684" y="255"/>
                </a:lnTo>
                <a:lnTo>
                  <a:pt x="686" y="251"/>
                </a:lnTo>
                <a:lnTo>
                  <a:pt x="692" y="247"/>
                </a:lnTo>
                <a:lnTo>
                  <a:pt x="695" y="244"/>
                </a:lnTo>
                <a:lnTo>
                  <a:pt x="691" y="241"/>
                </a:lnTo>
                <a:lnTo>
                  <a:pt x="686" y="241"/>
                </a:lnTo>
                <a:lnTo>
                  <a:pt x="680" y="247"/>
                </a:lnTo>
                <a:lnTo>
                  <a:pt x="675" y="249"/>
                </a:lnTo>
                <a:lnTo>
                  <a:pt x="665" y="249"/>
                </a:lnTo>
                <a:lnTo>
                  <a:pt x="659" y="242"/>
                </a:lnTo>
                <a:lnTo>
                  <a:pt x="665" y="241"/>
                </a:lnTo>
                <a:lnTo>
                  <a:pt x="663" y="235"/>
                </a:lnTo>
                <a:lnTo>
                  <a:pt x="663" y="230"/>
                </a:lnTo>
                <a:lnTo>
                  <a:pt x="662" y="224"/>
                </a:lnTo>
                <a:lnTo>
                  <a:pt x="661" y="220"/>
                </a:lnTo>
                <a:lnTo>
                  <a:pt x="659" y="208"/>
                </a:lnTo>
                <a:lnTo>
                  <a:pt x="659" y="206"/>
                </a:lnTo>
                <a:lnTo>
                  <a:pt x="650" y="201"/>
                </a:lnTo>
                <a:lnTo>
                  <a:pt x="650" y="209"/>
                </a:lnTo>
                <a:lnTo>
                  <a:pt x="647" y="217"/>
                </a:lnTo>
                <a:lnTo>
                  <a:pt x="636" y="213"/>
                </a:lnTo>
                <a:lnTo>
                  <a:pt x="631" y="218"/>
                </a:lnTo>
                <a:lnTo>
                  <a:pt x="625" y="218"/>
                </a:lnTo>
                <a:lnTo>
                  <a:pt x="620" y="215"/>
                </a:lnTo>
                <a:lnTo>
                  <a:pt x="613" y="217"/>
                </a:lnTo>
                <a:lnTo>
                  <a:pt x="607" y="215"/>
                </a:lnTo>
                <a:lnTo>
                  <a:pt x="610" y="205"/>
                </a:lnTo>
                <a:lnTo>
                  <a:pt x="615" y="198"/>
                </a:lnTo>
                <a:lnTo>
                  <a:pt x="616" y="193"/>
                </a:lnTo>
                <a:lnTo>
                  <a:pt x="615" y="187"/>
                </a:lnTo>
                <a:lnTo>
                  <a:pt x="609" y="187"/>
                </a:lnTo>
                <a:lnTo>
                  <a:pt x="607" y="195"/>
                </a:lnTo>
                <a:lnTo>
                  <a:pt x="604" y="200"/>
                </a:lnTo>
                <a:lnTo>
                  <a:pt x="600" y="200"/>
                </a:lnTo>
                <a:lnTo>
                  <a:pt x="595" y="196"/>
                </a:lnTo>
                <a:lnTo>
                  <a:pt x="595" y="189"/>
                </a:lnTo>
                <a:lnTo>
                  <a:pt x="594" y="179"/>
                </a:lnTo>
                <a:lnTo>
                  <a:pt x="590" y="176"/>
                </a:lnTo>
                <a:lnTo>
                  <a:pt x="588" y="170"/>
                </a:lnTo>
                <a:lnTo>
                  <a:pt x="579" y="169"/>
                </a:lnTo>
                <a:lnTo>
                  <a:pt x="578" y="182"/>
                </a:lnTo>
                <a:lnTo>
                  <a:pt x="576" y="188"/>
                </a:lnTo>
                <a:lnTo>
                  <a:pt x="565" y="183"/>
                </a:lnTo>
                <a:lnTo>
                  <a:pt x="561" y="169"/>
                </a:lnTo>
                <a:lnTo>
                  <a:pt x="562" y="160"/>
                </a:lnTo>
                <a:lnTo>
                  <a:pt x="574" y="154"/>
                </a:lnTo>
                <a:lnTo>
                  <a:pt x="580" y="144"/>
                </a:lnTo>
                <a:lnTo>
                  <a:pt x="582" y="134"/>
                </a:lnTo>
                <a:lnTo>
                  <a:pt x="577" y="126"/>
                </a:lnTo>
                <a:lnTo>
                  <a:pt x="578" y="114"/>
                </a:lnTo>
                <a:lnTo>
                  <a:pt x="585" y="110"/>
                </a:lnTo>
                <a:lnTo>
                  <a:pt x="587" y="106"/>
                </a:lnTo>
                <a:lnTo>
                  <a:pt x="590" y="100"/>
                </a:lnTo>
                <a:lnTo>
                  <a:pt x="590" y="93"/>
                </a:lnTo>
                <a:lnTo>
                  <a:pt x="594" y="90"/>
                </a:lnTo>
                <a:lnTo>
                  <a:pt x="593" y="85"/>
                </a:lnTo>
                <a:lnTo>
                  <a:pt x="583" y="84"/>
                </a:lnTo>
                <a:lnTo>
                  <a:pt x="568" y="86"/>
                </a:lnTo>
                <a:lnTo>
                  <a:pt x="557" y="84"/>
                </a:lnTo>
                <a:lnTo>
                  <a:pt x="548" y="82"/>
                </a:lnTo>
                <a:lnTo>
                  <a:pt x="538" y="82"/>
                </a:lnTo>
                <a:lnTo>
                  <a:pt x="530" y="82"/>
                </a:lnTo>
                <a:lnTo>
                  <a:pt x="520" y="84"/>
                </a:lnTo>
                <a:lnTo>
                  <a:pt x="514" y="89"/>
                </a:lnTo>
                <a:lnTo>
                  <a:pt x="504" y="90"/>
                </a:lnTo>
                <a:lnTo>
                  <a:pt x="496" y="87"/>
                </a:lnTo>
                <a:lnTo>
                  <a:pt x="487" y="89"/>
                </a:lnTo>
                <a:lnTo>
                  <a:pt x="478" y="90"/>
                </a:lnTo>
                <a:lnTo>
                  <a:pt x="470" y="91"/>
                </a:lnTo>
                <a:lnTo>
                  <a:pt x="465" y="95"/>
                </a:lnTo>
                <a:lnTo>
                  <a:pt x="457" y="100"/>
                </a:lnTo>
                <a:lnTo>
                  <a:pt x="451" y="100"/>
                </a:lnTo>
                <a:lnTo>
                  <a:pt x="446" y="102"/>
                </a:lnTo>
                <a:lnTo>
                  <a:pt x="443" y="106"/>
                </a:lnTo>
                <a:lnTo>
                  <a:pt x="435" y="111"/>
                </a:lnTo>
                <a:lnTo>
                  <a:pt x="425" y="111"/>
                </a:lnTo>
                <a:lnTo>
                  <a:pt x="417" y="102"/>
                </a:lnTo>
                <a:lnTo>
                  <a:pt x="413" y="96"/>
                </a:lnTo>
                <a:lnTo>
                  <a:pt x="407" y="94"/>
                </a:lnTo>
                <a:lnTo>
                  <a:pt x="405" y="89"/>
                </a:lnTo>
                <a:lnTo>
                  <a:pt x="403" y="85"/>
                </a:lnTo>
                <a:lnTo>
                  <a:pt x="397" y="87"/>
                </a:lnTo>
                <a:lnTo>
                  <a:pt x="388" y="91"/>
                </a:lnTo>
                <a:lnTo>
                  <a:pt x="384" y="93"/>
                </a:lnTo>
                <a:lnTo>
                  <a:pt x="382" y="101"/>
                </a:lnTo>
                <a:lnTo>
                  <a:pt x="389" y="106"/>
                </a:lnTo>
                <a:lnTo>
                  <a:pt x="390" y="112"/>
                </a:lnTo>
                <a:lnTo>
                  <a:pt x="390" y="124"/>
                </a:lnTo>
                <a:lnTo>
                  <a:pt x="397" y="136"/>
                </a:lnTo>
                <a:lnTo>
                  <a:pt x="402" y="139"/>
                </a:lnTo>
                <a:lnTo>
                  <a:pt x="408" y="146"/>
                </a:lnTo>
                <a:lnTo>
                  <a:pt x="406" y="154"/>
                </a:lnTo>
                <a:lnTo>
                  <a:pt x="402" y="158"/>
                </a:lnTo>
                <a:lnTo>
                  <a:pt x="393" y="163"/>
                </a:lnTo>
                <a:lnTo>
                  <a:pt x="380" y="163"/>
                </a:lnTo>
                <a:lnTo>
                  <a:pt x="370" y="160"/>
                </a:lnTo>
                <a:lnTo>
                  <a:pt x="366" y="164"/>
                </a:lnTo>
                <a:lnTo>
                  <a:pt x="361" y="166"/>
                </a:lnTo>
                <a:lnTo>
                  <a:pt x="355" y="168"/>
                </a:lnTo>
                <a:lnTo>
                  <a:pt x="344" y="158"/>
                </a:lnTo>
                <a:lnTo>
                  <a:pt x="344" y="147"/>
                </a:lnTo>
                <a:lnTo>
                  <a:pt x="343" y="138"/>
                </a:lnTo>
                <a:lnTo>
                  <a:pt x="340" y="127"/>
                </a:lnTo>
                <a:lnTo>
                  <a:pt x="333" y="117"/>
                </a:lnTo>
                <a:lnTo>
                  <a:pt x="334" y="106"/>
                </a:lnTo>
                <a:lnTo>
                  <a:pt x="335" y="103"/>
                </a:lnTo>
                <a:lnTo>
                  <a:pt x="332" y="92"/>
                </a:lnTo>
                <a:lnTo>
                  <a:pt x="324" y="92"/>
                </a:lnTo>
                <a:lnTo>
                  <a:pt x="310" y="97"/>
                </a:lnTo>
                <a:lnTo>
                  <a:pt x="295" y="103"/>
                </a:lnTo>
                <a:lnTo>
                  <a:pt x="284" y="102"/>
                </a:lnTo>
                <a:lnTo>
                  <a:pt x="285" y="93"/>
                </a:lnTo>
                <a:lnTo>
                  <a:pt x="286" y="83"/>
                </a:lnTo>
                <a:lnTo>
                  <a:pt x="277" y="81"/>
                </a:lnTo>
                <a:lnTo>
                  <a:pt x="271" y="86"/>
                </a:lnTo>
                <a:lnTo>
                  <a:pt x="267" y="93"/>
                </a:lnTo>
                <a:lnTo>
                  <a:pt x="257" y="94"/>
                </a:lnTo>
                <a:lnTo>
                  <a:pt x="254" y="100"/>
                </a:lnTo>
                <a:lnTo>
                  <a:pt x="249" y="101"/>
                </a:lnTo>
                <a:lnTo>
                  <a:pt x="244" y="101"/>
                </a:lnTo>
                <a:lnTo>
                  <a:pt x="241" y="111"/>
                </a:lnTo>
                <a:lnTo>
                  <a:pt x="237" y="113"/>
                </a:lnTo>
                <a:lnTo>
                  <a:pt x="233" y="113"/>
                </a:lnTo>
                <a:lnTo>
                  <a:pt x="226" y="115"/>
                </a:lnTo>
                <a:lnTo>
                  <a:pt x="220" y="123"/>
                </a:lnTo>
                <a:lnTo>
                  <a:pt x="219" y="123"/>
                </a:lnTo>
                <a:lnTo>
                  <a:pt x="213" y="117"/>
                </a:lnTo>
                <a:lnTo>
                  <a:pt x="207" y="115"/>
                </a:lnTo>
                <a:lnTo>
                  <a:pt x="198" y="120"/>
                </a:lnTo>
                <a:lnTo>
                  <a:pt x="195" y="132"/>
                </a:lnTo>
                <a:lnTo>
                  <a:pt x="191" y="136"/>
                </a:lnTo>
                <a:lnTo>
                  <a:pt x="183" y="131"/>
                </a:lnTo>
                <a:lnTo>
                  <a:pt x="176" y="128"/>
                </a:lnTo>
                <a:lnTo>
                  <a:pt x="170" y="134"/>
                </a:lnTo>
                <a:lnTo>
                  <a:pt x="158" y="141"/>
                </a:lnTo>
                <a:lnTo>
                  <a:pt x="147" y="142"/>
                </a:lnTo>
                <a:lnTo>
                  <a:pt x="140" y="137"/>
                </a:lnTo>
                <a:lnTo>
                  <a:pt x="133" y="128"/>
                </a:lnTo>
                <a:lnTo>
                  <a:pt x="127" y="124"/>
                </a:lnTo>
                <a:lnTo>
                  <a:pt x="122" y="117"/>
                </a:lnTo>
                <a:lnTo>
                  <a:pt x="115" y="118"/>
                </a:lnTo>
                <a:lnTo>
                  <a:pt x="108" y="126"/>
                </a:lnTo>
                <a:lnTo>
                  <a:pt x="100" y="132"/>
                </a:lnTo>
                <a:lnTo>
                  <a:pt x="91" y="130"/>
                </a:lnTo>
                <a:lnTo>
                  <a:pt x="91" y="124"/>
                </a:lnTo>
                <a:lnTo>
                  <a:pt x="87" y="113"/>
                </a:lnTo>
                <a:lnTo>
                  <a:pt x="86" y="106"/>
                </a:lnTo>
                <a:lnTo>
                  <a:pt x="82" y="102"/>
                </a:lnTo>
                <a:lnTo>
                  <a:pt x="82" y="97"/>
                </a:lnTo>
                <a:lnTo>
                  <a:pt x="76" y="92"/>
                </a:lnTo>
                <a:lnTo>
                  <a:pt x="78" y="84"/>
                </a:lnTo>
                <a:lnTo>
                  <a:pt x="77" y="74"/>
                </a:lnTo>
                <a:lnTo>
                  <a:pt x="69" y="70"/>
                </a:lnTo>
                <a:lnTo>
                  <a:pt x="61" y="72"/>
                </a:lnTo>
                <a:lnTo>
                  <a:pt x="53" y="72"/>
                </a:lnTo>
                <a:lnTo>
                  <a:pt x="48" y="68"/>
                </a:lnTo>
                <a:lnTo>
                  <a:pt x="47" y="62"/>
                </a:lnTo>
                <a:lnTo>
                  <a:pt x="45" y="59"/>
                </a:lnTo>
                <a:lnTo>
                  <a:pt x="38" y="61"/>
                </a:lnTo>
                <a:lnTo>
                  <a:pt x="34" y="54"/>
                </a:lnTo>
                <a:lnTo>
                  <a:pt x="35" y="46"/>
                </a:lnTo>
                <a:lnTo>
                  <a:pt x="37" y="39"/>
                </a:lnTo>
                <a:lnTo>
                  <a:pt x="33" y="32"/>
                </a:lnTo>
                <a:lnTo>
                  <a:pt x="24" y="40"/>
                </a:lnTo>
                <a:lnTo>
                  <a:pt x="14" y="44"/>
                </a:lnTo>
                <a:lnTo>
                  <a:pt x="11" y="35"/>
                </a:lnTo>
                <a:lnTo>
                  <a:pt x="12" y="25"/>
                </a:lnTo>
                <a:lnTo>
                  <a:pt x="14" y="17"/>
                </a:lnTo>
                <a:lnTo>
                  <a:pt x="9" y="12"/>
                </a:lnTo>
                <a:lnTo>
                  <a:pt x="4" y="8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99" name="Freeform 1072"/>
          <p:cNvSpPr>
            <a:spLocks/>
          </p:cNvSpPr>
          <p:nvPr/>
        </p:nvSpPr>
        <p:spPr bwMode="auto">
          <a:xfrm>
            <a:off x="6869113" y="3168650"/>
            <a:ext cx="893762" cy="725488"/>
          </a:xfrm>
          <a:custGeom>
            <a:avLst/>
            <a:gdLst>
              <a:gd name="T0" fmla="*/ 863600 w 563"/>
              <a:gd name="T1" fmla="*/ 592138 h 457"/>
              <a:gd name="T2" fmla="*/ 839787 w 563"/>
              <a:gd name="T3" fmla="*/ 615950 h 457"/>
              <a:gd name="T4" fmla="*/ 817562 w 563"/>
              <a:gd name="T5" fmla="*/ 627063 h 457"/>
              <a:gd name="T6" fmla="*/ 777874 w 563"/>
              <a:gd name="T7" fmla="*/ 630238 h 457"/>
              <a:gd name="T8" fmla="*/ 752474 w 563"/>
              <a:gd name="T9" fmla="*/ 642938 h 457"/>
              <a:gd name="T10" fmla="*/ 722312 w 563"/>
              <a:gd name="T11" fmla="*/ 658813 h 457"/>
              <a:gd name="T12" fmla="*/ 685800 w 563"/>
              <a:gd name="T13" fmla="*/ 669925 h 457"/>
              <a:gd name="T14" fmla="*/ 652462 w 563"/>
              <a:gd name="T15" fmla="*/ 708025 h 457"/>
              <a:gd name="T16" fmla="*/ 622300 w 563"/>
              <a:gd name="T17" fmla="*/ 720725 h 457"/>
              <a:gd name="T18" fmla="*/ 587375 w 563"/>
              <a:gd name="T19" fmla="*/ 695325 h 457"/>
              <a:gd name="T20" fmla="*/ 561975 w 563"/>
              <a:gd name="T21" fmla="*/ 692150 h 457"/>
              <a:gd name="T22" fmla="*/ 514350 w 563"/>
              <a:gd name="T23" fmla="*/ 688975 h 457"/>
              <a:gd name="T24" fmla="*/ 479425 w 563"/>
              <a:gd name="T25" fmla="*/ 676275 h 457"/>
              <a:gd name="T26" fmla="*/ 439737 w 563"/>
              <a:gd name="T27" fmla="*/ 695325 h 457"/>
              <a:gd name="T28" fmla="*/ 412750 w 563"/>
              <a:gd name="T29" fmla="*/ 714375 h 457"/>
              <a:gd name="T30" fmla="*/ 369887 w 563"/>
              <a:gd name="T31" fmla="*/ 723900 h 457"/>
              <a:gd name="T32" fmla="*/ 317500 w 563"/>
              <a:gd name="T33" fmla="*/ 701675 h 457"/>
              <a:gd name="T34" fmla="*/ 282575 w 563"/>
              <a:gd name="T35" fmla="*/ 655638 h 457"/>
              <a:gd name="T36" fmla="*/ 261937 w 563"/>
              <a:gd name="T37" fmla="*/ 630238 h 457"/>
              <a:gd name="T38" fmla="*/ 219075 w 563"/>
              <a:gd name="T39" fmla="*/ 638175 h 457"/>
              <a:gd name="T40" fmla="*/ 236537 w 563"/>
              <a:gd name="T41" fmla="*/ 603250 h 457"/>
              <a:gd name="T42" fmla="*/ 214312 w 563"/>
              <a:gd name="T43" fmla="*/ 576263 h 457"/>
              <a:gd name="T44" fmla="*/ 209550 w 563"/>
              <a:gd name="T45" fmla="*/ 541338 h 457"/>
              <a:gd name="T46" fmla="*/ 234950 w 563"/>
              <a:gd name="T47" fmla="*/ 504825 h 457"/>
              <a:gd name="T48" fmla="*/ 200025 w 563"/>
              <a:gd name="T49" fmla="*/ 460375 h 457"/>
              <a:gd name="T50" fmla="*/ 195262 w 563"/>
              <a:gd name="T51" fmla="*/ 423863 h 457"/>
              <a:gd name="T52" fmla="*/ 201612 w 563"/>
              <a:gd name="T53" fmla="*/ 385763 h 457"/>
              <a:gd name="T54" fmla="*/ 206375 w 563"/>
              <a:gd name="T55" fmla="*/ 352425 h 457"/>
              <a:gd name="T56" fmla="*/ 200025 w 563"/>
              <a:gd name="T57" fmla="*/ 330200 h 457"/>
              <a:gd name="T58" fmla="*/ 209550 w 563"/>
              <a:gd name="T59" fmla="*/ 295275 h 457"/>
              <a:gd name="T60" fmla="*/ 177800 w 563"/>
              <a:gd name="T61" fmla="*/ 274638 h 457"/>
              <a:gd name="T62" fmla="*/ 150812 w 563"/>
              <a:gd name="T63" fmla="*/ 239713 h 457"/>
              <a:gd name="T64" fmla="*/ 123825 w 563"/>
              <a:gd name="T65" fmla="*/ 209550 h 457"/>
              <a:gd name="T66" fmla="*/ 100012 w 563"/>
              <a:gd name="T67" fmla="*/ 166688 h 457"/>
              <a:gd name="T68" fmla="*/ 96837 w 563"/>
              <a:gd name="T69" fmla="*/ 134938 h 457"/>
              <a:gd name="T70" fmla="*/ 65087 w 563"/>
              <a:gd name="T71" fmla="*/ 115888 h 457"/>
              <a:gd name="T72" fmla="*/ 53975 w 563"/>
              <a:gd name="T73" fmla="*/ 76200 h 457"/>
              <a:gd name="T74" fmla="*/ 38100 w 563"/>
              <a:gd name="T75" fmla="*/ 68263 h 457"/>
              <a:gd name="T76" fmla="*/ 14287 w 563"/>
              <a:gd name="T77" fmla="*/ 63500 h 457"/>
              <a:gd name="T78" fmla="*/ 26987 w 563"/>
              <a:gd name="T79" fmla="*/ 31750 h 457"/>
              <a:gd name="T80" fmla="*/ 19050 w 563"/>
              <a:gd name="T81" fmla="*/ 15875 h 457"/>
              <a:gd name="T82" fmla="*/ 0 w 563"/>
              <a:gd name="T83" fmla="*/ 0 h 45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563"/>
              <a:gd name="T127" fmla="*/ 0 h 457"/>
              <a:gd name="T128" fmla="*/ 563 w 563"/>
              <a:gd name="T129" fmla="*/ 457 h 45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563" h="457">
                <a:moveTo>
                  <a:pt x="562" y="369"/>
                </a:moveTo>
                <a:lnTo>
                  <a:pt x="544" y="373"/>
                </a:lnTo>
                <a:lnTo>
                  <a:pt x="539" y="385"/>
                </a:lnTo>
                <a:lnTo>
                  <a:pt x="529" y="388"/>
                </a:lnTo>
                <a:lnTo>
                  <a:pt x="526" y="395"/>
                </a:lnTo>
                <a:lnTo>
                  <a:pt x="515" y="395"/>
                </a:lnTo>
                <a:lnTo>
                  <a:pt x="510" y="400"/>
                </a:lnTo>
                <a:lnTo>
                  <a:pt x="490" y="397"/>
                </a:lnTo>
                <a:lnTo>
                  <a:pt x="486" y="405"/>
                </a:lnTo>
                <a:lnTo>
                  <a:pt x="474" y="405"/>
                </a:lnTo>
                <a:lnTo>
                  <a:pt x="458" y="405"/>
                </a:lnTo>
                <a:lnTo>
                  <a:pt x="455" y="415"/>
                </a:lnTo>
                <a:lnTo>
                  <a:pt x="450" y="421"/>
                </a:lnTo>
                <a:lnTo>
                  <a:pt x="432" y="422"/>
                </a:lnTo>
                <a:lnTo>
                  <a:pt x="423" y="433"/>
                </a:lnTo>
                <a:lnTo>
                  <a:pt x="411" y="446"/>
                </a:lnTo>
                <a:lnTo>
                  <a:pt x="401" y="450"/>
                </a:lnTo>
                <a:lnTo>
                  <a:pt x="392" y="454"/>
                </a:lnTo>
                <a:lnTo>
                  <a:pt x="379" y="450"/>
                </a:lnTo>
                <a:lnTo>
                  <a:pt x="370" y="438"/>
                </a:lnTo>
                <a:lnTo>
                  <a:pt x="362" y="439"/>
                </a:lnTo>
                <a:lnTo>
                  <a:pt x="354" y="436"/>
                </a:lnTo>
                <a:lnTo>
                  <a:pt x="345" y="426"/>
                </a:lnTo>
                <a:lnTo>
                  <a:pt x="324" y="434"/>
                </a:lnTo>
                <a:lnTo>
                  <a:pt x="311" y="428"/>
                </a:lnTo>
                <a:lnTo>
                  <a:pt x="302" y="426"/>
                </a:lnTo>
                <a:lnTo>
                  <a:pt x="293" y="437"/>
                </a:lnTo>
                <a:lnTo>
                  <a:pt x="277" y="438"/>
                </a:lnTo>
                <a:lnTo>
                  <a:pt x="271" y="445"/>
                </a:lnTo>
                <a:lnTo>
                  <a:pt x="260" y="450"/>
                </a:lnTo>
                <a:lnTo>
                  <a:pt x="252" y="447"/>
                </a:lnTo>
                <a:lnTo>
                  <a:pt x="233" y="456"/>
                </a:lnTo>
                <a:lnTo>
                  <a:pt x="216" y="453"/>
                </a:lnTo>
                <a:lnTo>
                  <a:pt x="200" y="442"/>
                </a:lnTo>
                <a:lnTo>
                  <a:pt x="182" y="433"/>
                </a:lnTo>
                <a:lnTo>
                  <a:pt x="178" y="413"/>
                </a:lnTo>
                <a:lnTo>
                  <a:pt x="174" y="400"/>
                </a:lnTo>
                <a:lnTo>
                  <a:pt x="165" y="397"/>
                </a:lnTo>
                <a:lnTo>
                  <a:pt x="150" y="406"/>
                </a:lnTo>
                <a:lnTo>
                  <a:pt x="138" y="402"/>
                </a:lnTo>
                <a:lnTo>
                  <a:pt x="140" y="392"/>
                </a:lnTo>
                <a:lnTo>
                  <a:pt x="149" y="380"/>
                </a:lnTo>
                <a:lnTo>
                  <a:pt x="146" y="366"/>
                </a:lnTo>
                <a:lnTo>
                  <a:pt x="135" y="363"/>
                </a:lnTo>
                <a:lnTo>
                  <a:pt x="127" y="354"/>
                </a:lnTo>
                <a:lnTo>
                  <a:pt x="132" y="341"/>
                </a:lnTo>
                <a:lnTo>
                  <a:pt x="142" y="330"/>
                </a:lnTo>
                <a:lnTo>
                  <a:pt x="148" y="318"/>
                </a:lnTo>
                <a:lnTo>
                  <a:pt x="135" y="304"/>
                </a:lnTo>
                <a:lnTo>
                  <a:pt x="126" y="290"/>
                </a:lnTo>
                <a:lnTo>
                  <a:pt x="127" y="273"/>
                </a:lnTo>
                <a:lnTo>
                  <a:pt x="123" y="267"/>
                </a:lnTo>
                <a:lnTo>
                  <a:pt x="122" y="250"/>
                </a:lnTo>
                <a:lnTo>
                  <a:pt x="127" y="243"/>
                </a:lnTo>
                <a:lnTo>
                  <a:pt x="128" y="228"/>
                </a:lnTo>
                <a:lnTo>
                  <a:pt x="130" y="222"/>
                </a:lnTo>
                <a:lnTo>
                  <a:pt x="130" y="213"/>
                </a:lnTo>
                <a:lnTo>
                  <a:pt x="126" y="208"/>
                </a:lnTo>
                <a:lnTo>
                  <a:pt x="127" y="197"/>
                </a:lnTo>
                <a:lnTo>
                  <a:pt x="132" y="186"/>
                </a:lnTo>
                <a:lnTo>
                  <a:pt x="127" y="177"/>
                </a:lnTo>
                <a:lnTo>
                  <a:pt x="112" y="173"/>
                </a:lnTo>
                <a:lnTo>
                  <a:pt x="95" y="160"/>
                </a:lnTo>
                <a:lnTo>
                  <a:pt x="95" y="151"/>
                </a:lnTo>
                <a:lnTo>
                  <a:pt x="81" y="143"/>
                </a:lnTo>
                <a:lnTo>
                  <a:pt x="78" y="132"/>
                </a:lnTo>
                <a:lnTo>
                  <a:pt x="60" y="125"/>
                </a:lnTo>
                <a:lnTo>
                  <a:pt x="63" y="105"/>
                </a:lnTo>
                <a:lnTo>
                  <a:pt x="68" y="94"/>
                </a:lnTo>
                <a:lnTo>
                  <a:pt x="61" y="85"/>
                </a:lnTo>
                <a:lnTo>
                  <a:pt x="43" y="86"/>
                </a:lnTo>
                <a:lnTo>
                  <a:pt x="41" y="73"/>
                </a:lnTo>
                <a:lnTo>
                  <a:pt x="36" y="61"/>
                </a:lnTo>
                <a:lnTo>
                  <a:pt x="34" y="48"/>
                </a:lnTo>
                <a:lnTo>
                  <a:pt x="28" y="40"/>
                </a:lnTo>
                <a:lnTo>
                  <a:pt x="24" y="43"/>
                </a:lnTo>
                <a:lnTo>
                  <a:pt x="13" y="48"/>
                </a:lnTo>
                <a:lnTo>
                  <a:pt x="9" y="40"/>
                </a:lnTo>
                <a:lnTo>
                  <a:pt x="13" y="32"/>
                </a:lnTo>
                <a:lnTo>
                  <a:pt x="17" y="20"/>
                </a:lnTo>
                <a:lnTo>
                  <a:pt x="12" y="13"/>
                </a:lnTo>
                <a:lnTo>
                  <a:pt x="12" y="10"/>
                </a:lnTo>
                <a:lnTo>
                  <a:pt x="12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0" name="Freeform 1073"/>
          <p:cNvSpPr>
            <a:spLocks/>
          </p:cNvSpPr>
          <p:nvPr/>
        </p:nvSpPr>
        <p:spPr bwMode="auto">
          <a:xfrm>
            <a:off x="5568950" y="647700"/>
            <a:ext cx="2760663" cy="2520950"/>
          </a:xfrm>
          <a:custGeom>
            <a:avLst/>
            <a:gdLst>
              <a:gd name="T0" fmla="*/ 2724151 w 1739"/>
              <a:gd name="T1" fmla="*/ 2447925 h 1588"/>
              <a:gd name="T2" fmla="*/ 2663826 w 1739"/>
              <a:gd name="T3" fmla="*/ 2416175 h 1588"/>
              <a:gd name="T4" fmla="*/ 2662238 w 1739"/>
              <a:gd name="T5" fmla="*/ 2368550 h 1588"/>
              <a:gd name="T6" fmla="*/ 2622551 w 1739"/>
              <a:gd name="T7" fmla="*/ 2332038 h 1588"/>
              <a:gd name="T8" fmla="*/ 2544763 w 1739"/>
              <a:gd name="T9" fmla="*/ 2279650 h 1588"/>
              <a:gd name="T10" fmla="*/ 2473326 w 1739"/>
              <a:gd name="T11" fmla="*/ 2282825 h 1588"/>
              <a:gd name="T12" fmla="*/ 2454276 w 1739"/>
              <a:gd name="T13" fmla="*/ 2182813 h 1588"/>
              <a:gd name="T14" fmla="*/ 2408238 w 1739"/>
              <a:gd name="T15" fmla="*/ 2105025 h 1588"/>
              <a:gd name="T16" fmla="*/ 2416176 w 1739"/>
              <a:gd name="T17" fmla="*/ 2079625 h 1588"/>
              <a:gd name="T18" fmla="*/ 2428876 w 1739"/>
              <a:gd name="T19" fmla="*/ 2022475 h 1588"/>
              <a:gd name="T20" fmla="*/ 2373313 w 1739"/>
              <a:gd name="T21" fmla="*/ 2019300 h 1588"/>
              <a:gd name="T22" fmla="*/ 2273301 w 1739"/>
              <a:gd name="T23" fmla="*/ 1951038 h 1588"/>
              <a:gd name="T24" fmla="*/ 2206626 w 1739"/>
              <a:gd name="T25" fmla="*/ 2012950 h 1588"/>
              <a:gd name="T26" fmla="*/ 2120901 w 1739"/>
              <a:gd name="T27" fmla="*/ 1982788 h 1588"/>
              <a:gd name="T28" fmla="*/ 2146301 w 1739"/>
              <a:gd name="T29" fmla="*/ 2068513 h 1588"/>
              <a:gd name="T30" fmla="*/ 2098676 w 1739"/>
              <a:gd name="T31" fmla="*/ 2082800 h 1588"/>
              <a:gd name="T32" fmla="*/ 2011363 w 1739"/>
              <a:gd name="T33" fmla="*/ 2019300 h 1588"/>
              <a:gd name="T34" fmla="*/ 1901826 w 1739"/>
              <a:gd name="T35" fmla="*/ 1997075 h 1588"/>
              <a:gd name="T36" fmla="*/ 1836738 w 1739"/>
              <a:gd name="T37" fmla="*/ 1914525 h 1588"/>
              <a:gd name="T38" fmla="*/ 1770063 w 1739"/>
              <a:gd name="T39" fmla="*/ 1887538 h 1588"/>
              <a:gd name="T40" fmla="*/ 1735138 w 1739"/>
              <a:gd name="T41" fmla="*/ 1808163 h 1588"/>
              <a:gd name="T42" fmla="*/ 1711326 w 1739"/>
              <a:gd name="T43" fmla="*/ 1727200 h 1588"/>
              <a:gd name="T44" fmla="*/ 1709738 w 1739"/>
              <a:gd name="T45" fmla="*/ 1651000 h 1588"/>
              <a:gd name="T46" fmla="*/ 1665288 w 1739"/>
              <a:gd name="T47" fmla="*/ 1574800 h 1588"/>
              <a:gd name="T48" fmla="*/ 1614488 w 1739"/>
              <a:gd name="T49" fmla="*/ 1484312 h 1588"/>
              <a:gd name="T50" fmla="*/ 1514475 w 1739"/>
              <a:gd name="T51" fmla="*/ 1446212 h 1588"/>
              <a:gd name="T52" fmla="*/ 1411288 w 1739"/>
              <a:gd name="T53" fmla="*/ 1363662 h 1588"/>
              <a:gd name="T54" fmla="*/ 1366838 w 1739"/>
              <a:gd name="T55" fmla="*/ 1295400 h 1588"/>
              <a:gd name="T56" fmla="*/ 1401763 w 1739"/>
              <a:gd name="T57" fmla="*/ 1231900 h 1588"/>
              <a:gd name="T58" fmla="*/ 1352550 w 1739"/>
              <a:gd name="T59" fmla="*/ 1087438 h 1588"/>
              <a:gd name="T60" fmla="*/ 1387475 w 1739"/>
              <a:gd name="T61" fmla="*/ 985838 h 1588"/>
              <a:gd name="T62" fmla="*/ 1265238 w 1739"/>
              <a:gd name="T63" fmla="*/ 919163 h 1588"/>
              <a:gd name="T64" fmla="*/ 1201738 w 1739"/>
              <a:gd name="T65" fmla="*/ 815975 h 1588"/>
              <a:gd name="T66" fmla="*/ 1112838 w 1739"/>
              <a:gd name="T67" fmla="*/ 858838 h 1588"/>
              <a:gd name="T68" fmla="*/ 1052513 w 1739"/>
              <a:gd name="T69" fmla="*/ 793750 h 1588"/>
              <a:gd name="T70" fmla="*/ 1042988 w 1739"/>
              <a:gd name="T71" fmla="*/ 684212 h 1588"/>
              <a:gd name="T72" fmla="*/ 1049338 w 1739"/>
              <a:gd name="T73" fmla="*/ 538163 h 1588"/>
              <a:gd name="T74" fmla="*/ 1108075 w 1739"/>
              <a:gd name="T75" fmla="*/ 423863 h 1588"/>
              <a:gd name="T76" fmla="*/ 1254125 w 1739"/>
              <a:gd name="T77" fmla="*/ 449263 h 1588"/>
              <a:gd name="T78" fmla="*/ 1347788 w 1739"/>
              <a:gd name="T79" fmla="*/ 414338 h 1588"/>
              <a:gd name="T80" fmla="*/ 1422400 w 1739"/>
              <a:gd name="T81" fmla="*/ 301625 h 1588"/>
              <a:gd name="T82" fmla="*/ 1295400 w 1739"/>
              <a:gd name="T83" fmla="*/ 201612 h 1588"/>
              <a:gd name="T84" fmla="*/ 1241425 w 1739"/>
              <a:gd name="T85" fmla="*/ 171450 h 1588"/>
              <a:gd name="T86" fmla="*/ 1127125 w 1739"/>
              <a:gd name="T87" fmla="*/ 284163 h 1588"/>
              <a:gd name="T88" fmla="*/ 1089025 w 1739"/>
              <a:gd name="T89" fmla="*/ 171450 h 1588"/>
              <a:gd name="T90" fmla="*/ 973138 w 1739"/>
              <a:gd name="T91" fmla="*/ 138113 h 1588"/>
              <a:gd name="T92" fmla="*/ 884238 w 1739"/>
              <a:gd name="T93" fmla="*/ 79375 h 1588"/>
              <a:gd name="T94" fmla="*/ 798513 w 1739"/>
              <a:gd name="T95" fmla="*/ 0 h 1588"/>
              <a:gd name="T96" fmla="*/ 687388 w 1739"/>
              <a:gd name="T97" fmla="*/ 84137 h 1588"/>
              <a:gd name="T98" fmla="*/ 719138 w 1739"/>
              <a:gd name="T99" fmla="*/ 187325 h 1588"/>
              <a:gd name="T100" fmla="*/ 625475 w 1739"/>
              <a:gd name="T101" fmla="*/ 269875 h 1588"/>
              <a:gd name="T102" fmla="*/ 547688 w 1739"/>
              <a:gd name="T103" fmla="*/ 331787 h 1588"/>
              <a:gd name="T104" fmla="*/ 482600 w 1739"/>
              <a:gd name="T105" fmla="*/ 261938 h 1588"/>
              <a:gd name="T106" fmla="*/ 488950 w 1739"/>
              <a:gd name="T107" fmla="*/ 133350 h 1588"/>
              <a:gd name="T108" fmla="*/ 358775 w 1739"/>
              <a:gd name="T109" fmla="*/ 171450 h 1588"/>
              <a:gd name="T110" fmla="*/ 261938 w 1739"/>
              <a:gd name="T111" fmla="*/ 114300 h 1588"/>
              <a:gd name="T112" fmla="*/ 139700 w 1739"/>
              <a:gd name="T113" fmla="*/ 128588 h 1588"/>
              <a:gd name="T114" fmla="*/ 57150 w 1739"/>
              <a:gd name="T115" fmla="*/ 106363 h 15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39"/>
              <a:gd name="T175" fmla="*/ 0 h 1588"/>
              <a:gd name="T176" fmla="*/ 1739 w 1739"/>
              <a:gd name="T177" fmla="*/ 1588 h 15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39" h="1588">
                <a:moveTo>
                  <a:pt x="1738" y="1587"/>
                </a:moveTo>
                <a:lnTo>
                  <a:pt x="1736" y="1565"/>
                </a:lnTo>
                <a:lnTo>
                  <a:pt x="1721" y="1553"/>
                </a:lnTo>
                <a:lnTo>
                  <a:pt x="1716" y="1542"/>
                </a:lnTo>
                <a:lnTo>
                  <a:pt x="1713" y="1525"/>
                </a:lnTo>
                <a:lnTo>
                  <a:pt x="1702" y="1524"/>
                </a:lnTo>
                <a:lnTo>
                  <a:pt x="1698" y="1521"/>
                </a:lnTo>
                <a:lnTo>
                  <a:pt x="1678" y="1522"/>
                </a:lnTo>
                <a:lnTo>
                  <a:pt x="1666" y="1521"/>
                </a:lnTo>
                <a:lnTo>
                  <a:pt x="1663" y="1511"/>
                </a:lnTo>
                <a:lnTo>
                  <a:pt x="1672" y="1499"/>
                </a:lnTo>
                <a:lnTo>
                  <a:pt x="1677" y="1492"/>
                </a:lnTo>
                <a:lnTo>
                  <a:pt x="1674" y="1480"/>
                </a:lnTo>
                <a:lnTo>
                  <a:pt x="1659" y="1479"/>
                </a:lnTo>
                <a:lnTo>
                  <a:pt x="1650" y="1475"/>
                </a:lnTo>
                <a:lnTo>
                  <a:pt x="1652" y="1469"/>
                </a:lnTo>
                <a:lnTo>
                  <a:pt x="1646" y="1451"/>
                </a:lnTo>
                <a:lnTo>
                  <a:pt x="1633" y="1448"/>
                </a:lnTo>
                <a:lnTo>
                  <a:pt x="1615" y="1443"/>
                </a:lnTo>
                <a:lnTo>
                  <a:pt x="1603" y="1436"/>
                </a:lnTo>
                <a:lnTo>
                  <a:pt x="1590" y="1438"/>
                </a:lnTo>
                <a:lnTo>
                  <a:pt x="1583" y="1432"/>
                </a:lnTo>
                <a:lnTo>
                  <a:pt x="1570" y="1432"/>
                </a:lnTo>
                <a:lnTo>
                  <a:pt x="1558" y="1438"/>
                </a:lnTo>
                <a:lnTo>
                  <a:pt x="1555" y="1420"/>
                </a:lnTo>
                <a:lnTo>
                  <a:pt x="1557" y="1403"/>
                </a:lnTo>
                <a:lnTo>
                  <a:pt x="1548" y="1389"/>
                </a:lnTo>
                <a:lnTo>
                  <a:pt x="1546" y="1375"/>
                </a:lnTo>
                <a:lnTo>
                  <a:pt x="1542" y="1362"/>
                </a:lnTo>
                <a:lnTo>
                  <a:pt x="1539" y="1348"/>
                </a:lnTo>
                <a:lnTo>
                  <a:pt x="1531" y="1332"/>
                </a:lnTo>
                <a:lnTo>
                  <a:pt x="1517" y="1326"/>
                </a:lnTo>
                <a:lnTo>
                  <a:pt x="1505" y="1320"/>
                </a:lnTo>
                <a:lnTo>
                  <a:pt x="1506" y="1311"/>
                </a:lnTo>
                <a:lnTo>
                  <a:pt x="1514" y="1306"/>
                </a:lnTo>
                <a:lnTo>
                  <a:pt x="1522" y="1310"/>
                </a:lnTo>
                <a:lnTo>
                  <a:pt x="1534" y="1311"/>
                </a:lnTo>
                <a:lnTo>
                  <a:pt x="1545" y="1303"/>
                </a:lnTo>
                <a:lnTo>
                  <a:pt x="1545" y="1288"/>
                </a:lnTo>
                <a:lnTo>
                  <a:pt x="1530" y="1274"/>
                </a:lnTo>
                <a:lnTo>
                  <a:pt x="1517" y="1276"/>
                </a:lnTo>
                <a:lnTo>
                  <a:pt x="1513" y="1284"/>
                </a:lnTo>
                <a:lnTo>
                  <a:pt x="1506" y="1289"/>
                </a:lnTo>
                <a:lnTo>
                  <a:pt x="1495" y="1272"/>
                </a:lnTo>
                <a:lnTo>
                  <a:pt x="1483" y="1248"/>
                </a:lnTo>
                <a:lnTo>
                  <a:pt x="1462" y="1231"/>
                </a:lnTo>
                <a:lnTo>
                  <a:pt x="1446" y="1230"/>
                </a:lnTo>
                <a:lnTo>
                  <a:pt x="1432" y="1229"/>
                </a:lnTo>
                <a:lnTo>
                  <a:pt x="1416" y="1226"/>
                </a:lnTo>
                <a:lnTo>
                  <a:pt x="1398" y="1240"/>
                </a:lnTo>
                <a:lnTo>
                  <a:pt x="1396" y="1252"/>
                </a:lnTo>
                <a:lnTo>
                  <a:pt x="1390" y="1268"/>
                </a:lnTo>
                <a:lnTo>
                  <a:pt x="1374" y="1276"/>
                </a:lnTo>
                <a:lnTo>
                  <a:pt x="1362" y="1253"/>
                </a:lnTo>
                <a:lnTo>
                  <a:pt x="1352" y="1240"/>
                </a:lnTo>
                <a:lnTo>
                  <a:pt x="1336" y="1249"/>
                </a:lnTo>
                <a:lnTo>
                  <a:pt x="1335" y="1265"/>
                </a:lnTo>
                <a:lnTo>
                  <a:pt x="1336" y="1283"/>
                </a:lnTo>
                <a:lnTo>
                  <a:pt x="1341" y="1293"/>
                </a:lnTo>
                <a:lnTo>
                  <a:pt x="1352" y="1303"/>
                </a:lnTo>
                <a:lnTo>
                  <a:pt x="1368" y="1316"/>
                </a:lnTo>
                <a:lnTo>
                  <a:pt x="1355" y="1329"/>
                </a:lnTo>
                <a:lnTo>
                  <a:pt x="1336" y="1323"/>
                </a:lnTo>
                <a:lnTo>
                  <a:pt x="1322" y="1312"/>
                </a:lnTo>
                <a:lnTo>
                  <a:pt x="1299" y="1302"/>
                </a:lnTo>
                <a:lnTo>
                  <a:pt x="1280" y="1302"/>
                </a:lnTo>
                <a:lnTo>
                  <a:pt x="1277" y="1292"/>
                </a:lnTo>
                <a:lnTo>
                  <a:pt x="1267" y="1272"/>
                </a:lnTo>
                <a:lnTo>
                  <a:pt x="1248" y="1265"/>
                </a:lnTo>
                <a:lnTo>
                  <a:pt x="1235" y="1266"/>
                </a:lnTo>
                <a:lnTo>
                  <a:pt x="1218" y="1267"/>
                </a:lnTo>
                <a:lnTo>
                  <a:pt x="1198" y="1258"/>
                </a:lnTo>
                <a:lnTo>
                  <a:pt x="1192" y="1245"/>
                </a:lnTo>
                <a:lnTo>
                  <a:pt x="1190" y="1236"/>
                </a:lnTo>
                <a:lnTo>
                  <a:pt x="1170" y="1210"/>
                </a:lnTo>
                <a:lnTo>
                  <a:pt x="1157" y="1206"/>
                </a:lnTo>
                <a:lnTo>
                  <a:pt x="1146" y="1204"/>
                </a:lnTo>
                <a:lnTo>
                  <a:pt x="1133" y="1200"/>
                </a:lnTo>
                <a:lnTo>
                  <a:pt x="1124" y="1200"/>
                </a:lnTo>
                <a:lnTo>
                  <a:pt x="1115" y="1189"/>
                </a:lnTo>
                <a:lnTo>
                  <a:pt x="1112" y="1174"/>
                </a:lnTo>
                <a:lnTo>
                  <a:pt x="1104" y="1162"/>
                </a:lnTo>
                <a:lnTo>
                  <a:pt x="1098" y="1151"/>
                </a:lnTo>
                <a:lnTo>
                  <a:pt x="1093" y="1139"/>
                </a:lnTo>
                <a:lnTo>
                  <a:pt x="1093" y="1124"/>
                </a:lnTo>
                <a:lnTo>
                  <a:pt x="1091" y="1109"/>
                </a:lnTo>
                <a:lnTo>
                  <a:pt x="1082" y="1098"/>
                </a:lnTo>
                <a:lnTo>
                  <a:pt x="1078" y="1088"/>
                </a:lnTo>
                <a:lnTo>
                  <a:pt x="1082" y="1077"/>
                </a:lnTo>
                <a:lnTo>
                  <a:pt x="1087" y="1065"/>
                </a:lnTo>
                <a:lnTo>
                  <a:pt x="1086" y="1050"/>
                </a:lnTo>
                <a:lnTo>
                  <a:pt x="1077" y="1040"/>
                </a:lnTo>
                <a:lnTo>
                  <a:pt x="1065" y="1031"/>
                </a:lnTo>
                <a:lnTo>
                  <a:pt x="1056" y="1024"/>
                </a:lnTo>
                <a:lnTo>
                  <a:pt x="1046" y="1007"/>
                </a:lnTo>
                <a:lnTo>
                  <a:pt x="1049" y="992"/>
                </a:lnTo>
                <a:lnTo>
                  <a:pt x="1051" y="977"/>
                </a:lnTo>
                <a:lnTo>
                  <a:pt x="1046" y="961"/>
                </a:lnTo>
                <a:lnTo>
                  <a:pt x="1042" y="939"/>
                </a:lnTo>
                <a:lnTo>
                  <a:pt x="1017" y="935"/>
                </a:lnTo>
                <a:lnTo>
                  <a:pt x="1003" y="940"/>
                </a:lnTo>
                <a:lnTo>
                  <a:pt x="997" y="941"/>
                </a:lnTo>
                <a:lnTo>
                  <a:pt x="971" y="931"/>
                </a:lnTo>
                <a:lnTo>
                  <a:pt x="954" y="911"/>
                </a:lnTo>
                <a:lnTo>
                  <a:pt x="951" y="892"/>
                </a:lnTo>
                <a:lnTo>
                  <a:pt x="933" y="878"/>
                </a:lnTo>
                <a:lnTo>
                  <a:pt x="909" y="878"/>
                </a:lnTo>
                <a:lnTo>
                  <a:pt x="889" y="859"/>
                </a:lnTo>
                <a:lnTo>
                  <a:pt x="874" y="842"/>
                </a:lnTo>
                <a:lnTo>
                  <a:pt x="866" y="839"/>
                </a:lnTo>
                <a:lnTo>
                  <a:pt x="859" y="827"/>
                </a:lnTo>
                <a:lnTo>
                  <a:pt x="861" y="816"/>
                </a:lnTo>
                <a:lnTo>
                  <a:pt x="870" y="813"/>
                </a:lnTo>
                <a:lnTo>
                  <a:pt x="876" y="796"/>
                </a:lnTo>
                <a:lnTo>
                  <a:pt x="875" y="784"/>
                </a:lnTo>
                <a:lnTo>
                  <a:pt x="883" y="776"/>
                </a:lnTo>
                <a:lnTo>
                  <a:pt x="884" y="750"/>
                </a:lnTo>
                <a:lnTo>
                  <a:pt x="871" y="726"/>
                </a:lnTo>
                <a:lnTo>
                  <a:pt x="863" y="706"/>
                </a:lnTo>
                <a:lnTo>
                  <a:pt x="852" y="685"/>
                </a:lnTo>
                <a:lnTo>
                  <a:pt x="845" y="668"/>
                </a:lnTo>
                <a:lnTo>
                  <a:pt x="851" y="653"/>
                </a:lnTo>
                <a:lnTo>
                  <a:pt x="862" y="638"/>
                </a:lnTo>
                <a:lnTo>
                  <a:pt x="874" y="621"/>
                </a:lnTo>
                <a:lnTo>
                  <a:pt x="866" y="597"/>
                </a:lnTo>
                <a:lnTo>
                  <a:pt x="846" y="590"/>
                </a:lnTo>
                <a:lnTo>
                  <a:pt x="816" y="583"/>
                </a:lnTo>
                <a:lnTo>
                  <a:pt x="797" y="579"/>
                </a:lnTo>
                <a:lnTo>
                  <a:pt x="786" y="568"/>
                </a:lnTo>
                <a:lnTo>
                  <a:pt x="777" y="544"/>
                </a:lnTo>
                <a:lnTo>
                  <a:pt x="771" y="526"/>
                </a:lnTo>
                <a:lnTo>
                  <a:pt x="757" y="514"/>
                </a:lnTo>
                <a:lnTo>
                  <a:pt x="740" y="526"/>
                </a:lnTo>
                <a:lnTo>
                  <a:pt x="730" y="532"/>
                </a:lnTo>
                <a:lnTo>
                  <a:pt x="721" y="532"/>
                </a:lnTo>
                <a:lnTo>
                  <a:pt x="701" y="541"/>
                </a:lnTo>
                <a:lnTo>
                  <a:pt x="684" y="549"/>
                </a:lnTo>
                <a:lnTo>
                  <a:pt x="672" y="539"/>
                </a:lnTo>
                <a:lnTo>
                  <a:pt x="669" y="515"/>
                </a:lnTo>
                <a:lnTo>
                  <a:pt x="663" y="500"/>
                </a:lnTo>
                <a:lnTo>
                  <a:pt x="659" y="478"/>
                </a:lnTo>
                <a:lnTo>
                  <a:pt x="644" y="467"/>
                </a:lnTo>
                <a:lnTo>
                  <a:pt x="642" y="442"/>
                </a:lnTo>
                <a:lnTo>
                  <a:pt x="657" y="431"/>
                </a:lnTo>
                <a:lnTo>
                  <a:pt x="681" y="411"/>
                </a:lnTo>
                <a:lnTo>
                  <a:pt x="685" y="392"/>
                </a:lnTo>
                <a:lnTo>
                  <a:pt x="675" y="366"/>
                </a:lnTo>
                <a:lnTo>
                  <a:pt x="661" y="339"/>
                </a:lnTo>
                <a:lnTo>
                  <a:pt x="659" y="309"/>
                </a:lnTo>
                <a:lnTo>
                  <a:pt x="659" y="282"/>
                </a:lnTo>
                <a:lnTo>
                  <a:pt x="673" y="268"/>
                </a:lnTo>
                <a:lnTo>
                  <a:pt x="698" y="267"/>
                </a:lnTo>
                <a:lnTo>
                  <a:pt x="731" y="277"/>
                </a:lnTo>
                <a:lnTo>
                  <a:pt x="746" y="272"/>
                </a:lnTo>
                <a:lnTo>
                  <a:pt x="764" y="271"/>
                </a:lnTo>
                <a:lnTo>
                  <a:pt x="790" y="283"/>
                </a:lnTo>
                <a:lnTo>
                  <a:pt x="808" y="283"/>
                </a:lnTo>
                <a:lnTo>
                  <a:pt x="820" y="274"/>
                </a:lnTo>
                <a:lnTo>
                  <a:pt x="840" y="271"/>
                </a:lnTo>
                <a:lnTo>
                  <a:pt x="849" y="261"/>
                </a:lnTo>
                <a:lnTo>
                  <a:pt x="872" y="253"/>
                </a:lnTo>
                <a:lnTo>
                  <a:pt x="880" y="235"/>
                </a:lnTo>
                <a:lnTo>
                  <a:pt x="880" y="209"/>
                </a:lnTo>
                <a:lnTo>
                  <a:pt x="896" y="190"/>
                </a:lnTo>
                <a:lnTo>
                  <a:pt x="884" y="160"/>
                </a:lnTo>
                <a:lnTo>
                  <a:pt x="864" y="148"/>
                </a:lnTo>
                <a:lnTo>
                  <a:pt x="830" y="139"/>
                </a:lnTo>
                <a:lnTo>
                  <a:pt x="816" y="127"/>
                </a:lnTo>
                <a:lnTo>
                  <a:pt x="816" y="106"/>
                </a:lnTo>
                <a:lnTo>
                  <a:pt x="812" y="92"/>
                </a:lnTo>
                <a:lnTo>
                  <a:pt x="801" y="87"/>
                </a:lnTo>
                <a:lnTo>
                  <a:pt x="782" y="108"/>
                </a:lnTo>
                <a:lnTo>
                  <a:pt x="773" y="128"/>
                </a:lnTo>
                <a:lnTo>
                  <a:pt x="750" y="151"/>
                </a:lnTo>
                <a:lnTo>
                  <a:pt x="727" y="165"/>
                </a:lnTo>
                <a:lnTo>
                  <a:pt x="710" y="179"/>
                </a:lnTo>
                <a:lnTo>
                  <a:pt x="687" y="179"/>
                </a:lnTo>
                <a:lnTo>
                  <a:pt x="688" y="152"/>
                </a:lnTo>
                <a:lnTo>
                  <a:pt x="696" y="124"/>
                </a:lnTo>
                <a:lnTo>
                  <a:pt x="686" y="108"/>
                </a:lnTo>
                <a:lnTo>
                  <a:pt x="675" y="97"/>
                </a:lnTo>
                <a:lnTo>
                  <a:pt x="648" y="88"/>
                </a:lnTo>
                <a:lnTo>
                  <a:pt x="630" y="87"/>
                </a:lnTo>
                <a:lnTo>
                  <a:pt x="613" y="87"/>
                </a:lnTo>
                <a:lnTo>
                  <a:pt x="600" y="73"/>
                </a:lnTo>
                <a:lnTo>
                  <a:pt x="580" y="74"/>
                </a:lnTo>
                <a:lnTo>
                  <a:pt x="559" y="68"/>
                </a:lnTo>
                <a:lnTo>
                  <a:pt x="557" y="50"/>
                </a:lnTo>
                <a:lnTo>
                  <a:pt x="555" y="34"/>
                </a:lnTo>
                <a:lnTo>
                  <a:pt x="542" y="21"/>
                </a:lnTo>
                <a:lnTo>
                  <a:pt x="531" y="1"/>
                </a:lnTo>
                <a:lnTo>
                  <a:pt x="503" y="0"/>
                </a:lnTo>
                <a:lnTo>
                  <a:pt x="478" y="19"/>
                </a:lnTo>
                <a:lnTo>
                  <a:pt x="460" y="20"/>
                </a:lnTo>
                <a:lnTo>
                  <a:pt x="440" y="32"/>
                </a:lnTo>
                <a:lnTo>
                  <a:pt x="433" y="53"/>
                </a:lnTo>
                <a:lnTo>
                  <a:pt x="434" y="76"/>
                </a:lnTo>
                <a:lnTo>
                  <a:pt x="445" y="89"/>
                </a:lnTo>
                <a:lnTo>
                  <a:pt x="458" y="106"/>
                </a:lnTo>
                <a:lnTo>
                  <a:pt x="453" y="118"/>
                </a:lnTo>
                <a:lnTo>
                  <a:pt x="433" y="126"/>
                </a:lnTo>
                <a:lnTo>
                  <a:pt x="404" y="136"/>
                </a:lnTo>
                <a:lnTo>
                  <a:pt x="391" y="155"/>
                </a:lnTo>
                <a:lnTo>
                  <a:pt x="394" y="170"/>
                </a:lnTo>
                <a:lnTo>
                  <a:pt x="408" y="194"/>
                </a:lnTo>
                <a:lnTo>
                  <a:pt x="397" y="211"/>
                </a:lnTo>
                <a:lnTo>
                  <a:pt x="363" y="213"/>
                </a:lnTo>
                <a:lnTo>
                  <a:pt x="345" y="209"/>
                </a:lnTo>
                <a:lnTo>
                  <a:pt x="334" y="209"/>
                </a:lnTo>
                <a:lnTo>
                  <a:pt x="321" y="200"/>
                </a:lnTo>
                <a:lnTo>
                  <a:pt x="315" y="182"/>
                </a:lnTo>
                <a:lnTo>
                  <a:pt x="304" y="165"/>
                </a:lnTo>
                <a:lnTo>
                  <a:pt x="310" y="141"/>
                </a:lnTo>
                <a:lnTo>
                  <a:pt x="314" y="126"/>
                </a:lnTo>
                <a:lnTo>
                  <a:pt x="310" y="107"/>
                </a:lnTo>
                <a:lnTo>
                  <a:pt x="308" y="84"/>
                </a:lnTo>
                <a:lnTo>
                  <a:pt x="287" y="80"/>
                </a:lnTo>
                <a:lnTo>
                  <a:pt x="264" y="98"/>
                </a:lnTo>
                <a:lnTo>
                  <a:pt x="245" y="109"/>
                </a:lnTo>
                <a:lnTo>
                  <a:pt x="226" y="108"/>
                </a:lnTo>
                <a:lnTo>
                  <a:pt x="208" y="93"/>
                </a:lnTo>
                <a:lnTo>
                  <a:pt x="200" y="76"/>
                </a:lnTo>
                <a:lnTo>
                  <a:pt x="183" y="64"/>
                </a:lnTo>
                <a:lnTo>
                  <a:pt x="165" y="72"/>
                </a:lnTo>
                <a:lnTo>
                  <a:pt x="150" y="85"/>
                </a:lnTo>
                <a:lnTo>
                  <a:pt x="136" y="95"/>
                </a:lnTo>
                <a:lnTo>
                  <a:pt x="117" y="92"/>
                </a:lnTo>
                <a:lnTo>
                  <a:pt x="88" y="81"/>
                </a:lnTo>
                <a:lnTo>
                  <a:pt x="73" y="82"/>
                </a:lnTo>
                <a:lnTo>
                  <a:pt x="53" y="81"/>
                </a:lnTo>
                <a:lnTo>
                  <a:pt x="43" y="74"/>
                </a:lnTo>
                <a:lnTo>
                  <a:pt x="36" y="67"/>
                </a:lnTo>
                <a:lnTo>
                  <a:pt x="21" y="64"/>
                </a:lnTo>
                <a:lnTo>
                  <a:pt x="0" y="63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1" name="Freeform 1074"/>
          <p:cNvSpPr>
            <a:spLocks/>
          </p:cNvSpPr>
          <p:nvPr/>
        </p:nvSpPr>
        <p:spPr bwMode="auto">
          <a:xfrm>
            <a:off x="7332663" y="5432425"/>
            <a:ext cx="363537" cy="608013"/>
          </a:xfrm>
          <a:custGeom>
            <a:avLst/>
            <a:gdLst>
              <a:gd name="T0" fmla="*/ 339725 w 229"/>
              <a:gd name="T1" fmla="*/ 606425 h 383"/>
              <a:gd name="T2" fmla="*/ 354012 w 229"/>
              <a:gd name="T3" fmla="*/ 587375 h 383"/>
              <a:gd name="T4" fmla="*/ 358775 w 229"/>
              <a:gd name="T5" fmla="*/ 577850 h 383"/>
              <a:gd name="T6" fmla="*/ 361950 w 229"/>
              <a:gd name="T7" fmla="*/ 557213 h 383"/>
              <a:gd name="T8" fmla="*/ 361950 w 229"/>
              <a:gd name="T9" fmla="*/ 536575 h 383"/>
              <a:gd name="T10" fmla="*/ 361950 w 229"/>
              <a:gd name="T11" fmla="*/ 523875 h 383"/>
              <a:gd name="T12" fmla="*/ 354012 w 229"/>
              <a:gd name="T13" fmla="*/ 512763 h 383"/>
              <a:gd name="T14" fmla="*/ 346075 w 229"/>
              <a:gd name="T15" fmla="*/ 509588 h 383"/>
              <a:gd name="T16" fmla="*/ 328612 w 229"/>
              <a:gd name="T17" fmla="*/ 506413 h 383"/>
              <a:gd name="T18" fmla="*/ 317500 w 229"/>
              <a:gd name="T19" fmla="*/ 511175 h 383"/>
              <a:gd name="T20" fmla="*/ 312737 w 229"/>
              <a:gd name="T21" fmla="*/ 527050 h 383"/>
              <a:gd name="T22" fmla="*/ 301625 w 229"/>
              <a:gd name="T23" fmla="*/ 536575 h 383"/>
              <a:gd name="T24" fmla="*/ 293687 w 229"/>
              <a:gd name="T25" fmla="*/ 541338 h 383"/>
              <a:gd name="T26" fmla="*/ 274637 w 229"/>
              <a:gd name="T27" fmla="*/ 542925 h 383"/>
              <a:gd name="T28" fmla="*/ 261937 w 229"/>
              <a:gd name="T29" fmla="*/ 542925 h 383"/>
              <a:gd name="T30" fmla="*/ 247650 w 229"/>
              <a:gd name="T31" fmla="*/ 528638 h 383"/>
              <a:gd name="T32" fmla="*/ 238125 w 229"/>
              <a:gd name="T33" fmla="*/ 509588 h 383"/>
              <a:gd name="T34" fmla="*/ 220662 w 229"/>
              <a:gd name="T35" fmla="*/ 488950 h 383"/>
              <a:gd name="T36" fmla="*/ 200025 w 229"/>
              <a:gd name="T37" fmla="*/ 484188 h 383"/>
              <a:gd name="T38" fmla="*/ 180975 w 229"/>
              <a:gd name="T39" fmla="*/ 484188 h 383"/>
              <a:gd name="T40" fmla="*/ 166687 w 229"/>
              <a:gd name="T41" fmla="*/ 476250 h 383"/>
              <a:gd name="T42" fmla="*/ 149225 w 229"/>
              <a:gd name="T43" fmla="*/ 455613 h 383"/>
              <a:gd name="T44" fmla="*/ 141287 w 229"/>
              <a:gd name="T45" fmla="*/ 444500 h 383"/>
              <a:gd name="T46" fmla="*/ 133350 w 229"/>
              <a:gd name="T47" fmla="*/ 444500 h 383"/>
              <a:gd name="T48" fmla="*/ 120650 w 229"/>
              <a:gd name="T49" fmla="*/ 444500 h 383"/>
              <a:gd name="T50" fmla="*/ 104775 w 229"/>
              <a:gd name="T51" fmla="*/ 428625 h 383"/>
              <a:gd name="T52" fmla="*/ 98425 w 229"/>
              <a:gd name="T53" fmla="*/ 406400 h 383"/>
              <a:gd name="T54" fmla="*/ 71437 w 229"/>
              <a:gd name="T55" fmla="*/ 401638 h 383"/>
              <a:gd name="T56" fmla="*/ 60325 w 229"/>
              <a:gd name="T57" fmla="*/ 374650 h 383"/>
              <a:gd name="T58" fmla="*/ 55562 w 229"/>
              <a:gd name="T59" fmla="*/ 342900 h 383"/>
              <a:gd name="T60" fmla="*/ 39687 w 229"/>
              <a:gd name="T61" fmla="*/ 320675 h 383"/>
              <a:gd name="T62" fmla="*/ 42862 w 229"/>
              <a:gd name="T63" fmla="*/ 300038 h 383"/>
              <a:gd name="T64" fmla="*/ 46037 w 229"/>
              <a:gd name="T65" fmla="*/ 269875 h 383"/>
              <a:gd name="T66" fmla="*/ 49212 w 229"/>
              <a:gd name="T67" fmla="*/ 265113 h 383"/>
              <a:gd name="T68" fmla="*/ 57150 w 229"/>
              <a:gd name="T69" fmla="*/ 234950 h 383"/>
              <a:gd name="T70" fmla="*/ 65087 w 229"/>
              <a:gd name="T71" fmla="*/ 222250 h 383"/>
              <a:gd name="T72" fmla="*/ 74612 w 229"/>
              <a:gd name="T73" fmla="*/ 190500 h 383"/>
              <a:gd name="T74" fmla="*/ 74612 w 229"/>
              <a:gd name="T75" fmla="*/ 182563 h 383"/>
              <a:gd name="T76" fmla="*/ 65087 w 229"/>
              <a:gd name="T77" fmla="*/ 171450 h 383"/>
              <a:gd name="T78" fmla="*/ 47625 w 229"/>
              <a:gd name="T79" fmla="*/ 152400 h 383"/>
              <a:gd name="T80" fmla="*/ 52387 w 229"/>
              <a:gd name="T81" fmla="*/ 123825 h 383"/>
              <a:gd name="T82" fmla="*/ 38100 w 229"/>
              <a:gd name="T83" fmla="*/ 111125 h 383"/>
              <a:gd name="T84" fmla="*/ 23812 w 229"/>
              <a:gd name="T85" fmla="*/ 71438 h 383"/>
              <a:gd name="T86" fmla="*/ 25400 w 229"/>
              <a:gd name="T87" fmla="*/ 50800 h 383"/>
              <a:gd name="T88" fmla="*/ 33337 w 229"/>
              <a:gd name="T89" fmla="*/ 30163 h 383"/>
              <a:gd name="T90" fmla="*/ 34925 w 229"/>
              <a:gd name="T91" fmla="*/ 19050 h 383"/>
              <a:gd name="T92" fmla="*/ 34925 w 229"/>
              <a:gd name="T93" fmla="*/ 12700 h 383"/>
              <a:gd name="T94" fmla="*/ 23812 w 229"/>
              <a:gd name="T95" fmla="*/ 4763 h 383"/>
              <a:gd name="T96" fmla="*/ 17462 w 229"/>
              <a:gd name="T97" fmla="*/ 4763 h 383"/>
              <a:gd name="T98" fmla="*/ 0 w 229"/>
              <a:gd name="T99" fmla="*/ 0 h 38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29"/>
              <a:gd name="T151" fmla="*/ 0 h 383"/>
              <a:gd name="T152" fmla="*/ 229 w 229"/>
              <a:gd name="T153" fmla="*/ 383 h 38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29" h="383">
                <a:moveTo>
                  <a:pt x="214" y="382"/>
                </a:moveTo>
                <a:lnTo>
                  <a:pt x="223" y="370"/>
                </a:lnTo>
                <a:lnTo>
                  <a:pt x="226" y="364"/>
                </a:lnTo>
                <a:lnTo>
                  <a:pt x="228" y="351"/>
                </a:lnTo>
                <a:lnTo>
                  <a:pt x="228" y="338"/>
                </a:lnTo>
                <a:lnTo>
                  <a:pt x="228" y="330"/>
                </a:lnTo>
                <a:lnTo>
                  <a:pt x="223" y="323"/>
                </a:lnTo>
                <a:lnTo>
                  <a:pt x="218" y="321"/>
                </a:lnTo>
                <a:lnTo>
                  <a:pt x="207" y="319"/>
                </a:lnTo>
                <a:lnTo>
                  <a:pt x="200" y="322"/>
                </a:lnTo>
                <a:lnTo>
                  <a:pt x="197" y="332"/>
                </a:lnTo>
                <a:lnTo>
                  <a:pt x="190" y="338"/>
                </a:lnTo>
                <a:lnTo>
                  <a:pt x="185" y="341"/>
                </a:lnTo>
                <a:lnTo>
                  <a:pt x="173" y="342"/>
                </a:lnTo>
                <a:lnTo>
                  <a:pt x="165" y="342"/>
                </a:lnTo>
                <a:lnTo>
                  <a:pt x="156" y="333"/>
                </a:lnTo>
                <a:lnTo>
                  <a:pt x="150" y="321"/>
                </a:lnTo>
                <a:lnTo>
                  <a:pt x="139" y="308"/>
                </a:lnTo>
                <a:lnTo>
                  <a:pt x="126" y="305"/>
                </a:lnTo>
                <a:lnTo>
                  <a:pt x="114" y="305"/>
                </a:lnTo>
                <a:lnTo>
                  <a:pt x="105" y="300"/>
                </a:lnTo>
                <a:lnTo>
                  <a:pt x="94" y="287"/>
                </a:lnTo>
                <a:lnTo>
                  <a:pt x="89" y="280"/>
                </a:lnTo>
                <a:lnTo>
                  <a:pt x="84" y="280"/>
                </a:lnTo>
                <a:lnTo>
                  <a:pt x="76" y="280"/>
                </a:lnTo>
                <a:lnTo>
                  <a:pt x="66" y="270"/>
                </a:lnTo>
                <a:lnTo>
                  <a:pt x="62" y="256"/>
                </a:lnTo>
                <a:lnTo>
                  <a:pt x="45" y="253"/>
                </a:lnTo>
                <a:lnTo>
                  <a:pt x="38" y="236"/>
                </a:lnTo>
                <a:lnTo>
                  <a:pt x="35" y="216"/>
                </a:lnTo>
                <a:lnTo>
                  <a:pt x="25" y="202"/>
                </a:lnTo>
                <a:lnTo>
                  <a:pt x="27" y="189"/>
                </a:lnTo>
                <a:lnTo>
                  <a:pt x="29" y="170"/>
                </a:lnTo>
                <a:lnTo>
                  <a:pt x="31" y="167"/>
                </a:lnTo>
                <a:lnTo>
                  <a:pt x="36" y="148"/>
                </a:lnTo>
                <a:lnTo>
                  <a:pt x="41" y="140"/>
                </a:lnTo>
                <a:lnTo>
                  <a:pt x="47" y="120"/>
                </a:lnTo>
                <a:lnTo>
                  <a:pt x="47" y="115"/>
                </a:lnTo>
                <a:lnTo>
                  <a:pt x="41" y="108"/>
                </a:lnTo>
                <a:lnTo>
                  <a:pt x="30" y="96"/>
                </a:lnTo>
                <a:lnTo>
                  <a:pt x="33" y="78"/>
                </a:lnTo>
                <a:lnTo>
                  <a:pt x="24" y="70"/>
                </a:lnTo>
                <a:lnTo>
                  <a:pt x="15" y="45"/>
                </a:lnTo>
                <a:lnTo>
                  <a:pt x="16" y="32"/>
                </a:lnTo>
                <a:lnTo>
                  <a:pt x="21" y="19"/>
                </a:lnTo>
                <a:lnTo>
                  <a:pt x="22" y="12"/>
                </a:lnTo>
                <a:lnTo>
                  <a:pt x="22" y="8"/>
                </a:lnTo>
                <a:lnTo>
                  <a:pt x="15" y="3"/>
                </a:lnTo>
                <a:lnTo>
                  <a:pt x="11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2" name="Freeform 1075"/>
          <p:cNvSpPr>
            <a:spLocks/>
          </p:cNvSpPr>
          <p:nvPr/>
        </p:nvSpPr>
        <p:spPr bwMode="auto">
          <a:xfrm>
            <a:off x="6307138" y="5746750"/>
            <a:ext cx="111125" cy="153988"/>
          </a:xfrm>
          <a:custGeom>
            <a:avLst/>
            <a:gdLst>
              <a:gd name="T0" fmla="*/ 88900 w 70"/>
              <a:gd name="T1" fmla="*/ 152400 h 97"/>
              <a:gd name="T2" fmla="*/ 85725 w 70"/>
              <a:gd name="T3" fmla="*/ 142875 h 97"/>
              <a:gd name="T4" fmla="*/ 93662 w 70"/>
              <a:gd name="T5" fmla="*/ 138113 h 97"/>
              <a:gd name="T6" fmla="*/ 101600 w 70"/>
              <a:gd name="T7" fmla="*/ 133350 h 97"/>
              <a:gd name="T8" fmla="*/ 98425 w 70"/>
              <a:gd name="T9" fmla="*/ 111125 h 97"/>
              <a:gd name="T10" fmla="*/ 103188 w 70"/>
              <a:gd name="T11" fmla="*/ 107950 h 97"/>
              <a:gd name="T12" fmla="*/ 109538 w 70"/>
              <a:gd name="T13" fmla="*/ 101600 h 97"/>
              <a:gd name="T14" fmla="*/ 107950 w 70"/>
              <a:gd name="T15" fmla="*/ 93663 h 97"/>
              <a:gd name="T16" fmla="*/ 95250 w 70"/>
              <a:gd name="T17" fmla="*/ 79375 h 97"/>
              <a:gd name="T18" fmla="*/ 98425 w 70"/>
              <a:gd name="T19" fmla="*/ 73025 h 97"/>
              <a:gd name="T20" fmla="*/ 101600 w 70"/>
              <a:gd name="T21" fmla="*/ 65088 h 97"/>
              <a:gd name="T22" fmla="*/ 92075 w 70"/>
              <a:gd name="T23" fmla="*/ 58738 h 97"/>
              <a:gd name="T24" fmla="*/ 85725 w 70"/>
              <a:gd name="T25" fmla="*/ 47625 h 97"/>
              <a:gd name="T26" fmla="*/ 84137 w 70"/>
              <a:gd name="T27" fmla="*/ 41275 h 97"/>
              <a:gd name="T28" fmla="*/ 74612 w 70"/>
              <a:gd name="T29" fmla="*/ 33338 h 97"/>
              <a:gd name="T30" fmla="*/ 58737 w 70"/>
              <a:gd name="T31" fmla="*/ 34925 h 97"/>
              <a:gd name="T32" fmla="*/ 49212 w 70"/>
              <a:gd name="T33" fmla="*/ 26988 h 97"/>
              <a:gd name="T34" fmla="*/ 38100 w 70"/>
              <a:gd name="T35" fmla="*/ 23813 h 97"/>
              <a:gd name="T36" fmla="*/ 23812 w 70"/>
              <a:gd name="T37" fmla="*/ 25400 h 97"/>
              <a:gd name="T38" fmla="*/ 17462 w 70"/>
              <a:gd name="T39" fmla="*/ 15875 h 97"/>
              <a:gd name="T40" fmla="*/ 7937 w 70"/>
              <a:gd name="T41" fmla="*/ 12700 h 97"/>
              <a:gd name="T42" fmla="*/ 3175 w 70"/>
              <a:gd name="T43" fmla="*/ 4763 h 97"/>
              <a:gd name="T44" fmla="*/ 0 w 70"/>
              <a:gd name="T45" fmla="*/ 0 h 9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70"/>
              <a:gd name="T70" fmla="*/ 0 h 97"/>
              <a:gd name="T71" fmla="*/ 70 w 70"/>
              <a:gd name="T72" fmla="*/ 97 h 9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70" h="97">
                <a:moveTo>
                  <a:pt x="56" y="96"/>
                </a:moveTo>
                <a:lnTo>
                  <a:pt x="54" y="90"/>
                </a:lnTo>
                <a:lnTo>
                  <a:pt x="59" y="87"/>
                </a:lnTo>
                <a:lnTo>
                  <a:pt x="64" y="84"/>
                </a:lnTo>
                <a:lnTo>
                  <a:pt x="62" y="70"/>
                </a:lnTo>
                <a:lnTo>
                  <a:pt x="65" y="68"/>
                </a:lnTo>
                <a:lnTo>
                  <a:pt x="69" y="64"/>
                </a:lnTo>
                <a:lnTo>
                  <a:pt x="68" y="59"/>
                </a:lnTo>
                <a:lnTo>
                  <a:pt x="60" y="50"/>
                </a:lnTo>
                <a:lnTo>
                  <a:pt x="62" y="46"/>
                </a:lnTo>
                <a:lnTo>
                  <a:pt x="64" y="41"/>
                </a:lnTo>
                <a:lnTo>
                  <a:pt x="58" y="37"/>
                </a:lnTo>
                <a:lnTo>
                  <a:pt x="54" y="30"/>
                </a:lnTo>
                <a:lnTo>
                  <a:pt x="53" y="26"/>
                </a:lnTo>
                <a:lnTo>
                  <a:pt x="47" y="21"/>
                </a:lnTo>
                <a:lnTo>
                  <a:pt x="37" y="22"/>
                </a:lnTo>
                <a:lnTo>
                  <a:pt x="31" y="17"/>
                </a:lnTo>
                <a:lnTo>
                  <a:pt x="24" y="15"/>
                </a:lnTo>
                <a:lnTo>
                  <a:pt x="15" y="16"/>
                </a:lnTo>
                <a:lnTo>
                  <a:pt x="11" y="10"/>
                </a:lnTo>
                <a:lnTo>
                  <a:pt x="5" y="8"/>
                </a:lnTo>
                <a:lnTo>
                  <a:pt x="2" y="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3" name="Freeform 1076"/>
          <p:cNvSpPr>
            <a:spLocks/>
          </p:cNvSpPr>
          <p:nvPr/>
        </p:nvSpPr>
        <p:spPr bwMode="auto">
          <a:xfrm>
            <a:off x="6157913" y="3182938"/>
            <a:ext cx="254000" cy="2236787"/>
          </a:xfrm>
          <a:custGeom>
            <a:avLst/>
            <a:gdLst>
              <a:gd name="T0" fmla="*/ 17462 w 160"/>
              <a:gd name="T1" fmla="*/ 2228850 h 1409"/>
              <a:gd name="T2" fmla="*/ 30163 w 160"/>
              <a:gd name="T3" fmla="*/ 2190750 h 1409"/>
              <a:gd name="T4" fmla="*/ 38100 w 160"/>
              <a:gd name="T5" fmla="*/ 2147887 h 1409"/>
              <a:gd name="T6" fmla="*/ 57150 w 160"/>
              <a:gd name="T7" fmla="*/ 2108200 h 1409"/>
              <a:gd name="T8" fmla="*/ 100012 w 160"/>
              <a:gd name="T9" fmla="*/ 2084387 h 1409"/>
              <a:gd name="T10" fmla="*/ 131762 w 160"/>
              <a:gd name="T11" fmla="*/ 2047875 h 1409"/>
              <a:gd name="T12" fmla="*/ 155575 w 160"/>
              <a:gd name="T13" fmla="*/ 1997075 h 1409"/>
              <a:gd name="T14" fmla="*/ 160337 w 160"/>
              <a:gd name="T15" fmla="*/ 1947862 h 1409"/>
              <a:gd name="T16" fmla="*/ 174625 w 160"/>
              <a:gd name="T17" fmla="*/ 1903412 h 1409"/>
              <a:gd name="T18" fmla="*/ 203200 w 160"/>
              <a:gd name="T19" fmla="*/ 1855787 h 1409"/>
              <a:gd name="T20" fmla="*/ 241300 w 160"/>
              <a:gd name="T21" fmla="*/ 1849437 h 1409"/>
              <a:gd name="T22" fmla="*/ 249238 w 160"/>
              <a:gd name="T23" fmla="*/ 1801812 h 1409"/>
              <a:gd name="T24" fmla="*/ 211138 w 160"/>
              <a:gd name="T25" fmla="*/ 1744662 h 1409"/>
              <a:gd name="T26" fmla="*/ 166687 w 160"/>
              <a:gd name="T27" fmla="*/ 1700212 h 1409"/>
              <a:gd name="T28" fmla="*/ 163512 w 160"/>
              <a:gd name="T29" fmla="*/ 1644650 h 1409"/>
              <a:gd name="T30" fmla="*/ 203200 w 160"/>
              <a:gd name="T31" fmla="*/ 1606549 h 1409"/>
              <a:gd name="T32" fmla="*/ 223838 w 160"/>
              <a:gd name="T33" fmla="*/ 1571624 h 1409"/>
              <a:gd name="T34" fmla="*/ 246063 w 160"/>
              <a:gd name="T35" fmla="*/ 1555750 h 1409"/>
              <a:gd name="T36" fmla="*/ 214313 w 160"/>
              <a:gd name="T37" fmla="*/ 1506537 h 1409"/>
              <a:gd name="T38" fmla="*/ 203200 w 160"/>
              <a:gd name="T39" fmla="*/ 1439862 h 1409"/>
              <a:gd name="T40" fmla="*/ 177800 w 160"/>
              <a:gd name="T41" fmla="*/ 1374775 h 1409"/>
              <a:gd name="T42" fmla="*/ 100012 w 160"/>
              <a:gd name="T43" fmla="*/ 1330325 h 1409"/>
              <a:gd name="T44" fmla="*/ 77787 w 160"/>
              <a:gd name="T45" fmla="*/ 1279525 h 1409"/>
              <a:gd name="T46" fmla="*/ 50800 w 160"/>
              <a:gd name="T47" fmla="*/ 1225550 h 1409"/>
              <a:gd name="T48" fmla="*/ 84137 w 160"/>
              <a:gd name="T49" fmla="*/ 1181100 h 1409"/>
              <a:gd name="T50" fmla="*/ 100012 w 160"/>
              <a:gd name="T51" fmla="*/ 1139825 h 1409"/>
              <a:gd name="T52" fmla="*/ 82550 w 160"/>
              <a:gd name="T53" fmla="*/ 1095375 h 1409"/>
              <a:gd name="T54" fmla="*/ 74612 w 160"/>
              <a:gd name="T55" fmla="*/ 1036637 h 1409"/>
              <a:gd name="T56" fmla="*/ 60325 w 160"/>
              <a:gd name="T57" fmla="*/ 971550 h 1409"/>
              <a:gd name="T58" fmla="*/ 93662 w 160"/>
              <a:gd name="T59" fmla="*/ 977900 h 1409"/>
              <a:gd name="T60" fmla="*/ 144462 w 160"/>
              <a:gd name="T61" fmla="*/ 946150 h 1409"/>
              <a:gd name="T62" fmla="*/ 165100 w 160"/>
              <a:gd name="T63" fmla="*/ 895350 h 1409"/>
              <a:gd name="T64" fmla="*/ 174625 w 160"/>
              <a:gd name="T65" fmla="*/ 857250 h 1409"/>
              <a:gd name="T66" fmla="*/ 103188 w 160"/>
              <a:gd name="T67" fmla="*/ 854075 h 1409"/>
              <a:gd name="T68" fmla="*/ 53975 w 160"/>
              <a:gd name="T69" fmla="*/ 822325 h 1409"/>
              <a:gd name="T70" fmla="*/ 20637 w 160"/>
              <a:gd name="T71" fmla="*/ 771525 h 1409"/>
              <a:gd name="T72" fmla="*/ 25400 w 160"/>
              <a:gd name="T73" fmla="*/ 727075 h 1409"/>
              <a:gd name="T74" fmla="*/ 58738 w 160"/>
              <a:gd name="T75" fmla="*/ 757237 h 1409"/>
              <a:gd name="T76" fmla="*/ 88900 w 160"/>
              <a:gd name="T77" fmla="*/ 717550 h 1409"/>
              <a:gd name="T78" fmla="*/ 130175 w 160"/>
              <a:gd name="T79" fmla="*/ 652462 h 1409"/>
              <a:gd name="T80" fmla="*/ 111125 w 160"/>
              <a:gd name="T81" fmla="*/ 569912 h 1409"/>
              <a:gd name="T82" fmla="*/ 58738 w 160"/>
              <a:gd name="T83" fmla="*/ 493712 h 1409"/>
              <a:gd name="T84" fmla="*/ 19050 w 160"/>
              <a:gd name="T85" fmla="*/ 436562 h 1409"/>
              <a:gd name="T86" fmla="*/ 68262 w 160"/>
              <a:gd name="T87" fmla="*/ 384175 h 1409"/>
              <a:gd name="T88" fmla="*/ 41275 w 160"/>
              <a:gd name="T89" fmla="*/ 311150 h 1409"/>
              <a:gd name="T90" fmla="*/ 115888 w 160"/>
              <a:gd name="T91" fmla="*/ 315912 h 1409"/>
              <a:gd name="T92" fmla="*/ 190500 w 160"/>
              <a:gd name="T93" fmla="*/ 255587 h 1409"/>
              <a:gd name="T94" fmla="*/ 138112 w 160"/>
              <a:gd name="T95" fmla="*/ 168275 h 1409"/>
              <a:gd name="T96" fmla="*/ 109538 w 160"/>
              <a:gd name="T97" fmla="*/ 80962 h 1409"/>
              <a:gd name="T98" fmla="*/ 104775 w 160"/>
              <a:gd name="T99" fmla="*/ 17462 h 14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60"/>
              <a:gd name="T151" fmla="*/ 0 h 1409"/>
              <a:gd name="T152" fmla="*/ 160 w 160"/>
              <a:gd name="T153" fmla="*/ 1409 h 140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60" h="1409">
                <a:moveTo>
                  <a:pt x="0" y="1407"/>
                </a:moveTo>
                <a:lnTo>
                  <a:pt x="5" y="1408"/>
                </a:lnTo>
                <a:lnTo>
                  <a:pt x="11" y="1404"/>
                </a:lnTo>
                <a:lnTo>
                  <a:pt x="14" y="1393"/>
                </a:lnTo>
                <a:lnTo>
                  <a:pt x="16" y="1387"/>
                </a:lnTo>
                <a:lnTo>
                  <a:pt x="19" y="1380"/>
                </a:lnTo>
                <a:lnTo>
                  <a:pt x="13" y="1374"/>
                </a:lnTo>
                <a:lnTo>
                  <a:pt x="19" y="1364"/>
                </a:lnTo>
                <a:lnTo>
                  <a:pt x="24" y="1353"/>
                </a:lnTo>
                <a:lnTo>
                  <a:pt x="25" y="1344"/>
                </a:lnTo>
                <a:lnTo>
                  <a:pt x="32" y="1342"/>
                </a:lnTo>
                <a:lnTo>
                  <a:pt x="36" y="1328"/>
                </a:lnTo>
                <a:lnTo>
                  <a:pt x="44" y="1315"/>
                </a:lnTo>
                <a:lnTo>
                  <a:pt x="48" y="1315"/>
                </a:lnTo>
                <a:lnTo>
                  <a:pt x="63" y="1313"/>
                </a:lnTo>
                <a:lnTo>
                  <a:pt x="75" y="1303"/>
                </a:lnTo>
                <a:lnTo>
                  <a:pt x="78" y="1294"/>
                </a:lnTo>
                <a:lnTo>
                  <a:pt x="83" y="1290"/>
                </a:lnTo>
                <a:lnTo>
                  <a:pt x="86" y="1282"/>
                </a:lnTo>
                <a:lnTo>
                  <a:pt x="89" y="1266"/>
                </a:lnTo>
                <a:lnTo>
                  <a:pt x="98" y="1258"/>
                </a:lnTo>
                <a:lnTo>
                  <a:pt x="99" y="1247"/>
                </a:lnTo>
                <a:lnTo>
                  <a:pt x="99" y="1234"/>
                </a:lnTo>
                <a:lnTo>
                  <a:pt x="101" y="1227"/>
                </a:lnTo>
                <a:lnTo>
                  <a:pt x="102" y="1219"/>
                </a:lnTo>
                <a:lnTo>
                  <a:pt x="103" y="1208"/>
                </a:lnTo>
                <a:lnTo>
                  <a:pt x="110" y="1199"/>
                </a:lnTo>
                <a:lnTo>
                  <a:pt x="120" y="1193"/>
                </a:lnTo>
                <a:lnTo>
                  <a:pt x="124" y="1185"/>
                </a:lnTo>
                <a:lnTo>
                  <a:pt x="128" y="1169"/>
                </a:lnTo>
                <a:lnTo>
                  <a:pt x="135" y="1166"/>
                </a:lnTo>
                <a:lnTo>
                  <a:pt x="143" y="1166"/>
                </a:lnTo>
                <a:lnTo>
                  <a:pt x="152" y="1165"/>
                </a:lnTo>
                <a:lnTo>
                  <a:pt x="158" y="1159"/>
                </a:lnTo>
                <a:lnTo>
                  <a:pt x="155" y="1151"/>
                </a:lnTo>
                <a:lnTo>
                  <a:pt x="157" y="1135"/>
                </a:lnTo>
                <a:lnTo>
                  <a:pt x="148" y="1127"/>
                </a:lnTo>
                <a:lnTo>
                  <a:pt x="139" y="1116"/>
                </a:lnTo>
                <a:lnTo>
                  <a:pt x="133" y="1099"/>
                </a:lnTo>
                <a:lnTo>
                  <a:pt x="129" y="1085"/>
                </a:lnTo>
                <a:lnTo>
                  <a:pt x="120" y="1076"/>
                </a:lnTo>
                <a:lnTo>
                  <a:pt x="105" y="1071"/>
                </a:lnTo>
                <a:lnTo>
                  <a:pt x="99" y="1056"/>
                </a:lnTo>
                <a:lnTo>
                  <a:pt x="103" y="1046"/>
                </a:lnTo>
                <a:lnTo>
                  <a:pt x="103" y="1036"/>
                </a:lnTo>
                <a:lnTo>
                  <a:pt x="110" y="1033"/>
                </a:lnTo>
                <a:lnTo>
                  <a:pt x="124" y="1023"/>
                </a:lnTo>
                <a:lnTo>
                  <a:pt x="128" y="1012"/>
                </a:lnTo>
                <a:lnTo>
                  <a:pt x="135" y="1005"/>
                </a:lnTo>
                <a:lnTo>
                  <a:pt x="139" y="999"/>
                </a:lnTo>
                <a:lnTo>
                  <a:pt x="141" y="990"/>
                </a:lnTo>
                <a:lnTo>
                  <a:pt x="146" y="979"/>
                </a:lnTo>
                <a:lnTo>
                  <a:pt x="150" y="978"/>
                </a:lnTo>
                <a:lnTo>
                  <a:pt x="155" y="980"/>
                </a:lnTo>
                <a:lnTo>
                  <a:pt x="159" y="969"/>
                </a:lnTo>
                <a:lnTo>
                  <a:pt x="154" y="960"/>
                </a:lnTo>
                <a:lnTo>
                  <a:pt x="135" y="949"/>
                </a:lnTo>
                <a:lnTo>
                  <a:pt x="127" y="937"/>
                </a:lnTo>
                <a:lnTo>
                  <a:pt x="124" y="921"/>
                </a:lnTo>
                <a:lnTo>
                  <a:pt x="128" y="907"/>
                </a:lnTo>
                <a:lnTo>
                  <a:pt x="134" y="894"/>
                </a:lnTo>
                <a:lnTo>
                  <a:pt x="128" y="883"/>
                </a:lnTo>
                <a:lnTo>
                  <a:pt x="112" y="866"/>
                </a:lnTo>
                <a:lnTo>
                  <a:pt x="91" y="854"/>
                </a:lnTo>
                <a:lnTo>
                  <a:pt x="79" y="845"/>
                </a:lnTo>
                <a:lnTo>
                  <a:pt x="63" y="838"/>
                </a:lnTo>
                <a:lnTo>
                  <a:pt x="46" y="830"/>
                </a:lnTo>
                <a:lnTo>
                  <a:pt x="54" y="822"/>
                </a:lnTo>
                <a:lnTo>
                  <a:pt x="49" y="806"/>
                </a:lnTo>
                <a:lnTo>
                  <a:pt x="41" y="796"/>
                </a:lnTo>
                <a:lnTo>
                  <a:pt x="41" y="786"/>
                </a:lnTo>
                <a:lnTo>
                  <a:pt x="32" y="772"/>
                </a:lnTo>
                <a:lnTo>
                  <a:pt x="33" y="760"/>
                </a:lnTo>
                <a:lnTo>
                  <a:pt x="46" y="749"/>
                </a:lnTo>
                <a:lnTo>
                  <a:pt x="53" y="744"/>
                </a:lnTo>
                <a:lnTo>
                  <a:pt x="53" y="734"/>
                </a:lnTo>
                <a:lnTo>
                  <a:pt x="56" y="726"/>
                </a:lnTo>
                <a:lnTo>
                  <a:pt x="63" y="718"/>
                </a:lnTo>
                <a:lnTo>
                  <a:pt x="64" y="702"/>
                </a:lnTo>
                <a:lnTo>
                  <a:pt x="64" y="691"/>
                </a:lnTo>
                <a:lnTo>
                  <a:pt x="52" y="690"/>
                </a:lnTo>
                <a:lnTo>
                  <a:pt x="39" y="680"/>
                </a:lnTo>
                <a:lnTo>
                  <a:pt x="46" y="665"/>
                </a:lnTo>
                <a:lnTo>
                  <a:pt x="47" y="653"/>
                </a:lnTo>
                <a:lnTo>
                  <a:pt x="36" y="646"/>
                </a:lnTo>
                <a:lnTo>
                  <a:pt x="29" y="627"/>
                </a:lnTo>
                <a:lnTo>
                  <a:pt x="38" y="612"/>
                </a:lnTo>
                <a:lnTo>
                  <a:pt x="44" y="612"/>
                </a:lnTo>
                <a:lnTo>
                  <a:pt x="43" y="619"/>
                </a:lnTo>
                <a:lnTo>
                  <a:pt x="59" y="616"/>
                </a:lnTo>
                <a:lnTo>
                  <a:pt x="68" y="605"/>
                </a:lnTo>
                <a:lnTo>
                  <a:pt x="80" y="603"/>
                </a:lnTo>
                <a:lnTo>
                  <a:pt x="91" y="596"/>
                </a:lnTo>
                <a:lnTo>
                  <a:pt x="89" y="580"/>
                </a:lnTo>
                <a:lnTo>
                  <a:pt x="95" y="574"/>
                </a:lnTo>
                <a:lnTo>
                  <a:pt x="104" y="564"/>
                </a:lnTo>
                <a:lnTo>
                  <a:pt x="105" y="556"/>
                </a:lnTo>
                <a:lnTo>
                  <a:pt x="113" y="550"/>
                </a:lnTo>
                <a:lnTo>
                  <a:pt x="110" y="540"/>
                </a:lnTo>
                <a:lnTo>
                  <a:pt x="98" y="538"/>
                </a:lnTo>
                <a:lnTo>
                  <a:pt x="86" y="544"/>
                </a:lnTo>
                <a:lnTo>
                  <a:pt x="65" y="538"/>
                </a:lnTo>
                <a:lnTo>
                  <a:pt x="53" y="535"/>
                </a:lnTo>
                <a:lnTo>
                  <a:pt x="47" y="528"/>
                </a:lnTo>
                <a:lnTo>
                  <a:pt x="34" y="518"/>
                </a:lnTo>
                <a:lnTo>
                  <a:pt x="24" y="509"/>
                </a:lnTo>
                <a:lnTo>
                  <a:pt x="18" y="497"/>
                </a:lnTo>
                <a:lnTo>
                  <a:pt x="13" y="486"/>
                </a:lnTo>
                <a:lnTo>
                  <a:pt x="14" y="476"/>
                </a:lnTo>
                <a:lnTo>
                  <a:pt x="14" y="466"/>
                </a:lnTo>
                <a:lnTo>
                  <a:pt x="16" y="458"/>
                </a:lnTo>
                <a:lnTo>
                  <a:pt x="23" y="459"/>
                </a:lnTo>
                <a:lnTo>
                  <a:pt x="25" y="471"/>
                </a:lnTo>
                <a:lnTo>
                  <a:pt x="37" y="477"/>
                </a:lnTo>
                <a:lnTo>
                  <a:pt x="48" y="468"/>
                </a:lnTo>
                <a:lnTo>
                  <a:pt x="49" y="459"/>
                </a:lnTo>
                <a:lnTo>
                  <a:pt x="56" y="452"/>
                </a:lnTo>
                <a:lnTo>
                  <a:pt x="66" y="446"/>
                </a:lnTo>
                <a:lnTo>
                  <a:pt x="78" y="434"/>
                </a:lnTo>
                <a:lnTo>
                  <a:pt x="82" y="411"/>
                </a:lnTo>
                <a:lnTo>
                  <a:pt x="78" y="396"/>
                </a:lnTo>
                <a:lnTo>
                  <a:pt x="72" y="378"/>
                </a:lnTo>
                <a:lnTo>
                  <a:pt x="70" y="359"/>
                </a:lnTo>
                <a:lnTo>
                  <a:pt x="72" y="336"/>
                </a:lnTo>
                <a:lnTo>
                  <a:pt x="63" y="313"/>
                </a:lnTo>
                <a:lnTo>
                  <a:pt x="37" y="311"/>
                </a:lnTo>
                <a:lnTo>
                  <a:pt x="16" y="309"/>
                </a:lnTo>
                <a:lnTo>
                  <a:pt x="3" y="289"/>
                </a:lnTo>
                <a:lnTo>
                  <a:pt x="12" y="275"/>
                </a:lnTo>
                <a:lnTo>
                  <a:pt x="23" y="269"/>
                </a:lnTo>
                <a:lnTo>
                  <a:pt x="38" y="259"/>
                </a:lnTo>
                <a:lnTo>
                  <a:pt x="43" y="242"/>
                </a:lnTo>
                <a:lnTo>
                  <a:pt x="37" y="226"/>
                </a:lnTo>
                <a:lnTo>
                  <a:pt x="29" y="213"/>
                </a:lnTo>
                <a:lnTo>
                  <a:pt x="26" y="196"/>
                </a:lnTo>
                <a:lnTo>
                  <a:pt x="41" y="188"/>
                </a:lnTo>
                <a:lnTo>
                  <a:pt x="58" y="194"/>
                </a:lnTo>
                <a:lnTo>
                  <a:pt x="73" y="199"/>
                </a:lnTo>
                <a:lnTo>
                  <a:pt x="106" y="197"/>
                </a:lnTo>
                <a:lnTo>
                  <a:pt x="117" y="178"/>
                </a:lnTo>
                <a:lnTo>
                  <a:pt x="120" y="161"/>
                </a:lnTo>
                <a:lnTo>
                  <a:pt x="124" y="143"/>
                </a:lnTo>
                <a:lnTo>
                  <a:pt x="115" y="123"/>
                </a:lnTo>
                <a:lnTo>
                  <a:pt x="87" y="106"/>
                </a:lnTo>
                <a:lnTo>
                  <a:pt x="84" y="83"/>
                </a:lnTo>
                <a:lnTo>
                  <a:pt x="72" y="67"/>
                </a:lnTo>
                <a:lnTo>
                  <a:pt x="69" y="51"/>
                </a:lnTo>
                <a:lnTo>
                  <a:pt x="66" y="38"/>
                </a:lnTo>
                <a:lnTo>
                  <a:pt x="67" y="24"/>
                </a:lnTo>
                <a:lnTo>
                  <a:pt x="66" y="11"/>
                </a:lnTo>
                <a:lnTo>
                  <a:pt x="67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4" name="Freeform 1077"/>
          <p:cNvSpPr>
            <a:spLocks/>
          </p:cNvSpPr>
          <p:nvPr/>
        </p:nvSpPr>
        <p:spPr bwMode="auto">
          <a:xfrm>
            <a:off x="6151563" y="1901825"/>
            <a:ext cx="400050" cy="442913"/>
          </a:xfrm>
          <a:custGeom>
            <a:avLst/>
            <a:gdLst>
              <a:gd name="T0" fmla="*/ 0 w 252"/>
              <a:gd name="T1" fmla="*/ 441325 h 279"/>
              <a:gd name="T2" fmla="*/ 14288 w 252"/>
              <a:gd name="T3" fmla="*/ 422275 h 279"/>
              <a:gd name="T4" fmla="*/ 31750 w 252"/>
              <a:gd name="T5" fmla="*/ 415925 h 279"/>
              <a:gd name="T6" fmla="*/ 55563 w 252"/>
              <a:gd name="T7" fmla="*/ 414338 h 279"/>
              <a:gd name="T8" fmla="*/ 77788 w 252"/>
              <a:gd name="T9" fmla="*/ 404813 h 279"/>
              <a:gd name="T10" fmla="*/ 92075 w 252"/>
              <a:gd name="T11" fmla="*/ 388938 h 279"/>
              <a:gd name="T12" fmla="*/ 92075 w 252"/>
              <a:gd name="T13" fmla="*/ 369888 h 279"/>
              <a:gd name="T14" fmla="*/ 82550 w 252"/>
              <a:gd name="T15" fmla="*/ 344488 h 279"/>
              <a:gd name="T16" fmla="*/ 77788 w 252"/>
              <a:gd name="T17" fmla="*/ 322263 h 279"/>
              <a:gd name="T18" fmla="*/ 85725 w 252"/>
              <a:gd name="T19" fmla="*/ 300038 h 279"/>
              <a:gd name="T20" fmla="*/ 119063 w 252"/>
              <a:gd name="T21" fmla="*/ 298450 h 279"/>
              <a:gd name="T22" fmla="*/ 139700 w 252"/>
              <a:gd name="T23" fmla="*/ 292100 h 279"/>
              <a:gd name="T24" fmla="*/ 153988 w 252"/>
              <a:gd name="T25" fmla="*/ 277813 h 279"/>
              <a:gd name="T26" fmla="*/ 168275 w 252"/>
              <a:gd name="T27" fmla="*/ 266700 h 279"/>
              <a:gd name="T28" fmla="*/ 174625 w 252"/>
              <a:gd name="T29" fmla="*/ 265113 h 279"/>
              <a:gd name="T30" fmla="*/ 179388 w 252"/>
              <a:gd name="T31" fmla="*/ 265113 h 279"/>
              <a:gd name="T32" fmla="*/ 196850 w 252"/>
              <a:gd name="T33" fmla="*/ 257175 h 279"/>
              <a:gd name="T34" fmla="*/ 206375 w 252"/>
              <a:gd name="T35" fmla="*/ 242888 h 279"/>
              <a:gd name="T36" fmla="*/ 219075 w 252"/>
              <a:gd name="T37" fmla="*/ 230188 h 279"/>
              <a:gd name="T38" fmla="*/ 225425 w 252"/>
              <a:gd name="T39" fmla="*/ 203200 h 279"/>
              <a:gd name="T40" fmla="*/ 241300 w 252"/>
              <a:gd name="T41" fmla="*/ 185738 h 279"/>
              <a:gd name="T42" fmla="*/ 257175 w 252"/>
              <a:gd name="T43" fmla="*/ 185738 h 279"/>
              <a:gd name="T44" fmla="*/ 269875 w 252"/>
              <a:gd name="T45" fmla="*/ 193675 h 279"/>
              <a:gd name="T46" fmla="*/ 290513 w 252"/>
              <a:gd name="T47" fmla="*/ 214313 h 279"/>
              <a:gd name="T48" fmla="*/ 312738 w 252"/>
              <a:gd name="T49" fmla="*/ 222250 h 279"/>
              <a:gd name="T50" fmla="*/ 339725 w 252"/>
              <a:gd name="T51" fmla="*/ 217488 h 279"/>
              <a:gd name="T52" fmla="*/ 346075 w 252"/>
              <a:gd name="T53" fmla="*/ 192088 h 279"/>
              <a:gd name="T54" fmla="*/ 342900 w 252"/>
              <a:gd name="T55" fmla="*/ 173038 h 279"/>
              <a:gd name="T56" fmla="*/ 366713 w 252"/>
              <a:gd name="T57" fmla="*/ 134938 h 279"/>
              <a:gd name="T58" fmla="*/ 384175 w 252"/>
              <a:gd name="T59" fmla="*/ 103188 h 279"/>
              <a:gd name="T60" fmla="*/ 384175 w 252"/>
              <a:gd name="T61" fmla="*/ 71438 h 279"/>
              <a:gd name="T62" fmla="*/ 390525 w 252"/>
              <a:gd name="T63" fmla="*/ 49213 h 279"/>
              <a:gd name="T64" fmla="*/ 398463 w 252"/>
              <a:gd name="T65" fmla="*/ 30163 h 279"/>
              <a:gd name="T66" fmla="*/ 398463 w 252"/>
              <a:gd name="T67" fmla="*/ 0 h 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2"/>
              <a:gd name="T103" fmla="*/ 0 h 279"/>
              <a:gd name="T104" fmla="*/ 252 w 252"/>
              <a:gd name="T105" fmla="*/ 279 h 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2" h="279">
                <a:moveTo>
                  <a:pt x="0" y="278"/>
                </a:moveTo>
                <a:lnTo>
                  <a:pt x="9" y="266"/>
                </a:lnTo>
                <a:lnTo>
                  <a:pt x="20" y="262"/>
                </a:lnTo>
                <a:lnTo>
                  <a:pt x="35" y="261"/>
                </a:lnTo>
                <a:lnTo>
                  <a:pt x="49" y="255"/>
                </a:lnTo>
                <a:lnTo>
                  <a:pt x="58" y="245"/>
                </a:lnTo>
                <a:lnTo>
                  <a:pt x="58" y="233"/>
                </a:lnTo>
                <a:lnTo>
                  <a:pt x="52" y="217"/>
                </a:lnTo>
                <a:lnTo>
                  <a:pt x="49" y="203"/>
                </a:lnTo>
                <a:lnTo>
                  <a:pt x="54" y="189"/>
                </a:lnTo>
                <a:lnTo>
                  <a:pt x="75" y="188"/>
                </a:lnTo>
                <a:lnTo>
                  <a:pt x="88" y="184"/>
                </a:lnTo>
                <a:lnTo>
                  <a:pt x="97" y="175"/>
                </a:lnTo>
                <a:lnTo>
                  <a:pt x="106" y="168"/>
                </a:lnTo>
                <a:lnTo>
                  <a:pt x="110" y="167"/>
                </a:lnTo>
                <a:lnTo>
                  <a:pt x="113" y="167"/>
                </a:lnTo>
                <a:lnTo>
                  <a:pt x="124" y="162"/>
                </a:lnTo>
                <a:lnTo>
                  <a:pt x="130" y="153"/>
                </a:lnTo>
                <a:lnTo>
                  <a:pt x="138" y="145"/>
                </a:lnTo>
                <a:lnTo>
                  <a:pt x="142" y="128"/>
                </a:lnTo>
                <a:lnTo>
                  <a:pt x="152" y="117"/>
                </a:lnTo>
                <a:lnTo>
                  <a:pt x="162" y="117"/>
                </a:lnTo>
                <a:lnTo>
                  <a:pt x="170" y="122"/>
                </a:lnTo>
                <a:lnTo>
                  <a:pt x="183" y="135"/>
                </a:lnTo>
                <a:lnTo>
                  <a:pt x="197" y="140"/>
                </a:lnTo>
                <a:lnTo>
                  <a:pt x="214" y="137"/>
                </a:lnTo>
                <a:lnTo>
                  <a:pt x="218" y="121"/>
                </a:lnTo>
                <a:lnTo>
                  <a:pt x="216" y="109"/>
                </a:lnTo>
                <a:lnTo>
                  <a:pt x="231" y="85"/>
                </a:lnTo>
                <a:lnTo>
                  <a:pt x="242" y="65"/>
                </a:lnTo>
                <a:lnTo>
                  <a:pt x="242" y="45"/>
                </a:lnTo>
                <a:lnTo>
                  <a:pt x="246" y="31"/>
                </a:lnTo>
                <a:lnTo>
                  <a:pt x="251" y="19"/>
                </a:lnTo>
                <a:lnTo>
                  <a:pt x="251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5" name="Freeform 1078"/>
          <p:cNvSpPr>
            <a:spLocks/>
          </p:cNvSpPr>
          <p:nvPr/>
        </p:nvSpPr>
        <p:spPr bwMode="auto">
          <a:xfrm>
            <a:off x="5907088" y="1084263"/>
            <a:ext cx="593725" cy="757237"/>
          </a:xfrm>
          <a:custGeom>
            <a:avLst/>
            <a:gdLst>
              <a:gd name="T0" fmla="*/ 592138 w 374"/>
              <a:gd name="T1" fmla="*/ 755650 h 477"/>
              <a:gd name="T2" fmla="*/ 576263 w 374"/>
              <a:gd name="T3" fmla="*/ 728662 h 477"/>
              <a:gd name="T4" fmla="*/ 563563 w 374"/>
              <a:gd name="T5" fmla="*/ 709612 h 477"/>
              <a:gd name="T6" fmla="*/ 555625 w 374"/>
              <a:gd name="T7" fmla="*/ 690562 h 477"/>
              <a:gd name="T8" fmla="*/ 555625 w 374"/>
              <a:gd name="T9" fmla="*/ 674687 h 477"/>
              <a:gd name="T10" fmla="*/ 552450 w 374"/>
              <a:gd name="T11" fmla="*/ 647700 h 477"/>
              <a:gd name="T12" fmla="*/ 536575 w 374"/>
              <a:gd name="T13" fmla="*/ 636587 h 477"/>
              <a:gd name="T14" fmla="*/ 519113 w 374"/>
              <a:gd name="T15" fmla="*/ 646112 h 477"/>
              <a:gd name="T16" fmla="*/ 500063 w 374"/>
              <a:gd name="T17" fmla="*/ 655637 h 477"/>
              <a:gd name="T18" fmla="*/ 476250 w 374"/>
              <a:gd name="T19" fmla="*/ 668337 h 477"/>
              <a:gd name="T20" fmla="*/ 455613 w 374"/>
              <a:gd name="T21" fmla="*/ 674687 h 477"/>
              <a:gd name="T22" fmla="*/ 447675 w 374"/>
              <a:gd name="T23" fmla="*/ 671512 h 477"/>
              <a:gd name="T24" fmla="*/ 441325 w 374"/>
              <a:gd name="T25" fmla="*/ 649287 h 477"/>
              <a:gd name="T26" fmla="*/ 441325 w 374"/>
              <a:gd name="T27" fmla="*/ 620712 h 477"/>
              <a:gd name="T28" fmla="*/ 447675 w 374"/>
              <a:gd name="T29" fmla="*/ 598487 h 477"/>
              <a:gd name="T30" fmla="*/ 447675 w 374"/>
              <a:gd name="T31" fmla="*/ 571500 h 477"/>
              <a:gd name="T32" fmla="*/ 438150 w 374"/>
              <a:gd name="T33" fmla="*/ 554037 h 477"/>
              <a:gd name="T34" fmla="*/ 420688 w 374"/>
              <a:gd name="T35" fmla="*/ 539750 h 477"/>
              <a:gd name="T36" fmla="*/ 395287 w 374"/>
              <a:gd name="T37" fmla="*/ 554037 h 477"/>
              <a:gd name="T38" fmla="*/ 379412 w 374"/>
              <a:gd name="T39" fmla="*/ 534987 h 477"/>
              <a:gd name="T40" fmla="*/ 374650 w 374"/>
              <a:gd name="T41" fmla="*/ 515937 h 477"/>
              <a:gd name="T42" fmla="*/ 358775 w 374"/>
              <a:gd name="T43" fmla="*/ 498475 h 477"/>
              <a:gd name="T44" fmla="*/ 338137 w 374"/>
              <a:gd name="T45" fmla="*/ 500062 h 477"/>
              <a:gd name="T46" fmla="*/ 314325 w 374"/>
              <a:gd name="T47" fmla="*/ 504825 h 477"/>
              <a:gd name="T48" fmla="*/ 277813 w 374"/>
              <a:gd name="T49" fmla="*/ 501650 h 477"/>
              <a:gd name="T50" fmla="*/ 263525 w 374"/>
              <a:gd name="T51" fmla="*/ 474662 h 477"/>
              <a:gd name="T52" fmla="*/ 271463 w 374"/>
              <a:gd name="T53" fmla="*/ 441325 h 477"/>
              <a:gd name="T54" fmla="*/ 303212 w 374"/>
              <a:gd name="T55" fmla="*/ 422275 h 477"/>
              <a:gd name="T56" fmla="*/ 298450 w 374"/>
              <a:gd name="T57" fmla="*/ 388937 h 477"/>
              <a:gd name="T58" fmla="*/ 280988 w 374"/>
              <a:gd name="T59" fmla="*/ 379412 h 477"/>
              <a:gd name="T60" fmla="*/ 265113 w 374"/>
              <a:gd name="T61" fmla="*/ 361950 h 477"/>
              <a:gd name="T62" fmla="*/ 268288 w 374"/>
              <a:gd name="T63" fmla="*/ 336550 h 477"/>
              <a:gd name="T64" fmla="*/ 271463 w 374"/>
              <a:gd name="T65" fmla="*/ 315912 h 477"/>
              <a:gd name="T66" fmla="*/ 255588 w 374"/>
              <a:gd name="T67" fmla="*/ 304800 h 477"/>
              <a:gd name="T68" fmla="*/ 230188 w 374"/>
              <a:gd name="T69" fmla="*/ 304800 h 477"/>
              <a:gd name="T70" fmla="*/ 212725 w 374"/>
              <a:gd name="T71" fmla="*/ 296862 h 477"/>
              <a:gd name="T72" fmla="*/ 190500 w 374"/>
              <a:gd name="T73" fmla="*/ 271462 h 477"/>
              <a:gd name="T74" fmla="*/ 157162 w 374"/>
              <a:gd name="T75" fmla="*/ 254000 h 477"/>
              <a:gd name="T76" fmla="*/ 155575 w 374"/>
              <a:gd name="T77" fmla="*/ 225425 h 477"/>
              <a:gd name="T78" fmla="*/ 185737 w 374"/>
              <a:gd name="T79" fmla="*/ 203200 h 477"/>
              <a:gd name="T80" fmla="*/ 165100 w 374"/>
              <a:gd name="T81" fmla="*/ 174625 h 477"/>
              <a:gd name="T82" fmla="*/ 138113 w 374"/>
              <a:gd name="T83" fmla="*/ 158750 h 477"/>
              <a:gd name="T84" fmla="*/ 119063 w 374"/>
              <a:gd name="T85" fmla="*/ 131762 h 477"/>
              <a:gd name="T86" fmla="*/ 109538 w 374"/>
              <a:gd name="T87" fmla="*/ 115887 h 477"/>
              <a:gd name="T88" fmla="*/ 82550 w 374"/>
              <a:gd name="T89" fmla="*/ 106362 h 477"/>
              <a:gd name="T90" fmla="*/ 58738 w 374"/>
              <a:gd name="T91" fmla="*/ 68262 h 477"/>
              <a:gd name="T92" fmla="*/ 23812 w 374"/>
              <a:gd name="T93" fmla="*/ 52387 h 477"/>
              <a:gd name="T94" fmla="*/ 19050 w 374"/>
              <a:gd name="T95" fmla="*/ 30162 h 477"/>
              <a:gd name="T96" fmla="*/ 12700 w 374"/>
              <a:gd name="T97" fmla="*/ 11112 h 477"/>
              <a:gd name="T98" fmla="*/ 0 w 374"/>
              <a:gd name="T99" fmla="*/ 0 h 47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74"/>
              <a:gd name="T151" fmla="*/ 0 h 477"/>
              <a:gd name="T152" fmla="*/ 374 w 374"/>
              <a:gd name="T153" fmla="*/ 477 h 47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74" h="477">
                <a:moveTo>
                  <a:pt x="373" y="476"/>
                </a:moveTo>
                <a:lnTo>
                  <a:pt x="363" y="459"/>
                </a:lnTo>
                <a:lnTo>
                  <a:pt x="355" y="447"/>
                </a:lnTo>
                <a:lnTo>
                  <a:pt x="350" y="435"/>
                </a:lnTo>
                <a:lnTo>
                  <a:pt x="350" y="425"/>
                </a:lnTo>
                <a:lnTo>
                  <a:pt x="348" y="408"/>
                </a:lnTo>
                <a:lnTo>
                  <a:pt x="338" y="401"/>
                </a:lnTo>
                <a:lnTo>
                  <a:pt x="327" y="407"/>
                </a:lnTo>
                <a:lnTo>
                  <a:pt x="315" y="413"/>
                </a:lnTo>
                <a:lnTo>
                  <a:pt x="300" y="421"/>
                </a:lnTo>
                <a:lnTo>
                  <a:pt x="287" y="425"/>
                </a:lnTo>
                <a:lnTo>
                  <a:pt x="282" y="423"/>
                </a:lnTo>
                <a:lnTo>
                  <a:pt x="278" y="409"/>
                </a:lnTo>
                <a:lnTo>
                  <a:pt x="278" y="391"/>
                </a:lnTo>
                <a:lnTo>
                  <a:pt x="282" y="377"/>
                </a:lnTo>
                <a:lnTo>
                  <a:pt x="282" y="360"/>
                </a:lnTo>
                <a:lnTo>
                  <a:pt x="276" y="349"/>
                </a:lnTo>
                <a:lnTo>
                  <a:pt x="265" y="340"/>
                </a:lnTo>
                <a:lnTo>
                  <a:pt x="249" y="349"/>
                </a:lnTo>
                <a:lnTo>
                  <a:pt x="239" y="337"/>
                </a:lnTo>
                <a:lnTo>
                  <a:pt x="236" y="325"/>
                </a:lnTo>
                <a:lnTo>
                  <a:pt x="226" y="314"/>
                </a:lnTo>
                <a:lnTo>
                  <a:pt x="213" y="315"/>
                </a:lnTo>
                <a:lnTo>
                  <a:pt x="198" y="318"/>
                </a:lnTo>
                <a:lnTo>
                  <a:pt x="175" y="316"/>
                </a:lnTo>
                <a:lnTo>
                  <a:pt x="166" y="299"/>
                </a:lnTo>
                <a:lnTo>
                  <a:pt x="171" y="278"/>
                </a:lnTo>
                <a:lnTo>
                  <a:pt x="191" y="266"/>
                </a:lnTo>
                <a:lnTo>
                  <a:pt x="188" y="245"/>
                </a:lnTo>
                <a:lnTo>
                  <a:pt x="177" y="239"/>
                </a:lnTo>
                <a:lnTo>
                  <a:pt x="167" y="228"/>
                </a:lnTo>
                <a:lnTo>
                  <a:pt x="169" y="212"/>
                </a:lnTo>
                <a:lnTo>
                  <a:pt x="171" y="199"/>
                </a:lnTo>
                <a:lnTo>
                  <a:pt x="161" y="192"/>
                </a:lnTo>
                <a:lnTo>
                  <a:pt x="145" y="192"/>
                </a:lnTo>
                <a:lnTo>
                  <a:pt x="134" y="187"/>
                </a:lnTo>
                <a:lnTo>
                  <a:pt x="120" y="171"/>
                </a:lnTo>
                <a:lnTo>
                  <a:pt x="99" y="160"/>
                </a:lnTo>
                <a:lnTo>
                  <a:pt x="98" y="142"/>
                </a:lnTo>
                <a:lnTo>
                  <a:pt x="117" y="128"/>
                </a:lnTo>
                <a:lnTo>
                  <a:pt x="104" y="110"/>
                </a:lnTo>
                <a:lnTo>
                  <a:pt x="87" y="100"/>
                </a:lnTo>
                <a:lnTo>
                  <a:pt x="75" y="83"/>
                </a:lnTo>
                <a:lnTo>
                  <a:pt x="69" y="73"/>
                </a:lnTo>
                <a:lnTo>
                  <a:pt x="52" y="67"/>
                </a:lnTo>
                <a:lnTo>
                  <a:pt x="37" y="43"/>
                </a:lnTo>
                <a:lnTo>
                  <a:pt x="15" y="33"/>
                </a:lnTo>
                <a:lnTo>
                  <a:pt x="12" y="19"/>
                </a:lnTo>
                <a:lnTo>
                  <a:pt x="8" y="7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6" name="Freeform 1079"/>
          <p:cNvSpPr>
            <a:spLocks/>
          </p:cNvSpPr>
          <p:nvPr/>
        </p:nvSpPr>
        <p:spPr bwMode="auto">
          <a:xfrm>
            <a:off x="5584825" y="3267075"/>
            <a:ext cx="723900" cy="2481263"/>
          </a:xfrm>
          <a:custGeom>
            <a:avLst/>
            <a:gdLst>
              <a:gd name="T0" fmla="*/ 687388 w 456"/>
              <a:gd name="T1" fmla="*/ 2432051 h 1563"/>
              <a:gd name="T2" fmla="*/ 673100 w 456"/>
              <a:gd name="T3" fmla="*/ 2365376 h 1563"/>
              <a:gd name="T4" fmla="*/ 677863 w 456"/>
              <a:gd name="T5" fmla="*/ 2346326 h 1563"/>
              <a:gd name="T6" fmla="*/ 677863 w 456"/>
              <a:gd name="T7" fmla="*/ 2324101 h 1563"/>
              <a:gd name="T8" fmla="*/ 657225 w 456"/>
              <a:gd name="T9" fmla="*/ 2309813 h 1563"/>
              <a:gd name="T10" fmla="*/ 661988 w 456"/>
              <a:gd name="T11" fmla="*/ 2268538 h 1563"/>
              <a:gd name="T12" fmla="*/ 646113 w 456"/>
              <a:gd name="T13" fmla="*/ 2235201 h 1563"/>
              <a:gd name="T14" fmla="*/ 588963 w 456"/>
              <a:gd name="T15" fmla="*/ 2217738 h 1563"/>
              <a:gd name="T16" fmla="*/ 573088 w 456"/>
              <a:gd name="T17" fmla="*/ 2193926 h 1563"/>
              <a:gd name="T18" fmla="*/ 563563 w 456"/>
              <a:gd name="T19" fmla="*/ 2144713 h 1563"/>
              <a:gd name="T20" fmla="*/ 577850 w 456"/>
              <a:gd name="T21" fmla="*/ 2141538 h 1563"/>
              <a:gd name="T22" fmla="*/ 579438 w 456"/>
              <a:gd name="T23" fmla="*/ 2112963 h 1563"/>
              <a:gd name="T24" fmla="*/ 560388 w 456"/>
              <a:gd name="T25" fmla="*/ 2109788 h 1563"/>
              <a:gd name="T26" fmla="*/ 557213 w 456"/>
              <a:gd name="T27" fmla="*/ 2084388 h 1563"/>
              <a:gd name="T28" fmla="*/ 536575 w 456"/>
              <a:gd name="T29" fmla="*/ 2073276 h 1563"/>
              <a:gd name="T30" fmla="*/ 530225 w 456"/>
              <a:gd name="T31" fmla="*/ 2033588 h 1563"/>
              <a:gd name="T32" fmla="*/ 530225 w 456"/>
              <a:gd name="T33" fmla="*/ 1993901 h 1563"/>
              <a:gd name="T34" fmla="*/ 484188 w 456"/>
              <a:gd name="T35" fmla="*/ 1982788 h 1563"/>
              <a:gd name="T36" fmla="*/ 487363 w 456"/>
              <a:gd name="T37" fmla="*/ 1943101 h 1563"/>
              <a:gd name="T38" fmla="*/ 519113 w 456"/>
              <a:gd name="T39" fmla="*/ 1909763 h 1563"/>
              <a:gd name="T40" fmla="*/ 530225 w 456"/>
              <a:gd name="T41" fmla="*/ 1882776 h 1563"/>
              <a:gd name="T42" fmla="*/ 512763 w 456"/>
              <a:gd name="T43" fmla="*/ 1863726 h 1563"/>
              <a:gd name="T44" fmla="*/ 498475 w 456"/>
              <a:gd name="T45" fmla="*/ 1836738 h 1563"/>
              <a:gd name="T46" fmla="*/ 452438 w 456"/>
              <a:gd name="T47" fmla="*/ 1765301 h 1563"/>
              <a:gd name="T48" fmla="*/ 404812 w 456"/>
              <a:gd name="T49" fmla="*/ 1716088 h 1563"/>
              <a:gd name="T50" fmla="*/ 374650 w 456"/>
              <a:gd name="T51" fmla="*/ 1652588 h 1563"/>
              <a:gd name="T52" fmla="*/ 363537 w 456"/>
              <a:gd name="T53" fmla="*/ 1581150 h 1563"/>
              <a:gd name="T54" fmla="*/ 352425 w 456"/>
              <a:gd name="T55" fmla="*/ 1517650 h 1563"/>
              <a:gd name="T56" fmla="*/ 280988 w 456"/>
              <a:gd name="T57" fmla="*/ 1428750 h 1563"/>
              <a:gd name="T58" fmla="*/ 261938 w 456"/>
              <a:gd name="T59" fmla="*/ 1327150 h 1563"/>
              <a:gd name="T60" fmla="*/ 203200 w 456"/>
              <a:gd name="T61" fmla="*/ 1236663 h 1563"/>
              <a:gd name="T62" fmla="*/ 109538 w 456"/>
              <a:gd name="T63" fmla="*/ 1160463 h 1563"/>
              <a:gd name="T64" fmla="*/ 15875 w 456"/>
              <a:gd name="T65" fmla="*/ 1093788 h 1563"/>
              <a:gd name="T66" fmla="*/ 41275 w 456"/>
              <a:gd name="T67" fmla="*/ 1027113 h 1563"/>
              <a:gd name="T68" fmla="*/ 84138 w 456"/>
              <a:gd name="T69" fmla="*/ 984250 h 1563"/>
              <a:gd name="T70" fmla="*/ 98425 w 456"/>
              <a:gd name="T71" fmla="*/ 931863 h 1563"/>
              <a:gd name="T72" fmla="*/ 68263 w 456"/>
              <a:gd name="T73" fmla="*/ 884238 h 1563"/>
              <a:gd name="T74" fmla="*/ 34925 w 456"/>
              <a:gd name="T75" fmla="*/ 835025 h 1563"/>
              <a:gd name="T76" fmla="*/ 58738 w 456"/>
              <a:gd name="T77" fmla="*/ 766763 h 1563"/>
              <a:gd name="T78" fmla="*/ 71438 w 456"/>
              <a:gd name="T79" fmla="*/ 703263 h 1563"/>
              <a:gd name="T80" fmla="*/ 80963 w 456"/>
              <a:gd name="T81" fmla="*/ 622300 h 1563"/>
              <a:gd name="T82" fmla="*/ 133350 w 456"/>
              <a:gd name="T83" fmla="*/ 600075 h 1563"/>
              <a:gd name="T84" fmla="*/ 153988 w 456"/>
              <a:gd name="T85" fmla="*/ 554038 h 1563"/>
              <a:gd name="T86" fmla="*/ 171450 w 456"/>
              <a:gd name="T87" fmla="*/ 485775 h 1563"/>
              <a:gd name="T88" fmla="*/ 188912 w 456"/>
              <a:gd name="T89" fmla="*/ 417513 h 1563"/>
              <a:gd name="T90" fmla="*/ 223838 w 456"/>
              <a:gd name="T91" fmla="*/ 336550 h 1563"/>
              <a:gd name="T92" fmla="*/ 255588 w 456"/>
              <a:gd name="T93" fmla="*/ 306388 h 1563"/>
              <a:gd name="T94" fmla="*/ 269875 w 456"/>
              <a:gd name="T95" fmla="*/ 269875 h 1563"/>
              <a:gd name="T96" fmla="*/ 254000 w 456"/>
              <a:gd name="T97" fmla="*/ 233363 h 1563"/>
              <a:gd name="T98" fmla="*/ 215900 w 456"/>
              <a:gd name="T99" fmla="*/ 185738 h 1563"/>
              <a:gd name="T100" fmla="*/ 201612 w 456"/>
              <a:gd name="T101" fmla="*/ 142875 h 1563"/>
              <a:gd name="T102" fmla="*/ 166688 w 456"/>
              <a:gd name="T103" fmla="*/ 111125 h 1563"/>
              <a:gd name="T104" fmla="*/ 157163 w 456"/>
              <a:gd name="T105" fmla="*/ 57150 h 1563"/>
              <a:gd name="T106" fmla="*/ 138113 w 456"/>
              <a:gd name="T107" fmla="*/ 9525 h 1563"/>
              <a:gd name="T108" fmla="*/ 84138 w 456"/>
              <a:gd name="T109" fmla="*/ 3175 h 1563"/>
              <a:gd name="T110" fmla="*/ 31750 w 456"/>
              <a:gd name="T111" fmla="*/ 22225 h 156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56"/>
              <a:gd name="T169" fmla="*/ 0 h 1563"/>
              <a:gd name="T170" fmla="*/ 456 w 456"/>
              <a:gd name="T171" fmla="*/ 1563 h 156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56" h="1563">
                <a:moveTo>
                  <a:pt x="455" y="1562"/>
                </a:moveTo>
                <a:lnTo>
                  <a:pt x="446" y="1552"/>
                </a:lnTo>
                <a:lnTo>
                  <a:pt x="440" y="1542"/>
                </a:lnTo>
                <a:lnTo>
                  <a:pt x="433" y="1532"/>
                </a:lnTo>
                <a:lnTo>
                  <a:pt x="438" y="1518"/>
                </a:lnTo>
                <a:lnTo>
                  <a:pt x="431" y="1507"/>
                </a:lnTo>
                <a:lnTo>
                  <a:pt x="420" y="1499"/>
                </a:lnTo>
                <a:lnTo>
                  <a:pt x="424" y="1490"/>
                </a:lnTo>
                <a:lnTo>
                  <a:pt x="427" y="1487"/>
                </a:lnTo>
                <a:lnTo>
                  <a:pt x="429" y="1482"/>
                </a:lnTo>
                <a:lnTo>
                  <a:pt x="434" y="1480"/>
                </a:lnTo>
                <a:lnTo>
                  <a:pt x="427" y="1478"/>
                </a:lnTo>
                <a:lnTo>
                  <a:pt x="425" y="1475"/>
                </a:lnTo>
                <a:lnTo>
                  <a:pt x="428" y="1471"/>
                </a:lnTo>
                <a:lnTo>
                  <a:pt x="431" y="1468"/>
                </a:lnTo>
                <a:lnTo>
                  <a:pt x="427" y="1464"/>
                </a:lnTo>
                <a:lnTo>
                  <a:pt x="420" y="1466"/>
                </a:lnTo>
                <a:lnTo>
                  <a:pt x="417" y="1464"/>
                </a:lnTo>
                <a:lnTo>
                  <a:pt x="417" y="1459"/>
                </a:lnTo>
                <a:lnTo>
                  <a:pt x="414" y="1455"/>
                </a:lnTo>
                <a:lnTo>
                  <a:pt x="417" y="1448"/>
                </a:lnTo>
                <a:lnTo>
                  <a:pt x="415" y="1442"/>
                </a:lnTo>
                <a:lnTo>
                  <a:pt x="412" y="1435"/>
                </a:lnTo>
                <a:lnTo>
                  <a:pt x="417" y="1429"/>
                </a:lnTo>
                <a:lnTo>
                  <a:pt x="420" y="1424"/>
                </a:lnTo>
                <a:lnTo>
                  <a:pt x="415" y="1421"/>
                </a:lnTo>
                <a:lnTo>
                  <a:pt x="410" y="1421"/>
                </a:lnTo>
                <a:lnTo>
                  <a:pt x="407" y="1408"/>
                </a:lnTo>
                <a:lnTo>
                  <a:pt x="397" y="1396"/>
                </a:lnTo>
                <a:lnTo>
                  <a:pt x="391" y="1394"/>
                </a:lnTo>
                <a:lnTo>
                  <a:pt x="378" y="1394"/>
                </a:lnTo>
                <a:lnTo>
                  <a:pt x="371" y="1397"/>
                </a:lnTo>
                <a:lnTo>
                  <a:pt x="366" y="1398"/>
                </a:lnTo>
                <a:lnTo>
                  <a:pt x="364" y="1394"/>
                </a:lnTo>
                <a:lnTo>
                  <a:pt x="365" y="1390"/>
                </a:lnTo>
                <a:lnTo>
                  <a:pt x="361" y="1382"/>
                </a:lnTo>
                <a:lnTo>
                  <a:pt x="358" y="1375"/>
                </a:lnTo>
                <a:lnTo>
                  <a:pt x="358" y="1367"/>
                </a:lnTo>
                <a:lnTo>
                  <a:pt x="356" y="1360"/>
                </a:lnTo>
                <a:lnTo>
                  <a:pt x="355" y="1351"/>
                </a:lnTo>
                <a:lnTo>
                  <a:pt x="357" y="1349"/>
                </a:lnTo>
                <a:lnTo>
                  <a:pt x="358" y="1353"/>
                </a:lnTo>
                <a:lnTo>
                  <a:pt x="362" y="1353"/>
                </a:lnTo>
                <a:lnTo>
                  <a:pt x="364" y="1349"/>
                </a:lnTo>
                <a:lnTo>
                  <a:pt x="363" y="1343"/>
                </a:lnTo>
                <a:lnTo>
                  <a:pt x="365" y="1340"/>
                </a:lnTo>
                <a:lnTo>
                  <a:pt x="366" y="1335"/>
                </a:lnTo>
                <a:lnTo>
                  <a:pt x="365" y="1331"/>
                </a:lnTo>
                <a:lnTo>
                  <a:pt x="361" y="1334"/>
                </a:lnTo>
                <a:lnTo>
                  <a:pt x="357" y="1335"/>
                </a:lnTo>
                <a:lnTo>
                  <a:pt x="355" y="1331"/>
                </a:lnTo>
                <a:lnTo>
                  <a:pt x="353" y="1329"/>
                </a:lnTo>
                <a:lnTo>
                  <a:pt x="349" y="1327"/>
                </a:lnTo>
                <a:lnTo>
                  <a:pt x="350" y="1321"/>
                </a:lnTo>
                <a:lnTo>
                  <a:pt x="353" y="1318"/>
                </a:lnTo>
                <a:lnTo>
                  <a:pt x="351" y="1313"/>
                </a:lnTo>
                <a:lnTo>
                  <a:pt x="346" y="1313"/>
                </a:lnTo>
                <a:lnTo>
                  <a:pt x="344" y="1309"/>
                </a:lnTo>
                <a:lnTo>
                  <a:pt x="342" y="1306"/>
                </a:lnTo>
                <a:lnTo>
                  <a:pt x="338" y="1306"/>
                </a:lnTo>
                <a:lnTo>
                  <a:pt x="334" y="1301"/>
                </a:lnTo>
                <a:lnTo>
                  <a:pt x="332" y="1297"/>
                </a:lnTo>
                <a:lnTo>
                  <a:pt x="332" y="1288"/>
                </a:lnTo>
                <a:lnTo>
                  <a:pt x="334" y="1281"/>
                </a:lnTo>
                <a:lnTo>
                  <a:pt x="333" y="1277"/>
                </a:lnTo>
                <a:lnTo>
                  <a:pt x="339" y="1273"/>
                </a:lnTo>
                <a:lnTo>
                  <a:pt x="337" y="1266"/>
                </a:lnTo>
                <a:lnTo>
                  <a:pt x="334" y="1256"/>
                </a:lnTo>
                <a:lnTo>
                  <a:pt x="331" y="1247"/>
                </a:lnTo>
                <a:lnTo>
                  <a:pt x="324" y="1247"/>
                </a:lnTo>
                <a:lnTo>
                  <a:pt x="315" y="1250"/>
                </a:lnTo>
                <a:lnTo>
                  <a:pt x="305" y="1249"/>
                </a:lnTo>
                <a:lnTo>
                  <a:pt x="301" y="1245"/>
                </a:lnTo>
                <a:lnTo>
                  <a:pt x="300" y="1233"/>
                </a:lnTo>
                <a:lnTo>
                  <a:pt x="303" y="1226"/>
                </a:lnTo>
                <a:lnTo>
                  <a:pt x="307" y="1224"/>
                </a:lnTo>
                <a:lnTo>
                  <a:pt x="317" y="1217"/>
                </a:lnTo>
                <a:lnTo>
                  <a:pt x="320" y="1209"/>
                </a:lnTo>
                <a:lnTo>
                  <a:pt x="321" y="1204"/>
                </a:lnTo>
                <a:lnTo>
                  <a:pt x="327" y="1203"/>
                </a:lnTo>
                <a:lnTo>
                  <a:pt x="328" y="1197"/>
                </a:lnTo>
                <a:lnTo>
                  <a:pt x="327" y="1192"/>
                </a:lnTo>
                <a:lnTo>
                  <a:pt x="331" y="1189"/>
                </a:lnTo>
                <a:lnTo>
                  <a:pt x="334" y="1186"/>
                </a:lnTo>
                <a:lnTo>
                  <a:pt x="331" y="1183"/>
                </a:lnTo>
                <a:lnTo>
                  <a:pt x="323" y="1183"/>
                </a:lnTo>
                <a:lnTo>
                  <a:pt x="320" y="1178"/>
                </a:lnTo>
                <a:lnTo>
                  <a:pt x="323" y="1174"/>
                </a:lnTo>
                <a:lnTo>
                  <a:pt x="326" y="1170"/>
                </a:lnTo>
                <a:lnTo>
                  <a:pt x="326" y="1167"/>
                </a:lnTo>
                <a:lnTo>
                  <a:pt x="320" y="1166"/>
                </a:lnTo>
                <a:lnTo>
                  <a:pt x="314" y="1157"/>
                </a:lnTo>
                <a:lnTo>
                  <a:pt x="309" y="1142"/>
                </a:lnTo>
                <a:lnTo>
                  <a:pt x="303" y="1124"/>
                </a:lnTo>
                <a:lnTo>
                  <a:pt x="292" y="1118"/>
                </a:lnTo>
                <a:lnTo>
                  <a:pt x="285" y="1112"/>
                </a:lnTo>
                <a:lnTo>
                  <a:pt x="282" y="1104"/>
                </a:lnTo>
                <a:lnTo>
                  <a:pt x="275" y="1093"/>
                </a:lnTo>
                <a:lnTo>
                  <a:pt x="262" y="1087"/>
                </a:lnTo>
                <a:lnTo>
                  <a:pt x="255" y="1081"/>
                </a:lnTo>
                <a:lnTo>
                  <a:pt x="252" y="1069"/>
                </a:lnTo>
                <a:lnTo>
                  <a:pt x="245" y="1060"/>
                </a:lnTo>
                <a:lnTo>
                  <a:pt x="239" y="1052"/>
                </a:lnTo>
                <a:lnTo>
                  <a:pt x="236" y="1041"/>
                </a:lnTo>
                <a:lnTo>
                  <a:pt x="232" y="1028"/>
                </a:lnTo>
                <a:lnTo>
                  <a:pt x="235" y="1018"/>
                </a:lnTo>
                <a:lnTo>
                  <a:pt x="235" y="1009"/>
                </a:lnTo>
                <a:lnTo>
                  <a:pt x="229" y="996"/>
                </a:lnTo>
                <a:lnTo>
                  <a:pt x="227" y="984"/>
                </a:lnTo>
                <a:lnTo>
                  <a:pt x="228" y="974"/>
                </a:lnTo>
                <a:lnTo>
                  <a:pt x="227" y="964"/>
                </a:lnTo>
                <a:lnTo>
                  <a:pt x="222" y="956"/>
                </a:lnTo>
                <a:lnTo>
                  <a:pt x="210" y="944"/>
                </a:lnTo>
                <a:lnTo>
                  <a:pt x="192" y="929"/>
                </a:lnTo>
                <a:lnTo>
                  <a:pt x="180" y="915"/>
                </a:lnTo>
                <a:lnTo>
                  <a:pt x="177" y="900"/>
                </a:lnTo>
                <a:lnTo>
                  <a:pt x="176" y="887"/>
                </a:lnTo>
                <a:lnTo>
                  <a:pt x="175" y="869"/>
                </a:lnTo>
                <a:lnTo>
                  <a:pt x="172" y="848"/>
                </a:lnTo>
                <a:lnTo>
                  <a:pt x="165" y="836"/>
                </a:lnTo>
                <a:lnTo>
                  <a:pt x="156" y="819"/>
                </a:lnTo>
                <a:lnTo>
                  <a:pt x="152" y="806"/>
                </a:lnTo>
                <a:lnTo>
                  <a:pt x="139" y="792"/>
                </a:lnTo>
                <a:lnTo>
                  <a:pt x="128" y="779"/>
                </a:lnTo>
                <a:lnTo>
                  <a:pt x="124" y="763"/>
                </a:lnTo>
                <a:lnTo>
                  <a:pt x="112" y="751"/>
                </a:lnTo>
                <a:lnTo>
                  <a:pt x="80" y="741"/>
                </a:lnTo>
                <a:lnTo>
                  <a:pt x="69" y="731"/>
                </a:lnTo>
                <a:lnTo>
                  <a:pt x="58" y="727"/>
                </a:lnTo>
                <a:lnTo>
                  <a:pt x="36" y="719"/>
                </a:lnTo>
                <a:lnTo>
                  <a:pt x="22" y="704"/>
                </a:lnTo>
                <a:lnTo>
                  <a:pt x="10" y="689"/>
                </a:lnTo>
                <a:lnTo>
                  <a:pt x="7" y="680"/>
                </a:lnTo>
                <a:lnTo>
                  <a:pt x="7" y="663"/>
                </a:lnTo>
                <a:lnTo>
                  <a:pt x="14" y="652"/>
                </a:lnTo>
                <a:lnTo>
                  <a:pt x="26" y="647"/>
                </a:lnTo>
                <a:lnTo>
                  <a:pt x="31" y="639"/>
                </a:lnTo>
                <a:lnTo>
                  <a:pt x="33" y="630"/>
                </a:lnTo>
                <a:lnTo>
                  <a:pt x="42" y="626"/>
                </a:lnTo>
                <a:lnTo>
                  <a:pt x="53" y="620"/>
                </a:lnTo>
                <a:lnTo>
                  <a:pt x="54" y="608"/>
                </a:lnTo>
                <a:lnTo>
                  <a:pt x="55" y="602"/>
                </a:lnTo>
                <a:lnTo>
                  <a:pt x="60" y="598"/>
                </a:lnTo>
                <a:lnTo>
                  <a:pt x="62" y="587"/>
                </a:lnTo>
                <a:lnTo>
                  <a:pt x="69" y="580"/>
                </a:lnTo>
                <a:lnTo>
                  <a:pt x="59" y="569"/>
                </a:lnTo>
                <a:lnTo>
                  <a:pt x="52" y="566"/>
                </a:lnTo>
                <a:lnTo>
                  <a:pt x="43" y="557"/>
                </a:lnTo>
                <a:lnTo>
                  <a:pt x="33" y="549"/>
                </a:lnTo>
                <a:lnTo>
                  <a:pt x="33" y="543"/>
                </a:lnTo>
                <a:lnTo>
                  <a:pt x="30" y="532"/>
                </a:lnTo>
                <a:lnTo>
                  <a:pt x="22" y="526"/>
                </a:lnTo>
                <a:lnTo>
                  <a:pt x="21" y="515"/>
                </a:lnTo>
                <a:lnTo>
                  <a:pt x="27" y="503"/>
                </a:lnTo>
                <a:lnTo>
                  <a:pt x="33" y="491"/>
                </a:lnTo>
                <a:lnTo>
                  <a:pt x="37" y="483"/>
                </a:lnTo>
                <a:lnTo>
                  <a:pt x="39" y="478"/>
                </a:lnTo>
                <a:lnTo>
                  <a:pt x="41" y="464"/>
                </a:lnTo>
                <a:lnTo>
                  <a:pt x="41" y="452"/>
                </a:lnTo>
                <a:lnTo>
                  <a:pt x="45" y="443"/>
                </a:lnTo>
                <a:lnTo>
                  <a:pt x="41" y="428"/>
                </a:lnTo>
                <a:lnTo>
                  <a:pt x="39" y="415"/>
                </a:lnTo>
                <a:lnTo>
                  <a:pt x="45" y="400"/>
                </a:lnTo>
                <a:lnTo>
                  <a:pt x="51" y="392"/>
                </a:lnTo>
                <a:lnTo>
                  <a:pt x="64" y="391"/>
                </a:lnTo>
                <a:lnTo>
                  <a:pt x="71" y="385"/>
                </a:lnTo>
                <a:lnTo>
                  <a:pt x="74" y="384"/>
                </a:lnTo>
                <a:lnTo>
                  <a:pt x="84" y="378"/>
                </a:lnTo>
                <a:lnTo>
                  <a:pt x="88" y="369"/>
                </a:lnTo>
                <a:lnTo>
                  <a:pt x="97" y="364"/>
                </a:lnTo>
                <a:lnTo>
                  <a:pt x="98" y="357"/>
                </a:lnTo>
                <a:lnTo>
                  <a:pt x="97" y="349"/>
                </a:lnTo>
                <a:lnTo>
                  <a:pt x="98" y="337"/>
                </a:lnTo>
                <a:lnTo>
                  <a:pt x="100" y="328"/>
                </a:lnTo>
                <a:lnTo>
                  <a:pt x="103" y="315"/>
                </a:lnTo>
                <a:lnTo>
                  <a:pt x="108" y="306"/>
                </a:lnTo>
                <a:lnTo>
                  <a:pt x="112" y="298"/>
                </a:lnTo>
                <a:lnTo>
                  <a:pt x="115" y="284"/>
                </a:lnTo>
                <a:lnTo>
                  <a:pt x="116" y="270"/>
                </a:lnTo>
                <a:lnTo>
                  <a:pt x="119" y="263"/>
                </a:lnTo>
                <a:lnTo>
                  <a:pt x="123" y="250"/>
                </a:lnTo>
                <a:lnTo>
                  <a:pt x="128" y="237"/>
                </a:lnTo>
                <a:lnTo>
                  <a:pt x="137" y="226"/>
                </a:lnTo>
                <a:lnTo>
                  <a:pt x="141" y="212"/>
                </a:lnTo>
                <a:lnTo>
                  <a:pt x="146" y="199"/>
                </a:lnTo>
                <a:lnTo>
                  <a:pt x="152" y="199"/>
                </a:lnTo>
                <a:lnTo>
                  <a:pt x="156" y="197"/>
                </a:lnTo>
                <a:lnTo>
                  <a:pt x="161" y="193"/>
                </a:lnTo>
                <a:lnTo>
                  <a:pt x="172" y="195"/>
                </a:lnTo>
                <a:lnTo>
                  <a:pt x="176" y="188"/>
                </a:lnTo>
                <a:lnTo>
                  <a:pt x="174" y="180"/>
                </a:lnTo>
                <a:lnTo>
                  <a:pt x="170" y="170"/>
                </a:lnTo>
                <a:lnTo>
                  <a:pt x="170" y="165"/>
                </a:lnTo>
                <a:lnTo>
                  <a:pt x="176" y="159"/>
                </a:lnTo>
                <a:lnTo>
                  <a:pt x="170" y="149"/>
                </a:lnTo>
                <a:lnTo>
                  <a:pt x="160" y="147"/>
                </a:lnTo>
                <a:lnTo>
                  <a:pt x="152" y="136"/>
                </a:lnTo>
                <a:lnTo>
                  <a:pt x="143" y="129"/>
                </a:lnTo>
                <a:lnTo>
                  <a:pt x="138" y="124"/>
                </a:lnTo>
                <a:lnTo>
                  <a:pt x="136" y="117"/>
                </a:lnTo>
                <a:lnTo>
                  <a:pt x="139" y="112"/>
                </a:lnTo>
                <a:lnTo>
                  <a:pt x="138" y="103"/>
                </a:lnTo>
                <a:lnTo>
                  <a:pt x="129" y="97"/>
                </a:lnTo>
                <a:lnTo>
                  <a:pt x="127" y="90"/>
                </a:lnTo>
                <a:lnTo>
                  <a:pt x="116" y="83"/>
                </a:lnTo>
                <a:lnTo>
                  <a:pt x="106" y="82"/>
                </a:lnTo>
                <a:lnTo>
                  <a:pt x="104" y="74"/>
                </a:lnTo>
                <a:lnTo>
                  <a:pt x="105" y="70"/>
                </a:lnTo>
                <a:lnTo>
                  <a:pt x="105" y="61"/>
                </a:lnTo>
                <a:lnTo>
                  <a:pt x="101" y="52"/>
                </a:lnTo>
                <a:lnTo>
                  <a:pt x="98" y="42"/>
                </a:lnTo>
                <a:lnTo>
                  <a:pt x="99" y="36"/>
                </a:lnTo>
                <a:lnTo>
                  <a:pt x="100" y="27"/>
                </a:lnTo>
                <a:lnTo>
                  <a:pt x="93" y="21"/>
                </a:lnTo>
                <a:lnTo>
                  <a:pt x="90" y="14"/>
                </a:lnTo>
                <a:lnTo>
                  <a:pt x="87" y="6"/>
                </a:lnTo>
                <a:lnTo>
                  <a:pt x="79" y="6"/>
                </a:lnTo>
                <a:lnTo>
                  <a:pt x="68" y="0"/>
                </a:lnTo>
                <a:lnTo>
                  <a:pt x="60" y="1"/>
                </a:lnTo>
                <a:lnTo>
                  <a:pt x="53" y="2"/>
                </a:lnTo>
                <a:lnTo>
                  <a:pt x="41" y="0"/>
                </a:lnTo>
                <a:lnTo>
                  <a:pt x="34" y="1"/>
                </a:lnTo>
                <a:lnTo>
                  <a:pt x="28" y="7"/>
                </a:lnTo>
                <a:lnTo>
                  <a:pt x="20" y="14"/>
                </a:lnTo>
                <a:lnTo>
                  <a:pt x="13" y="10"/>
                </a:lnTo>
                <a:lnTo>
                  <a:pt x="8" y="8"/>
                </a:lnTo>
                <a:lnTo>
                  <a:pt x="0" y="1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7" name="Freeform 1080"/>
          <p:cNvSpPr>
            <a:spLocks/>
          </p:cNvSpPr>
          <p:nvPr/>
        </p:nvSpPr>
        <p:spPr bwMode="auto">
          <a:xfrm>
            <a:off x="5588000" y="5573713"/>
            <a:ext cx="52388" cy="23812"/>
          </a:xfrm>
          <a:custGeom>
            <a:avLst/>
            <a:gdLst>
              <a:gd name="T0" fmla="*/ 50800 w 33"/>
              <a:gd name="T1" fmla="*/ 22225 h 15"/>
              <a:gd name="T2" fmla="*/ 42863 w 33"/>
              <a:gd name="T3" fmla="*/ 15875 h 15"/>
              <a:gd name="T4" fmla="*/ 36513 w 33"/>
              <a:gd name="T5" fmla="*/ 15875 h 15"/>
              <a:gd name="T6" fmla="*/ 17463 w 33"/>
              <a:gd name="T7" fmla="*/ 12700 h 15"/>
              <a:gd name="T8" fmla="*/ 11113 w 33"/>
              <a:gd name="T9" fmla="*/ 6350 h 15"/>
              <a:gd name="T10" fmla="*/ 7938 w 33"/>
              <a:gd name="T11" fmla="*/ 3175 h 15"/>
              <a:gd name="T12" fmla="*/ 3175 w 33"/>
              <a:gd name="T13" fmla="*/ 1587 h 15"/>
              <a:gd name="T14" fmla="*/ 0 w 33"/>
              <a:gd name="T15" fmla="*/ 0 h 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"/>
              <a:gd name="T25" fmla="*/ 0 h 15"/>
              <a:gd name="T26" fmla="*/ 33 w 33"/>
              <a:gd name="T27" fmla="*/ 15 h 1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" h="15">
                <a:moveTo>
                  <a:pt x="32" y="14"/>
                </a:moveTo>
                <a:lnTo>
                  <a:pt x="27" y="10"/>
                </a:lnTo>
                <a:lnTo>
                  <a:pt x="23" y="10"/>
                </a:lnTo>
                <a:lnTo>
                  <a:pt x="11" y="8"/>
                </a:lnTo>
                <a:lnTo>
                  <a:pt x="7" y="4"/>
                </a:lnTo>
                <a:lnTo>
                  <a:pt x="5" y="2"/>
                </a:lnTo>
                <a:lnTo>
                  <a:pt x="2" y="1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8" name="Freeform 1081"/>
          <p:cNvSpPr>
            <a:spLocks/>
          </p:cNvSpPr>
          <p:nvPr/>
        </p:nvSpPr>
        <p:spPr bwMode="auto">
          <a:xfrm>
            <a:off x="5588000" y="2625725"/>
            <a:ext cx="735013" cy="558800"/>
          </a:xfrm>
          <a:custGeom>
            <a:avLst/>
            <a:gdLst>
              <a:gd name="T0" fmla="*/ 685800 w 463"/>
              <a:gd name="T1" fmla="*/ 557213 h 352"/>
              <a:gd name="T2" fmla="*/ 692150 w 463"/>
              <a:gd name="T3" fmla="*/ 542925 h 352"/>
              <a:gd name="T4" fmla="*/ 708025 w 463"/>
              <a:gd name="T5" fmla="*/ 522288 h 352"/>
              <a:gd name="T6" fmla="*/ 725488 w 463"/>
              <a:gd name="T7" fmla="*/ 506413 h 352"/>
              <a:gd name="T8" fmla="*/ 733425 w 463"/>
              <a:gd name="T9" fmla="*/ 492125 h 352"/>
              <a:gd name="T10" fmla="*/ 719138 w 463"/>
              <a:gd name="T11" fmla="*/ 466725 h 352"/>
              <a:gd name="T12" fmla="*/ 693738 w 463"/>
              <a:gd name="T13" fmla="*/ 449263 h 352"/>
              <a:gd name="T14" fmla="*/ 666750 w 463"/>
              <a:gd name="T15" fmla="*/ 438150 h 352"/>
              <a:gd name="T16" fmla="*/ 646113 w 463"/>
              <a:gd name="T17" fmla="*/ 436563 h 352"/>
              <a:gd name="T18" fmla="*/ 619125 w 463"/>
              <a:gd name="T19" fmla="*/ 427038 h 352"/>
              <a:gd name="T20" fmla="*/ 600075 w 463"/>
              <a:gd name="T21" fmla="*/ 411163 h 352"/>
              <a:gd name="T22" fmla="*/ 592138 w 463"/>
              <a:gd name="T23" fmla="*/ 385762 h 352"/>
              <a:gd name="T24" fmla="*/ 587375 w 463"/>
              <a:gd name="T25" fmla="*/ 361950 h 352"/>
              <a:gd name="T26" fmla="*/ 581025 w 463"/>
              <a:gd name="T27" fmla="*/ 347662 h 352"/>
              <a:gd name="T28" fmla="*/ 579438 w 463"/>
              <a:gd name="T29" fmla="*/ 327025 h 352"/>
              <a:gd name="T30" fmla="*/ 584200 w 463"/>
              <a:gd name="T31" fmla="*/ 303212 h 352"/>
              <a:gd name="T32" fmla="*/ 601663 w 463"/>
              <a:gd name="T33" fmla="*/ 290512 h 352"/>
              <a:gd name="T34" fmla="*/ 619125 w 463"/>
              <a:gd name="T35" fmla="*/ 273050 h 352"/>
              <a:gd name="T36" fmla="*/ 625475 w 463"/>
              <a:gd name="T37" fmla="*/ 250825 h 352"/>
              <a:gd name="T38" fmla="*/ 600075 w 463"/>
              <a:gd name="T39" fmla="*/ 227013 h 352"/>
              <a:gd name="T40" fmla="*/ 561975 w 463"/>
              <a:gd name="T41" fmla="*/ 215900 h 352"/>
              <a:gd name="T42" fmla="*/ 544513 w 463"/>
              <a:gd name="T43" fmla="*/ 176212 h 352"/>
              <a:gd name="T44" fmla="*/ 517525 w 463"/>
              <a:gd name="T45" fmla="*/ 146050 h 352"/>
              <a:gd name="T46" fmla="*/ 487363 w 463"/>
              <a:gd name="T47" fmla="*/ 134938 h 352"/>
              <a:gd name="T48" fmla="*/ 473075 w 463"/>
              <a:gd name="T49" fmla="*/ 107950 h 352"/>
              <a:gd name="T50" fmla="*/ 454025 w 463"/>
              <a:gd name="T51" fmla="*/ 101600 h 352"/>
              <a:gd name="T52" fmla="*/ 433388 w 463"/>
              <a:gd name="T53" fmla="*/ 103188 h 352"/>
              <a:gd name="T54" fmla="*/ 420688 w 463"/>
              <a:gd name="T55" fmla="*/ 106363 h 352"/>
              <a:gd name="T56" fmla="*/ 404813 w 463"/>
              <a:gd name="T57" fmla="*/ 115888 h 352"/>
              <a:gd name="T58" fmla="*/ 388938 w 463"/>
              <a:gd name="T59" fmla="*/ 119063 h 352"/>
              <a:gd name="T60" fmla="*/ 357188 w 463"/>
              <a:gd name="T61" fmla="*/ 115888 h 352"/>
              <a:gd name="T62" fmla="*/ 338138 w 463"/>
              <a:gd name="T63" fmla="*/ 104775 h 352"/>
              <a:gd name="T64" fmla="*/ 320675 w 463"/>
              <a:gd name="T65" fmla="*/ 103188 h 352"/>
              <a:gd name="T66" fmla="*/ 311150 w 463"/>
              <a:gd name="T67" fmla="*/ 114300 h 352"/>
              <a:gd name="T68" fmla="*/ 314325 w 463"/>
              <a:gd name="T69" fmla="*/ 131763 h 352"/>
              <a:gd name="T70" fmla="*/ 304800 w 463"/>
              <a:gd name="T71" fmla="*/ 147637 h 352"/>
              <a:gd name="T72" fmla="*/ 284163 w 463"/>
              <a:gd name="T73" fmla="*/ 149225 h 352"/>
              <a:gd name="T74" fmla="*/ 257175 w 463"/>
              <a:gd name="T75" fmla="*/ 147637 h 352"/>
              <a:gd name="T76" fmla="*/ 244475 w 463"/>
              <a:gd name="T77" fmla="*/ 141287 h 352"/>
              <a:gd name="T78" fmla="*/ 230188 w 463"/>
              <a:gd name="T79" fmla="*/ 130175 h 352"/>
              <a:gd name="T80" fmla="*/ 231775 w 463"/>
              <a:gd name="T81" fmla="*/ 114300 h 352"/>
              <a:gd name="T82" fmla="*/ 233363 w 463"/>
              <a:gd name="T83" fmla="*/ 93662 h 352"/>
              <a:gd name="T84" fmla="*/ 215900 w 463"/>
              <a:gd name="T85" fmla="*/ 77787 h 352"/>
              <a:gd name="T86" fmla="*/ 206375 w 463"/>
              <a:gd name="T87" fmla="*/ 61913 h 352"/>
              <a:gd name="T88" fmla="*/ 206375 w 463"/>
              <a:gd name="T89" fmla="*/ 46037 h 352"/>
              <a:gd name="T90" fmla="*/ 195263 w 463"/>
              <a:gd name="T91" fmla="*/ 14288 h 352"/>
              <a:gd name="T92" fmla="*/ 190500 w 463"/>
              <a:gd name="T93" fmla="*/ 4762 h 352"/>
              <a:gd name="T94" fmla="*/ 180975 w 463"/>
              <a:gd name="T95" fmla="*/ 0 h 352"/>
              <a:gd name="T96" fmla="*/ 161925 w 463"/>
              <a:gd name="T97" fmla="*/ 3175 h 352"/>
              <a:gd name="T98" fmla="*/ 142875 w 463"/>
              <a:gd name="T99" fmla="*/ 9525 h 352"/>
              <a:gd name="T100" fmla="*/ 127000 w 463"/>
              <a:gd name="T101" fmla="*/ 11112 h 352"/>
              <a:gd name="T102" fmla="*/ 114300 w 463"/>
              <a:gd name="T103" fmla="*/ 12700 h 352"/>
              <a:gd name="T104" fmla="*/ 104775 w 463"/>
              <a:gd name="T105" fmla="*/ 12700 h 352"/>
              <a:gd name="T106" fmla="*/ 84138 w 463"/>
              <a:gd name="T107" fmla="*/ 12700 h 352"/>
              <a:gd name="T108" fmla="*/ 65088 w 463"/>
              <a:gd name="T109" fmla="*/ 4762 h 352"/>
              <a:gd name="T110" fmla="*/ 47625 w 463"/>
              <a:gd name="T111" fmla="*/ 6350 h 352"/>
              <a:gd name="T112" fmla="*/ 42863 w 463"/>
              <a:gd name="T113" fmla="*/ 9525 h 352"/>
              <a:gd name="T114" fmla="*/ 34925 w 463"/>
              <a:gd name="T115" fmla="*/ 11112 h 352"/>
              <a:gd name="T116" fmla="*/ 17463 w 463"/>
              <a:gd name="T117" fmla="*/ 11112 h 352"/>
              <a:gd name="T118" fmla="*/ 0 w 463"/>
              <a:gd name="T119" fmla="*/ 4762 h 35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63"/>
              <a:gd name="T181" fmla="*/ 0 h 352"/>
              <a:gd name="T182" fmla="*/ 463 w 463"/>
              <a:gd name="T183" fmla="*/ 352 h 35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63" h="352">
                <a:moveTo>
                  <a:pt x="432" y="351"/>
                </a:moveTo>
                <a:lnTo>
                  <a:pt x="436" y="342"/>
                </a:lnTo>
                <a:lnTo>
                  <a:pt x="446" y="329"/>
                </a:lnTo>
                <a:lnTo>
                  <a:pt x="457" y="319"/>
                </a:lnTo>
                <a:lnTo>
                  <a:pt x="462" y="310"/>
                </a:lnTo>
                <a:lnTo>
                  <a:pt x="453" y="294"/>
                </a:lnTo>
                <a:lnTo>
                  <a:pt x="437" y="283"/>
                </a:lnTo>
                <a:lnTo>
                  <a:pt x="420" y="276"/>
                </a:lnTo>
                <a:lnTo>
                  <a:pt x="407" y="275"/>
                </a:lnTo>
                <a:lnTo>
                  <a:pt x="390" y="269"/>
                </a:lnTo>
                <a:lnTo>
                  <a:pt x="378" y="259"/>
                </a:lnTo>
                <a:lnTo>
                  <a:pt x="373" y="243"/>
                </a:lnTo>
                <a:lnTo>
                  <a:pt x="370" y="228"/>
                </a:lnTo>
                <a:lnTo>
                  <a:pt x="366" y="219"/>
                </a:lnTo>
                <a:lnTo>
                  <a:pt x="365" y="206"/>
                </a:lnTo>
                <a:lnTo>
                  <a:pt x="368" y="191"/>
                </a:lnTo>
                <a:lnTo>
                  <a:pt x="379" y="183"/>
                </a:lnTo>
                <a:lnTo>
                  <a:pt x="390" y="172"/>
                </a:lnTo>
                <a:lnTo>
                  <a:pt x="394" y="158"/>
                </a:lnTo>
                <a:lnTo>
                  <a:pt x="378" y="143"/>
                </a:lnTo>
                <a:lnTo>
                  <a:pt x="354" y="136"/>
                </a:lnTo>
                <a:lnTo>
                  <a:pt x="343" y="111"/>
                </a:lnTo>
                <a:lnTo>
                  <a:pt x="326" y="92"/>
                </a:lnTo>
                <a:lnTo>
                  <a:pt x="307" y="85"/>
                </a:lnTo>
                <a:lnTo>
                  <a:pt x="298" y="68"/>
                </a:lnTo>
                <a:lnTo>
                  <a:pt x="286" y="64"/>
                </a:lnTo>
                <a:lnTo>
                  <a:pt x="273" y="65"/>
                </a:lnTo>
                <a:lnTo>
                  <a:pt x="265" y="67"/>
                </a:lnTo>
                <a:lnTo>
                  <a:pt x="255" y="73"/>
                </a:lnTo>
                <a:lnTo>
                  <a:pt x="245" y="75"/>
                </a:lnTo>
                <a:lnTo>
                  <a:pt x="225" y="73"/>
                </a:lnTo>
                <a:lnTo>
                  <a:pt x="213" y="66"/>
                </a:lnTo>
                <a:lnTo>
                  <a:pt x="202" y="65"/>
                </a:lnTo>
                <a:lnTo>
                  <a:pt x="196" y="72"/>
                </a:lnTo>
                <a:lnTo>
                  <a:pt x="198" y="83"/>
                </a:lnTo>
                <a:lnTo>
                  <a:pt x="192" y="93"/>
                </a:lnTo>
                <a:lnTo>
                  <a:pt x="179" y="94"/>
                </a:lnTo>
                <a:lnTo>
                  <a:pt x="162" y="93"/>
                </a:lnTo>
                <a:lnTo>
                  <a:pt x="154" y="89"/>
                </a:lnTo>
                <a:lnTo>
                  <a:pt x="145" y="82"/>
                </a:lnTo>
                <a:lnTo>
                  <a:pt x="146" y="72"/>
                </a:lnTo>
                <a:lnTo>
                  <a:pt x="147" y="59"/>
                </a:lnTo>
                <a:lnTo>
                  <a:pt x="136" y="49"/>
                </a:lnTo>
                <a:lnTo>
                  <a:pt x="130" y="39"/>
                </a:lnTo>
                <a:lnTo>
                  <a:pt x="130" y="29"/>
                </a:lnTo>
                <a:lnTo>
                  <a:pt x="123" y="9"/>
                </a:lnTo>
                <a:lnTo>
                  <a:pt x="120" y="3"/>
                </a:lnTo>
                <a:lnTo>
                  <a:pt x="114" y="0"/>
                </a:lnTo>
                <a:lnTo>
                  <a:pt x="102" y="2"/>
                </a:lnTo>
                <a:lnTo>
                  <a:pt x="90" y="6"/>
                </a:lnTo>
                <a:lnTo>
                  <a:pt x="80" y="7"/>
                </a:lnTo>
                <a:lnTo>
                  <a:pt x="72" y="8"/>
                </a:lnTo>
                <a:lnTo>
                  <a:pt x="66" y="8"/>
                </a:lnTo>
                <a:lnTo>
                  <a:pt x="53" y="8"/>
                </a:lnTo>
                <a:lnTo>
                  <a:pt x="41" y="3"/>
                </a:lnTo>
                <a:lnTo>
                  <a:pt x="30" y="4"/>
                </a:lnTo>
                <a:lnTo>
                  <a:pt x="27" y="6"/>
                </a:lnTo>
                <a:lnTo>
                  <a:pt x="22" y="7"/>
                </a:lnTo>
                <a:lnTo>
                  <a:pt x="11" y="7"/>
                </a:lnTo>
                <a:lnTo>
                  <a:pt x="0" y="3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09" name="Freeform 1082"/>
          <p:cNvSpPr>
            <a:spLocks/>
          </p:cNvSpPr>
          <p:nvPr/>
        </p:nvSpPr>
        <p:spPr bwMode="auto">
          <a:xfrm>
            <a:off x="5437188" y="2162175"/>
            <a:ext cx="136525" cy="446088"/>
          </a:xfrm>
          <a:custGeom>
            <a:avLst/>
            <a:gdLst>
              <a:gd name="T0" fmla="*/ 134938 w 86"/>
              <a:gd name="T1" fmla="*/ 444500 h 281"/>
              <a:gd name="T2" fmla="*/ 111125 w 86"/>
              <a:gd name="T3" fmla="*/ 441325 h 281"/>
              <a:gd name="T4" fmla="*/ 95250 w 86"/>
              <a:gd name="T5" fmla="*/ 423863 h 281"/>
              <a:gd name="T6" fmla="*/ 80962 w 86"/>
              <a:gd name="T7" fmla="*/ 401638 h 281"/>
              <a:gd name="T8" fmla="*/ 73025 w 86"/>
              <a:gd name="T9" fmla="*/ 379413 h 281"/>
              <a:gd name="T10" fmla="*/ 66675 w 86"/>
              <a:gd name="T11" fmla="*/ 360363 h 281"/>
              <a:gd name="T12" fmla="*/ 57150 w 86"/>
              <a:gd name="T13" fmla="*/ 341313 h 281"/>
              <a:gd name="T14" fmla="*/ 61913 w 86"/>
              <a:gd name="T15" fmla="*/ 317500 h 281"/>
              <a:gd name="T16" fmla="*/ 82550 w 86"/>
              <a:gd name="T17" fmla="*/ 303213 h 281"/>
              <a:gd name="T18" fmla="*/ 77787 w 86"/>
              <a:gd name="T19" fmla="*/ 271463 h 281"/>
              <a:gd name="T20" fmla="*/ 60325 w 86"/>
              <a:gd name="T21" fmla="*/ 263525 h 281"/>
              <a:gd name="T22" fmla="*/ 60325 w 86"/>
              <a:gd name="T23" fmla="*/ 249238 h 281"/>
              <a:gd name="T24" fmla="*/ 46037 w 86"/>
              <a:gd name="T25" fmla="*/ 233363 h 281"/>
              <a:gd name="T26" fmla="*/ 38100 w 86"/>
              <a:gd name="T27" fmla="*/ 228600 h 281"/>
              <a:gd name="T28" fmla="*/ 30163 w 86"/>
              <a:gd name="T29" fmla="*/ 207963 h 281"/>
              <a:gd name="T30" fmla="*/ 17462 w 86"/>
              <a:gd name="T31" fmla="*/ 188913 h 281"/>
              <a:gd name="T32" fmla="*/ 6350 w 86"/>
              <a:gd name="T33" fmla="*/ 182563 h 281"/>
              <a:gd name="T34" fmla="*/ 0 w 86"/>
              <a:gd name="T35" fmla="*/ 169863 h 281"/>
              <a:gd name="T36" fmla="*/ 3175 w 86"/>
              <a:gd name="T37" fmla="*/ 147638 h 281"/>
              <a:gd name="T38" fmla="*/ 14288 w 86"/>
              <a:gd name="T39" fmla="*/ 136525 h 281"/>
              <a:gd name="T40" fmla="*/ 23812 w 86"/>
              <a:gd name="T41" fmla="*/ 125413 h 281"/>
              <a:gd name="T42" fmla="*/ 38100 w 86"/>
              <a:gd name="T43" fmla="*/ 120650 h 281"/>
              <a:gd name="T44" fmla="*/ 52388 w 86"/>
              <a:gd name="T45" fmla="*/ 114300 h 281"/>
              <a:gd name="T46" fmla="*/ 68263 w 86"/>
              <a:gd name="T47" fmla="*/ 104775 h 281"/>
              <a:gd name="T48" fmla="*/ 69850 w 86"/>
              <a:gd name="T49" fmla="*/ 76200 h 281"/>
              <a:gd name="T50" fmla="*/ 66675 w 86"/>
              <a:gd name="T51" fmla="*/ 53975 h 281"/>
              <a:gd name="T52" fmla="*/ 66675 w 86"/>
              <a:gd name="T53" fmla="*/ 22225 h 281"/>
              <a:gd name="T54" fmla="*/ 80962 w 86"/>
              <a:gd name="T55" fmla="*/ 4763 h 281"/>
              <a:gd name="T56" fmla="*/ 95250 w 86"/>
              <a:gd name="T57" fmla="*/ 0 h 281"/>
              <a:gd name="T58" fmla="*/ 112713 w 86"/>
              <a:gd name="T59" fmla="*/ 4763 h 281"/>
              <a:gd name="T60" fmla="*/ 122238 w 86"/>
              <a:gd name="T61" fmla="*/ 6350 h 281"/>
              <a:gd name="T62" fmla="*/ 128588 w 86"/>
              <a:gd name="T63" fmla="*/ 6350 h 28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6"/>
              <a:gd name="T97" fmla="*/ 0 h 281"/>
              <a:gd name="T98" fmla="*/ 86 w 86"/>
              <a:gd name="T99" fmla="*/ 281 h 28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6" h="281">
                <a:moveTo>
                  <a:pt x="85" y="280"/>
                </a:moveTo>
                <a:lnTo>
                  <a:pt x="70" y="278"/>
                </a:lnTo>
                <a:lnTo>
                  <a:pt x="60" y="267"/>
                </a:lnTo>
                <a:lnTo>
                  <a:pt x="51" y="253"/>
                </a:lnTo>
                <a:lnTo>
                  <a:pt x="46" y="239"/>
                </a:lnTo>
                <a:lnTo>
                  <a:pt x="42" y="227"/>
                </a:lnTo>
                <a:lnTo>
                  <a:pt x="36" y="215"/>
                </a:lnTo>
                <a:lnTo>
                  <a:pt x="39" y="200"/>
                </a:lnTo>
                <a:lnTo>
                  <a:pt x="52" y="191"/>
                </a:lnTo>
                <a:lnTo>
                  <a:pt x="49" y="171"/>
                </a:lnTo>
                <a:lnTo>
                  <a:pt x="38" y="166"/>
                </a:lnTo>
                <a:lnTo>
                  <a:pt x="38" y="157"/>
                </a:lnTo>
                <a:lnTo>
                  <a:pt x="29" y="147"/>
                </a:lnTo>
                <a:lnTo>
                  <a:pt x="24" y="144"/>
                </a:lnTo>
                <a:lnTo>
                  <a:pt x="19" y="131"/>
                </a:lnTo>
                <a:lnTo>
                  <a:pt x="11" y="119"/>
                </a:lnTo>
                <a:lnTo>
                  <a:pt x="4" y="115"/>
                </a:lnTo>
                <a:lnTo>
                  <a:pt x="0" y="107"/>
                </a:lnTo>
                <a:lnTo>
                  <a:pt x="2" y="93"/>
                </a:lnTo>
                <a:lnTo>
                  <a:pt x="9" y="86"/>
                </a:lnTo>
                <a:lnTo>
                  <a:pt x="15" y="79"/>
                </a:lnTo>
                <a:lnTo>
                  <a:pt x="24" y="76"/>
                </a:lnTo>
                <a:lnTo>
                  <a:pt x="33" y="72"/>
                </a:lnTo>
                <a:lnTo>
                  <a:pt x="43" y="66"/>
                </a:lnTo>
                <a:lnTo>
                  <a:pt x="44" y="48"/>
                </a:lnTo>
                <a:lnTo>
                  <a:pt x="42" y="34"/>
                </a:lnTo>
                <a:lnTo>
                  <a:pt x="42" y="14"/>
                </a:lnTo>
                <a:lnTo>
                  <a:pt x="51" y="3"/>
                </a:lnTo>
                <a:lnTo>
                  <a:pt x="60" y="0"/>
                </a:lnTo>
                <a:lnTo>
                  <a:pt x="71" y="3"/>
                </a:lnTo>
                <a:lnTo>
                  <a:pt x="77" y="4"/>
                </a:lnTo>
                <a:lnTo>
                  <a:pt x="81" y="4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0" name="Freeform 1083"/>
          <p:cNvSpPr>
            <a:spLocks/>
          </p:cNvSpPr>
          <p:nvPr/>
        </p:nvSpPr>
        <p:spPr bwMode="auto">
          <a:xfrm>
            <a:off x="5268913" y="3656013"/>
            <a:ext cx="242887" cy="430212"/>
          </a:xfrm>
          <a:custGeom>
            <a:avLst/>
            <a:gdLst>
              <a:gd name="T0" fmla="*/ 228600 w 153"/>
              <a:gd name="T1" fmla="*/ 428625 h 271"/>
              <a:gd name="T2" fmla="*/ 236537 w 153"/>
              <a:gd name="T3" fmla="*/ 423862 h 271"/>
              <a:gd name="T4" fmla="*/ 239712 w 153"/>
              <a:gd name="T5" fmla="*/ 415925 h 271"/>
              <a:gd name="T6" fmla="*/ 241300 w 153"/>
              <a:gd name="T7" fmla="*/ 401637 h 271"/>
              <a:gd name="T8" fmla="*/ 239712 w 153"/>
              <a:gd name="T9" fmla="*/ 393699 h 271"/>
              <a:gd name="T10" fmla="*/ 231775 w 153"/>
              <a:gd name="T11" fmla="*/ 384174 h 271"/>
              <a:gd name="T12" fmla="*/ 228600 w 153"/>
              <a:gd name="T13" fmla="*/ 369887 h 271"/>
              <a:gd name="T14" fmla="*/ 228600 w 153"/>
              <a:gd name="T15" fmla="*/ 355600 h 271"/>
              <a:gd name="T16" fmla="*/ 231775 w 153"/>
              <a:gd name="T17" fmla="*/ 341312 h 271"/>
              <a:gd name="T18" fmla="*/ 234950 w 153"/>
              <a:gd name="T19" fmla="*/ 330200 h 271"/>
              <a:gd name="T20" fmla="*/ 231775 w 153"/>
              <a:gd name="T21" fmla="*/ 322262 h 271"/>
              <a:gd name="T22" fmla="*/ 227012 w 153"/>
              <a:gd name="T23" fmla="*/ 314325 h 271"/>
              <a:gd name="T24" fmla="*/ 219075 w 153"/>
              <a:gd name="T25" fmla="*/ 301625 h 271"/>
              <a:gd name="T26" fmla="*/ 209550 w 153"/>
              <a:gd name="T27" fmla="*/ 298450 h 271"/>
              <a:gd name="T28" fmla="*/ 196850 w 153"/>
              <a:gd name="T29" fmla="*/ 285750 h 271"/>
              <a:gd name="T30" fmla="*/ 192087 w 153"/>
              <a:gd name="T31" fmla="*/ 273050 h 271"/>
              <a:gd name="T32" fmla="*/ 192087 w 153"/>
              <a:gd name="T33" fmla="*/ 258762 h 271"/>
              <a:gd name="T34" fmla="*/ 190500 w 153"/>
              <a:gd name="T35" fmla="*/ 246062 h 271"/>
              <a:gd name="T36" fmla="*/ 179387 w 153"/>
              <a:gd name="T37" fmla="*/ 241300 h 271"/>
              <a:gd name="T38" fmla="*/ 171450 w 153"/>
              <a:gd name="T39" fmla="*/ 236537 h 271"/>
              <a:gd name="T40" fmla="*/ 168275 w 153"/>
              <a:gd name="T41" fmla="*/ 230187 h 271"/>
              <a:gd name="T42" fmla="*/ 161925 w 153"/>
              <a:gd name="T43" fmla="*/ 227012 h 271"/>
              <a:gd name="T44" fmla="*/ 155575 w 153"/>
              <a:gd name="T45" fmla="*/ 223837 h 271"/>
              <a:gd name="T46" fmla="*/ 155575 w 153"/>
              <a:gd name="T47" fmla="*/ 217487 h 271"/>
              <a:gd name="T48" fmla="*/ 150812 w 153"/>
              <a:gd name="T49" fmla="*/ 209550 h 271"/>
              <a:gd name="T50" fmla="*/ 142875 w 153"/>
              <a:gd name="T51" fmla="*/ 203200 h 271"/>
              <a:gd name="T52" fmla="*/ 130175 w 153"/>
              <a:gd name="T53" fmla="*/ 201612 h 271"/>
              <a:gd name="T54" fmla="*/ 119062 w 153"/>
              <a:gd name="T55" fmla="*/ 200025 h 271"/>
              <a:gd name="T56" fmla="*/ 115887 w 153"/>
              <a:gd name="T57" fmla="*/ 193675 h 271"/>
              <a:gd name="T58" fmla="*/ 106362 w 153"/>
              <a:gd name="T59" fmla="*/ 179387 h 271"/>
              <a:gd name="T60" fmla="*/ 92075 w 153"/>
              <a:gd name="T61" fmla="*/ 176212 h 271"/>
              <a:gd name="T62" fmla="*/ 85725 w 153"/>
              <a:gd name="T63" fmla="*/ 171450 h 271"/>
              <a:gd name="T64" fmla="*/ 79375 w 153"/>
              <a:gd name="T65" fmla="*/ 161925 h 271"/>
              <a:gd name="T66" fmla="*/ 74612 w 153"/>
              <a:gd name="T67" fmla="*/ 150812 h 271"/>
              <a:gd name="T68" fmla="*/ 71437 w 153"/>
              <a:gd name="T69" fmla="*/ 141287 h 271"/>
              <a:gd name="T70" fmla="*/ 61912 w 153"/>
              <a:gd name="T71" fmla="*/ 128587 h 271"/>
              <a:gd name="T72" fmla="*/ 57150 w 153"/>
              <a:gd name="T73" fmla="*/ 119062 h 271"/>
              <a:gd name="T74" fmla="*/ 61912 w 153"/>
              <a:gd name="T75" fmla="*/ 103187 h 271"/>
              <a:gd name="T76" fmla="*/ 61912 w 153"/>
              <a:gd name="T77" fmla="*/ 84137 h 271"/>
              <a:gd name="T78" fmla="*/ 55562 w 153"/>
              <a:gd name="T79" fmla="*/ 69850 h 271"/>
              <a:gd name="T80" fmla="*/ 50800 w 153"/>
              <a:gd name="T81" fmla="*/ 60325 h 271"/>
              <a:gd name="T82" fmla="*/ 46037 w 153"/>
              <a:gd name="T83" fmla="*/ 53975 h 271"/>
              <a:gd name="T84" fmla="*/ 38100 w 153"/>
              <a:gd name="T85" fmla="*/ 47625 h 271"/>
              <a:gd name="T86" fmla="*/ 22225 w 153"/>
              <a:gd name="T87" fmla="*/ 49212 h 271"/>
              <a:gd name="T88" fmla="*/ 11112 w 153"/>
              <a:gd name="T89" fmla="*/ 42862 h 271"/>
              <a:gd name="T90" fmla="*/ 6350 w 153"/>
              <a:gd name="T91" fmla="*/ 30162 h 271"/>
              <a:gd name="T92" fmla="*/ 4762 w 153"/>
              <a:gd name="T93" fmla="*/ 22225 h 271"/>
              <a:gd name="T94" fmla="*/ 6350 w 153"/>
              <a:gd name="T95" fmla="*/ 19050 h 271"/>
              <a:gd name="T96" fmla="*/ 11112 w 153"/>
              <a:gd name="T97" fmla="*/ 14287 h 271"/>
              <a:gd name="T98" fmla="*/ 9525 w 153"/>
              <a:gd name="T99" fmla="*/ 6350 h 271"/>
              <a:gd name="T100" fmla="*/ 3175 w 153"/>
              <a:gd name="T101" fmla="*/ 1587 h 271"/>
              <a:gd name="T102" fmla="*/ 0 w 153"/>
              <a:gd name="T103" fmla="*/ 1587 h 271"/>
              <a:gd name="T104" fmla="*/ 9525 w 153"/>
              <a:gd name="T105" fmla="*/ 0 h 271"/>
              <a:gd name="T106" fmla="*/ 12700 w 153"/>
              <a:gd name="T107" fmla="*/ 1587 h 271"/>
              <a:gd name="T108" fmla="*/ 17462 w 153"/>
              <a:gd name="T109" fmla="*/ 9525 h 271"/>
              <a:gd name="T110" fmla="*/ 19050 w 153"/>
              <a:gd name="T111" fmla="*/ 15875 h 271"/>
              <a:gd name="T112" fmla="*/ 23812 w 153"/>
              <a:gd name="T113" fmla="*/ 20637 h 271"/>
              <a:gd name="T114" fmla="*/ 38100 w 153"/>
              <a:gd name="T115" fmla="*/ 23812 h 271"/>
              <a:gd name="T116" fmla="*/ 47625 w 153"/>
              <a:gd name="T117" fmla="*/ 30162 h 271"/>
              <a:gd name="T118" fmla="*/ 52387 w 153"/>
              <a:gd name="T119" fmla="*/ 31750 h 271"/>
              <a:gd name="T120" fmla="*/ 55562 w 153"/>
              <a:gd name="T121" fmla="*/ 34925 h 271"/>
              <a:gd name="T122" fmla="*/ 38100 w 153"/>
              <a:gd name="T123" fmla="*/ 47625 h 27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53"/>
              <a:gd name="T187" fmla="*/ 0 h 271"/>
              <a:gd name="T188" fmla="*/ 153 w 153"/>
              <a:gd name="T189" fmla="*/ 271 h 27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53" h="271">
                <a:moveTo>
                  <a:pt x="144" y="270"/>
                </a:moveTo>
                <a:lnTo>
                  <a:pt x="149" y="267"/>
                </a:lnTo>
                <a:lnTo>
                  <a:pt x="151" y="262"/>
                </a:lnTo>
                <a:lnTo>
                  <a:pt x="152" y="253"/>
                </a:lnTo>
                <a:lnTo>
                  <a:pt x="151" y="248"/>
                </a:lnTo>
                <a:lnTo>
                  <a:pt x="146" y="242"/>
                </a:lnTo>
                <a:lnTo>
                  <a:pt x="144" y="233"/>
                </a:lnTo>
                <a:lnTo>
                  <a:pt x="144" y="224"/>
                </a:lnTo>
                <a:lnTo>
                  <a:pt x="146" y="215"/>
                </a:lnTo>
                <a:lnTo>
                  <a:pt x="148" y="208"/>
                </a:lnTo>
                <a:lnTo>
                  <a:pt x="146" y="203"/>
                </a:lnTo>
                <a:lnTo>
                  <a:pt x="143" y="198"/>
                </a:lnTo>
                <a:lnTo>
                  <a:pt x="138" y="190"/>
                </a:lnTo>
                <a:lnTo>
                  <a:pt x="132" y="188"/>
                </a:lnTo>
                <a:lnTo>
                  <a:pt x="124" y="180"/>
                </a:lnTo>
                <a:lnTo>
                  <a:pt x="121" y="172"/>
                </a:lnTo>
                <a:lnTo>
                  <a:pt x="121" y="163"/>
                </a:lnTo>
                <a:lnTo>
                  <a:pt x="120" y="155"/>
                </a:lnTo>
                <a:lnTo>
                  <a:pt x="113" y="152"/>
                </a:lnTo>
                <a:lnTo>
                  <a:pt x="108" y="149"/>
                </a:lnTo>
                <a:lnTo>
                  <a:pt x="106" y="145"/>
                </a:lnTo>
                <a:lnTo>
                  <a:pt x="102" y="143"/>
                </a:lnTo>
                <a:lnTo>
                  <a:pt x="98" y="141"/>
                </a:lnTo>
                <a:lnTo>
                  <a:pt x="98" y="137"/>
                </a:lnTo>
                <a:lnTo>
                  <a:pt x="95" y="132"/>
                </a:lnTo>
                <a:lnTo>
                  <a:pt x="90" y="128"/>
                </a:lnTo>
                <a:lnTo>
                  <a:pt x="82" y="127"/>
                </a:lnTo>
                <a:lnTo>
                  <a:pt x="75" y="126"/>
                </a:lnTo>
                <a:lnTo>
                  <a:pt x="73" y="122"/>
                </a:lnTo>
                <a:lnTo>
                  <a:pt x="67" y="113"/>
                </a:lnTo>
                <a:lnTo>
                  <a:pt x="58" y="111"/>
                </a:lnTo>
                <a:lnTo>
                  <a:pt x="54" y="108"/>
                </a:lnTo>
                <a:lnTo>
                  <a:pt x="50" y="102"/>
                </a:lnTo>
                <a:lnTo>
                  <a:pt x="47" y="95"/>
                </a:lnTo>
                <a:lnTo>
                  <a:pt x="45" y="89"/>
                </a:lnTo>
                <a:lnTo>
                  <a:pt x="39" y="81"/>
                </a:lnTo>
                <a:lnTo>
                  <a:pt x="36" y="75"/>
                </a:lnTo>
                <a:lnTo>
                  <a:pt x="39" y="65"/>
                </a:lnTo>
                <a:lnTo>
                  <a:pt x="39" y="53"/>
                </a:lnTo>
                <a:lnTo>
                  <a:pt x="35" y="44"/>
                </a:lnTo>
                <a:lnTo>
                  <a:pt x="32" y="38"/>
                </a:lnTo>
                <a:lnTo>
                  <a:pt x="29" y="34"/>
                </a:lnTo>
                <a:lnTo>
                  <a:pt x="24" y="30"/>
                </a:lnTo>
                <a:lnTo>
                  <a:pt x="14" y="31"/>
                </a:lnTo>
                <a:lnTo>
                  <a:pt x="7" y="27"/>
                </a:lnTo>
                <a:lnTo>
                  <a:pt x="4" y="19"/>
                </a:lnTo>
                <a:lnTo>
                  <a:pt x="3" y="14"/>
                </a:lnTo>
                <a:lnTo>
                  <a:pt x="4" y="12"/>
                </a:lnTo>
                <a:lnTo>
                  <a:pt x="7" y="9"/>
                </a:lnTo>
                <a:lnTo>
                  <a:pt x="6" y="4"/>
                </a:lnTo>
                <a:lnTo>
                  <a:pt x="2" y="1"/>
                </a:lnTo>
                <a:lnTo>
                  <a:pt x="0" y="1"/>
                </a:lnTo>
                <a:lnTo>
                  <a:pt x="6" y="0"/>
                </a:lnTo>
                <a:lnTo>
                  <a:pt x="8" y="1"/>
                </a:lnTo>
                <a:lnTo>
                  <a:pt x="11" y="6"/>
                </a:lnTo>
                <a:lnTo>
                  <a:pt x="12" y="10"/>
                </a:lnTo>
                <a:lnTo>
                  <a:pt x="15" y="13"/>
                </a:lnTo>
                <a:lnTo>
                  <a:pt x="24" y="15"/>
                </a:lnTo>
                <a:lnTo>
                  <a:pt x="30" y="19"/>
                </a:lnTo>
                <a:lnTo>
                  <a:pt x="33" y="20"/>
                </a:lnTo>
                <a:lnTo>
                  <a:pt x="35" y="22"/>
                </a:lnTo>
                <a:lnTo>
                  <a:pt x="24" y="3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1" name="Freeform 1084"/>
          <p:cNvSpPr>
            <a:spLocks/>
          </p:cNvSpPr>
          <p:nvPr/>
        </p:nvSpPr>
        <p:spPr bwMode="auto">
          <a:xfrm>
            <a:off x="5481638" y="3182938"/>
            <a:ext cx="92075" cy="112712"/>
          </a:xfrm>
          <a:custGeom>
            <a:avLst/>
            <a:gdLst>
              <a:gd name="T0" fmla="*/ 0 w 58"/>
              <a:gd name="T1" fmla="*/ 0 h 71"/>
              <a:gd name="T2" fmla="*/ 6350 w 58"/>
              <a:gd name="T3" fmla="*/ 4762 h 71"/>
              <a:gd name="T4" fmla="*/ 6350 w 58"/>
              <a:gd name="T5" fmla="*/ 19050 h 71"/>
              <a:gd name="T6" fmla="*/ 6350 w 58"/>
              <a:gd name="T7" fmla="*/ 39687 h 71"/>
              <a:gd name="T8" fmla="*/ 11113 w 58"/>
              <a:gd name="T9" fmla="*/ 52387 h 71"/>
              <a:gd name="T10" fmla="*/ 15875 w 58"/>
              <a:gd name="T11" fmla="*/ 60325 h 71"/>
              <a:gd name="T12" fmla="*/ 23812 w 58"/>
              <a:gd name="T13" fmla="*/ 71437 h 71"/>
              <a:gd name="T14" fmla="*/ 36513 w 58"/>
              <a:gd name="T15" fmla="*/ 74612 h 71"/>
              <a:gd name="T16" fmla="*/ 52388 w 58"/>
              <a:gd name="T17" fmla="*/ 79375 h 71"/>
              <a:gd name="T18" fmla="*/ 61913 w 58"/>
              <a:gd name="T19" fmla="*/ 82550 h 71"/>
              <a:gd name="T20" fmla="*/ 74613 w 58"/>
              <a:gd name="T21" fmla="*/ 96837 h 71"/>
              <a:gd name="T22" fmla="*/ 80963 w 58"/>
              <a:gd name="T23" fmla="*/ 107950 h 71"/>
              <a:gd name="T24" fmla="*/ 84138 w 58"/>
              <a:gd name="T25" fmla="*/ 109537 h 71"/>
              <a:gd name="T26" fmla="*/ 90488 w 58"/>
              <a:gd name="T27" fmla="*/ 111125 h 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"/>
              <a:gd name="T43" fmla="*/ 0 h 71"/>
              <a:gd name="T44" fmla="*/ 58 w 58"/>
              <a:gd name="T45" fmla="*/ 71 h 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" h="71">
                <a:moveTo>
                  <a:pt x="0" y="0"/>
                </a:moveTo>
                <a:lnTo>
                  <a:pt x="4" y="3"/>
                </a:lnTo>
                <a:lnTo>
                  <a:pt x="4" y="12"/>
                </a:lnTo>
                <a:lnTo>
                  <a:pt x="4" y="25"/>
                </a:lnTo>
                <a:lnTo>
                  <a:pt x="7" y="33"/>
                </a:lnTo>
                <a:lnTo>
                  <a:pt x="10" y="38"/>
                </a:lnTo>
                <a:lnTo>
                  <a:pt x="15" y="45"/>
                </a:lnTo>
                <a:lnTo>
                  <a:pt x="23" y="47"/>
                </a:lnTo>
                <a:lnTo>
                  <a:pt x="33" y="50"/>
                </a:lnTo>
                <a:lnTo>
                  <a:pt x="39" y="52"/>
                </a:lnTo>
                <a:lnTo>
                  <a:pt x="47" y="61"/>
                </a:lnTo>
                <a:lnTo>
                  <a:pt x="51" y="68"/>
                </a:lnTo>
                <a:lnTo>
                  <a:pt x="53" y="69"/>
                </a:lnTo>
                <a:lnTo>
                  <a:pt x="57" y="7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2" name="Freeform 1085"/>
          <p:cNvSpPr>
            <a:spLocks/>
          </p:cNvSpPr>
          <p:nvPr/>
        </p:nvSpPr>
        <p:spPr bwMode="auto">
          <a:xfrm>
            <a:off x="5584825" y="2603500"/>
            <a:ext cx="42863" cy="28575"/>
          </a:xfrm>
          <a:custGeom>
            <a:avLst/>
            <a:gdLst>
              <a:gd name="T0" fmla="*/ 41275 w 27"/>
              <a:gd name="T1" fmla="*/ 26988 h 18"/>
              <a:gd name="T2" fmla="*/ 30163 w 27"/>
              <a:gd name="T3" fmla="*/ 11112 h 18"/>
              <a:gd name="T4" fmla="*/ 19050 w 27"/>
              <a:gd name="T5" fmla="*/ 3175 h 18"/>
              <a:gd name="T6" fmla="*/ 0 w 27"/>
              <a:gd name="T7" fmla="*/ 0 h 18"/>
              <a:gd name="T8" fmla="*/ 0 60000 65536"/>
              <a:gd name="T9" fmla="*/ 0 60000 65536"/>
              <a:gd name="T10" fmla="*/ 0 60000 65536"/>
              <a:gd name="T11" fmla="*/ 0 60000 65536"/>
              <a:gd name="T12" fmla="*/ 0 w 27"/>
              <a:gd name="T13" fmla="*/ 0 h 18"/>
              <a:gd name="T14" fmla="*/ 27 w 27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" h="18">
                <a:moveTo>
                  <a:pt x="26" y="17"/>
                </a:moveTo>
                <a:lnTo>
                  <a:pt x="19" y="7"/>
                </a:lnTo>
                <a:lnTo>
                  <a:pt x="12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3" name="Freeform 1086"/>
          <p:cNvSpPr>
            <a:spLocks/>
          </p:cNvSpPr>
          <p:nvPr/>
        </p:nvSpPr>
        <p:spPr bwMode="auto">
          <a:xfrm>
            <a:off x="5338763" y="1195388"/>
            <a:ext cx="87312" cy="461962"/>
          </a:xfrm>
          <a:custGeom>
            <a:avLst/>
            <a:gdLst>
              <a:gd name="T0" fmla="*/ 85725 w 55"/>
              <a:gd name="T1" fmla="*/ 460375 h 291"/>
              <a:gd name="T2" fmla="*/ 74612 w 55"/>
              <a:gd name="T3" fmla="*/ 454025 h 291"/>
              <a:gd name="T4" fmla="*/ 65087 w 55"/>
              <a:gd name="T5" fmla="*/ 439737 h 291"/>
              <a:gd name="T6" fmla="*/ 60325 w 55"/>
              <a:gd name="T7" fmla="*/ 414337 h 291"/>
              <a:gd name="T8" fmla="*/ 58737 w 55"/>
              <a:gd name="T9" fmla="*/ 393700 h 291"/>
              <a:gd name="T10" fmla="*/ 44450 w 55"/>
              <a:gd name="T11" fmla="*/ 387350 h 291"/>
              <a:gd name="T12" fmla="*/ 33337 w 55"/>
              <a:gd name="T13" fmla="*/ 379412 h 291"/>
              <a:gd name="T14" fmla="*/ 25400 w 55"/>
              <a:gd name="T15" fmla="*/ 361950 h 291"/>
              <a:gd name="T16" fmla="*/ 19050 w 55"/>
              <a:gd name="T17" fmla="*/ 328612 h 291"/>
              <a:gd name="T18" fmla="*/ 33337 w 55"/>
              <a:gd name="T19" fmla="*/ 306387 h 291"/>
              <a:gd name="T20" fmla="*/ 34925 w 55"/>
              <a:gd name="T21" fmla="*/ 269875 h 291"/>
              <a:gd name="T22" fmla="*/ 23812 w 55"/>
              <a:gd name="T23" fmla="*/ 261937 h 291"/>
              <a:gd name="T24" fmla="*/ 19050 w 55"/>
              <a:gd name="T25" fmla="*/ 246062 h 291"/>
              <a:gd name="T26" fmla="*/ 12700 w 55"/>
              <a:gd name="T27" fmla="*/ 228600 h 291"/>
              <a:gd name="T28" fmla="*/ 6350 w 55"/>
              <a:gd name="T29" fmla="*/ 219075 h 291"/>
              <a:gd name="T30" fmla="*/ 7937 w 55"/>
              <a:gd name="T31" fmla="*/ 196850 h 291"/>
              <a:gd name="T32" fmla="*/ 12700 w 55"/>
              <a:gd name="T33" fmla="*/ 187325 h 291"/>
              <a:gd name="T34" fmla="*/ 9525 w 55"/>
              <a:gd name="T35" fmla="*/ 176212 h 291"/>
              <a:gd name="T36" fmla="*/ 6350 w 55"/>
              <a:gd name="T37" fmla="*/ 153987 h 291"/>
              <a:gd name="T38" fmla="*/ 12700 w 55"/>
              <a:gd name="T39" fmla="*/ 138112 h 291"/>
              <a:gd name="T40" fmla="*/ 7937 w 55"/>
              <a:gd name="T41" fmla="*/ 115887 h 291"/>
              <a:gd name="T42" fmla="*/ 7937 w 55"/>
              <a:gd name="T43" fmla="*/ 98425 h 291"/>
              <a:gd name="T44" fmla="*/ 7937 w 55"/>
              <a:gd name="T45" fmla="*/ 79375 h 291"/>
              <a:gd name="T46" fmla="*/ 6350 w 55"/>
              <a:gd name="T47" fmla="*/ 61912 h 291"/>
              <a:gd name="T48" fmla="*/ 3175 w 55"/>
              <a:gd name="T49" fmla="*/ 34925 h 291"/>
              <a:gd name="T50" fmla="*/ 0 w 55"/>
              <a:gd name="T51" fmla="*/ 14287 h 291"/>
              <a:gd name="T52" fmla="*/ 1587 w 55"/>
              <a:gd name="T53" fmla="*/ 0 h 2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5"/>
              <a:gd name="T82" fmla="*/ 0 h 291"/>
              <a:gd name="T83" fmla="*/ 55 w 55"/>
              <a:gd name="T84" fmla="*/ 291 h 291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5" h="291">
                <a:moveTo>
                  <a:pt x="54" y="290"/>
                </a:moveTo>
                <a:lnTo>
                  <a:pt x="47" y="286"/>
                </a:lnTo>
                <a:lnTo>
                  <a:pt x="41" y="277"/>
                </a:lnTo>
                <a:lnTo>
                  <a:pt x="38" y="261"/>
                </a:lnTo>
                <a:lnTo>
                  <a:pt x="37" y="248"/>
                </a:lnTo>
                <a:lnTo>
                  <a:pt x="28" y="244"/>
                </a:lnTo>
                <a:lnTo>
                  <a:pt x="21" y="239"/>
                </a:lnTo>
                <a:lnTo>
                  <a:pt x="16" y="228"/>
                </a:lnTo>
                <a:lnTo>
                  <a:pt x="12" y="207"/>
                </a:lnTo>
                <a:lnTo>
                  <a:pt x="21" y="193"/>
                </a:lnTo>
                <a:lnTo>
                  <a:pt x="22" y="170"/>
                </a:lnTo>
                <a:lnTo>
                  <a:pt x="15" y="165"/>
                </a:lnTo>
                <a:lnTo>
                  <a:pt x="12" y="155"/>
                </a:lnTo>
                <a:lnTo>
                  <a:pt x="8" y="144"/>
                </a:lnTo>
                <a:lnTo>
                  <a:pt x="4" y="138"/>
                </a:lnTo>
                <a:lnTo>
                  <a:pt x="5" y="124"/>
                </a:lnTo>
                <a:lnTo>
                  <a:pt x="8" y="118"/>
                </a:lnTo>
                <a:lnTo>
                  <a:pt x="6" y="111"/>
                </a:lnTo>
                <a:lnTo>
                  <a:pt x="4" y="97"/>
                </a:lnTo>
                <a:lnTo>
                  <a:pt x="8" y="87"/>
                </a:lnTo>
                <a:lnTo>
                  <a:pt x="5" y="73"/>
                </a:lnTo>
                <a:lnTo>
                  <a:pt x="5" y="62"/>
                </a:lnTo>
                <a:lnTo>
                  <a:pt x="5" y="50"/>
                </a:lnTo>
                <a:lnTo>
                  <a:pt x="4" y="39"/>
                </a:lnTo>
                <a:lnTo>
                  <a:pt x="2" y="22"/>
                </a:lnTo>
                <a:lnTo>
                  <a:pt x="0" y="9"/>
                </a:lnTo>
                <a:lnTo>
                  <a:pt x="1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4" name="Freeform 1087"/>
          <p:cNvSpPr>
            <a:spLocks/>
          </p:cNvSpPr>
          <p:nvPr/>
        </p:nvSpPr>
        <p:spPr bwMode="auto">
          <a:xfrm>
            <a:off x="5399088" y="1778000"/>
            <a:ext cx="171450" cy="341313"/>
          </a:xfrm>
          <a:custGeom>
            <a:avLst/>
            <a:gdLst>
              <a:gd name="T0" fmla="*/ 169863 w 108"/>
              <a:gd name="T1" fmla="*/ 339725 h 215"/>
              <a:gd name="T2" fmla="*/ 153988 w 108"/>
              <a:gd name="T3" fmla="*/ 339725 h 215"/>
              <a:gd name="T4" fmla="*/ 133350 w 108"/>
              <a:gd name="T5" fmla="*/ 334963 h 215"/>
              <a:gd name="T6" fmla="*/ 117475 w 108"/>
              <a:gd name="T7" fmla="*/ 327025 h 215"/>
              <a:gd name="T8" fmla="*/ 111125 w 108"/>
              <a:gd name="T9" fmla="*/ 304800 h 215"/>
              <a:gd name="T10" fmla="*/ 123825 w 108"/>
              <a:gd name="T11" fmla="*/ 296863 h 215"/>
              <a:gd name="T12" fmla="*/ 138113 w 108"/>
              <a:gd name="T13" fmla="*/ 293688 h 215"/>
              <a:gd name="T14" fmla="*/ 152400 w 108"/>
              <a:gd name="T15" fmla="*/ 288925 h 215"/>
              <a:gd name="T16" fmla="*/ 163513 w 108"/>
              <a:gd name="T17" fmla="*/ 280988 h 215"/>
              <a:gd name="T18" fmla="*/ 165100 w 108"/>
              <a:gd name="T19" fmla="*/ 271463 h 215"/>
              <a:gd name="T20" fmla="*/ 152400 w 108"/>
              <a:gd name="T21" fmla="*/ 255588 h 215"/>
              <a:gd name="T22" fmla="*/ 138113 w 108"/>
              <a:gd name="T23" fmla="*/ 246063 h 215"/>
              <a:gd name="T24" fmla="*/ 123825 w 108"/>
              <a:gd name="T25" fmla="*/ 238125 h 215"/>
              <a:gd name="T26" fmla="*/ 112713 w 108"/>
              <a:gd name="T27" fmla="*/ 230188 h 215"/>
              <a:gd name="T28" fmla="*/ 106363 w 108"/>
              <a:gd name="T29" fmla="*/ 217488 h 215"/>
              <a:gd name="T30" fmla="*/ 100012 w 108"/>
              <a:gd name="T31" fmla="*/ 203200 h 215"/>
              <a:gd name="T32" fmla="*/ 87312 w 108"/>
              <a:gd name="T33" fmla="*/ 190500 h 215"/>
              <a:gd name="T34" fmla="*/ 77788 w 108"/>
              <a:gd name="T35" fmla="*/ 176213 h 215"/>
              <a:gd name="T36" fmla="*/ 73025 w 108"/>
              <a:gd name="T37" fmla="*/ 163513 h 215"/>
              <a:gd name="T38" fmla="*/ 55563 w 108"/>
              <a:gd name="T39" fmla="*/ 157163 h 215"/>
              <a:gd name="T40" fmla="*/ 42863 w 108"/>
              <a:gd name="T41" fmla="*/ 160338 h 215"/>
              <a:gd name="T42" fmla="*/ 31750 w 108"/>
              <a:gd name="T43" fmla="*/ 166688 h 215"/>
              <a:gd name="T44" fmla="*/ 17463 w 108"/>
              <a:gd name="T45" fmla="*/ 168275 h 215"/>
              <a:gd name="T46" fmla="*/ 6350 w 108"/>
              <a:gd name="T47" fmla="*/ 161925 h 215"/>
              <a:gd name="T48" fmla="*/ 0 w 108"/>
              <a:gd name="T49" fmla="*/ 147638 h 215"/>
              <a:gd name="T50" fmla="*/ 11112 w 108"/>
              <a:gd name="T51" fmla="*/ 134938 h 215"/>
              <a:gd name="T52" fmla="*/ 20638 w 108"/>
              <a:gd name="T53" fmla="*/ 130175 h 215"/>
              <a:gd name="T54" fmla="*/ 26988 w 108"/>
              <a:gd name="T55" fmla="*/ 123825 h 215"/>
              <a:gd name="T56" fmla="*/ 31750 w 108"/>
              <a:gd name="T57" fmla="*/ 112713 h 215"/>
              <a:gd name="T58" fmla="*/ 22225 w 108"/>
              <a:gd name="T59" fmla="*/ 92075 h 215"/>
              <a:gd name="T60" fmla="*/ 22225 w 108"/>
              <a:gd name="T61" fmla="*/ 74613 h 215"/>
              <a:gd name="T62" fmla="*/ 31750 w 108"/>
              <a:gd name="T63" fmla="*/ 61913 h 215"/>
              <a:gd name="T64" fmla="*/ 38100 w 108"/>
              <a:gd name="T65" fmla="*/ 46038 h 215"/>
              <a:gd name="T66" fmla="*/ 38100 w 108"/>
              <a:gd name="T67" fmla="*/ 28575 h 215"/>
              <a:gd name="T68" fmla="*/ 34925 w 108"/>
              <a:gd name="T69" fmla="*/ 15875 h 215"/>
              <a:gd name="T70" fmla="*/ 36513 w 108"/>
              <a:gd name="T71" fmla="*/ 11113 h 215"/>
              <a:gd name="T72" fmla="*/ 41275 w 108"/>
              <a:gd name="T73" fmla="*/ 4763 h 215"/>
              <a:gd name="T74" fmla="*/ 52388 w 108"/>
              <a:gd name="T75" fmla="*/ 0 h 21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215"/>
              <a:gd name="T116" fmla="*/ 108 w 108"/>
              <a:gd name="T117" fmla="*/ 215 h 21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215">
                <a:moveTo>
                  <a:pt x="107" y="214"/>
                </a:moveTo>
                <a:lnTo>
                  <a:pt x="97" y="214"/>
                </a:lnTo>
                <a:lnTo>
                  <a:pt x="84" y="211"/>
                </a:lnTo>
                <a:lnTo>
                  <a:pt x="74" y="206"/>
                </a:lnTo>
                <a:lnTo>
                  <a:pt x="70" y="192"/>
                </a:lnTo>
                <a:lnTo>
                  <a:pt x="78" y="187"/>
                </a:lnTo>
                <a:lnTo>
                  <a:pt x="87" y="185"/>
                </a:lnTo>
                <a:lnTo>
                  <a:pt x="96" y="182"/>
                </a:lnTo>
                <a:lnTo>
                  <a:pt x="103" y="177"/>
                </a:lnTo>
                <a:lnTo>
                  <a:pt x="104" y="171"/>
                </a:lnTo>
                <a:lnTo>
                  <a:pt x="96" y="161"/>
                </a:lnTo>
                <a:lnTo>
                  <a:pt x="87" y="155"/>
                </a:lnTo>
                <a:lnTo>
                  <a:pt x="78" y="150"/>
                </a:lnTo>
                <a:lnTo>
                  <a:pt x="71" y="145"/>
                </a:lnTo>
                <a:lnTo>
                  <a:pt x="67" y="137"/>
                </a:lnTo>
                <a:lnTo>
                  <a:pt x="63" y="128"/>
                </a:lnTo>
                <a:lnTo>
                  <a:pt x="55" y="120"/>
                </a:lnTo>
                <a:lnTo>
                  <a:pt x="49" y="111"/>
                </a:lnTo>
                <a:lnTo>
                  <a:pt x="46" y="103"/>
                </a:lnTo>
                <a:lnTo>
                  <a:pt x="35" y="99"/>
                </a:lnTo>
                <a:lnTo>
                  <a:pt x="27" y="101"/>
                </a:lnTo>
                <a:lnTo>
                  <a:pt x="20" y="105"/>
                </a:lnTo>
                <a:lnTo>
                  <a:pt x="11" y="106"/>
                </a:lnTo>
                <a:lnTo>
                  <a:pt x="4" y="102"/>
                </a:lnTo>
                <a:lnTo>
                  <a:pt x="0" y="93"/>
                </a:lnTo>
                <a:lnTo>
                  <a:pt x="7" y="85"/>
                </a:lnTo>
                <a:lnTo>
                  <a:pt x="13" y="82"/>
                </a:lnTo>
                <a:lnTo>
                  <a:pt x="17" y="78"/>
                </a:lnTo>
                <a:lnTo>
                  <a:pt x="20" y="71"/>
                </a:lnTo>
                <a:lnTo>
                  <a:pt x="14" y="58"/>
                </a:lnTo>
                <a:lnTo>
                  <a:pt x="14" y="47"/>
                </a:lnTo>
                <a:lnTo>
                  <a:pt x="20" y="39"/>
                </a:lnTo>
                <a:lnTo>
                  <a:pt x="24" y="29"/>
                </a:lnTo>
                <a:lnTo>
                  <a:pt x="24" y="18"/>
                </a:lnTo>
                <a:lnTo>
                  <a:pt x="22" y="10"/>
                </a:lnTo>
                <a:lnTo>
                  <a:pt x="23" y="7"/>
                </a:lnTo>
                <a:lnTo>
                  <a:pt x="26" y="3"/>
                </a:lnTo>
                <a:lnTo>
                  <a:pt x="33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5" name="Freeform 1088"/>
          <p:cNvSpPr>
            <a:spLocks/>
          </p:cNvSpPr>
          <p:nvPr/>
        </p:nvSpPr>
        <p:spPr bwMode="auto">
          <a:xfrm>
            <a:off x="5424488" y="1647825"/>
            <a:ext cx="93662" cy="130175"/>
          </a:xfrm>
          <a:custGeom>
            <a:avLst/>
            <a:gdLst>
              <a:gd name="T0" fmla="*/ 34925 w 59"/>
              <a:gd name="T1" fmla="*/ 128588 h 82"/>
              <a:gd name="T2" fmla="*/ 1587 w 59"/>
              <a:gd name="T3" fmla="*/ 90487 h 82"/>
              <a:gd name="T4" fmla="*/ 6350 w 59"/>
              <a:gd name="T5" fmla="*/ 77787 h 82"/>
              <a:gd name="T6" fmla="*/ 1587 w 59"/>
              <a:gd name="T7" fmla="*/ 65088 h 82"/>
              <a:gd name="T8" fmla="*/ 0 w 59"/>
              <a:gd name="T9" fmla="*/ 57150 h 82"/>
              <a:gd name="T10" fmla="*/ 4762 w 59"/>
              <a:gd name="T11" fmla="*/ 49212 h 82"/>
              <a:gd name="T12" fmla="*/ 4762 w 59"/>
              <a:gd name="T13" fmla="*/ 41275 h 82"/>
              <a:gd name="T14" fmla="*/ 9525 w 59"/>
              <a:gd name="T15" fmla="*/ 34925 h 82"/>
              <a:gd name="T16" fmla="*/ 12700 w 59"/>
              <a:gd name="T17" fmla="*/ 30163 h 82"/>
              <a:gd name="T18" fmla="*/ 11112 w 59"/>
              <a:gd name="T19" fmla="*/ 19050 h 82"/>
              <a:gd name="T20" fmla="*/ 6350 w 59"/>
              <a:gd name="T21" fmla="*/ 12700 h 82"/>
              <a:gd name="T22" fmla="*/ 14287 w 59"/>
              <a:gd name="T23" fmla="*/ 19050 h 82"/>
              <a:gd name="T24" fmla="*/ 17462 w 59"/>
              <a:gd name="T25" fmla="*/ 30163 h 82"/>
              <a:gd name="T26" fmla="*/ 19050 w 59"/>
              <a:gd name="T27" fmla="*/ 42862 h 82"/>
              <a:gd name="T28" fmla="*/ 31750 w 59"/>
              <a:gd name="T29" fmla="*/ 47625 h 82"/>
              <a:gd name="T30" fmla="*/ 41275 w 59"/>
              <a:gd name="T31" fmla="*/ 42862 h 82"/>
              <a:gd name="T32" fmla="*/ 50800 w 59"/>
              <a:gd name="T33" fmla="*/ 26988 h 82"/>
              <a:gd name="T34" fmla="*/ 58737 w 59"/>
              <a:gd name="T35" fmla="*/ 17462 h 82"/>
              <a:gd name="T36" fmla="*/ 63500 w 59"/>
              <a:gd name="T37" fmla="*/ 15875 h 82"/>
              <a:gd name="T38" fmla="*/ 73025 w 59"/>
              <a:gd name="T39" fmla="*/ 19050 h 82"/>
              <a:gd name="T40" fmla="*/ 77787 w 59"/>
              <a:gd name="T41" fmla="*/ 19050 h 82"/>
              <a:gd name="T42" fmla="*/ 85725 w 59"/>
              <a:gd name="T43" fmla="*/ 12700 h 82"/>
              <a:gd name="T44" fmla="*/ 92075 w 59"/>
              <a:gd name="T45" fmla="*/ 0 h 82"/>
              <a:gd name="T46" fmla="*/ 88900 w 59"/>
              <a:gd name="T47" fmla="*/ 14288 h 82"/>
              <a:gd name="T48" fmla="*/ 88900 w 59"/>
              <a:gd name="T49" fmla="*/ 28575 h 82"/>
              <a:gd name="T50" fmla="*/ 92075 w 59"/>
              <a:gd name="T51" fmla="*/ 38100 h 82"/>
              <a:gd name="T52" fmla="*/ 79375 w 59"/>
              <a:gd name="T53" fmla="*/ 34925 h 82"/>
              <a:gd name="T54" fmla="*/ 73025 w 59"/>
              <a:gd name="T55" fmla="*/ 38100 h 82"/>
              <a:gd name="T56" fmla="*/ 69850 w 59"/>
              <a:gd name="T57" fmla="*/ 46037 h 82"/>
              <a:gd name="T58" fmla="*/ 66675 w 59"/>
              <a:gd name="T59" fmla="*/ 60325 h 82"/>
              <a:gd name="T60" fmla="*/ 71437 w 59"/>
              <a:gd name="T61" fmla="*/ 68262 h 82"/>
              <a:gd name="T62" fmla="*/ 71437 w 59"/>
              <a:gd name="T63" fmla="*/ 77787 h 82"/>
              <a:gd name="T64" fmla="*/ 60325 w 59"/>
              <a:gd name="T65" fmla="*/ 82550 h 82"/>
              <a:gd name="T66" fmla="*/ 55562 w 59"/>
              <a:gd name="T67" fmla="*/ 90487 h 82"/>
              <a:gd name="T68" fmla="*/ 50800 w 59"/>
              <a:gd name="T69" fmla="*/ 101600 h 82"/>
              <a:gd name="T70" fmla="*/ 55562 w 59"/>
              <a:gd name="T71" fmla="*/ 114300 h 82"/>
              <a:gd name="T72" fmla="*/ 60325 w 59"/>
              <a:gd name="T73" fmla="*/ 119063 h 82"/>
              <a:gd name="T74" fmla="*/ 63500 w 59"/>
              <a:gd name="T75" fmla="*/ 127000 h 82"/>
              <a:gd name="T76" fmla="*/ 60325 w 59"/>
              <a:gd name="T77" fmla="*/ 127000 h 82"/>
              <a:gd name="T78" fmla="*/ 57150 w 59"/>
              <a:gd name="T79" fmla="*/ 127000 h 82"/>
              <a:gd name="T80" fmla="*/ 52387 w 59"/>
              <a:gd name="T81" fmla="*/ 127000 h 82"/>
              <a:gd name="T82" fmla="*/ 46037 w 59"/>
              <a:gd name="T83" fmla="*/ 123825 h 82"/>
              <a:gd name="T84" fmla="*/ 34925 w 59"/>
              <a:gd name="T85" fmla="*/ 128588 h 8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59"/>
              <a:gd name="T130" fmla="*/ 0 h 82"/>
              <a:gd name="T131" fmla="*/ 59 w 59"/>
              <a:gd name="T132" fmla="*/ 82 h 8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59" h="82">
                <a:moveTo>
                  <a:pt x="22" y="81"/>
                </a:moveTo>
                <a:lnTo>
                  <a:pt x="1" y="57"/>
                </a:lnTo>
                <a:lnTo>
                  <a:pt x="4" y="49"/>
                </a:lnTo>
                <a:lnTo>
                  <a:pt x="1" y="41"/>
                </a:lnTo>
                <a:lnTo>
                  <a:pt x="0" y="36"/>
                </a:lnTo>
                <a:lnTo>
                  <a:pt x="3" y="31"/>
                </a:lnTo>
                <a:lnTo>
                  <a:pt x="3" y="26"/>
                </a:lnTo>
                <a:lnTo>
                  <a:pt x="6" y="22"/>
                </a:lnTo>
                <a:lnTo>
                  <a:pt x="8" y="19"/>
                </a:lnTo>
                <a:lnTo>
                  <a:pt x="7" y="12"/>
                </a:lnTo>
                <a:lnTo>
                  <a:pt x="4" y="8"/>
                </a:lnTo>
                <a:lnTo>
                  <a:pt x="9" y="12"/>
                </a:lnTo>
                <a:lnTo>
                  <a:pt x="11" y="19"/>
                </a:lnTo>
                <a:lnTo>
                  <a:pt x="12" y="27"/>
                </a:lnTo>
                <a:lnTo>
                  <a:pt x="20" y="30"/>
                </a:lnTo>
                <a:lnTo>
                  <a:pt x="26" y="27"/>
                </a:lnTo>
                <a:lnTo>
                  <a:pt x="32" y="17"/>
                </a:lnTo>
                <a:lnTo>
                  <a:pt x="37" y="11"/>
                </a:lnTo>
                <a:lnTo>
                  <a:pt x="40" y="10"/>
                </a:lnTo>
                <a:lnTo>
                  <a:pt x="46" y="12"/>
                </a:lnTo>
                <a:lnTo>
                  <a:pt x="49" y="12"/>
                </a:lnTo>
                <a:lnTo>
                  <a:pt x="54" y="8"/>
                </a:lnTo>
                <a:lnTo>
                  <a:pt x="58" y="0"/>
                </a:lnTo>
                <a:lnTo>
                  <a:pt x="56" y="9"/>
                </a:lnTo>
                <a:lnTo>
                  <a:pt x="56" y="18"/>
                </a:lnTo>
                <a:lnTo>
                  <a:pt x="58" y="24"/>
                </a:lnTo>
                <a:lnTo>
                  <a:pt x="50" y="22"/>
                </a:lnTo>
                <a:lnTo>
                  <a:pt x="46" y="24"/>
                </a:lnTo>
                <a:lnTo>
                  <a:pt x="44" y="29"/>
                </a:lnTo>
                <a:lnTo>
                  <a:pt x="42" y="38"/>
                </a:lnTo>
                <a:lnTo>
                  <a:pt x="45" y="43"/>
                </a:lnTo>
                <a:lnTo>
                  <a:pt x="45" y="49"/>
                </a:lnTo>
                <a:lnTo>
                  <a:pt x="38" y="52"/>
                </a:lnTo>
                <a:lnTo>
                  <a:pt x="35" y="57"/>
                </a:lnTo>
                <a:lnTo>
                  <a:pt x="32" y="64"/>
                </a:lnTo>
                <a:lnTo>
                  <a:pt x="35" y="72"/>
                </a:lnTo>
                <a:lnTo>
                  <a:pt x="38" y="75"/>
                </a:lnTo>
                <a:lnTo>
                  <a:pt x="40" y="80"/>
                </a:lnTo>
                <a:lnTo>
                  <a:pt x="38" y="80"/>
                </a:lnTo>
                <a:lnTo>
                  <a:pt x="36" y="80"/>
                </a:lnTo>
                <a:lnTo>
                  <a:pt x="33" y="80"/>
                </a:lnTo>
                <a:lnTo>
                  <a:pt x="29" y="78"/>
                </a:lnTo>
                <a:lnTo>
                  <a:pt x="22" y="81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6" name="Freeform 1089"/>
          <p:cNvSpPr>
            <a:spLocks/>
          </p:cNvSpPr>
          <p:nvPr/>
        </p:nvSpPr>
        <p:spPr bwMode="auto">
          <a:xfrm>
            <a:off x="5770563" y="1684338"/>
            <a:ext cx="392112" cy="1049337"/>
          </a:xfrm>
          <a:custGeom>
            <a:avLst/>
            <a:gdLst>
              <a:gd name="T0" fmla="*/ 239712 w 247"/>
              <a:gd name="T1" fmla="*/ 1025525 h 661"/>
              <a:gd name="T2" fmla="*/ 246062 w 247"/>
              <a:gd name="T3" fmla="*/ 987425 h 661"/>
              <a:gd name="T4" fmla="*/ 250825 w 247"/>
              <a:gd name="T5" fmla="*/ 946150 h 661"/>
              <a:gd name="T6" fmla="*/ 255587 w 247"/>
              <a:gd name="T7" fmla="*/ 906462 h 661"/>
              <a:gd name="T8" fmla="*/ 298450 w 247"/>
              <a:gd name="T9" fmla="*/ 869950 h 661"/>
              <a:gd name="T10" fmla="*/ 322262 w 247"/>
              <a:gd name="T11" fmla="*/ 823912 h 661"/>
              <a:gd name="T12" fmla="*/ 366712 w 247"/>
              <a:gd name="T13" fmla="*/ 828675 h 661"/>
              <a:gd name="T14" fmla="*/ 382587 w 247"/>
              <a:gd name="T15" fmla="*/ 806450 h 661"/>
              <a:gd name="T16" fmla="*/ 390525 w 247"/>
              <a:gd name="T17" fmla="*/ 760412 h 661"/>
              <a:gd name="T18" fmla="*/ 376237 w 247"/>
              <a:gd name="T19" fmla="*/ 725487 h 661"/>
              <a:gd name="T20" fmla="*/ 377825 w 247"/>
              <a:gd name="T21" fmla="*/ 679450 h 661"/>
              <a:gd name="T22" fmla="*/ 373062 w 247"/>
              <a:gd name="T23" fmla="*/ 649287 h 661"/>
              <a:gd name="T24" fmla="*/ 361950 w 247"/>
              <a:gd name="T25" fmla="*/ 600075 h 661"/>
              <a:gd name="T26" fmla="*/ 350837 w 247"/>
              <a:gd name="T27" fmla="*/ 550862 h 661"/>
              <a:gd name="T28" fmla="*/ 322262 w 247"/>
              <a:gd name="T29" fmla="*/ 512762 h 661"/>
              <a:gd name="T30" fmla="*/ 266700 w 247"/>
              <a:gd name="T31" fmla="*/ 517525 h 661"/>
              <a:gd name="T32" fmla="*/ 225425 w 247"/>
              <a:gd name="T33" fmla="*/ 512762 h 661"/>
              <a:gd name="T34" fmla="*/ 238125 w 247"/>
              <a:gd name="T35" fmla="*/ 446087 h 661"/>
              <a:gd name="T36" fmla="*/ 228600 w 247"/>
              <a:gd name="T37" fmla="*/ 384175 h 661"/>
              <a:gd name="T38" fmla="*/ 182562 w 247"/>
              <a:gd name="T39" fmla="*/ 381000 h 661"/>
              <a:gd name="T40" fmla="*/ 155575 w 247"/>
              <a:gd name="T41" fmla="*/ 349250 h 661"/>
              <a:gd name="T42" fmla="*/ 136525 w 247"/>
              <a:gd name="T43" fmla="*/ 307975 h 661"/>
              <a:gd name="T44" fmla="*/ 100012 w 247"/>
              <a:gd name="T45" fmla="*/ 301625 h 661"/>
              <a:gd name="T46" fmla="*/ 88900 w 247"/>
              <a:gd name="T47" fmla="*/ 257175 h 661"/>
              <a:gd name="T48" fmla="*/ 74612 w 247"/>
              <a:gd name="T49" fmla="*/ 200025 h 661"/>
              <a:gd name="T50" fmla="*/ 47625 w 247"/>
              <a:gd name="T51" fmla="*/ 144462 h 661"/>
              <a:gd name="T52" fmla="*/ 92075 w 247"/>
              <a:gd name="T53" fmla="*/ 109537 h 661"/>
              <a:gd name="T54" fmla="*/ 92075 w 247"/>
              <a:gd name="T55" fmla="*/ 58737 h 661"/>
              <a:gd name="T56" fmla="*/ 58737 w 247"/>
              <a:gd name="T57" fmla="*/ 53975 h 661"/>
              <a:gd name="T58" fmla="*/ 4762 w 247"/>
              <a:gd name="T59" fmla="*/ 69850 h 661"/>
              <a:gd name="T60" fmla="*/ 0 w 247"/>
              <a:gd name="T61" fmla="*/ 28575 h 661"/>
              <a:gd name="T62" fmla="*/ 12700 w 247"/>
              <a:gd name="T63" fmla="*/ 6350 h 661"/>
              <a:gd name="T64" fmla="*/ 19050 w 247"/>
              <a:gd name="T65" fmla="*/ 0 h 6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7"/>
              <a:gd name="T100" fmla="*/ 0 h 661"/>
              <a:gd name="T101" fmla="*/ 247 w 247"/>
              <a:gd name="T102" fmla="*/ 661 h 6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7" h="661">
                <a:moveTo>
                  <a:pt x="157" y="660"/>
                </a:moveTo>
                <a:lnTo>
                  <a:pt x="151" y="646"/>
                </a:lnTo>
                <a:lnTo>
                  <a:pt x="151" y="629"/>
                </a:lnTo>
                <a:lnTo>
                  <a:pt x="155" y="622"/>
                </a:lnTo>
                <a:lnTo>
                  <a:pt x="159" y="611"/>
                </a:lnTo>
                <a:lnTo>
                  <a:pt x="158" y="596"/>
                </a:lnTo>
                <a:lnTo>
                  <a:pt x="156" y="582"/>
                </a:lnTo>
                <a:lnTo>
                  <a:pt x="161" y="571"/>
                </a:lnTo>
                <a:lnTo>
                  <a:pt x="177" y="560"/>
                </a:lnTo>
                <a:lnTo>
                  <a:pt x="188" y="548"/>
                </a:lnTo>
                <a:lnTo>
                  <a:pt x="192" y="530"/>
                </a:lnTo>
                <a:lnTo>
                  <a:pt x="203" y="519"/>
                </a:lnTo>
                <a:lnTo>
                  <a:pt x="216" y="518"/>
                </a:lnTo>
                <a:lnTo>
                  <a:pt x="231" y="522"/>
                </a:lnTo>
                <a:lnTo>
                  <a:pt x="234" y="521"/>
                </a:lnTo>
                <a:lnTo>
                  <a:pt x="241" y="508"/>
                </a:lnTo>
                <a:lnTo>
                  <a:pt x="244" y="496"/>
                </a:lnTo>
                <a:lnTo>
                  <a:pt x="246" y="479"/>
                </a:lnTo>
                <a:lnTo>
                  <a:pt x="243" y="468"/>
                </a:lnTo>
                <a:lnTo>
                  <a:pt x="237" y="457"/>
                </a:lnTo>
                <a:lnTo>
                  <a:pt x="235" y="440"/>
                </a:lnTo>
                <a:lnTo>
                  <a:pt x="238" y="428"/>
                </a:lnTo>
                <a:lnTo>
                  <a:pt x="238" y="415"/>
                </a:lnTo>
                <a:lnTo>
                  <a:pt x="235" y="409"/>
                </a:lnTo>
                <a:lnTo>
                  <a:pt x="231" y="400"/>
                </a:lnTo>
                <a:lnTo>
                  <a:pt x="228" y="378"/>
                </a:lnTo>
                <a:lnTo>
                  <a:pt x="229" y="361"/>
                </a:lnTo>
                <a:lnTo>
                  <a:pt x="221" y="347"/>
                </a:lnTo>
                <a:lnTo>
                  <a:pt x="215" y="342"/>
                </a:lnTo>
                <a:lnTo>
                  <a:pt x="203" y="323"/>
                </a:lnTo>
                <a:lnTo>
                  <a:pt x="188" y="318"/>
                </a:lnTo>
                <a:lnTo>
                  <a:pt x="168" y="326"/>
                </a:lnTo>
                <a:lnTo>
                  <a:pt x="153" y="328"/>
                </a:lnTo>
                <a:lnTo>
                  <a:pt x="142" y="323"/>
                </a:lnTo>
                <a:lnTo>
                  <a:pt x="143" y="303"/>
                </a:lnTo>
                <a:lnTo>
                  <a:pt x="150" y="281"/>
                </a:lnTo>
                <a:lnTo>
                  <a:pt x="151" y="264"/>
                </a:lnTo>
                <a:lnTo>
                  <a:pt x="144" y="242"/>
                </a:lnTo>
                <a:lnTo>
                  <a:pt x="132" y="235"/>
                </a:lnTo>
                <a:lnTo>
                  <a:pt x="115" y="240"/>
                </a:lnTo>
                <a:lnTo>
                  <a:pt x="99" y="235"/>
                </a:lnTo>
                <a:lnTo>
                  <a:pt x="98" y="220"/>
                </a:lnTo>
                <a:lnTo>
                  <a:pt x="93" y="203"/>
                </a:lnTo>
                <a:lnTo>
                  <a:pt x="86" y="194"/>
                </a:lnTo>
                <a:lnTo>
                  <a:pt x="75" y="194"/>
                </a:lnTo>
                <a:lnTo>
                  <a:pt x="63" y="190"/>
                </a:lnTo>
                <a:lnTo>
                  <a:pt x="56" y="176"/>
                </a:lnTo>
                <a:lnTo>
                  <a:pt x="56" y="162"/>
                </a:lnTo>
                <a:lnTo>
                  <a:pt x="57" y="143"/>
                </a:lnTo>
                <a:lnTo>
                  <a:pt x="47" y="126"/>
                </a:lnTo>
                <a:lnTo>
                  <a:pt x="33" y="114"/>
                </a:lnTo>
                <a:lnTo>
                  <a:pt x="30" y="91"/>
                </a:lnTo>
                <a:lnTo>
                  <a:pt x="43" y="75"/>
                </a:lnTo>
                <a:lnTo>
                  <a:pt x="58" y="69"/>
                </a:lnTo>
                <a:lnTo>
                  <a:pt x="66" y="57"/>
                </a:lnTo>
                <a:lnTo>
                  <a:pt x="58" y="37"/>
                </a:lnTo>
                <a:lnTo>
                  <a:pt x="47" y="33"/>
                </a:lnTo>
                <a:lnTo>
                  <a:pt x="37" y="34"/>
                </a:lnTo>
                <a:lnTo>
                  <a:pt x="18" y="39"/>
                </a:lnTo>
                <a:lnTo>
                  <a:pt x="3" y="44"/>
                </a:lnTo>
                <a:lnTo>
                  <a:pt x="0" y="32"/>
                </a:lnTo>
                <a:lnTo>
                  <a:pt x="0" y="18"/>
                </a:lnTo>
                <a:lnTo>
                  <a:pt x="2" y="12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7" name="Line 1090"/>
          <p:cNvSpPr>
            <a:spLocks noChangeShapeType="1"/>
          </p:cNvSpPr>
          <p:nvPr/>
        </p:nvSpPr>
        <p:spPr bwMode="auto">
          <a:xfrm flipH="1">
            <a:off x="5791200" y="3454400"/>
            <a:ext cx="30163" cy="14288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8" name="Freeform 1091"/>
          <p:cNvSpPr>
            <a:spLocks/>
          </p:cNvSpPr>
          <p:nvPr/>
        </p:nvSpPr>
        <p:spPr bwMode="auto">
          <a:xfrm>
            <a:off x="5722938" y="1089025"/>
            <a:ext cx="128587" cy="479425"/>
          </a:xfrm>
          <a:custGeom>
            <a:avLst/>
            <a:gdLst>
              <a:gd name="T0" fmla="*/ 69850 w 81"/>
              <a:gd name="T1" fmla="*/ 477838 h 302"/>
              <a:gd name="T2" fmla="*/ 60325 w 81"/>
              <a:gd name="T3" fmla="*/ 463550 h 302"/>
              <a:gd name="T4" fmla="*/ 53975 w 81"/>
              <a:gd name="T5" fmla="*/ 438150 h 302"/>
              <a:gd name="T6" fmla="*/ 60325 w 81"/>
              <a:gd name="T7" fmla="*/ 427038 h 302"/>
              <a:gd name="T8" fmla="*/ 77787 w 81"/>
              <a:gd name="T9" fmla="*/ 420688 h 302"/>
              <a:gd name="T10" fmla="*/ 96837 w 81"/>
              <a:gd name="T11" fmla="*/ 414338 h 302"/>
              <a:gd name="T12" fmla="*/ 122237 w 81"/>
              <a:gd name="T13" fmla="*/ 395287 h 302"/>
              <a:gd name="T14" fmla="*/ 127000 w 81"/>
              <a:gd name="T15" fmla="*/ 363537 h 302"/>
              <a:gd name="T16" fmla="*/ 122237 w 81"/>
              <a:gd name="T17" fmla="*/ 342900 h 302"/>
              <a:gd name="T18" fmla="*/ 115887 w 81"/>
              <a:gd name="T19" fmla="*/ 327025 h 302"/>
              <a:gd name="T20" fmla="*/ 112712 w 81"/>
              <a:gd name="T21" fmla="*/ 307975 h 302"/>
              <a:gd name="T22" fmla="*/ 119062 w 81"/>
              <a:gd name="T23" fmla="*/ 280987 h 302"/>
              <a:gd name="T24" fmla="*/ 125412 w 81"/>
              <a:gd name="T25" fmla="*/ 266700 h 302"/>
              <a:gd name="T26" fmla="*/ 119062 w 81"/>
              <a:gd name="T27" fmla="*/ 252412 h 302"/>
              <a:gd name="T28" fmla="*/ 101600 w 81"/>
              <a:gd name="T29" fmla="*/ 230188 h 302"/>
              <a:gd name="T30" fmla="*/ 98425 w 81"/>
              <a:gd name="T31" fmla="*/ 201612 h 302"/>
              <a:gd name="T32" fmla="*/ 92075 w 81"/>
              <a:gd name="T33" fmla="*/ 190500 h 302"/>
              <a:gd name="T34" fmla="*/ 57150 w 81"/>
              <a:gd name="T35" fmla="*/ 157162 h 302"/>
              <a:gd name="T36" fmla="*/ 42862 w 81"/>
              <a:gd name="T37" fmla="*/ 133350 h 302"/>
              <a:gd name="T38" fmla="*/ 28575 w 81"/>
              <a:gd name="T39" fmla="*/ 104775 h 302"/>
              <a:gd name="T40" fmla="*/ 19050 w 81"/>
              <a:gd name="T41" fmla="*/ 55563 h 302"/>
              <a:gd name="T42" fmla="*/ 20637 w 81"/>
              <a:gd name="T43" fmla="*/ 34925 h 302"/>
              <a:gd name="T44" fmla="*/ 12700 w 81"/>
              <a:gd name="T45" fmla="*/ 19050 h 302"/>
              <a:gd name="T46" fmla="*/ 0 w 81"/>
              <a:gd name="T47" fmla="*/ 0 h 30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1"/>
              <a:gd name="T73" fmla="*/ 0 h 302"/>
              <a:gd name="T74" fmla="*/ 81 w 81"/>
              <a:gd name="T75" fmla="*/ 302 h 30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1" h="302">
                <a:moveTo>
                  <a:pt x="44" y="301"/>
                </a:moveTo>
                <a:lnTo>
                  <a:pt x="38" y="292"/>
                </a:lnTo>
                <a:lnTo>
                  <a:pt x="34" y="276"/>
                </a:lnTo>
                <a:lnTo>
                  <a:pt x="38" y="269"/>
                </a:lnTo>
                <a:lnTo>
                  <a:pt x="49" y="265"/>
                </a:lnTo>
                <a:lnTo>
                  <a:pt x="61" y="261"/>
                </a:lnTo>
                <a:lnTo>
                  <a:pt x="77" y="249"/>
                </a:lnTo>
                <a:lnTo>
                  <a:pt x="80" y="229"/>
                </a:lnTo>
                <a:lnTo>
                  <a:pt x="77" y="216"/>
                </a:lnTo>
                <a:lnTo>
                  <a:pt x="73" y="206"/>
                </a:lnTo>
                <a:lnTo>
                  <a:pt x="71" y="194"/>
                </a:lnTo>
                <a:lnTo>
                  <a:pt x="75" y="177"/>
                </a:lnTo>
                <a:lnTo>
                  <a:pt x="79" y="168"/>
                </a:lnTo>
                <a:lnTo>
                  <a:pt x="75" y="159"/>
                </a:lnTo>
                <a:lnTo>
                  <a:pt x="64" y="145"/>
                </a:lnTo>
                <a:lnTo>
                  <a:pt x="62" y="127"/>
                </a:lnTo>
                <a:lnTo>
                  <a:pt x="58" y="120"/>
                </a:lnTo>
                <a:lnTo>
                  <a:pt x="36" y="99"/>
                </a:lnTo>
                <a:lnTo>
                  <a:pt x="27" y="84"/>
                </a:lnTo>
                <a:lnTo>
                  <a:pt x="18" y="66"/>
                </a:lnTo>
                <a:lnTo>
                  <a:pt x="12" y="35"/>
                </a:lnTo>
                <a:lnTo>
                  <a:pt x="13" y="22"/>
                </a:lnTo>
                <a:lnTo>
                  <a:pt x="8" y="1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19" name="Freeform 1092"/>
          <p:cNvSpPr>
            <a:spLocks/>
          </p:cNvSpPr>
          <p:nvPr/>
        </p:nvSpPr>
        <p:spPr bwMode="auto">
          <a:xfrm>
            <a:off x="5781675" y="1566863"/>
            <a:ext cx="77788" cy="122237"/>
          </a:xfrm>
          <a:custGeom>
            <a:avLst/>
            <a:gdLst>
              <a:gd name="T0" fmla="*/ 0 w 49"/>
              <a:gd name="T1" fmla="*/ 95250 h 77"/>
              <a:gd name="T2" fmla="*/ 9525 w 49"/>
              <a:gd name="T3" fmla="*/ 88900 h 77"/>
              <a:gd name="T4" fmla="*/ 6350 w 49"/>
              <a:gd name="T5" fmla="*/ 74612 h 77"/>
              <a:gd name="T6" fmla="*/ 17463 w 49"/>
              <a:gd name="T7" fmla="*/ 73025 h 77"/>
              <a:gd name="T8" fmla="*/ 31750 w 49"/>
              <a:gd name="T9" fmla="*/ 61912 h 77"/>
              <a:gd name="T10" fmla="*/ 36513 w 49"/>
              <a:gd name="T11" fmla="*/ 49212 h 77"/>
              <a:gd name="T12" fmla="*/ 39688 w 49"/>
              <a:gd name="T13" fmla="*/ 36512 h 77"/>
              <a:gd name="T14" fmla="*/ 33338 w 49"/>
              <a:gd name="T15" fmla="*/ 28575 h 77"/>
              <a:gd name="T16" fmla="*/ 23813 w 49"/>
              <a:gd name="T17" fmla="*/ 23812 h 77"/>
              <a:gd name="T18" fmla="*/ 14288 w 49"/>
              <a:gd name="T19" fmla="*/ 17462 h 77"/>
              <a:gd name="T20" fmla="*/ 11113 w 49"/>
              <a:gd name="T21" fmla="*/ 14287 h 77"/>
              <a:gd name="T22" fmla="*/ 9525 w 49"/>
              <a:gd name="T23" fmla="*/ 7937 h 77"/>
              <a:gd name="T24" fmla="*/ 9525 w 49"/>
              <a:gd name="T25" fmla="*/ 0 h 77"/>
              <a:gd name="T26" fmla="*/ 19050 w 49"/>
              <a:gd name="T27" fmla="*/ 7937 h 77"/>
              <a:gd name="T28" fmla="*/ 36513 w 49"/>
              <a:gd name="T29" fmla="*/ 14287 h 77"/>
              <a:gd name="T30" fmla="*/ 55563 w 49"/>
              <a:gd name="T31" fmla="*/ 19050 h 77"/>
              <a:gd name="T32" fmla="*/ 60325 w 49"/>
              <a:gd name="T33" fmla="*/ 30162 h 77"/>
              <a:gd name="T34" fmla="*/ 58738 w 49"/>
              <a:gd name="T35" fmla="*/ 52387 h 77"/>
              <a:gd name="T36" fmla="*/ 50800 w 49"/>
              <a:gd name="T37" fmla="*/ 73025 h 77"/>
              <a:gd name="T38" fmla="*/ 52388 w 49"/>
              <a:gd name="T39" fmla="*/ 85725 h 77"/>
              <a:gd name="T40" fmla="*/ 61913 w 49"/>
              <a:gd name="T41" fmla="*/ 85725 h 77"/>
              <a:gd name="T42" fmla="*/ 71438 w 49"/>
              <a:gd name="T43" fmla="*/ 80962 h 77"/>
              <a:gd name="T44" fmla="*/ 76200 w 49"/>
              <a:gd name="T45" fmla="*/ 73025 h 77"/>
              <a:gd name="T46" fmla="*/ 74613 w 49"/>
              <a:gd name="T47" fmla="*/ 84137 h 77"/>
              <a:gd name="T48" fmla="*/ 74613 w 49"/>
              <a:gd name="T49" fmla="*/ 104775 h 77"/>
              <a:gd name="T50" fmla="*/ 58738 w 49"/>
              <a:gd name="T51" fmla="*/ 111125 h 77"/>
              <a:gd name="T52" fmla="*/ 42863 w 49"/>
              <a:gd name="T53" fmla="*/ 111125 h 77"/>
              <a:gd name="T54" fmla="*/ 33338 w 49"/>
              <a:gd name="T55" fmla="*/ 114300 h 77"/>
              <a:gd name="T56" fmla="*/ 20638 w 49"/>
              <a:gd name="T57" fmla="*/ 120650 h 77"/>
              <a:gd name="T58" fmla="*/ 0 w 49"/>
              <a:gd name="T59" fmla="*/ 95250 h 7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9"/>
              <a:gd name="T91" fmla="*/ 0 h 77"/>
              <a:gd name="T92" fmla="*/ 49 w 49"/>
              <a:gd name="T93" fmla="*/ 77 h 7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9" h="77">
                <a:moveTo>
                  <a:pt x="0" y="60"/>
                </a:moveTo>
                <a:lnTo>
                  <a:pt x="6" y="56"/>
                </a:lnTo>
                <a:lnTo>
                  <a:pt x="4" y="47"/>
                </a:lnTo>
                <a:lnTo>
                  <a:pt x="11" y="46"/>
                </a:lnTo>
                <a:lnTo>
                  <a:pt x="20" y="39"/>
                </a:lnTo>
                <a:lnTo>
                  <a:pt x="23" y="31"/>
                </a:lnTo>
                <a:lnTo>
                  <a:pt x="25" y="23"/>
                </a:lnTo>
                <a:lnTo>
                  <a:pt x="21" y="18"/>
                </a:lnTo>
                <a:lnTo>
                  <a:pt x="15" y="15"/>
                </a:lnTo>
                <a:lnTo>
                  <a:pt x="9" y="11"/>
                </a:lnTo>
                <a:lnTo>
                  <a:pt x="7" y="9"/>
                </a:lnTo>
                <a:lnTo>
                  <a:pt x="6" y="5"/>
                </a:lnTo>
                <a:lnTo>
                  <a:pt x="6" y="0"/>
                </a:lnTo>
                <a:lnTo>
                  <a:pt x="12" y="5"/>
                </a:lnTo>
                <a:lnTo>
                  <a:pt x="23" y="9"/>
                </a:lnTo>
                <a:lnTo>
                  <a:pt x="35" y="12"/>
                </a:lnTo>
                <a:lnTo>
                  <a:pt x="38" y="19"/>
                </a:lnTo>
                <a:lnTo>
                  <a:pt x="37" y="33"/>
                </a:lnTo>
                <a:lnTo>
                  <a:pt x="32" y="46"/>
                </a:lnTo>
                <a:lnTo>
                  <a:pt x="33" y="54"/>
                </a:lnTo>
                <a:lnTo>
                  <a:pt x="39" y="54"/>
                </a:lnTo>
                <a:lnTo>
                  <a:pt x="45" y="51"/>
                </a:lnTo>
                <a:lnTo>
                  <a:pt x="48" y="46"/>
                </a:lnTo>
                <a:lnTo>
                  <a:pt x="47" y="53"/>
                </a:lnTo>
                <a:lnTo>
                  <a:pt x="47" y="66"/>
                </a:lnTo>
                <a:lnTo>
                  <a:pt x="37" y="70"/>
                </a:lnTo>
                <a:lnTo>
                  <a:pt x="27" y="70"/>
                </a:lnTo>
                <a:lnTo>
                  <a:pt x="21" y="72"/>
                </a:lnTo>
                <a:lnTo>
                  <a:pt x="13" y="76"/>
                </a:lnTo>
                <a:lnTo>
                  <a:pt x="0" y="6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0" name="Freeform 1093"/>
          <p:cNvSpPr>
            <a:spLocks/>
          </p:cNvSpPr>
          <p:nvPr/>
        </p:nvSpPr>
        <p:spPr bwMode="auto">
          <a:xfrm>
            <a:off x="6405563" y="3498850"/>
            <a:ext cx="333375" cy="1524000"/>
          </a:xfrm>
          <a:custGeom>
            <a:avLst/>
            <a:gdLst>
              <a:gd name="T0" fmla="*/ 19050 w 210"/>
              <a:gd name="T1" fmla="*/ 1517650 h 960"/>
              <a:gd name="T2" fmla="*/ 25400 w 210"/>
              <a:gd name="T3" fmla="*/ 1479550 h 960"/>
              <a:gd name="T4" fmla="*/ 36513 w 210"/>
              <a:gd name="T5" fmla="*/ 1441450 h 960"/>
              <a:gd name="T6" fmla="*/ 19050 w 210"/>
              <a:gd name="T7" fmla="*/ 1414463 h 960"/>
              <a:gd name="T8" fmla="*/ 12700 w 210"/>
              <a:gd name="T9" fmla="*/ 1384300 h 960"/>
              <a:gd name="T10" fmla="*/ 14288 w 210"/>
              <a:gd name="T11" fmla="*/ 1360488 h 960"/>
              <a:gd name="T12" fmla="*/ 36513 w 210"/>
              <a:gd name="T13" fmla="*/ 1347788 h 960"/>
              <a:gd name="T14" fmla="*/ 57150 w 210"/>
              <a:gd name="T15" fmla="*/ 1325563 h 960"/>
              <a:gd name="T16" fmla="*/ 77788 w 210"/>
              <a:gd name="T17" fmla="*/ 1289050 h 960"/>
              <a:gd name="T18" fmla="*/ 77788 w 210"/>
              <a:gd name="T19" fmla="*/ 1236663 h 960"/>
              <a:gd name="T20" fmla="*/ 100012 w 210"/>
              <a:gd name="T21" fmla="*/ 1235075 h 960"/>
              <a:gd name="T22" fmla="*/ 128588 w 210"/>
              <a:gd name="T23" fmla="*/ 1228725 h 960"/>
              <a:gd name="T24" fmla="*/ 98425 w 210"/>
              <a:gd name="T25" fmla="*/ 1204913 h 960"/>
              <a:gd name="T26" fmla="*/ 106363 w 210"/>
              <a:gd name="T27" fmla="*/ 1174750 h 960"/>
              <a:gd name="T28" fmla="*/ 106363 w 210"/>
              <a:gd name="T29" fmla="*/ 1136650 h 960"/>
              <a:gd name="T30" fmla="*/ 123825 w 210"/>
              <a:gd name="T31" fmla="*/ 1103313 h 960"/>
              <a:gd name="T32" fmla="*/ 133350 w 210"/>
              <a:gd name="T33" fmla="*/ 1057275 h 960"/>
              <a:gd name="T34" fmla="*/ 141288 w 210"/>
              <a:gd name="T35" fmla="*/ 1019175 h 960"/>
              <a:gd name="T36" fmla="*/ 128588 w 210"/>
              <a:gd name="T37" fmla="*/ 974725 h 960"/>
              <a:gd name="T38" fmla="*/ 158750 w 210"/>
              <a:gd name="T39" fmla="*/ 952500 h 960"/>
              <a:gd name="T40" fmla="*/ 161925 w 210"/>
              <a:gd name="T41" fmla="*/ 917575 h 960"/>
              <a:gd name="T42" fmla="*/ 179387 w 210"/>
              <a:gd name="T43" fmla="*/ 881063 h 960"/>
              <a:gd name="T44" fmla="*/ 179387 w 210"/>
              <a:gd name="T45" fmla="*/ 847725 h 960"/>
              <a:gd name="T46" fmla="*/ 173037 w 210"/>
              <a:gd name="T47" fmla="*/ 804862 h 960"/>
              <a:gd name="T48" fmla="*/ 201612 w 210"/>
              <a:gd name="T49" fmla="*/ 792162 h 960"/>
              <a:gd name="T50" fmla="*/ 204788 w 210"/>
              <a:gd name="T51" fmla="*/ 750888 h 960"/>
              <a:gd name="T52" fmla="*/ 196850 w 210"/>
              <a:gd name="T53" fmla="*/ 709613 h 960"/>
              <a:gd name="T54" fmla="*/ 227013 w 210"/>
              <a:gd name="T55" fmla="*/ 688975 h 960"/>
              <a:gd name="T56" fmla="*/ 234950 w 210"/>
              <a:gd name="T57" fmla="*/ 647700 h 960"/>
              <a:gd name="T58" fmla="*/ 260350 w 210"/>
              <a:gd name="T59" fmla="*/ 606425 h 960"/>
              <a:gd name="T60" fmla="*/ 260350 w 210"/>
              <a:gd name="T61" fmla="*/ 550863 h 960"/>
              <a:gd name="T62" fmla="*/ 292100 w 210"/>
              <a:gd name="T63" fmla="*/ 530225 h 960"/>
              <a:gd name="T64" fmla="*/ 303213 w 210"/>
              <a:gd name="T65" fmla="*/ 496888 h 960"/>
              <a:gd name="T66" fmla="*/ 301625 w 210"/>
              <a:gd name="T67" fmla="*/ 461963 h 960"/>
              <a:gd name="T68" fmla="*/ 312738 w 210"/>
              <a:gd name="T69" fmla="*/ 417513 h 960"/>
              <a:gd name="T70" fmla="*/ 319088 w 210"/>
              <a:gd name="T71" fmla="*/ 385762 h 960"/>
              <a:gd name="T72" fmla="*/ 331788 w 210"/>
              <a:gd name="T73" fmla="*/ 336550 h 960"/>
              <a:gd name="T74" fmla="*/ 323850 w 210"/>
              <a:gd name="T75" fmla="*/ 303213 h 960"/>
              <a:gd name="T76" fmla="*/ 328613 w 210"/>
              <a:gd name="T77" fmla="*/ 257175 h 960"/>
              <a:gd name="T78" fmla="*/ 292100 w 210"/>
              <a:gd name="T79" fmla="*/ 246063 h 960"/>
              <a:gd name="T80" fmla="*/ 301625 w 210"/>
              <a:gd name="T81" fmla="*/ 217488 h 960"/>
              <a:gd name="T82" fmla="*/ 271463 w 210"/>
              <a:gd name="T83" fmla="*/ 180975 h 960"/>
              <a:gd name="T84" fmla="*/ 257175 w 210"/>
              <a:gd name="T85" fmla="*/ 136525 h 960"/>
              <a:gd name="T86" fmla="*/ 238125 w 210"/>
              <a:gd name="T87" fmla="*/ 98425 h 960"/>
              <a:gd name="T88" fmla="*/ 239713 w 210"/>
              <a:gd name="T89" fmla="*/ 63500 h 960"/>
              <a:gd name="T90" fmla="*/ 231775 w 210"/>
              <a:gd name="T91" fmla="*/ 15875 h 96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10"/>
              <a:gd name="T139" fmla="*/ 0 h 960"/>
              <a:gd name="T140" fmla="*/ 210 w 210"/>
              <a:gd name="T141" fmla="*/ 960 h 96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10" h="960">
                <a:moveTo>
                  <a:pt x="0" y="959"/>
                </a:moveTo>
                <a:lnTo>
                  <a:pt x="12" y="956"/>
                </a:lnTo>
                <a:lnTo>
                  <a:pt x="12" y="938"/>
                </a:lnTo>
                <a:lnTo>
                  <a:pt x="16" y="932"/>
                </a:lnTo>
                <a:lnTo>
                  <a:pt x="22" y="919"/>
                </a:lnTo>
                <a:lnTo>
                  <a:pt x="23" y="908"/>
                </a:lnTo>
                <a:lnTo>
                  <a:pt x="19" y="902"/>
                </a:lnTo>
                <a:lnTo>
                  <a:pt x="12" y="891"/>
                </a:lnTo>
                <a:lnTo>
                  <a:pt x="12" y="881"/>
                </a:lnTo>
                <a:lnTo>
                  <a:pt x="8" y="872"/>
                </a:lnTo>
                <a:lnTo>
                  <a:pt x="10" y="867"/>
                </a:lnTo>
                <a:lnTo>
                  <a:pt x="9" y="857"/>
                </a:lnTo>
                <a:lnTo>
                  <a:pt x="12" y="852"/>
                </a:lnTo>
                <a:lnTo>
                  <a:pt x="23" y="849"/>
                </a:lnTo>
                <a:lnTo>
                  <a:pt x="30" y="841"/>
                </a:lnTo>
                <a:lnTo>
                  <a:pt x="36" y="835"/>
                </a:lnTo>
                <a:lnTo>
                  <a:pt x="50" y="828"/>
                </a:lnTo>
                <a:lnTo>
                  <a:pt x="49" y="812"/>
                </a:lnTo>
                <a:lnTo>
                  <a:pt x="43" y="794"/>
                </a:lnTo>
                <a:lnTo>
                  <a:pt x="49" y="779"/>
                </a:lnTo>
                <a:lnTo>
                  <a:pt x="56" y="779"/>
                </a:lnTo>
                <a:lnTo>
                  <a:pt x="63" y="778"/>
                </a:lnTo>
                <a:lnTo>
                  <a:pt x="78" y="779"/>
                </a:lnTo>
                <a:lnTo>
                  <a:pt x="81" y="774"/>
                </a:lnTo>
                <a:lnTo>
                  <a:pt x="74" y="767"/>
                </a:lnTo>
                <a:lnTo>
                  <a:pt x="62" y="759"/>
                </a:lnTo>
                <a:lnTo>
                  <a:pt x="66" y="748"/>
                </a:lnTo>
                <a:lnTo>
                  <a:pt x="67" y="740"/>
                </a:lnTo>
                <a:lnTo>
                  <a:pt x="63" y="729"/>
                </a:lnTo>
                <a:lnTo>
                  <a:pt x="67" y="716"/>
                </a:lnTo>
                <a:lnTo>
                  <a:pt x="81" y="706"/>
                </a:lnTo>
                <a:lnTo>
                  <a:pt x="78" y="695"/>
                </a:lnTo>
                <a:lnTo>
                  <a:pt x="80" y="682"/>
                </a:lnTo>
                <a:lnTo>
                  <a:pt x="84" y="666"/>
                </a:lnTo>
                <a:lnTo>
                  <a:pt x="83" y="656"/>
                </a:lnTo>
                <a:lnTo>
                  <a:pt x="89" y="642"/>
                </a:lnTo>
                <a:lnTo>
                  <a:pt x="80" y="632"/>
                </a:lnTo>
                <a:lnTo>
                  <a:pt x="81" y="614"/>
                </a:lnTo>
                <a:lnTo>
                  <a:pt x="97" y="610"/>
                </a:lnTo>
                <a:lnTo>
                  <a:pt x="100" y="600"/>
                </a:lnTo>
                <a:lnTo>
                  <a:pt x="94" y="590"/>
                </a:lnTo>
                <a:lnTo>
                  <a:pt x="102" y="578"/>
                </a:lnTo>
                <a:lnTo>
                  <a:pt x="113" y="573"/>
                </a:lnTo>
                <a:lnTo>
                  <a:pt x="113" y="555"/>
                </a:lnTo>
                <a:lnTo>
                  <a:pt x="119" y="539"/>
                </a:lnTo>
                <a:lnTo>
                  <a:pt x="113" y="534"/>
                </a:lnTo>
                <a:lnTo>
                  <a:pt x="113" y="518"/>
                </a:lnTo>
                <a:lnTo>
                  <a:pt x="109" y="507"/>
                </a:lnTo>
                <a:lnTo>
                  <a:pt x="113" y="499"/>
                </a:lnTo>
                <a:lnTo>
                  <a:pt x="127" y="499"/>
                </a:lnTo>
                <a:lnTo>
                  <a:pt x="135" y="486"/>
                </a:lnTo>
                <a:lnTo>
                  <a:pt x="129" y="473"/>
                </a:lnTo>
                <a:lnTo>
                  <a:pt x="128" y="457"/>
                </a:lnTo>
                <a:lnTo>
                  <a:pt x="124" y="447"/>
                </a:lnTo>
                <a:lnTo>
                  <a:pt x="133" y="444"/>
                </a:lnTo>
                <a:lnTo>
                  <a:pt x="143" y="434"/>
                </a:lnTo>
                <a:lnTo>
                  <a:pt x="143" y="418"/>
                </a:lnTo>
                <a:lnTo>
                  <a:pt x="148" y="408"/>
                </a:lnTo>
                <a:lnTo>
                  <a:pt x="158" y="402"/>
                </a:lnTo>
                <a:lnTo>
                  <a:pt x="164" y="382"/>
                </a:lnTo>
                <a:lnTo>
                  <a:pt x="162" y="369"/>
                </a:lnTo>
                <a:lnTo>
                  <a:pt x="164" y="347"/>
                </a:lnTo>
                <a:lnTo>
                  <a:pt x="174" y="339"/>
                </a:lnTo>
                <a:lnTo>
                  <a:pt x="184" y="334"/>
                </a:lnTo>
                <a:lnTo>
                  <a:pt x="193" y="325"/>
                </a:lnTo>
                <a:lnTo>
                  <a:pt x="191" y="313"/>
                </a:lnTo>
                <a:lnTo>
                  <a:pt x="198" y="297"/>
                </a:lnTo>
                <a:lnTo>
                  <a:pt x="190" y="291"/>
                </a:lnTo>
                <a:lnTo>
                  <a:pt x="196" y="275"/>
                </a:lnTo>
                <a:lnTo>
                  <a:pt x="197" y="263"/>
                </a:lnTo>
                <a:lnTo>
                  <a:pt x="196" y="252"/>
                </a:lnTo>
                <a:lnTo>
                  <a:pt x="201" y="243"/>
                </a:lnTo>
                <a:lnTo>
                  <a:pt x="204" y="229"/>
                </a:lnTo>
                <a:lnTo>
                  <a:pt x="209" y="212"/>
                </a:lnTo>
                <a:lnTo>
                  <a:pt x="204" y="203"/>
                </a:lnTo>
                <a:lnTo>
                  <a:pt x="204" y="191"/>
                </a:lnTo>
                <a:lnTo>
                  <a:pt x="208" y="177"/>
                </a:lnTo>
                <a:lnTo>
                  <a:pt x="207" y="162"/>
                </a:lnTo>
                <a:lnTo>
                  <a:pt x="200" y="158"/>
                </a:lnTo>
                <a:lnTo>
                  <a:pt x="184" y="155"/>
                </a:lnTo>
                <a:lnTo>
                  <a:pt x="183" y="144"/>
                </a:lnTo>
                <a:lnTo>
                  <a:pt x="190" y="137"/>
                </a:lnTo>
                <a:lnTo>
                  <a:pt x="177" y="125"/>
                </a:lnTo>
                <a:lnTo>
                  <a:pt x="171" y="114"/>
                </a:lnTo>
                <a:lnTo>
                  <a:pt x="172" y="94"/>
                </a:lnTo>
                <a:lnTo>
                  <a:pt x="162" y="86"/>
                </a:lnTo>
                <a:lnTo>
                  <a:pt x="155" y="75"/>
                </a:lnTo>
                <a:lnTo>
                  <a:pt x="150" y="62"/>
                </a:lnTo>
                <a:lnTo>
                  <a:pt x="146" y="49"/>
                </a:lnTo>
                <a:lnTo>
                  <a:pt x="151" y="40"/>
                </a:lnTo>
                <a:lnTo>
                  <a:pt x="146" y="30"/>
                </a:lnTo>
                <a:lnTo>
                  <a:pt x="146" y="10"/>
                </a:lnTo>
                <a:lnTo>
                  <a:pt x="151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1" name="Freeform 1094"/>
          <p:cNvSpPr>
            <a:spLocks/>
          </p:cNvSpPr>
          <p:nvPr/>
        </p:nvSpPr>
        <p:spPr bwMode="auto">
          <a:xfrm>
            <a:off x="7354888" y="4271963"/>
            <a:ext cx="163512" cy="560387"/>
          </a:xfrm>
          <a:custGeom>
            <a:avLst/>
            <a:gdLst>
              <a:gd name="T0" fmla="*/ 123825 w 103"/>
              <a:gd name="T1" fmla="*/ 558800 h 353"/>
              <a:gd name="T2" fmla="*/ 130175 w 103"/>
              <a:gd name="T3" fmla="*/ 539750 h 353"/>
              <a:gd name="T4" fmla="*/ 142875 w 103"/>
              <a:gd name="T5" fmla="*/ 522287 h 353"/>
              <a:gd name="T6" fmla="*/ 147637 w 103"/>
              <a:gd name="T7" fmla="*/ 496887 h 353"/>
              <a:gd name="T8" fmla="*/ 150812 w 103"/>
              <a:gd name="T9" fmla="*/ 476250 h 353"/>
              <a:gd name="T10" fmla="*/ 158750 w 103"/>
              <a:gd name="T11" fmla="*/ 452437 h 353"/>
              <a:gd name="T12" fmla="*/ 161925 w 103"/>
              <a:gd name="T13" fmla="*/ 428625 h 353"/>
              <a:gd name="T14" fmla="*/ 161925 w 103"/>
              <a:gd name="T15" fmla="*/ 393700 h 353"/>
              <a:gd name="T16" fmla="*/ 158750 w 103"/>
              <a:gd name="T17" fmla="*/ 365125 h 353"/>
              <a:gd name="T18" fmla="*/ 149225 w 103"/>
              <a:gd name="T19" fmla="*/ 339725 h 353"/>
              <a:gd name="T20" fmla="*/ 134937 w 103"/>
              <a:gd name="T21" fmla="*/ 323850 h 353"/>
              <a:gd name="T22" fmla="*/ 123825 w 103"/>
              <a:gd name="T23" fmla="*/ 309562 h 353"/>
              <a:gd name="T24" fmla="*/ 112712 w 103"/>
              <a:gd name="T25" fmla="*/ 292100 h 353"/>
              <a:gd name="T26" fmla="*/ 95250 w 103"/>
              <a:gd name="T27" fmla="*/ 269875 h 353"/>
              <a:gd name="T28" fmla="*/ 82550 w 103"/>
              <a:gd name="T29" fmla="*/ 242887 h 353"/>
              <a:gd name="T30" fmla="*/ 87312 w 103"/>
              <a:gd name="T31" fmla="*/ 220662 h 353"/>
              <a:gd name="T32" fmla="*/ 87312 w 103"/>
              <a:gd name="T33" fmla="*/ 192087 h 353"/>
              <a:gd name="T34" fmla="*/ 79375 w 103"/>
              <a:gd name="T35" fmla="*/ 168275 h 353"/>
              <a:gd name="T36" fmla="*/ 68262 w 103"/>
              <a:gd name="T37" fmla="*/ 146050 h 353"/>
              <a:gd name="T38" fmla="*/ 55562 w 103"/>
              <a:gd name="T39" fmla="*/ 101600 h 353"/>
              <a:gd name="T40" fmla="*/ 55562 w 103"/>
              <a:gd name="T41" fmla="*/ 84137 h 353"/>
              <a:gd name="T42" fmla="*/ 55562 w 103"/>
              <a:gd name="T43" fmla="*/ 63500 h 353"/>
              <a:gd name="T44" fmla="*/ 46037 w 103"/>
              <a:gd name="T45" fmla="*/ 46037 h 353"/>
              <a:gd name="T46" fmla="*/ 34925 w 103"/>
              <a:gd name="T47" fmla="*/ 26987 h 353"/>
              <a:gd name="T48" fmla="*/ 22225 w 103"/>
              <a:gd name="T49" fmla="*/ 14287 h 353"/>
              <a:gd name="T50" fmla="*/ 0 w 103"/>
              <a:gd name="T51" fmla="*/ 0 h 35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03"/>
              <a:gd name="T79" fmla="*/ 0 h 353"/>
              <a:gd name="T80" fmla="*/ 103 w 103"/>
              <a:gd name="T81" fmla="*/ 353 h 35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03" h="353">
                <a:moveTo>
                  <a:pt x="78" y="352"/>
                </a:moveTo>
                <a:lnTo>
                  <a:pt x="82" y="340"/>
                </a:lnTo>
                <a:lnTo>
                  <a:pt x="90" y="329"/>
                </a:lnTo>
                <a:lnTo>
                  <a:pt x="93" y="313"/>
                </a:lnTo>
                <a:lnTo>
                  <a:pt x="95" y="300"/>
                </a:lnTo>
                <a:lnTo>
                  <a:pt x="100" y="285"/>
                </a:lnTo>
                <a:lnTo>
                  <a:pt x="102" y="270"/>
                </a:lnTo>
                <a:lnTo>
                  <a:pt x="102" y="248"/>
                </a:lnTo>
                <a:lnTo>
                  <a:pt x="100" y="230"/>
                </a:lnTo>
                <a:lnTo>
                  <a:pt x="94" y="214"/>
                </a:lnTo>
                <a:lnTo>
                  <a:pt x="85" y="204"/>
                </a:lnTo>
                <a:lnTo>
                  <a:pt x="78" y="195"/>
                </a:lnTo>
                <a:lnTo>
                  <a:pt x="71" y="184"/>
                </a:lnTo>
                <a:lnTo>
                  <a:pt x="60" y="170"/>
                </a:lnTo>
                <a:lnTo>
                  <a:pt x="52" y="153"/>
                </a:lnTo>
                <a:lnTo>
                  <a:pt x="55" y="139"/>
                </a:lnTo>
                <a:lnTo>
                  <a:pt x="55" y="121"/>
                </a:lnTo>
                <a:lnTo>
                  <a:pt x="50" y="106"/>
                </a:lnTo>
                <a:lnTo>
                  <a:pt x="43" y="92"/>
                </a:lnTo>
                <a:lnTo>
                  <a:pt x="35" y="64"/>
                </a:lnTo>
                <a:lnTo>
                  <a:pt x="35" y="53"/>
                </a:lnTo>
                <a:lnTo>
                  <a:pt x="35" y="40"/>
                </a:lnTo>
                <a:lnTo>
                  <a:pt x="29" y="29"/>
                </a:lnTo>
                <a:lnTo>
                  <a:pt x="22" y="17"/>
                </a:lnTo>
                <a:lnTo>
                  <a:pt x="14" y="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2" name="Freeform 1095"/>
          <p:cNvSpPr>
            <a:spLocks/>
          </p:cNvSpPr>
          <p:nvPr/>
        </p:nvSpPr>
        <p:spPr bwMode="auto">
          <a:xfrm>
            <a:off x="6843713" y="4394200"/>
            <a:ext cx="269875" cy="573088"/>
          </a:xfrm>
          <a:custGeom>
            <a:avLst/>
            <a:gdLst>
              <a:gd name="T0" fmla="*/ 87312 w 170"/>
              <a:gd name="T1" fmla="*/ 571500 h 361"/>
              <a:gd name="T2" fmla="*/ 69850 w 170"/>
              <a:gd name="T3" fmla="*/ 546100 h 361"/>
              <a:gd name="T4" fmla="*/ 65088 w 170"/>
              <a:gd name="T5" fmla="*/ 515938 h 361"/>
              <a:gd name="T6" fmla="*/ 53975 w 170"/>
              <a:gd name="T7" fmla="*/ 496888 h 361"/>
              <a:gd name="T8" fmla="*/ 38100 w 170"/>
              <a:gd name="T9" fmla="*/ 484188 h 361"/>
              <a:gd name="T10" fmla="*/ 25400 w 170"/>
              <a:gd name="T11" fmla="*/ 460375 h 361"/>
              <a:gd name="T12" fmla="*/ 17462 w 170"/>
              <a:gd name="T13" fmla="*/ 438150 h 361"/>
              <a:gd name="T14" fmla="*/ 12700 w 170"/>
              <a:gd name="T15" fmla="*/ 407988 h 361"/>
              <a:gd name="T16" fmla="*/ 0 w 170"/>
              <a:gd name="T17" fmla="*/ 352425 h 361"/>
              <a:gd name="T18" fmla="*/ 1588 w 170"/>
              <a:gd name="T19" fmla="*/ 328613 h 361"/>
              <a:gd name="T20" fmla="*/ 12700 w 170"/>
              <a:gd name="T21" fmla="*/ 300038 h 361"/>
              <a:gd name="T22" fmla="*/ 25400 w 170"/>
              <a:gd name="T23" fmla="*/ 287338 h 361"/>
              <a:gd name="T24" fmla="*/ 42862 w 170"/>
              <a:gd name="T25" fmla="*/ 268288 h 361"/>
              <a:gd name="T26" fmla="*/ 58738 w 170"/>
              <a:gd name="T27" fmla="*/ 255588 h 361"/>
              <a:gd name="T28" fmla="*/ 79375 w 170"/>
              <a:gd name="T29" fmla="*/ 238125 h 361"/>
              <a:gd name="T30" fmla="*/ 98425 w 170"/>
              <a:gd name="T31" fmla="*/ 215900 h 361"/>
              <a:gd name="T32" fmla="*/ 128588 w 170"/>
              <a:gd name="T33" fmla="*/ 190500 h 361"/>
              <a:gd name="T34" fmla="*/ 165100 w 170"/>
              <a:gd name="T35" fmla="*/ 174625 h 361"/>
              <a:gd name="T36" fmla="*/ 196850 w 170"/>
              <a:gd name="T37" fmla="*/ 149225 h 361"/>
              <a:gd name="T38" fmla="*/ 204788 w 170"/>
              <a:gd name="T39" fmla="*/ 125413 h 361"/>
              <a:gd name="T40" fmla="*/ 223838 w 170"/>
              <a:gd name="T41" fmla="*/ 109538 h 361"/>
              <a:gd name="T42" fmla="*/ 247650 w 170"/>
              <a:gd name="T43" fmla="*/ 79375 h 361"/>
              <a:gd name="T44" fmla="*/ 254000 w 170"/>
              <a:gd name="T45" fmla="*/ 61913 h 361"/>
              <a:gd name="T46" fmla="*/ 255588 w 170"/>
              <a:gd name="T47" fmla="*/ 42863 h 361"/>
              <a:gd name="T48" fmla="*/ 268288 w 170"/>
              <a:gd name="T49" fmla="*/ 17463 h 361"/>
              <a:gd name="T50" fmla="*/ 266700 w 170"/>
              <a:gd name="T51" fmla="*/ 0 h 36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0"/>
              <a:gd name="T79" fmla="*/ 0 h 361"/>
              <a:gd name="T80" fmla="*/ 170 w 170"/>
              <a:gd name="T81" fmla="*/ 361 h 36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0" h="361">
                <a:moveTo>
                  <a:pt x="55" y="360"/>
                </a:moveTo>
                <a:lnTo>
                  <a:pt x="44" y="344"/>
                </a:lnTo>
                <a:lnTo>
                  <a:pt x="41" y="325"/>
                </a:lnTo>
                <a:lnTo>
                  <a:pt x="34" y="313"/>
                </a:lnTo>
                <a:lnTo>
                  <a:pt x="24" y="305"/>
                </a:lnTo>
                <a:lnTo>
                  <a:pt x="16" y="290"/>
                </a:lnTo>
                <a:lnTo>
                  <a:pt x="11" y="276"/>
                </a:lnTo>
                <a:lnTo>
                  <a:pt x="8" y="257"/>
                </a:lnTo>
                <a:lnTo>
                  <a:pt x="0" y="222"/>
                </a:lnTo>
                <a:lnTo>
                  <a:pt x="1" y="207"/>
                </a:lnTo>
                <a:lnTo>
                  <a:pt x="8" y="189"/>
                </a:lnTo>
                <a:lnTo>
                  <a:pt x="16" y="181"/>
                </a:lnTo>
                <a:lnTo>
                  <a:pt x="27" y="169"/>
                </a:lnTo>
                <a:lnTo>
                  <a:pt x="37" y="161"/>
                </a:lnTo>
                <a:lnTo>
                  <a:pt x="50" y="150"/>
                </a:lnTo>
                <a:lnTo>
                  <a:pt x="62" y="136"/>
                </a:lnTo>
                <a:lnTo>
                  <a:pt x="81" y="120"/>
                </a:lnTo>
                <a:lnTo>
                  <a:pt x="104" y="110"/>
                </a:lnTo>
                <a:lnTo>
                  <a:pt x="124" y="94"/>
                </a:lnTo>
                <a:lnTo>
                  <a:pt x="129" y="79"/>
                </a:lnTo>
                <a:lnTo>
                  <a:pt x="141" y="69"/>
                </a:lnTo>
                <a:lnTo>
                  <a:pt x="156" y="50"/>
                </a:lnTo>
                <a:lnTo>
                  <a:pt x="160" y="39"/>
                </a:lnTo>
                <a:lnTo>
                  <a:pt x="161" y="27"/>
                </a:lnTo>
                <a:lnTo>
                  <a:pt x="169" y="11"/>
                </a:lnTo>
                <a:lnTo>
                  <a:pt x="168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3" name="Freeform 1096"/>
          <p:cNvSpPr>
            <a:spLocks/>
          </p:cNvSpPr>
          <p:nvPr/>
        </p:nvSpPr>
        <p:spPr bwMode="auto">
          <a:xfrm>
            <a:off x="6848475" y="2901950"/>
            <a:ext cx="68263" cy="274638"/>
          </a:xfrm>
          <a:custGeom>
            <a:avLst/>
            <a:gdLst>
              <a:gd name="T0" fmla="*/ 11113 w 43"/>
              <a:gd name="T1" fmla="*/ 273050 h 173"/>
              <a:gd name="T2" fmla="*/ 9525 w 43"/>
              <a:gd name="T3" fmla="*/ 247650 h 173"/>
              <a:gd name="T4" fmla="*/ 11113 w 43"/>
              <a:gd name="T5" fmla="*/ 236538 h 173"/>
              <a:gd name="T6" fmla="*/ 25400 w 43"/>
              <a:gd name="T7" fmla="*/ 231775 h 173"/>
              <a:gd name="T8" fmla="*/ 38100 w 43"/>
              <a:gd name="T9" fmla="*/ 223838 h 173"/>
              <a:gd name="T10" fmla="*/ 46038 w 43"/>
              <a:gd name="T11" fmla="*/ 215900 h 173"/>
              <a:gd name="T12" fmla="*/ 53975 w 43"/>
              <a:gd name="T13" fmla="*/ 207963 h 173"/>
              <a:gd name="T14" fmla="*/ 66675 w 43"/>
              <a:gd name="T15" fmla="*/ 179388 h 173"/>
              <a:gd name="T16" fmla="*/ 66675 w 43"/>
              <a:gd name="T17" fmla="*/ 160338 h 173"/>
              <a:gd name="T18" fmla="*/ 47625 w 43"/>
              <a:gd name="T19" fmla="*/ 144463 h 173"/>
              <a:gd name="T20" fmla="*/ 39688 w 43"/>
              <a:gd name="T21" fmla="*/ 111125 h 173"/>
              <a:gd name="T22" fmla="*/ 34925 w 43"/>
              <a:gd name="T23" fmla="*/ 87313 h 173"/>
              <a:gd name="T24" fmla="*/ 23813 w 43"/>
              <a:gd name="T25" fmla="*/ 68263 h 173"/>
              <a:gd name="T26" fmla="*/ 12700 w 43"/>
              <a:gd name="T27" fmla="*/ 44450 h 173"/>
              <a:gd name="T28" fmla="*/ 11113 w 43"/>
              <a:gd name="T29" fmla="*/ 25400 h 173"/>
              <a:gd name="T30" fmla="*/ 12700 w 43"/>
              <a:gd name="T31" fmla="*/ 14288 h 173"/>
              <a:gd name="T32" fmla="*/ 6350 w 43"/>
              <a:gd name="T33" fmla="*/ 3175 h 173"/>
              <a:gd name="T34" fmla="*/ 0 w 43"/>
              <a:gd name="T35" fmla="*/ 0 h 1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173"/>
              <a:gd name="T56" fmla="*/ 43 w 43"/>
              <a:gd name="T57" fmla="*/ 173 h 17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173">
                <a:moveTo>
                  <a:pt x="7" y="172"/>
                </a:moveTo>
                <a:lnTo>
                  <a:pt x="6" y="156"/>
                </a:lnTo>
                <a:lnTo>
                  <a:pt x="7" y="149"/>
                </a:lnTo>
                <a:lnTo>
                  <a:pt x="16" y="146"/>
                </a:lnTo>
                <a:lnTo>
                  <a:pt x="24" y="141"/>
                </a:lnTo>
                <a:lnTo>
                  <a:pt x="29" y="136"/>
                </a:lnTo>
                <a:lnTo>
                  <a:pt x="34" y="131"/>
                </a:lnTo>
                <a:lnTo>
                  <a:pt x="42" y="113"/>
                </a:lnTo>
                <a:lnTo>
                  <a:pt x="42" y="101"/>
                </a:lnTo>
                <a:lnTo>
                  <a:pt x="30" y="91"/>
                </a:lnTo>
                <a:lnTo>
                  <a:pt x="25" y="70"/>
                </a:lnTo>
                <a:lnTo>
                  <a:pt x="22" y="55"/>
                </a:lnTo>
                <a:lnTo>
                  <a:pt x="15" y="43"/>
                </a:lnTo>
                <a:lnTo>
                  <a:pt x="8" y="28"/>
                </a:lnTo>
                <a:lnTo>
                  <a:pt x="7" y="16"/>
                </a:lnTo>
                <a:lnTo>
                  <a:pt x="8" y="9"/>
                </a:lnTo>
                <a:lnTo>
                  <a:pt x="4" y="2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4" name="Freeform 1097"/>
          <p:cNvSpPr>
            <a:spLocks/>
          </p:cNvSpPr>
          <p:nvPr/>
        </p:nvSpPr>
        <p:spPr bwMode="auto">
          <a:xfrm>
            <a:off x="6481763" y="1839913"/>
            <a:ext cx="73025" cy="80962"/>
          </a:xfrm>
          <a:custGeom>
            <a:avLst/>
            <a:gdLst>
              <a:gd name="T0" fmla="*/ 30163 w 46"/>
              <a:gd name="T1" fmla="*/ 79375 h 51"/>
              <a:gd name="T2" fmla="*/ 17463 w 46"/>
              <a:gd name="T3" fmla="*/ 79375 h 51"/>
              <a:gd name="T4" fmla="*/ 17463 w 46"/>
              <a:gd name="T5" fmla="*/ 68262 h 51"/>
              <a:gd name="T6" fmla="*/ 4762 w 46"/>
              <a:gd name="T7" fmla="*/ 63500 h 51"/>
              <a:gd name="T8" fmla="*/ 0 w 46"/>
              <a:gd name="T9" fmla="*/ 50800 h 51"/>
              <a:gd name="T10" fmla="*/ 3175 w 46"/>
              <a:gd name="T11" fmla="*/ 38100 h 51"/>
              <a:gd name="T12" fmla="*/ 6350 w 46"/>
              <a:gd name="T13" fmla="*/ 25400 h 51"/>
              <a:gd name="T14" fmla="*/ 11112 w 46"/>
              <a:gd name="T15" fmla="*/ 15875 h 51"/>
              <a:gd name="T16" fmla="*/ 12700 w 46"/>
              <a:gd name="T17" fmla="*/ 7937 h 51"/>
              <a:gd name="T18" fmla="*/ 15875 w 46"/>
              <a:gd name="T19" fmla="*/ 0 h 51"/>
              <a:gd name="T20" fmla="*/ 14288 w 46"/>
              <a:gd name="T21" fmla="*/ 12700 h 51"/>
              <a:gd name="T22" fmla="*/ 12700 w 46"/>
              <a:gd name="T23" fmla="*/ 33337 h 51"/>
              <a:gd name="T24" fmla="*/ 19050 w 46"/>
              <a:gd name="T25" fmla="*/ 39687 h 51"/>
              <a:gd name="T26" fmla="*/ 23812 w 46"/>
              <a:gd name="T27" fmla="*/ 28575 h 51"/>
              <a:gd name="T28" fmla="*/ 30163 w 46"/>
              <a:gd name="T29" fmla="*/ 19050 h 51"/>
              <a:gd name="T30" fmla="*/ 38100 w 46"/>
              <a:gd name="T31" fmla="*/ 15875 h 51"/>
              <a:gd name="T32" fmla="*/ 52388 w 46"/>
              <a:gd name="T33" fmla="*/ 36512 h 51"/>
              <a:gd name="T34" fmla="*/ 65088 w 46"/>
              <a:gd name="T35" fmla="*/ 34925 h 51"/>
              <a:gd name="T36" fmla="*/ 71438 w 46"/>
              <a:gd name="T37" fmla="*/ 31750 h 51"/>
              <a:gd name="T38" fmla="*/ 63500 w 46"/>
              <a:gd name="T39" fmla="*/ 39687 h 51"/>
              <a:gd name="T40" fmla="*/ 60325 w 46"/>
              <a:gd name="T41" fmla="*/ 46037 h 51"/>
              <a:gd name="T42" fmla="*/ 68263 w 46"/>
              <a:gd name="T43" fmla="*/ 53975 h 51"/>
              <a:gd name="T44" fmla="*/ 68263 w 46"/>
              <a:gd name="T45" fmla="*/ 55562 h 51"/>
              <a:gd name="T46" fmla="*/ 30163 w 46"/>
              <a:gd name="T47" fmla="*/ 79375 h 5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46"/>
              <a:gd name="T73" fmla="*/ 0 h 51"/>
              <a:gd name="T74" fmla="*/ 46 w 46"/>
              <a:gd name="T75" fmla="*/ 51 h 5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46" h="51">
                <a:moveTo>
                  <a:pt x="19" y="50"/>
                </a:moveTo>
                <a:lnTo>
                  <a:pt x="11" y="50"/>
                </a:lnTo>
                <a:lnTo>
                  <a:pt x="11" y="43"/>
                </a:lnTo>
                <a:lnTo>
                  <a:pt x="3" y="40"/>
                </a:lnTo>
                <a:lnTo>
                  <a:pt x="0" y="32"/>
                </a:lnTo>
                <a:lnTo>
                  <a:pt x="2" y="24"/>
                </a:lnTo>
                <a:lnTo>
                  <a:pt x="4" y="16"/>
                </a:lnTo>
                <a:lnTo>
                  <a:pt x="7" y="10"/>
                </a:lnTo>
                <a:lnTo>
                  <a:pt x="8" y="5"/>
                </a:lnTo>
                <a:lnTo>
                  <a:pt x="10" y="0"/>
                </a:lnTo>
                <a:lnTo>
                  <a:pt x="9" y="8"/>
                </a:lnTo>
                <a:lnTo>
                  <a:pt x="8" y="21"/>
                </a:lnTo>
                <a:lnTo>
                  <a:pt x="12" y="25"/>
                </a:lnTo>
                <a:lnTo>
                  <a:pt x="15" y="18"/>
                </a:lnTo>
                <a:lnTo>
                  <a:pt x="19" y="12"/>
                </a:lnTo>
                <a:lnTo>
                  <a:pt x="24" y="10"/>
                </a:lnTo>
                <a:lnTo>
                  <a:pt x="33" y="23"/>
                </a:lnTo>
                <a:lnTo>
                  <a:pt x="41" y="22"/>
                </a:lnTo>
                <a:lnTo>
                  <a:pt x="45" y="20"/>
                </a:lnTo>
                <a:lnTo>
                  <a:pt x="40" y="25"/>
                </a:lnTo>
                <a:lnTo>
                  <a:pt x="38" y="29"/>
                </a:lnTo>
                <a:lnTo>
                  <a:pt x="43" y="34"/>
                </a:lnTo>
                <a:lnTo>
                  <a:pt x="43" y="35"/>
                </a:lnTo>
                <a:lnTo>
                  <a:pt x="19" y="5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5" name="Freeform 1098"/>
          <p:cNvSpPr>
            <a:spLocks/>
          </p:cNvSpPr>
          <p:nvPr/>
        </p:nvSpPr>
        <p:spPr bwMode="auto">
          <a:xfrm>
            <a:off x="7805738" y="6191250"/>
            <a:ext cx="422275" cy="393700"/>
          </a:xfrm>
          <a:custGeom>
            <a:avLst/>
            <a:gdLst>
              <a:gd name="T0" fmla="*/ 422275 w 266"/>
              <a:gd name="T1" fmla="*/ 393700 h 248"/>
              <a:gd name="T2" fmla="*/ 404812 w 266"/>
              <a:gd name="T3" fmla="*/ 388938 h 248"/>
              <a:gd name="T4" fmla="*/ 384175 w 266"/>
              <a:gd name="T5" fmla="*/ 360363 h 248"/>
              <a:gd name="T6" fmla="*/ 381000 w 266"/>
              <a:gd name="T7" fmla="*/ 331788 h 248"/>
              <a:gd name="T8" fmla="*/ 374650 w 266"/>
              <a:gd name="T9" fmla="*/ 315913 h 248"/>
              <a:gd name="T10" fmla="*/ 365125 w 266"/>
              <a:gd name="T11" fmla="*/ 290513 h 248"/>
              <a:gd name="T12" fmla="*/ 365125 w 266"/>
              <a:gd name="T13" fmla="*/ 247650 h 248"/>
              <a:gd name="T14" fmla="*/ 377825 w 266"/>
              <a:gd name="T15" fmla="*/ 225425 h 248"/>
              <a:gd name="T16" fmla="*/ 385762 w 266"/>
              <a:gd name="T17" fmla="*/ 187325 h 248"/>
              <a:gd name="T18" fmla="*/ 376237 w 266"/>
              <a:gd name="T19" fmla="*/ 165100 h 248"/>
              <a:gd name="T20" fmla="*/ 344487 w 266"/>
              <a:gd name="T21" fmla="*/ 157163 h 248"/>
              <a:gd name="T22" fmla="*/ 304800 w 266"/>
              <a:gd name="T23" fmla="*/ 155575 h 248"/>
              <a:gd name="T24" fmla="*/ 280987 w 266"/>
              <a:gd name="T25" fmla="*/ 130175 h 248"/>
              <a:gd name="T26" fmla="*/ 274637 w 266"/>
              <a:gd name="T27" fmla="*/ 107950 h 248"/>
              <a:gd name="T28" fmla="*/ 260350 w 266"/>
              <a:gd name="T29" fmla="*/ 106363 h 248"/>
              <a:gd name="T30" fmla="*/ 246062 w 266"/>
              <a:gd name="T31" fmla="*/ 100012 h 248"/>
              <a:gd name="T32" fmla="*/ 228600 w 266"/>
              <a:gd name="T33" fmla="*/ 100012 h 248"/>
              <a:gd name="T34" fmla="*/ 212725 w 266"/>
              <a:gd name="T35" fmla="*/ 100012 h 248"/>
              <a:gd name="T36" fmla="*/ 187325 w 266"/>
              <a:gd name="T37" fmla="*/ 87313 h 248"/>
              <a:gd name="T38" fmla="*/ 166687 w 266"/>
              <a:gd name="T39" fmla="*/ 57150 h 248"/>
              <a:gd name="T40" fmla="*/ 153987 w 266"/>
              <a:gd name="T41" fmla="*/ 46038 h 248"/>
              <a:gd name="T42" fmla="*/ 136525 w 266"/>
              <a:gd name="T43" fmla="*/ 38100 h 248"/>
              <a:gd name="T44" fmla="*/ 127000 w 266"/>
              <a:gd name="T45" fmla="*/ 25400 h 248"/>
              <a:gd name="T46" fmla="*/ 119062 w 266"/>
              <a:gd name="T47" fmla="*/ 17463 h 248"/>
              <a:gd name="T48" fmla="*/ 101600 w 266"/>
              <a:gd name="T49" fmla="*/ 19050 h 248"/>
              <a:gd name="T50" fmla="*/ 93662 w 266"/>
              <a:gd name="T51" fmla="*/ 28575 h 248"/>
              <a:gd name="T52" fmla="*/ 74612 w 266"/>
              <a:gd name="T53" fmla="*/ 36513 h 248"/>
              <a:gd name="T54" fmla="*/ 66675 w 266"/>
              <a:gd name="T55" fmla="*/ 31750 h 248"/>
              <a:gd name="T56" fmla="*/ 60325 w 266"/>
              <a:gd name="T57" fmla="*/ 20638 h 248"/>
              <a:gd name="T58" fmla="*/ 47625 w 266"/>
              <a:gd name="T59" fmla="*/ 26988 h 248"/>
              <a:gd name="T60" fmla="*/ 28575 w 266"/>
              <a:gd name="T61" fmla="*/ 28575 h 248"/>
              <a:gd name="T62" fmla="*/ 17462 w 266"/>
              <a:gd name="T63" fmla="*/ 14288 h 248"/>
              <a:gd name="T64" fmla="*/ 14287 w 266"/>
              <a:gd name="T65" fmla="*/ 3175 h 248"/>
              <a:gd name="T66" fmla="*/ 6350 w 266"/>
              <a:gd name="T67" fmla="*/ 0 h 248"/>
              <a:gd name="T68" fmla="*/ 0 w 266"/>
              <a:gd name="T69" fmla="*/ 1588 h 24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66"/>
              <a:gd name="T106" fmla="*/ 0 h 248"/>
              <a:gd name="T107" fmla="*/ 266 w 266"/>
              <a:gd name="T108" fmla="*/ 248 h 24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66" h="248">
                <a:moveTo>
                  <a:pt x="266" y="248"/>
                </a:moveTo>
                <a:lnTo>
                  <a:pt x="255" y="245"/>
                </a:lnTo>
                <a:lnTo>
                  <a:pt x="242" y="227"/>
                </a:lnTo>
                <a:lnTo>
                  <a:pt x="240" y="209"/>
                </a:lnTo>
                <a:lnTo>
                  <a:pt x="236" y="199"/>
                </a:lnTo>
                <a:lnTo>
                  <a:pt x="230" y="183"/>
                </a:lnTo>
                <a:lnTo>
                  <a:pt x="230" y="156"/>
                </a:lnTo>
                <a:lnTo>
                  <a:pt x="238" y="142"/>
                </a:lnTo>
                <a:lnTo>
                  <a:pt x="243" y="118"/>
                </a:lnTo>
                <a:lnTo>
                  <a:pt x="237" y="104"/>
                </a:lnTo>
                <a:lnTo>
                  <a:pt x="217" y="99"/>
                </a:lnTo>
                <a:lnTo>
                  <a:pt x="192" y="98"/>
                </a:lnTo>
                <a:lnTo>
                  <a:pt x="177" y="82"/>
                </a:lnTo>
                <a:lnTo>
                  <a:pt x="173" y="68"/>
                </a:lnTo>
                <a:lnTo>
                  <a:pt x="164" y="67"/>
                </a:lnTo>
                <a:lnTo>
                  <a:pt x="155" y="63"/>
                </a:lnTo>
                <a:lnTo>
                  <a:pt x="144" y="63"/>
                </a:lnTo>
                <a:lnTo>
                  <a:pt x="134" y="63"/>
                </a:lnTo>
                <a:lnTo>
                  <a:pt x="118" y="55"/>
                </a:lnTo>
                <a:lnTo>
                  <a:pt x="105" y="36"/>
                </a:lnTo>
                <a:lnTo>
                  <a:pt x="97" y="29"/>
                </a:lnTo>
                <a:lnTo>
                  <a:pt x="86" y="24"/>
                </a:lnTo>
                <a:lnTo>
                  <a:pt x="80" y="16"/>
                </a:lnTo>
                <a:lnTo>
                  <a:pt x="75" y="11"/>
                </a:lnTo>
                <a:lnTo>
                  <a:pt x="64" y="12"/>
                </a:lnTo>
                <a:lnTo>
                  <a:pt x="59" y="18"/>
                </a:lnTo>
                <a:lnTo>
                  <a:pt x="47" y="23"/>
                </a:lnTo>
                <a:lnTo>
                  <a:pt x="42" y="20"/>
                </a:lnTo>
                <a:lnTo>
                  <a:pt x="38" y="13"/>
                </a:lnTo>
                <a:lnTo>
                  <a:pt x="30" y="17"/>
                </a:lnTo>
                <a:lnTo>
                  <a:pt x="18" y="18"/>
                </a:lnTo>
                <a:lnTo>
                  <a:pt x="11" y="9"/>
                </a:lnTo>
                <a:lnTo>
                  <a:pt x="9" y="2"/>
                </a:lnTo>
                <a:lnTo>
                  <a:pt x="4" y="0"/>
                </a:lnTo>
                <a:lnTo>
                  <a:pt x="0" y="1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6" name="Freeform 1099"/>
          <p:cNvSpPr>
            <a:spLocks/>
          </p:cNvSpPr>
          <p:nvPr/>
        </p:nvSpPr>
        <p:spPr bwMode="auto">
          <a:xfrm>
            <a:off x="7761288" y="3671888"/>
            <a:ext cx="1036637" cy="125412"/>
          </a:xfrm>
          <a:custGeom>
            <a:avLst/>
            <a:gdLst>
              <a:gd name="T0" fmla="*/ 982662 w 653"/>
              <a:gd name="T1" fmla="*/ 117475 h 79"/>
              <a:gd name="T2" fmla="*/ 976312 w 653"/>
              <a:gd name="T3" fmla="*/ 82550 h 79"/>
              <a:gd name="T4" fmla="*/ 963612 w 653"/>
              <a:gd name="T5" fmla="*/ 52387 h 79"/>
              <a:gd name="T6" fmla="*/ 944562 w 653"/>
              <a:gd name="T7" fmla="*/ 28575 h 79"/>
              <a:gd name="T8" fmla="*/ 920750 w 653"/>
              <a:gd name="T9" fmla="*/ 50800 h 79"/>
              <a:gd name="T10" fmla="*/ 876300 w 653"/>
              <a:gd name="T11" fmla="*/ 52387 h 79"/>
              <a:gd name="T12" fmla="*/ 844550 w 653"/>
              <a:gd name="T13" fmla="*/ 69850 h 79"/>
              <a:gd name="T14" fmla="*/ 817562 w 653"/>
              <a:gd name="T15" fmla="*/ 93662 h 79"/>
              <a:gd name="T16" fmla="*/ 758825 w 653"/>
              <a:gd name="T17" fmla="*/ 84137 h 79"/>
              <a:gd name="T18" fmla="*/ 728662 w 653"/>
              <a:gd name="T19" fmla="*/ 73025 h 79"/>
              <a:gd name="T20" fmla="*/ 693737 w 653"/>
              <a:gd name="T21" fmla="*/ 68262 h 79"/>
              <a:gd name="T22" fmla="*/ 669925 w 653"/>
              <a:gd name="T23" fmla="*/ 68262 h 79"/>
              <a:gd name="T24" fmla="*/ 639762 w 653"/>
              <a:gd name="T25" fmla="*/ 73025 h 79"/>
              <a:gd name="T26" fmla="*/ 611187 w 653"/>
              <a:gd name="T27" fmla="*/ 100012 h 79"/>
              <a:gd name="T28" fmla="*/ 595312 w 653"/>
              <a:gd name="T29" fmla="*/ 85725 h 79"/>
              <a:gd name="T30" fmla="*/ 571500 w 653"/>
              <a:gd name="T31" fmla="*/ 69850 h 79"/>
              <a:gd name="T32" fmla="*/ 542925 w 653"/>
              <a:gd name="T33" fmla="*/ 41275 h 79"/>
              <a:gd name="T34" fmla="*/ 523875 w 653"/>
              <a:gd name="T35" fmla="*/ 17462 h 79"/>
              <a:gd name="T36" fmla="*/ 496887 w 653"/>
              <a:gd name="T37" fmla="*/ 3175 h 79"/>
              <a:gd name="T38" fmla="*/ 466725 w 653"/>
              <a:gd name="T39" fmla="*/ 6350 h 79"/>
              <a:gd name="T40" fmla="*/ 446087 w 653"/>
              <a:gd name="T41" fmla="*/ 14287 h 79"/>
              <a:gd name="T42" fmla="*/ 415925 w 653"/>
              <a:gd name="T43" fmla="*/ 20637 h 79"/>
              <a:gd name="T44" fmla="*/ 377825 w 653"/>
              <a:gd name="T45" fmla="*/ 57150 h 79"/>
              <a:gd name="T46" fmla="*/ 350837 w 653"/>
              <a:gd name="T47" fmla="*/ 53975 h 79"/>
              <a:gd name="T48" fmla="*/ 320675 w 653"/>
              <a:gd name="T49" fmla="*/ 68262 h 79"/>
              <a:gd name="T50" fmla="*/ 285750 w 653"/>
              <a:gd name="T51" fmla="*/ 73025 h 79"/>
              <a:gd name="T52" fmla="*/ 242887 w 653"/>
              <a:gd name="T53" fmla="*/ 71437 h 79"/>
              <a:gd name="T54" fmla="*/ 211137 w 653"/>
              <a:gd name="T55" fmla="*/ 80962 h 79"/>
              <a:gd name="T56" fmla="*/ 166687 w 653"/>
              <a:gd name="T57" fmla="*/ 68262 h 79"/>
              <a:gd name="T58" fmla="*/ 136525 w 653"/>
              <a:gd name="T59" fmla="*/ 98425 h 79"/>
              <a:gd name="T60" fmla="*/ 95250 w 653"/>
              <a:gd name="T61" fmla="*/ 93662 h 79"/>
              <a:gd name="T62" fmla="*/ 79375 w 653"/>
              <a:gd name="T63" fmla="*/ 120650 h 79"/>
              <a:gd name="T64" fmla="*/ 61912 w 653"/>
              <a:gd name="T65" fmla="*/ 104775 h 79"/>
              <a:gd name="T66" fmla="*/ 0 w 653"/>
              <a:gd name="T67" fmla="*/ 82550 h 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53"/>
              <a:gd name="T103" fmla="*/ 0 h 79"/>
              <a:gd name="T104" fmla="*/ 653 w 653"/>
              <a:gd name="T105" fmla="*/ 79 h 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53" h="79">
                <a:moveTo>
                  <a:pt x="652" y="78"/>
                </a:moveTo>
                <a:lnTo>
                  <a:pt x="619" y="74"/>
                </a:lnTo>
                <a:lnTo>
                  <a:pt x="615" y="62"/>
                </a:lnTo>
                <a:lnTo>
                  <a:pt x="615" y="52"/>
                </a:lnTo>
                <a:lnTo>
                  <a:pt x="614" y="37"/>
                </a:lnTo>
                <a:lnTo>
                  <a:pt x="607" y="33"/>
                </a:lnTo>
                <a:lnTo>
                  <a:pt x="601" y="29"/>
                </a:lnTo>
                <a:lnTo>
                  <a:pt x="595" y="18"/>
                </a:lnTo>
                <a:lnTo>
                  <a:pt x="586" y="19"/>
                </a:lnTo>
                <a:lnTo>
                  <a:pt x="580" y="32"/>
                </a:lnTo>
                <a:lnTo>
                  <a:pt x="565" y="37"/>
                </a:lnTo>
                <a:lnTo>
                  <a:pt x="552" y="33"/>
                </a:lnTo>
                <a:lnTo>
                  <a:pt x="546" y="44"/>
                </a:lnTo>
                <a:lnTo>
                  <a:pt x="532" y="44"/>
                </a:lnTo>
                <a:lnTo>
                  <a:pt x="521" y="47"/>
                </a:lnTo>
                <a:lnTo>
                  <a:pt x="515" y="59"/>
                </a:lnTo>
                <a:lnTo>
                  <a:pt x="497" y="60"/>
                </a:lnTo>
                <a:lnTo>
                  <a:pt x="478" y="53"/>
                </a:lnTo>
                <a:lnTo>
                  <a:pt x="466" y="53"/>
                </a:lnTo>
                <a:lnTo>
                  <a:pt x="459" y="46"/>
                </a:lnTo>
                <a:lnTo>
                  <a:pt x="448" y="44"/>
                </a:lnTo>
                <a:lnTo>
                  <a:pt x="437" y="43"/>
                </a:lnTo>
                <a:lnTo>
                  <a:pt x="428" y="42"/>
                </a:lnTo>
                <a:lnTo>
                  <a:pt x="422" y="43"/>
                </a:lnTo>
                <a:lnTo>
                  <a:pt x="414" y="48"/>
                </a:lnTo>
                <a:lnTo>
                  <a:pt x="403" y="46"/>
                </a:lnTo>
                <a:lnTo>
                  <a:pt x="396" y="54"/>
                </a:lnTo>
                <a:lnTo>
                  <a:pt x="385" y="63"/>
                </a:lnTo>
                <a:lnTo>
                  <a:pt x="379" y="57"/>
                </a:lnTo>
                <a:lnTo>
                  <a:pt x="375" y="54"/>
                </a:lnTo>
                <a:lnTo>
                  <a:pt x="368" y="53"/>
                </a:lnTo>
                <a:lnTo>
                  <a:pt x="360" y="44"/>
                </a:lnTo>
                <a:lnTo>
                  <a:pt x="351" y="37"/>
                </a:lnTo>
                <a:lnTo>
                  <a:pt x="342" y="26"/>
                </a:lnTo>
                <a:lnTo>
                  <a:pt x="340" y="14"/>
                </a:lnTo>
                <a:lnTo>
                  <a:pt x="330" y="11"/>
                </a:lnTo>
                <a:lnTo>
                  <a:pt x="321" y="9"/>
                </a:lnTo>
                <a:lnTo>
                  <a:pt x="313" y="2"/>
                </a:lnTo>
                <a:lnTo>
                  <a:pt x="304" y="0"/>
                </a:lnTo>
                <a:lnTo>
                  <a:pt x="294" y="4"/>
                </a:lnTo>
                <a:lnTo>
                  <a:pt x="291" y="10"/>
                </a:lnTo>
                <a:lnTo>
                  <a:pt x="281" y="9"/>
                </a:lnTo>
                <a:lnTo>
                  <a:pt x="274" y="7"/>
                </a:lnTo>
                <a:lnTo>
                  <a:pt x="262" y="13"/>
                </a:lnTo>
                <a:lnTo>
                  <a:pt x="251" y="25"/>
                </a:lnTo>
                <a:lnTo>
                  <a:pt x="238" y="36"/>
                </a:lnTo>
                <a:lnTo>
                  <a:pt x="229" y="38"/>
                </a:lnTo>
                <a:lnTo>
                  <a:pt x="221" y="34"/>
                </a:lnTo>
                <a:lnTo>
                  <a:pt x="210" y="40"/>
                </a:lnTo>
                <a:lnTo>
                  <a:pt x="202" y="43"/>
                </a:lnTo>
                <a:lnTo>
                  <a:pt x="193" y="44"/>
                </a:lnTo>
                <a:lnTo>
                  <a:pt x="180" y="46"/>
                </a:lnTo>
                <a:lnTo>
                  <a:pt x="167" y="51"/>
                </a:lnTo>
                <a:lnTo>
                  <a:pt x="153" y="45"/>
                </a:lnTo>
                <a:lnTo>
                  <a:pt x="143" y="45"/>
                </a:lnTo>
                <a:lnTo>
                  <a:pt x="133" y="51"/>
                </a:lnTo>
                <a:lnTo>
                  <a:pt x="116" y="48"/>
                </a:lnTo>
                <a:lnTo>
                  <a:pt x="105" y="43"/>
                </a:lnTo>
                <a:lnTo>
                  <a:pt x="93" y="53"/>
                </a:lnTo>
                <a:lnTo>
                  <a:pt x="86" y="62"/>
                </a:lnTo>
                <a:lnTo>
                  <a:pt x="66" y="55"/>
                </a:lnTo>
                <a:lnTo>
                  <a:pt x="60" y="59"/>
                </a:lnTo>
                <a:lnTo>
                  <a:pt x="57" y="71"/>
                </a:lnTo>
                <a:lnTo>
                  <a:pt x="50" y="76"/>
                </a:lnTo>
                <a:lnTo>
                  <a:pt x="47" y="69"/>
                </a:lnTo>
                <a:lnTo>
                  <a:pt x="39" y="66"/>
                </a:lnTo>
                <a:lnTo>
                  <a:pt x="26" y="69"/>
                </a:lnTo>
                <a:lnTo>
                  <a:pt x="0" y="52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7" name="Freeform 1100"/>
          <p:cNvSpPr>
            <a:spLocks/>
          </p:cNvSpPr>
          <p:nvPr/>
        </p:nvSpPr>
        <p:spPr bwMode="auto">
          <a:xfrm>
            <a:off x="2587625" y="4713288"/>
            <a:ext cx="2998788" cy="1090612"/>
          </a:xfrm>
          <a:custGeom>
            <a:avLst/>
            <a:gdLst>
              <a:gd name="T0" fmla="*/ 74613 w 1889"/>
              <a:gd name="T1" fmla="*/ 284162 h 687"/>
              <a:gd name="T2" fmla="*/ 165100 w 1889"/>
              <a:gd name="T3" fmla="*/ 315912 h 687"/>
              <a:gd name="T4" fmla="*/ 263525 w 1889"/>
              <a:gd name="T5" fmla="*/ 285750 h 687"/>
              <a:gd name="T6" fmla="*/ 352425 w 1889"/>
              <a:gd name="T7" fmla="*/ 293687 h 687"/>
              <a:gd name="T8" fmla="*/ 400050 w 1889"/>
              <a:gd name="T9" fmla="*/ 265112 h 687"/>
              <a:gd name="T10" fmla="*/ 449263 w 1889"/>
              <a:gd name="T11" fmla="*/ 231775 h 687"/>
              <a:gd name="T12" fmla="*/ 512763 w 1889"/>
              <a:gd name="T13" fmla="*/ 246062 h 687"/>
              <a:gd name="T14" fmla="*/ 571500 w 1889"/>
              <a:gd name="T15" fmla="*/ 277812 h 687"/>
              <a:gd name="T16" fmla="*/ 600075 w 1889"/>
              <a:gd name="T17" fmla="*/ 238125 h 687"/>
              <a:gd name="T18" fmla="*/ 654050 w 1889"/>
              <a:gd name="T19" fmla="*/ 207962 h 687"/>
              <a:gd name="T20" fmla="*/ 739775 w 1889"/>
              <a:gd name="T21" fmla="*/ 234950 h 687"/>
              <a:gd name="T22" fmla="*/ 782638 w 1889"/>
              <a:gd name="T23" fmla="*/ 212725 h 687"/>
              <a:gd name="T24" fmla="*/ 804863 w 1889"/>
              <a:gd name="T25" fmla="*/ 169862 h 687"/>
              <a:gd name="T26" fmla="*/ 828675 w 1889"/>
              <a:gd name="T27" fmla="*/ 174625 h 687"/>
              <a:gd name="T28" fmla="*/ 869950 w 1889"/>
              <a:gd name="T29" fmla="*/ 163512 h 687"/>
              <a:gd name="T30" fmla="*/ 901700 w 1889"/>
              <a:gd name="T31" fmla="*/ 201612 h 687"/>
              <a:gd name="T32" fmla="*/ 935038 w 1889"/>
              <a:gd name="T33" fmla="*/ 155575 h 687"/>
              <a:gd name="T34" fmla="*/ 974725 w 1889"/>
              <a:gd name="T35" fmla="*/ 125412 h 687"/>
              <a:gd name="T36" fmla="*/ 1047750 w 1889"/>
              <a:gd name="T37" fmla="*/ 100012 h 687"/>
              <a:gd name="T38" fmla="*/ 1096963 w 1889"/>
              <a:gd name="T39" fmla="*/ 106362 h 687"/>
              <a:gd name="T40" fmla="*/ 1123950 w 1889"/>
              <a:gd name="T41" fmla="*/ 66675 h 687"/>
              <a:gd name="T42" fmla="*/ 1144588 w 1889"/>
              <a:gd name="T43" fmla="*/ 11112 h 687"/>
              <a:gd name="T44" fmla="*/ 1190625 w 1889"/>
              <a:gd name="T45" fmla="*/ 36512 h 687"/>
              <a:gd name="T46" fmla="*/ 1212850 w 1889"/>
              <a:gd name="T47" fmla="*/ 98425 h 687"/>
              <a:gd name="T48" fmla="*/ 1250950 w 1889"/>
              <a:gd name="T49" fmla="*/ 125412 h 687"/>
              <a:gd name="T50" fmla="*/ 1304925 w 1889"/>
              <a:gd name="T51" fmla="*/ 152400 h 687"/>
              <a:gd name="T52" fmla="*/ 1347788 w 1889"/>
              <a:gd name="T53" fmla="*/ 155575 h 687"/>
              <a:gd name="T54" fmla="*/ 1371600 w 1889"/>
              <a:gd name="T55" fmla="*/ 134937 h 687"/>
              <a:gd name="T56" fmla="*/ 1401763 w 1889"/>
              <a:gd name="T57" fmla="*/ 185737 h 687"/>
              <a:gd name="T58" fmla="*/ 1431925 w 1889"/>
              <a:gd name="T59" fmla="*/ 203200 h 687"/>
              <a:gd name="T60" fmla="*/ 1454150 w 1889"/>
              <a:gd name="T61" fmla="*/ 215900 h 687"/>
              <a:gd name="T62" fmla="*/ 1457325 w 1889"/>
              <a:gd name="T63" fmla="*/ 287337 h 687"/>
              <a:gd name="T64" fmla="*/ 1481138 w 1889"/>
              <a:gd name="T65" fmla="*/ 331787 h 687"/>
              <a:gd name="T66" fmla="*/ 1520825 w 1889"/>
              <a:gd name="T67" fmla="*/ 365125 h 687"/>
              <a:gd name="T68" fmla="*/ 1562100 w 1889"/>
              <a:gd name="T69" fmla="*/ 407987 h 687"/>
              <a:gd name="T70" fmla="*/ 1566863 w 1889"/>
              <a:gd name="T71" fmla="*/ 441325 h 687"/>
              <a:gd name="T72" fmla="*/ 1570038 w 1889"/>
              <a:gd name="T73" fmla="*/ 461962 h 687"/>
              <a:gd name="T74" fmla="*/ 1600200 w 1889"/>
              <a:gd name="T75" fmla="*/ 508000 h 687"/>
              <a:gd name="T76" fmla="*/ 1627188 w 1889"/>
              <a:gd name="T77" fmla="*/ 522287 h 687"/>
              <a:gd name="T78" fmla="*/ 1633538 w 1889"/>
              <a:gd name="T79" fmla="*/ 476250 h 687"/>
              <a:gd name="T80" fmla="*/ 1700213 w 1889"/>
              <a:gd name="T81" fmla="*/ 442912 h 687"/>
              <a:gd name="T82" fmla="*/ 1722438 w 1889"/>
              <a:gd name="T83" fmla="*/ 496887 h 687"/>
              <a:gd name="T84" fmla="*/ 1679576 w 1889"/>
              <a:gd name="T85" fmla="*/ 546100 h 687"/>
              <a:gd name="T86" fmla="*/ 1709738 w 1889"/>
              <a:gd name="T87" fmla="*/ 603250 h 687"/>
              <a:gd name="T88" fmla="*/ 1744663 w 1889"/>
              <a:gd name="T89" fmla="*/ 577850 h 687"/>
              <a:gd name="T90" fmla="*/ 1782763 w 1889"/>
              <a:gd name="T91" fmla="*/ 612775 h 687"/>
              <a:gd name="T92" fmla="*/ 1819276 w 1889"/>
              <a:gd name="T93" fmla="*/ 681037 h 687"/>
              <a:gd name="T94" fmla="*/ 1917701 w 1889"/>
              <a:gd name="T95" fmla="*/ 722312 h 687"/>
              <a:gd name="T96" fmla="*/ 1990726 w 1889"/>
              <a:gd name="T97" fmla="*/ 714375 h 687"/>
              <a:gd name="T98" fmla="*/ 2038351 w 1889"/>
              <a:gd name="T99" fmla="*/ 860425 h 687"/>
              <a:gd name="T100" fmla="*/ 2120901 w 1889"/>
              <a:gd name="T101" fmla="*/ 874712 h 687"/>
              <a:gd name="T102" fmla="*/ 2216151 w 1889"/>
              <a:gd name="T103" fmla="*/ 947737 h 687"/>
              <a:gd name="T104" fmla="*/ 2309813 w 1889"/>
              <a:gd name="T105" fmla="*/ 939800 h 687"/>
              <a:gd name="T106" fmla="*/ 2428876 w 1889"/>
              <a:gd name="T107" fmla="*/ 1012825 h 687"/>
              <a:gd name="T108" fmla="*/ 2584451 w 1889"/>
              <a:gd name="T109" fmla="*/ 1089025 h 687"/>
              <a:gd name="T110" fmla="*/ 2644776 w 1889"/>
              <a:gd name="T111" fmla="*/ 1038225 h 687"/>
              <a:gd name="T112" fmla="*/ 2754313 w 1889"/>
              <a:gd name="T113" fmla="*/ 1027112 h 687"/>
              <a:gd name="T114" fmla="*/ 2832101 w 1889"/>
              <a:gd name="T115" fmla="*/ 938212 h 687"/>
              <a:gd name="T116" fmla="*/ 2909888 w 1889"/>
              <a:gd name="T117" fmla="*/ 901700 h 687"/>
              <a:gd name="T118" fmla="*/ 2982913 w 1889"/>
              <a:gd name="T119" fmla="*/ 939800 h 68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89"/>
              <a:gd name="T181" fmla="*/ 0 h 687"/>
              <a:gd name="T182" fmla="*/ 1889 w 1889"/>
              <a:gd name="T183" fmla="*/ 687 h 68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89" h="687">
                <a:moveTo>
                  <a:pt x="0" y="187"/>
                </a:moveTo>
                <a:lnTo>
                  <a:pt x="4" y="190"/>
                </a:lnTo>
                <a:lnTo>
                  <a:pt x="21" y="193"/>
                </a:lnTo>
                <a:lnTo>
                  <a:pt x="34" y="189"/>
                </a:lnTo>
                <a:lnTo>
                  <a:pt x="47" y="179"/>
                </a:lnTo>
                <a:lnTo>
                  <a:pt x="62" y="178"/>
                </a:lnTo>
                <a:lnTo>
                  <a:pt x="75" y="183"/>
                </a:lnTo>
                <a:lnTo>
                  <a:pt x="88" y="187"/>
                </a:lnTo>
                <a:lnTo>
                  <a:pt x="98" y="191"/>
                </a:lnTo>
                <a:lnTo>
                  <a:pt x="104" y="199"/>
                </a:lnTo>
                <a:lnTo>
                  <a:pt x="117" y="199"/>
                </a:lnTo>
                <a:lnTo>
                  <a:pt x="128" y="195"/>
                </a:lnTo>
                <a:lnTo>
                  <a:pt x="145" y="183"/>
                </a:lnTo>
                <a:lnTo>
                  <a:pt x="160" y="181"/>
                </a:lnTo>
                <a:lnTo>
                  <a:pt x="166" y="180"/>
                </a:lnTo>
                <a:lnTo>
                  <a:pt x="177" y="180"/>
                </a:lnTo>
                <a:lnTo>
                  <a:pt x="185" y="187"/>
                </a:lnTo>
                <a:lnTo>
                  <a:pt x="202" y="188"/>
                </a:lnTo>
                <a:lnTo>
                  <a:pt x="216" y="187"/>
                </a:lnTo>
                <a:lnTo>
                  <a:pt x="222" y="185"/>
                </a:lnTo>
                <a:lnTo>
                  <a:pt x="226" y="178"/>
                </a:lnTo>
                <a:lnTo>
                  <a:pt x="229" y="169"/>
                </a:lnTo>
                <a:lnTo>
                  <a:pt x="235" y="162"/>
                </a:lnTo>
                <a:lnTo>
                  <a:pt x="245" y="160"/>
                </a:lnTo>
                <a:lnTo>
                  <a:pt x="252" y="167"/>
                </a:lnTo>
                <a:lnTo>
                  <a:pt x="263" y="170"/>
                </a:lnTo>
                <a:lnTo>
                  <a:pt x="268" y="168"/>
                </a:lnTo>
                <a:lnTo>
                  <a:pt x="273" y="164"/>
                </a:lnTo>
                <a:lnTo>
                  <a:pt x="279" y="153"/>
                </a:lnTo>
                <a:lnTo>
                  <a:pt x="283" y="146"/>
                </a:lnTo>
                <a:lnTo>
                  <a:pt x="292" y="147"/>
                </a:lnTo>
                <a:lnTo>
                  <a:pt x="302" y="155"/>
                </a:lnTo>
                <a:lnTo>
                  <a:pt x="310" y="166"/>
                </a:lnTo>
                <a:lnTo>
                  <a:pt x="317" y="163"/>
                </a:lnTo>
                <a:lnTo>
                  <a:pt x="323" y="155"/>
                </a:lnTo>
                <a:lnTo>
                  <a:pt x="329" y="150"/>
                </a:lnTo>
                <a:lnTo>
                  <a:pt x="338" y="155"/>
                </a:lnTo>
                <a:lnTo>
                  <a:pt x="346" y="166"/>
                </a:lnTo>
                <a:lnTo>
                  <a:pt x="355" y="175"/>
                </a:lnTo>
                <a:lnTo>
                  <a:pt x="360" y="175"/>
                </a:lnTo>
                <a:lnTo>
                  <a:pt x="371" y="178"/>
                </a:lnTo>
                <a:lnTo>
                  <a:pt x="374" y="176"/>
                </a:lnTo>
                <a:lnTo>
                  <a:pt x="374" y="168"/>
                </a:lnTo>
                <a:lnTo>
                  <a:pt x="374" y="157"/>
                </a:lnTo>
                <a:lnTo>
                  <a:pt x="378" y="150"/>
                </a:lnTo>
                <a:lnTo>
                  <a:pt x="389" y="143"/>
                </a:lnTo>
                <a:lnTo>
                  <a:pt x="399" y="148"/>
                </a:lnTo>
                <a:lnTo>
                  <a:pt x="402" y="152"/>
                </a:lnTo>
                <a:lnTo>
                  <a:pt x="409" y="139"/>
                </a:lnTo>
                <a:lnTo>
                  <a:pt x="412" y="131"/>
                </a:lnTo>
                <a:lnTo>
                  <a:pt x="421" y="128"/>
                </a:lnTo>
                <a:lnTo>
                  <a:pt x="434" y="132"/>
                </a:lnTo>
                <a:lnTo>
                  <a:pt x="445" y="133"/>
                </a:lnTo>
                <a:lnTo>
                  <a:pt x="458" y="141"/>
                </a:lnTo>
                <a:lnTo>
                  <a:pt x="466" y="148"/>
                </a:lnTo>
                <a:lnTo>
                  <a:pt x="476" y="157"/>
                </a:lnTo>
                <a:lnTo>
                  <a:pt x="484" y="159"/>
                </a:lnTo>
                <a:lnTo>
                  <a:pt x="490" y="153"/>
                </a:lnTo>
                <a:lnTo>
                  <a:pt x="490" y="143"/>
                </a:lnTo>
                <a:lnTo>
                  <a:pt x="493" y="134"/>
                </a:lnTo>
                <a:lnTo>
                  <a:pt x="503" y="136"/>
                </a:lnTo>
                <a:lnTo>
                  <a:pt x="503" y="129"/>
                </a:lnTo>
                <a:lnTo>
                  <a:pt x="502" y="122"/>
                </a:lnTo>
                <a:lnTo>
                  <a:pt x="507" y="117"/>
                </a:lnTo>
                <a:lnTo>
                  <a:pt x="507" y="107"/>
                </a:lnTo>
                <a:lnTo>
                  <a:pt x="507" y="102"/>
                </a:lnTo>
                <a:lnTo>
                  <a:pt x="512" y="98"/>
                </a:lnTo>
                <a:lnTo>
                  <a:pt x="520" y="96"/>
                </a:lnTo>
                <a:lnTo>
                  <a:pt x="521" y="103"/>
                </a:lnTo>
                <a:lnTo>
                  <a:pt x="522" y="110"/>
                </a:lnTo>
                <a:lnTo>
                  <a:pt x="529" y="111"/>
                </a:lnTo>
                <a:lnTo>
                  <a:pt x="530" y="104"/>
                </a:lnTo>
                <a:lnTo>
                  <a:pt x="536" y="101"/>
                </a:lnTo>
                <a:lnTo>
                  <a:pt x="543" y="101"/>
                </a:lnTo>
                <a:lnTo>
                  <a:pt x="548" y="103"/>
                </a:lnTo>
                <a:lnTo>
                  <a:pt x="549" y="111"/>
                </a:lnTo>
                <a:lnTo>
                  <a:pt x="551" y="119"/>
                </a:lnTo>
                <a:lnTo>
                  <a:pt x="554" y="121"/>
                </a:lnTo>
                <a:lnTo>
                  <a:pt x="562" y="122"/>
                </a:lnTo>
                <a:lnTo>
                  <a:pt x="568" y="127"/>
                </a:lnTo>
                <a:lnTo>
                  <a:pt x="579" y="128"/>
                </a:lnTo>
                <a:lnTo>
                  <a:pt x="586" y="126"/>
                </a:lnTo>
                <a:lnTo>
                  <a:pt x="586" y="119"/>
                </a:lnTo>
                <a:lnTo>
                  <a:pt x="588" y="108"/>
                </a:lnTo>
                <a:lnTo>
                  <a:pt x="589" y="98"/>
                </a:lnTo>
                <a:lnTo>
                  <a:pt x="585" y="91"/>
                </a:lnTo>
                <a:lnTo>
                  <a:pt x="586" y="82"/>
                </a:lnTo>
                <a:lnTo>
                  <a:pt x="593" y="80"/>
                </a:lnTo>
                <a:lnTo>
                  <a:pt x="604" y="76"/>
                </a:lnTo>
                <a:lnTo>
                  <a:pt x="614" y="79"/>
                </a:lnTo>
                <a:lnTo>
                  <a:pt x="628" y="81"/>
                </a:lnTo>
                <a:lnTo>
                  <a:pt x="639" y="75"/>
                </a:lnTo>
                <a:lnTo>
                  <a:pt x="645" y="73"/>
                </a:lnTo>
                <a:lnTo>
                  <a:pt x="655" y="70"/>
                </a:lnTo>
                <a:lnTo>
                  <a:pt x="660" y="63"/>
                </a:lnTo>
                <a:lnTo>
                  <a:pt x="663" y="55"/>
                </a:lnTo>
                <a:lnTo>
                  <a:pt x="674" y="55"/>
                </a:lnTo>
                <a:lnTo>
                  <a:pt x="684" y="55"/>
                </a:lnTo>
                <a:lnTo>
                  <a:pt x="689" y="62"/>
                </a:lnTo>
                <a:lnTo>
                  <a:pt x="691" y="67"/>
                </a:lnTo>
                <a:lnTo>
                  <a:pt x="699" y="71"/>
                </a:lnTo>
                <a:lnTo>
                  <a:pt x="709" y="66"/>
                </a:lnTo>
                <a:lnTo>
                  <a:pt x="710" y="56"/>
                </a:lnTo>
                <a:lnTo>
                  <a:pt x="707" y="50"/>
                </a:lnTo>
                <a:lnTo>
                  <a:pt x="708" y="42"/>
                </a:lnTo>
                <a:lnTo>
                  <a:pt x="708" y="35"/>
                </a:lnTo>
                <a:lnTo>
                  <a:pt x="710" y="27"/>
                </a:lnTo>
                <a:lnTo>
                  <a:pt x="714" y="18"/>
                </a:lnTo>
                <a:lnTo>
                  <a:pt x="717" y="11"/>
                </a:lnTo>
                <a:lnTo>
                  <a:pt x="721" y="7"/>
                </a:lnTo>
                <a:lnTo>
                  <a:pt x="727" y="0"/>
                </a:lnTo>
                <a:lnTo>
                  <a:pt x="735" y="1"/>
                </a:lnTo>
                <a:lnTo>
                  <a:pt x="737" y="9"/>
                </a:lnTo>
                <a:lnTo>
                  <a:pt x="743" y="17"/>
                </a:lnTo>
                <a:lnTo>
                  <a:pt x="750" y="23"/>
                </a:lnTo>
                <a:lnTo>
                  <a:pt x="750" y="34"/>
                </a:lnTo>
                <a:lnTo>
                  <a:pt x="748" y="42"/>
                </a:lnTo>
                <a:lnTo>
                  <a:pt x="755" y="46"/>
                </a:lnTo>
                <a:lnTo>
                  <a:pt x="759" y="49"/>
                </a:lnTo>
                <a:lnTo>
                  <a:pt x="764" y="62"/>
                </a:lnTo>
                <a:lnTo>
                  <a:pt x="770" y="70"/>
                </a:lnTo>
                <a:lnTo>
                  <a:pt x="780" y="64"/>
                </a:lnTo>
                <a:lnTo>
                  <a:pt x="787" y="63"/>
                </a:lnTo>
                <a:lnTo>
                  <a:pt x="790" y="73"/>
                </a:lnTo>
                <a:lnTo>
                  <a:pt x="788" y="79"/>
                </a:lnTo>
                <a:lnTo>
                  <a:pt x="790" y="85"/>
                </a:lnTo>
                <a:lnTo>
                  <a:pt x="797" y="86"/>
                </a:lnTo>
                <a:lnTo>
                  <a:pt x="803" y="92"/>
                </a:lnTo>
                <a:lnTo>
                  <a:pt x="815" y="96"/>
                </a:lnTo>
                <a:lnTo>
                  <a:pt x="822" y="96"/>
                </a:lnTo>
                <a:lnTo>
                  <a:pt x="827" y="98"/>
                </a:lnTo>
                <a:lnTo>
                  <a:pt x="829" y="105"/>
                </a:lnTo>
                <a:lnTo>
                  <a:pt x="835" y="110"/>
                </a:lnTo>
                <a:lnTo>
                  <a:pt x="842" y="107"/>
                </a:lnTo>
                <a:lnTo>
                  <a:pt x="849" y="98"/>
                </a:lnTo>
                <a:lnTo>
                  <a:pt x="849" y="92"/>
                </a:lnTo>
                <a:lnTo>
                  <a:pt x="852" y="90"/>
                </a:lnTo>
                <a:lnTo>
                  <a:pt x="857" y="87"/>
                </a:lnTo>
                <a:lnTo>
                  <a:pt x="859" y="83"/>
                </a:lnTo>
                <a:lnTo>
                  <a:pt x="864" y="85"/>
                </a:lnTo>
                <a:lnTo>
                  <a:pt x="874" y="91"/>
                </a:lnTo>
                <a:lnTo>
                  <a:pt x="880" y="96"/>
                </a:lnTo>
                <a:lnTo>
                  <a:pt x="884" y="103"/>
                </a:lnTo>
                <a:lnTo>
                  <a:pt x="880" y="110"/>
                </a:lnTo>
                <a:lnTo>
                  <a:pt x="883" y="117"/>
                </a:lnTo>
                <a:lnTo>
                  <a:pt x="883" y="124"/>
                </a:lnTo>
                <a:lnTo>
                  <a:pt x="883" y="129"/>
                </a:lnTo>
                <a:lnTo>
                  <a:pt x="890" y="131"/>
                </a:lnTo>
                <a:lnTo>
                  <a:pt x="897" y="132"/>
                </a:lnTo>
                <a:lnTo>
                  <a:pt x="902" y="128"/>
                </a:lnTo>
                <a:lnTo>
                  <a:pt x="904" y="124"/>
                </a:lnTo>
                <a:lnTo>
                  <a:pt x="911" y="119"/>
                </a:lnTo>
                <a:lnTo>
                  <a:pt x="915" y="125"/>
                </a:lnTo>
                <a:lnTo>
                  <a:pt x="915" y="129"/>
                </a:lnTo>
                <a:lnTo>
                  <a:pt x="916" y="136"/>
                </a:lnTo>
                <a:lnTo>
                  <a:pt x="914" y="143"/>
                </a:lnTo>
                <a:lnTo>
                  <a:pt x="916" y="146"/>
                </a:lnTo>
                <a:lnTo>
                  <a:pt x="918" y="157"/>
                </a:lnTo>
                <a:lnTo>
                  <a:pt x="921" y="172"/>
                </a:lnTo>
                <a:lnTo>
                  <a:pt x="918" y="181"/>
                </a:lnTo>
                <a:lnTo>
                  <a:pt x="920" y="190"/>
                </a:lnTo>
                <a:lnTo>
                  <a:pt x="923" y="200"/>
                </a:lnTo>
                <a:lnTo>
                  <a:pt x="923" y="210"/>
                </a:lnTo>
                <a:lnTo>
                  <a:pt x="926" y="211"/>
                </a:lnTo>
                <a:lnTo>
                  <a:pt x="933" y="209"/>
                </a:lnTo>
                <a:lnTo>
                  <a:pt x="936" y="211"/>
                </a:lnTo>
                <a:lnTo>
                  <a:pt x="941" y="220"/>
                </a:lnTo>
                <a:lnTo>
                  <a:pt x="947" y="222"/>
                </a:lnTo>
                <a:lnTo>
                  <a:pt x="954" y="225"/>
                </a:lnTo>
                <a:lnTo>
                  <a:pt x="958" y="230"/>
                </a:lnTo>
                <a:lnTo>
                  <a:pt x="960" y="238"/>
                </a:lnTo>
                <a:lnTo>
                  <a:pt x="968" y="242"/>
                </a:lnTo>
                <a:lnTo>
                  <a:pt x="972" y="246"/>
                </a:lnTo>
                <a:lnTo>
                  <a:pt x="978" y="252"/>
                </a:lnTo>
                <a:lnTo>
                  <a:pt x="984" y="257"/>
                </a:lnTo>
                <a:lnTo>
                  <a:pt x="985" y="263"/>
                </a:lnTo>
                <a:lnTo>
                  <a:pt x="990" y="270"/>
                </a:lnTo>
                <a:lnTo>
                  <a:pt x="995" y="276"/>
                </a:lnTo>
                <a:lnTo>
                  <a:pt x="993" y="279"/>
                </a:lnTo>
                <a:lnTo>
                  <a:pt x="987" y="278"/>
                </a:lnTo>
                <a:lnTo>
                  <a:pt x="981" y="276"/>
                </a:lnTo>
                <a:lnTo>
                  <a:pt x="978" y="278"/>
                </a:lnTo>
                <a:lnTo>
                  <a:pt x="977" y="283"/>
                </a:lnTo>
                <a:lnTo>
                  <a:pt x="981" y="288"/>
                </a:lnTo>
                <a:lnTo>
                  <a:pt x="989" y="291"/>
                </a:lnTo>
                <a:lnTo>
                  <a:pt x="996" y="292"/>
                </a:lnTo>
                <a:lnTo>
                  <a:pt x="1003" y="292"/>
                </a:lnTo>
                <a:lnTo>
                  <a:pt x="1009" y="304"/>
                </a:lnTo>
                <a:lnTo>
                  <a:pt x="1008" y="310"/>
                </a:lnTo>
                <a:lnTo>
                  <a:pt x="1008" y="320"/>
                </a:lnTo>
                <a:lnTo>
                  <a:pt x="1008" y="329"/>
                </a:lnTo>
                <a:lnTo>
                  <a:pt x="1013" y="335"/>
                </a:lnTo>
                <a:lnTo>
                  <a:pt x="1014" y="336"/>
                </a:lnTo>
                <a:lnTo>
                  <a:pt x="1022" y="336"/>
                </a:lnTo>
                <a:lnTo>
                  <a:pt x="1025" y="329"/>
                </a:lnTo>
                <a:lnTo>
                  <a:pt x="1026" y="322"/>
                </a:lnTo>
                <a:lnTo>
                  <a:pt x="1034" y="321"/>
                </a:lnTo>
                <a:lnTo>
                  <a:pt x="1034" y="313"/>
                </a:lnTo>
                <a:lnTo>
                  <a:pt x="1028" y="306"/>
                </a:lnTo>
                <a:lnTo>
                  <a:pt x="1029" y="300"/>
                </a:lnTo>
                <a:lnTo>
                  <a:pt x="1038" y="298"/>
                </a:lnTo>
                <a:lnTo>
                  <a:pt x="1045" y="287"/>
                </a:lnTo>
                <a:lnTo>
                  <a:pt x="1051" y="281"/>
                </a:lnTo>
                <a:lnTo>
                  <a:pt x="1063" y="280"/>
                </a:lnTo>
                <a:lnTo>
                  <a:pt x="1071" y="279"/>
                </a:lnTo>
                <a:lnTo>
                  <a:pt x="1079" y="279"/>
                </a:lnTo>
                <a:lnTo>
                  <a:pt x="1090" y="283"/>
                </a:lnTo>
                <a:lnTo>
                  <a:pt x="1095" y="293"/>
                </a:lnTo>
                <a:lnTo>
                  <a:pt x="1093" y="305"/>
                </a:lnTo>
                <a:lnTo>
                  <a:pt x="1085" y="313"/>
                </a:lnTo>
                <a:lnTo>
                  <a:pt x="1078" y="321"/>
                </a:lnTo>
                <a:lnTo>
                  <a:pt x="1075" y="329"/>
                </a:lnTo>
                <a:lnTo>
                  <a:pt x="1068" y="332"/>
                </a:lnTo>
                <a:lnTo>
                  <a:pt x="1063" y="335"/>
                </a:lnTo>
                <a:lnTo>
                  <a:pt x="1058" y="344"/>
                </a:lnTo>
                <a:lnTo>
                  <a:pt x="1060" y="355"/>
                </a:lnTo>
                <a:lnTo>
                  <a:pt x="1060" y="364"/>
                </a:lnTo>
                <a:lnTo>
                  <a:pt x="1062" y="371"/>
                </a:lnTo>
                <a:lnTo>
                  <a:pt x="1072" y="373"/>
                </a:lnTo>
                <a:lnTo>
                  <a:pt x="1077" y="380"/>
                </a:lnTo>
                <a:lnTo>
                  <a:pt x="1090" y="383"/>
                </a:lnTo>
                <a:lnTo>
                  <a:pt x="1092" y="377"/>
                </a:lnTo>
                <a:lnTo>
                  <a:pt x="1097" y="375"/>
                </a:lnTo>
                <a:lnTo>
                  <a:pt x="1100" y="372"/>
                </a:lnTo>
                <a:lnTo>
                  <a:pt x="1099" y="364"/>
                </a:lnTo>
                <a:lnTo>
                  <a:pt x="1104" y="360"/>
                </a:lnTo>
                <a:lnTo>
                  <a:pt x="1111" y="363"/>
                </a:lnTo>
                <a:lnTo>
                  <a:pt x="1115" y="372"/>
                </a:lnTo>
                <a:lnTo>
                  <a:pt x="1120" y="380"/>
                </a:lnTo>
                <a:lnTo>
                  <a:pt x="1123" y="386"/>
                </a:lnTo>
                <a:lnTo>
                  <a:pt x="1124" y="396"/>
                </a:lnTo>
                <a:lnTo>
                  <a:pt x="1126" y="399"/>
                </a:lnTo>
                <a:lnTo>
                  <a:pt x="1133" y="404"/>
                </a:lnTo>
                <a:lnTo>
                  <a:pt x="1135" y="417"/>
                </a:lnTo>
                <a:lnTo>
                  <a:pt x="1146" y="429"/>
                </a:lnTo>
                <a:lnTo>
                  <a:pt x="1160" y="441"/>
                </a:lnTo>
                <a:lnTo>
                  <a:pt x="1166" y="445"/>
                </a:lnTo>
                <a:lnTo>
                  <a:pt x="1186" y="446"/>
                </a:lnTo>
                <a:lnTo>
                  <a:pt x="1199" y="453"/>
                </a:lnTo>
                <a:lnTo>
                  <a:pt x="1208" y="455"/>
                </a:lnTo>
                <a:lnTo>
                  <a:pt x="1214" y="455"/>
                </a:lnTo>
                <a:lnTo>
                  <a:pt x="1218" y="447"/>
                </a:lnTo>
                <a:lnTo>
                  <a:pt x="1226" y="440"/>
                </a:lnTo>
                <a:lnTo>
                  <a:pt x="1241" y="438"/>
                </a:lnTo>
                <a:lnTo>
                  <a:pt x="1254" y="450"/>
                </a:lnTo>
                <a:lnTo>
                  <a:pt x="1262" y="465"/>
                </a:lnTo>
                <a:lnTo>
                  <a:pt x="1268" y="486"/>
                </a:lnTo>
                <a:lnTo>
                  <a:pt x="1263" y="506"/>
                </a:lnTo>
                <a:lnTo>
                  <a:pt x="1267" y="529"/>
                </a:lnTo>
                <a:lnTo>
                  <a:pt x="1284" y="542"/>
                </a:lnTo>
                <a:lnTo>
                  <a:pt x="1293" y="539"/>
                </a:lnTo>
                <a:lnTo>
                  <a:pt x="1305" y="528"/>
                </a:lnTo>
                <a:lnTo>
                  <a:pt x="1313" y="526"/>
                </a:lnTo>
                <a:lnTo>
                  <a:pt x="1324" y="537"/>
                </a:lnTo>
                <a:lnTo>
                  <a:pt x="1336" y="551"/>
                </a:lnTo>
                <a:lnTo>
                  <a:pt x="1352" y="569"/>
                </a:lnTo>
                <a:lnTo>
                  <a:pt x="1370" y="578"/>
                </a:lnTo>
                <a:lnTo>
                  <a:pt x="1376" y="579"/>
                </a:lnTo>
                <a:lnTo>
                  <a:pt x="1381" y="585"/>
                </a:lnTo>
                <a:lnTo>
                  <a:pt x="1396" y="597"/>
                </a:lnTo>
                <a:lnTo>
                  <a:pt x="1406" y="596"/>
                </a:lnTo>
                <a:lnTo>
                  <a:pt x="1409" y="585"/>
                </a:lnTo>
                <a:lnTo>
                  <a:pt x="1425" y="575"/>
                </a:lnTo>
                <a:lnTo>
                  <a:pt x="1440" y="578"/>
                </a:lnTo>
                <a:lnTo>
                  <a:pt x="1455" y="592"/>
                </a:lnTo>
                <a:lnTo>
                  <a:pt x="1459" y="594"/>
                </a:lnTo>
                <a:lnTo>
                  <a:pt x="1473" y="605"/>
                </a:lnTo>
                <a:lnTo>
                  <a:pt x="1497" y="619"/>
                </a:lnTo>
                <a:lnTo>
                  <a:pt x="1517" y="626"/>
                </a:lnTo>
                <a:lnTo>
                  <a:pt x="1530" y="638"/>
                </a:lnTo>
                <a:lnTo>
                  <a:pt x="1546" y="651"/>
                </a:lnTo>
                <a:lnTo>
                  <a:pt x="1562" y="658"/>
                </a:lnTo>
                <a:lnTo>
                  <a:pt x="1579" y="669"/>
                </a:lnTo>
                <a:lnTo>
                  <a:pt x="1611" y="685"/>
                </a:lnTo>
                <a:lnTo>
                  <a:pt x="1628" y="686"/>
                </a:lnTo>
                <a:lnTo>
                  <a:pt x="1634" y="680"/>
                </a:lnTo>
                <a:lnTo>
                  <a:pt x="1640" y="669"/>
                </a:lnTo>
                <a:lnTo>
                  <a:pt x="1653" y="669"/>
                </a:lnTo>
                <a:lnTo>
                  <a:pt x="1662" y="664"/>
                </a:lnTo>
                <a:lnTo>
                  <a:pt x="1666" y="654"/>
                </a:lnTo>
                <a:lnTo>
                  <a:pt x="1677" y="648"/>
                </a:lnTo>
                <a:lnTo>
                  <a:pt x="1699" y="654"/>
                </a:lnTo>
                <a:lnTo>
                  <a:pt x="1714" y="654"/>
                </a:lnTo>
                <a:lnTo>
                  <a:pt x="1723" y="649"/>
                </a:lnTo>
                <a:lnTo>
                  <a:pt x="1735" y="647"/>
                </a:lnTo>
                <a:lnTo>
                  <a:pt x="1748" y="648"/>
                </a:lnTo>
                <a:lnTo>
                  <a:pt x="1762" y="638"/>
                </a:lnTo>
                <a:lnTo>
                  <a:pt x="1771" y="621"/>
                </a:lnTo>
                <a:lnTo>
                  <a:pt x="1774" y="603"/>
                </a:lnTo>
                <a:lnTo>
                  <a:pt x="1784" y="591"/>
                </a:lnTo>
                <a:lnTo>
                  <a:pt x="1799" y="590"/>
                </a:lnTo>
                <a:lnTo>
                  <a:pt x="1811" y="590"/>
                </a:lnTo>
                <a:lnTo>
                  <a:pt x="1813" y="581"/>
                </a:lnTo>
                <a:lnTo>
                  <a:pt x="1823" y="568"/>
                </a:lnTo>
                <a:lnTo>
                  <a:pt x="1833" y="568"/>
                </a:lnTo>
                <a:lnTo>
                  <a:pt x="1839" y="580"/>
                </a:lnTo>
                <a:lnTo>
                  <a:pt x="1854" y="586"/>
                </a:lnTo>
                <a:lnTo>
                  <a:pt x="1863" y="580"/>
                </a:lnTo>
                <a:lnTo>
                  <a:pt x="1870" y="583"/>
                </a:lnTo>
                <a:lnTo>
                  <a:pt x="1879" y="592"/>
                </a:lnTo>
                <a:lnTo>
                  <a:pt x="1888" y="595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8" name="Freeform 1101"/>
          <p:cNvSpPr>
            <a:spLocks/>
          </p:cNvSpPr>
          <p:nvPr/>
        </p:nvSpPr>
        <p:spPr bwMode="auto">
          <a:xfrm>
            <a:off x="2801938" y="3835400"/>
            <a:ext cx="923925" cy="895350"/>
          </a:xfrm>
          <a:custGeom>
            <a:avLst/>
            <a:gdLst>
              <a:gd name="T0" fmla="*/ 904875 w 582"/>
              <a:gd name="T1" fmla="*/ 882650 h 564"/>
              <a:gd name="T2" fmla="*/ 906463 w 582"/>
              <a:gd name="T3" fmla="*/ 858838 h 564"/>
              <a:gd name="T4" fmla="*/ 895350 w 582"/>
              <a:gd name="T5" fmla="*/ 835025 h 564"/>
              <a:gd name="T6" fmla="*/ 863600 w 582"/>
              <a:gd name="T7" fmla="*/ 846138 h 564"/>
              <a:gd name="T8" fmla="*/ 835025 w 582"/>
              <a:gd name="T9" fmla="*/ 842963 h 564"/>
              <a:gd name="T10" fmla="*/ 827088 w 582"/>
              <a:gd name="T11" fmla="*/ 814388 h 564"/>
              <a:gd name="T12" fmla="*/ 815975 w 582"/>
              <a:gd name="T13" fmla="*/ 798512 h 564"/>
              <a:gd name="T14" fmla="*/ 811212 w 582"/>
              <a:gd name="T15" fmla="*/ 765175 h 564"/>
              <a:gd name="T16" fmla="*/ 817563 w 582"/>
              <a:gd name="T17" fmla="*/ 735012 h 564"/>
              <a:gd name="T18" fmla="*/ 830263 w 582"/>
              <a:gd name="T19" fmla="*/ 722312 h 564"/>
              <a:gd name="T20" fmla="*/ 852488 w 582"/>
              <a:gd name="T21" fmla="*/ 722312 h 564"/>
              <a:gd name="T22" fmla="*/ 868363 w 582"/>
              <a:gd name="T23" fmla="*/ 693737 h 564"/>
              <a:gd name="T24" fmla="*/ 846138 w 582"/>
              <a:gd name="T25" fmla="*/ 665162 h 564"/>
              <a:gd name="T26" fmla="*/ 814388 w 582"/>
              <a:gd name="T27" fmla="*/ 646112 h 564"/>
              <a:gd name="T28" fmla="*/ 792162 w 582"/>
              <a:gd name="T29" fmla="*/ 601662 h 564"/>
              <a:gd name="T30" fmla="*/ 747712 w 582"/>
              <a:gd name="T31" fmla="*/ 601662 h 564"/>
              <a:gd name="T32" fmla="*/ 742950 w 582"/>
              <a:gd name="T33" fmla="*/ 555625 h 564"/>
              <a:gd name="T34" fmla="*/ 766762 w 582"/>
              <a:gd name="T35" fmla="*/ 538162 h 564"/>
              <a:gd name="T36" fmla="*/ 762000 w 582"/>
              <a:gd name="T37" fmla="*/ 490537 h 564"/>
              <a:gd name="T38" fmla="*/ 733425 w 582"/>
              <a:gd name="T39" fmla="*/ 490537 h 564"/>
              <a:gd name="T40" fmla="*/ 736600 w 582"/>
              <a:gd name="T41" fmla="*/ 466725 h 564"/>
              <a:gd name="T42" fmla="*/ 733425 w 582"/>
              <a:gd name="T43" fmla="*/ 441325 h 564"/>
              <a:gd name="T44" fmla="*/ 719137 w 582"/>
              <a:gd name="T45" fmla="*/ 412750 h 564"/>
              <a:gd name="T46" fmla="*/ 747712 w 582"/>
              <a:gd name="T47" fmla="*/ 396875 h 564"/>
              <a:gd name="T48" fmla="*/ 706437 w 582"/>
              <a:gd name="T49" fmla="*/ 334962 h 564"/>
              <a:gd name="T50" fmla="*/ 673100 w 582"/>
              <a:gd name="T51" fmla="*/ 304800 h 564"/>
              <a:gd name="T52" fmla="*/ 654050 w 582"/>
              <a:gd name="T53" fmla="*/ 311150 h 564"/>
              <a:gd name="T54" fmla="*/ 611187 w 582"/>
              <a:gd name="T55" fmla="*/ 279400 h 564"/>
              <a:gd name="T56" fmla="*/ 587375 w 582"/>
              <a:gd name="T57" fmla="*/ 265112 h 564"/>
              <a:gd name="T58" fmla="*/ 547687 w 582"/>
              <a:gd name="T59" fmla="*/ 215900 h 564"/>
              <a:gd name="T60" fmla="*/ 517525 w 582"/>
              <a:gd name="T61" fmla="*/ 214313 h 564"/>
              <a:gd name="T62" fmla="*/ 496887 w 582"/>
              <a:gd name="T63" fmla="*/ 211138 h 564"/>
              <a:gd name="T64" fmla="*/ 484187 w 582"/>
              <a:gd name="T65" fmla="*/ 177800 h 564"/>
              <a:gd name="T66" fmla="*/ 495300 w 582"/>
              <a:gd name="T67" fmla="*/ 155575 h 564"/>
              <a:gd name="T68" fmla="*/ 469900 w 582"/>
              <a:gd name="T69" fmla="*/ 123825 h 564"/>
              <a:gd name="T70" fmla="*/ 431800 w 582"/>
              <a:gd name="T71" fmla="*/ 80962 h 564"/>
              <a:gd name="T72" fmla="*/ 398462 w 582"/>
              <a:gd name="T73" fmla="*/ 61912 h 564"/>
              <a:gd name="T74" fmla="*/ 381000 w 582"/>
              <a:gd name="T75" fmla="*/ 30162 h 564"/>
              <a:gd name="T76" fmla="*/ 360362 w 582"/>
              <a:gd name="T77" fmla="*/ 39687 h 564"/>
              <a:gd name="T78" fmla="*/ 314325 w 582"/>
              <a:gd name="T79" fmla="*/ 53975 h 564"/>
              <a:gd name="T80" fmla="*/ 293687 w 582"/>
              <a:gd name="T81" fmla="*/ 60325 h 564"/>
              <a:gd name="T82" fmla="*/ 257175 w 582"/>
              <a:gd name="T83" fmla="*/ 79375 h 564"/>
              <a:gd name="T84" fmla="*/ 225425 w 582"/>
              <a:gd name="T85" fmla="*/ 60325 h 564"/>
              <a:gd name="T86" fmla="*/ 188912 w 582"/>
              <a:gd name="T87" fmla="*/ 50800 h 564"/>
              <a:gd name="T88" fmla="*/ 160337 w 582"/>
              <a:gd name="T89" fmla="*/ 47625 h 564"/>
              <a:gd name="T90" fmla="*/ 134937 w 582"/>
              <a:gd name="T91" fmla="*/ 19050 h 564"/>
              <a:gd name="T92" fmla="*/ 104775 w 582"/>
              <a:gd name="T93" fmla="*/ 22225 h 564"/>
              <a:gd name="T94" fmla="*/ 61912 w 582"/>
              <a:gd name="T95" fmla="*/ 4762 h 564"/>
              <a:gd name="T96" fmla="*/ 0 w 582"/>
              <a:gd name="T97" fmla="*/ 0 h 56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2"/>
              <a:gd name="T148" fmla="*/ 0 h 564"/>
              <a:gd name="T149" fmla="*/ 582 w 582"/>
              <a:gd name="T150" fmla="*/ 564 h 56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2" h="564">
                <a:moveTo>
                  <a:pt x="581" y="563"/>
                </a:moveTo>
                <a:lnTo>
                  <a:pt x="576" y="562"/>
                </a:lnTo>
                <a:lnTo>
                  <a:pt x="570" y="556"/>
                </a:lnTo>
                <a:lnTo>
                  <a:pt x="571" y="551"/>
                </a:lnTo>
                <a:lnTo>
                  <a:pt x="572" y="545"/>
                </a:lnTo>
                <a:lnTo>
                  <a:pt x="571" y="541"/>
                </a:lnTo>
                <a:lnTo>
                  <a:pt x="565" y="540"/>
                </a:lnTo>
                <a:lnTo>
                  <a:pt x="564" y="534"/>
                </a:lnTo>
                <a:lnTo>
                  <a:pt x="564" y="526"/>
                </a:lnTo>
                <a:lnTo>
                  <a:pt x="555" y="528"/>
                </a:lnTo>
                <a:lnTo>
                  <a:pt x="551" y="531"/>
                </a:lnTo>
                <a:lnTo>
                  <a:pt x="544" y="533"/>
                </a:lnTo>
                <a:lnTo>
                  <a:pt x="538" y="533"/>
                </a:lnTo>
                <a:lnTo>
                  <a:pt x="530" y="532"/>
                </a:lnTo>
                <a:lnTo>
                  <a:pt x="526" y="531"/>
                </a:lnTo>
                <a:lnTo>
                  <a:pt x="521" y="523"/>
                </a:lnTo>
                <a:lnTo>
                  <a:pt x="521" y="518"/>
                </a:lnTo>
                <a:lnTo>
                  <a:pt x="521" y="513"/>
                </a:lnTo>
                <a:lnTo>
                  <a:pt x="520" y="509"/>
                </a:lnTo>
                <a:lnTo>
                  <a:pt x="519" y="506"/>
                </a:lnTo>
                <a:lnTo>
                  <a:pt x="514" y="503"/>
                </a:lnTo>
                <a:lnTo>
                  <a:pt x="510" y="493"/>
                </a:lnTo>
                <a:lnTo>
                  <a:pt x="510" y="489"/>
                </a:lnTo>
                <a:lnTo>
                  <a:pt x="511" y="482"/>
                </a:lnTo>
                <a:lnTo>
                  <a:pt x="513" y="475"/>
                </a:lnTo>
                <a:lnTo>
                  <a:pt x="515" y="469"/>
                </a:lnTo>
                <a:lnTo>
                  <a:pt x="515" y="463"/>
                </a:lnTo>
                <a:lnTo>
                  <a:pt x="516" y="460"/>
                </a:lnTo>
                <a:lnTo>
                  <a:pt x="519" y="455"/>
                </a:lnTo>
                <a:lnTo>
                  <a:pt x="523" y="455"/>
                </a:lnTo>
                <a:lnTo>
                  <a:pt x="525" y="458"/>
                </a:lnTo>
                <a:lnTo>
                  <a:pt x="530" y="459"/>
                </a:lnTo>
                <a:lnTo>
                  <a:pt x="537" y="455"/>
                </a:lnTo>
                <a:lnTo>
                  <a:pt x="543" y="450"/>
                </a:lnTo>
                <a:lnTo>
                  <a:pt x="546" y="443"/>
                </a:lnTo>
                <a:lnTo>
                  <a:pt x="547" y="437"/>
                </a:lnTo>
                <a:lnTo>
                  <a:pt x="546" y="426"/>
                </a:lnTo>
                <a:lnTo>
                  <a:pt x="540" y="420"/>
                </a:lnTo>
                <a:lnTo>
                  <a:pt x="533" y="419"/>
                </a:lnTo>
                <a:lnTo>
                  <a:pt x="526" y="419"/>
                </a:lnTo>
                <a:lnTo>
                  <a:pt x="519" y="417"/>
                </a:lnTo>
                <a:lnTo>
                  <a:pt x="513" y="407"/>
                </a:lnTo>
                <a:lnTo>
                  <a:pt x="506" y="393"/>
                </a:lnTo>
                <a:lnTo>
                  <a:pt x="503" y="386"/>
                </a:lnTo>
                <a:lnTo>
                  <a:pt x="499" y="379"/>
                </a:lnTo>
                <a:lnTo>
                  <a:pt x="491" y="378"/>
                </a:lnTo>
                <a:lnTo>
                  <a:pt x="478" y="379"/>
                </a:lnTo>
                <a:lnTo>
                  <a:pt x="471" y="379"/>
                </a:lnTo>
                <a:lnTo>
                  <a:pt x="464" y="368"/>
                </a:lnTo>
                <a:lnTo>
                  <a:pt x="464" y="356"/>
                </a:lnTo>
                <a:lnTo>
                  <a:pt x="468" y="350"/>
                </a:lnTo>
                <a:lnTo>
                  <a:pt x="474" y="347"/>
                </a:lnTo>
                <a:lnTo>
                  <a:pt x="478" y="344"/>
                </a:lnTo>
                <a:lnTo>
                  <a:pt x="483" y="339"/>
                </a:lnTo>
                <a:lnTo>
                  <a:pt x="489" y="331"/>
                </a:lnTo>
                <a:lnTo>
                  <a:pt x="483" y="319"/>
                </a:lnTo>
                <a:lnTo>
                  <a:pt x="480" y="309"/>
                </a:lnTo>
                <a:lnTo>
                  <a:pt x="473" y="304"/>
                </a:lnTo>
                <a:lnTo>
                  <a:pt x="468" y="306"/>
                </a:lnTo>
                <a:lnTo>
                  <a:pt x="462" y="309"/>
                </a:lnTo>
                <a:lnTo>
                  <a:pt x="458" y="305"/>
                </a:lnTo>
                <a:lnTo>
                  <a:pt x="455" y="296"/>
                </a:lnTo>
                <a:lnTo>
                  <a:pt x="464" y="294"/>
                </a:lnTo>
                <a:lnTo>
                  <a:pt x="471" y="291"/>
                </a:lnTo>
                <a:lnTo>
                  <a:pt x="468" y="284"/>
                </a:lnTo>
                <a:lnTo>
                  <a:pt x="462" y="278"/>
                </a:lnTo>
                <a:lnTo>
                  <a:pt x="455" y="273"/>
                </a:lnTo>
                <a:lnTo>
                  <a:pt x="452" y="266"/>
                </a:lnTo>
                <a:lnTo>
                  <a:pt x="453" y="260"/>
                </a:lnTo>
                <a:lnTo>
                  <a:pt x="458" y="253"/>
                </a:lnTo>
                <a:lnTo>
                  <a:pt x="462" y="250"/>
                </a:lnTo>
                <a:lnTo>
                  <a:pt x="471" y="250"/>
                </a:lnTo>
                <a:lnTo>
                  <a:pt x="472" y="239"/>
                </a:lnTo>
                <a:lnTo>
                  <a:pt x="461" y="223"/>
                </a:lnTo>
                <a:lnTo>
                  <a:pt x="445" y="211"/>
                </a:lnTo>
                <a:lnTo>
                  <a:pt x="436" y="202"/>
                </a:lnTo>
                <a:lnTo>
                  <a:pt x="431" y="196"/>
                </a:lnTo>
                <a:lnTo>
                  <a:pt x="424" y="192"/>
                </a:lnTo>
                <a:lnTo>
                  <a:pt x="419" y="190"/>
                </a:lnTo>
                <a:lnTo>
                  <a:pt x="417" y="195"/>
                </a:lnTo>
                <a:lnTo>
                  <a:pt x="412" y="196"/>
                </a:lnTo>
                <a:lnTo>
                  <a:pt x="400" y="187"/>
                </a:lnTo>
                <a:lnTo>
                  <a:pt x="392" y="181"/>
                </a:lnTo>
                <a:lnTo>
                  <a:pt x="385" y="176"/>
                </a:lnTo>
                <a:lnTo>
                  <a:pt x="379" y="174"/>
                </a:lnTo>
                <a:lnTo>
                  <a:pt x="372" y="174"/>
                </a:lnTo>
                <a:lnTo>
                  <a:pt x="370" y="167"/>
                </a:lnTo>
                <a:lnTo>
                  <a:pt x="368" y="153"/>
                </a:lnTo>
                <a:lnTo>
                  <a:pt x="355" y="143"/>
                </a:lnTo>
                <a:lnTo>
                  <a:pt x="345" y="136"/>
                </a:lnTo>
                <a:lnTo>
                  <a:pt x="340" y="131"/>
                </a:lnTo>
                <a:lnTo>
                  <a:pt x="330" y="129"/>
                </a:lnTo>
                <a:lnTo>
                  <a:pt x="326" y="135"/>
                </a:lnTo>
                <a:lnTo>
                  <a:pt x="323" y="141"/>
                </a:lnTo>
                <a:lnTo>
                  <a:pt x="318" y="141"/>
                </a:lnTo>
                <a:lnTo>
                  <a:pt x="313" y="133"/>
                </a:lnTo>
                <a:lnTo>
                  <a:pt x="313" y="125"/>
                </a:lnTo>
                <a:lnTo>
                  <a:pt x="311" y="119"/>
                </a:lnTo>
                <a:lnTo>
                  <a:pt x="305" y="112"/>
                </a:lnTo>
                <a:lnTo>
                  <a:pt x="305" y="104"/>
                </a:lnTo>
                <a:lnTo>
                  <a:pt x="307" y="101"/>
                </a:lnTo>
                <a:lnTo>
                  <a:pt x="312" y="98"/>
                </a:lnTo>
                <a:lnTo>
                  <a:pt x="313" y="92"/>
                </a:lnTo>
                <a:lnTo>
                  <a:pt x="308" y="86"/>
                </a:lnTo>
                <a:lnTo>
                  <a:pt x="296" y="78"/>
                </a:lnTo>
                <a:lnTo>
                  <a:pt x="288" y="68"/>
                </a:lnTo>
                <a:lnTo>
                  <a:pt x="279" y="58"/>
                </a:lnTo>
                <a:lnTo>
                  <a:pt x="272" y="51"/>
                </a:lnTo>
                <a:lnTo>
                  <a:pt x="263" y="47"/>
                </a:lnTo>
                <a:lnTo>
                  <a:pt x="255" y="41"/>
                </a:lnTo>
                <a:lnTo>
                  <a:pt x="251" y="39"/>
                </a:lnTo>
                <a:lnTo>
                  <a:pt x="245" y="28"/>
                </a:lnTo>
                <a:lnTo>
                  <a:pt x="241" y="23"/>
                </a:lnTo>
                <a:lnTo>
                  <a:pt x="240" y="19"/>
                </a:lnTo>
                <a:lnTo>
                  <a:pt x="234" y="13"/>
                </a:lnTo>
                <a:lnTo>
                  <a:pt x="230" y="18"/>
                </a:lnTo>
                <a:lnTo>
                  <a:pt x="227" y="25"/>
                </a:lnTo>
                <a:lnTo>
                  <a:pt x="215" y="30"/>
                </a:lnTo>
                <a:lnTo>
                  <a:pt x="206" y="30"/>
                </a:lnTo>
                <a:lnTo>
                  <a:pt x="198" y="34"/>
                </a:lnTo>
                <a:lnTo>
                  <a:pt x="196" y="43"/>
                </a:lnTo>
                <a:lnTo>
                  <a:pt x="189" y="43"/>
                </a:lnTo>
                <a:lnTo>
                  <a:pt x="185" y="38"/>
                </a:lnTo>
                <a:lnTo>
                  <a:pt x="179" y="38"/>
                </a:lnTo>
                <a:lnTo>
                  <a:pt x="171" y="45"/>
                </a:lnTo>
                <a:lnTo>
                  <a:pt x="162" y="50"/>
                </a:lnTo>
                <a:lnTo>
                  <a:pt x="155" y="48"/>
                </a:lnTo>
                <a:lnTo>
                  <a:pt x="147" y="40"/>
                </a:lnTo>
                <a:lnTo>
                  <a:pt x="142" y="38"/>
                </a:lnTo>
                <a:lnTo>
                  <a:pt x="134" y="39"/>
                </a:lnTo>
                <a:lnTo>
                  <a:pt x="128" y="35"/>
                </a:lnTo>
                <a:lnTo>
                  <a:pt x="119" y="32"/>
                </a:lnTo>
                <a:lnTo>
                  <a:pt x="114" y="32"/>
                </a:lnTo>
                <a:lnTo>
                  <a:pt x="103" y="32"/>
                </a:lnTo>
                <a:lnTo>
                  <a:pt x="101" y="30"/>
                </a:lnTo>
                <a:lnTo>
                  <a:pt x="93" y="19"/>
                </a:lnTo>
                <a:lnTo>
                  <a:pt x="91" y="17"/>
                </a:lnTo>
                <a:lnTo>
                  <a:pt x="85" y="12"/>
                </a:lnTo>
                <a:lnTo>
                  <a:pt x="79" y="11"/>
                </a:lnTo>
                <a:lnTo>
                  <a:pt x="75" y="12"/>
                </a:lnTo>
                <a:lnTo>
                  <a:pt x="66" y="14"/>
                </a:lnTo>
                <a:lnTo>
                  <a:pt x="61" y="14"/>
                </a:lnTo>
                <a:lnTo>
                  <a:pt x="57" y="13"/>
                </a:lnTo>
                <a:lnTo>
                  <a:pt x="39" y="3"/>
                </a:lnTo>
                <a:lnTo>
                  <a:pt x="24" y="2"/>
                </a:lnTo>
                <a:lnTo>
                  <a:pt x="8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29" name="Freeform 1102"/>
          <p:cNvSpPr>
            <a:spLocks/>
          </p:cNvSpPr>
          <p:nvPr/>
        </p:nvSpPr>
        <p:spPr bwMode="auto">
          <a:xfrm>
            <a:off x="2817813" y="3557588"/>
            <a:ext cx="1570037" cy="1506537"/>
          </a:xfrm>
          <a:custGeom>
            <a:avLst/>
            <a:gdLst>
              <a:gd name="T0" fmla="*/ 1524000 w 989"/>
              <a:gd name="T1" fmla="*/ 1476375 h 949"/>
              <a:gd name="T2" fmla="*/ 1554162 w 989"/>
              <a:gd name="T3" fmla="*/ 1452562 h 949"/>
              <a:gd name="T4" fmla="*/ 1563687 w 989"/>
              <a:gd name="T5" fmla="*/ 1403350 h 949"/>
              <a:gd name="T6" fmla="*/ 1536700 w 989"/>
              <a:gd name="T7" fmla="*/ 1376362 h 949"/>
              <a:gd name="T8" fmla="*/ 1516062 w 989"/>
              <a:gd name="T9" fmla="*/ 1349375 h 949"/>
              <a:gd name="T10" fmla="*/ 1512887 w 989"/>
              <a:gd name="T11" fmla="*/ 1273175 h 949"/>
              <a:gd name="T12" fmla="*/ 1493837 w 989"/>
              <a:gd name="T13" fmla="*/ 1219200 h 949"/>
              <a:gd name="T14" fmla="*/ 1485900 w 989"/>
              <a:gd name="T15" fmla="*/ 1171575 h 949"/>
              <a:gd name="T16" fmla="*/ 1452562 w 989"/>
              <a:gd name="T17" fmla="*/ 1135062 h 949"/>
              <a:gd name="T18" fmla="*/ 1419225 w 989"/>
              <a:gd name="T19" fmla="*/ 1136650 h 949"/>
              <a:gd name="T20" fmla="*/ 1392237 w 989"/>
              <a:gd name="T21" fmla="*/ 1133475 h 949"/>
              <a:gd name="T22" fmla="*/ 1376362 w 989"/>
              <a:gd name="T23" fmla="*/ 1103312 h 949"/>
              <a:gd name="T24" fmla="*/ 1409700 w 989"/>
              <a:gd name="T25" fmla="*/ 1087437 h 949"/>
              <a:gd name="T26" fmla="*/ 1443037 w 989"/>
              <a:gd name="T27" fmla="*/ 1068387 h 949"/>
              <a:gd name="T28" fmla="*/ 1427162 w 989"/>
              <a:gd name="T29" fmla="*/ 1033462 h 949"/>
              <a:gd name="T30" fmla="*/ 1384300 w 989"/>
              <a:gd name="T31" fmla="*/ 976312 h 949"/>
              <a:gd name="T32" fmla="*/ 1376362 w 989"/>
              <a:gd name="T33" fmla="*/ 919162 h 949"/>
              <a:gd name="T34" fmla="*/ 1393825 w 989"/>
              <a:gd name="T35" fmla="*/ 858837 h 949"/>
              <a:gd name="T36" fmla="*/ 1339850 w 989"/>
              <a:gd name="T37" fmla="*/ 820737 h 949"/>
              <a:gd name="T38" fmla="*/ 1338262 w 989"/>
              <a:gd name="T39" fmla="*/ 781050 h 949"/>
              <a:gd name="T40" fmla="*/ 1292225 w 989"/>
              <a:gd name="T41" fmla="*/ 762000 h 949"/>
              <a:gd name="T42" fmla="*/ 1290637 w 989"/>
              <a:gd name="T43" fmla="*/ 738187 h 949"/>
              <a:gd name="T44" fmla="*/ 1309687 w 989"/>
              <a:gd name="T45" fmla="*/ 715962 h 949"/>
              <a:gd name="T46" fmla="*/ 1298575 w 989"/>
              <a:gd name="T47" fmla="*/ 685800 h 949"/>
              <a:gd name="T48" fmla="*/ 1279525 w 989"/>
              <a:gd name="T49" fmla="*/ 682625 h 949"/>
              <a:gd name="T50" fmla="*/ 1243012 w 989"/>
              <a:gd name="T51" fmla="*/ 679450 h 949"/>
              <a:gd name="T52" fmla="*/ 1230312 w 989"/>
              <a:gd name="T53" fmla="*/ 668337 h 949"/>
              <a:gd name="T54" fmla="*/ 1231900 w 989"/>
              <a:gd name="T55" fmla="*/ 636587 h 949"/>
              <a:gd name="T56" fmla="*/ 1223962 w 989"/>
              <a:gd name="T57" fmla="*/ 615950 h 949"/>
              <a:gd name="T58" fmla="*/ 1185862 w 989"/>
              <a:gd name="T59" fmla="*/ 590550 h 949"/>
              <a:gd name="T60" fmla="*/ 1162050 w 989"/>
              <a:gd name="T61" fmla="*/ 552450 h 949"/>
              <a:gd name="T62" fmla="*/ 1127125 w 989"/>
              <a:gd name="T63" fmla="*/ 528637 h 949"/>
              <a:gd name="T64" fmla="*/ 1082675 w 989"/>
              <a:gd name="T65" fmla="*/ 563562 h 949"/>
              <a:gd name="T66" fmla="*/ 1041400 w 989"/>
              <a:gd name="T67" fmla="*/ 555625 h 949"/>
              <a:gd name="T68" fmla="*/ 1008062 w 989"/>
              <a:gd name="T69" fmla="*/ 508000 h 949"/>
              <a:gd name="T70" fmla="*/ 949325 w 989"/>
              <a:gd name="T71" fmla="*/ 463550 h 949"/>
              <a:gd name="T72" fmla="*/ 904875 w 989"/>
              <a:gd name="T73" fmla="*/ 452437 h 949"/>
              <a:gd name="T74" fmla="*/ 858837 w 989"/>
              <a:gd name="T75" fmla="*/ 403225 h 949"/>
              <a:gd name="T76" fmla="*/ 820737 w 989"/>
              <a:gd name="T77" fmla="*/ 374650 h 949"/>
              <a:gd name="T78" fmla="*/ 798512 w 989"/>
              <a:gd name="T79" fmla="*/ 333375 h 949"/>
              <a:gd name="T80" fmla="*/ 785812 w 989"/>
              <a:gd name="T81" fmla="*/ 285750 h 949"/>
              <a:gd name="T82" fmla="*/ 728662 w 989"/>
              <a:gd name="T83" fmla="*/ 284162 h 949"/>
              <a:gd name="T84" fmla="*/ 715962 w 989"/>
              <a:gd name="T85" fmla="*/ 257175 h 949"/>
              <a:gd name="T86" fmla="*/ 682625 w 989"/>
              <a:gd name="T87" fmla="*/ 230187 h 949"/>
              <a:gd name="T88" fmla="*/ 627062 w 989"/>
              <a:gd name="T89" fmla="*/ 219075 h 949"/>
              <a:gd name="T90" fmla="*/ 614362 w 989"/>
              <a:gd name="T91" fmla="*/ 165100 h 949"/>
              <a:gd name="T92" fmla="*/ 569912 w 989"/>
              <a:gd name="T93" fmla="*/ 157162 h 949"/>
              <a:gd name="T94" fmla="*/ 542925 w 989"/>
              <a:gd name="T95" fmla="*/ 200025 h 949"/>
              <a:gd name="T96" fmla="*/ 501650 w 989"/>
              <a:gd name="T97" fmla="*/ 184150 h 949"/>
              <a:gd name="T98" fmla="*/ 493712 w 989"/>
              <a:gd name="T99" fmla="*/ 147637 h 949"/>
              <a:gd name="T100" fmla="*/ 471487 w 989"/>
              <a:gd name="T101" fmla="*/ 106362 h 949"/>
              <a:gd name="T102" fmla="*/ 430212 w 989"/>
              <a:gd name="T103" fmla="*/ 141287 h 949"/>
              <a:gd name="T104" fmla="*/ 369887 w 989"/>
              <a:gd name="T105" fmla="*/ 109537 h 949"/>
              <a:gd name="T106" fmla="*/ 341312 w 989"/>
              <a:gd name="T107" fmla="*/ 88900 h 949"/>
              <a:gd name="T108" fmla="*/ 301625 w 989"/>
              <a:gd name="T109" fmla="*/ 53975 h 949"/>
              <a:gd name="T110" fmla="*/ 244475 w 989"/>
              <a:gd name="T111" fmla="*/ 34925 h 949"/>
              <a:gd name="T112" fmla="*/ 214312 w 989"/>
              <a:gd name="T113" fmla="*/ 15875 h 949"/>
              <a:gd name="T114" fmla="*/ 185737 w 989"/>
              <a:gd name="T115" fmla="*/ 4762 h 949"/>
              <a:gd name="T116" fmla="*/ 149225 w 989"/>
              <a:gd name="T117" fmla="*/ 23812 h 949"/>
              <a:gd name="T118" fmla="*/ 112712 w 989"/>
              <a:gd name="T119" fmla="*/ 9525 h 949"/>
              <a:gd name="T120" fmla="*/ 95250 w 989"/>
              <a:gd name="T121" fmla="*/ 31750 h 949"/>
              <a:gd name="T122" fmla="*/ 34925 w 989"/>
              <a:gd name="T123" fmla="*/ 11112 h 94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89"/>
              <a:gd name="T187" fmla="*/ 0 h 949"/>
              <a:gd name="T188" fmla="*/ 989 w 989"/>
              <a:gd name="T189" fmla="*/ 949 h 94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89" h="949">
                <a:moveTo>
                  <a:pt x="960" y="948"/>
                </a:moveTo>
                <a:lnTo>
                  <a:pt x="958" y="937"/>
                </a:lnTo>
                <a:lnTo>
                  <a:pt x="960" y="930"/>
                </a:lnTo>
                <a:lnTo>
                  <a:pt x="966" y="928"/>
                </a:lnTo>
                <a:lnTo>
                  <a:pt x="973" y="923"/>
                </a:lnTo>
                <a:lnTo>
                  <a:pt x="979" y="915"/>
                </a:lnTo>
                <a:lnTo>
                  <a:pt x="984" y="907"/>
                </a:lnTo>
                <a:lnTo>
                  <a:pt x="988" y="896"/>
                </a:lnTo>
                <a:lnTo>
                  <a:pt x="985" y="884"/>
                </a:lnTo>
                <a:lnTo>
                  <a:pt x="978" y="882"/>
                </a:lnTo>
                <a:lnTo>
                  <a:pt x="971" y="876"/>
                </a:lnTo>
                <a:lnTo>
                  <a:pt x="968" y="867"/>
                </a:lnTo>
                <a:lnTo>
                  <a:pt x="963" y="865"/>
                </a:lnTo>
                <a:lnTo>
                  <a:pt x="955" y="856"/>
                </a:lnTo>
                <a:lnTo>
                  <a:pt x="955" y="850"/>
                </a:lnTo>
                <a:lnTo>
                  <a:pt x="954" y="831"/>
                </a:lnTo>
                <a:lnTo>
                  <a:pt x="955" y="822"/>
                </a:lnTo>
                <a:lnTo>
                  <a:pt x="953" y="802"/>
                </a:lnTo>
                <a:lnTo>
                  <a:pt x="950" y="793"/>
                </a:lnTo>
                <a:lnTo>
                  <a:pt x="947" y="782"/>
                </a:lnTo>
                <a:lnTo>
                  <a:pt x="941" y="768"/>
                </a:lnTo>
                <a:lnTo>
                  <a:pt x="942" y="757"/>
                </a:lnTo>
                <a:lnTo>
                  <a:pt x="943" y="749"/>
                </a:lnTo>
                <a:lnTo>
                  <a:pt x="936" y="738"/>
                </a:lnTo>
                <a:lnTo>
                  <a:pt x="926" y="734"/>
                </a:lnTo>
                <a:lnTo>
                  <a:pt x="917" y="723"/>
                </a:lnTo>
                <a:lnTo>
                  <a:pt x="915" y="715"/>
                </a:lnTo>
                <a:lnTo>
                  <a:pt x="907" y="709"/>
                </a:lnTo>
                <a:lnTo>
                  <a:pt x="897" y="710"/>
                </a:lnTo>
                <a:lnTo>
                  <a:pt x="894" y="716"/>
                </a:lnTo>
                <a:lnTo>
                  <a:pt x="889" y="719"/>
                </a:lnTo>
                <a:lnTo>
                  <a:pt x="886" y="720"/>
                </a:lnTo>
                <a:lnTo>
                  <a:pt x="877" y="714"/>
                </a:lnTo>
                <a:lnTo>
                  <a:pt x="874" y="707"/>
                </a:lnTo>
                <a:lnTo>
                  <a:pt x="869" y="702"/>
                </a:lnTo>
                <a:lnTo>
                  <a:pt x="867" y="695"/>
                </a:lnTo>
                <a:lnTo>
                  <a:pt x="869" y="689"/>
                </a:lnTo>
                <a:lnTo>
                  <a:pt x="879" y="686"/>
                </a:lnTo>
                <a:lnTo>
                  <a:pt x="888" y="685"/>
                </a:lnTo>
                <a:lnTo>
                  <a:pt x="898" y="683"/>
                </a:lnTo>
                <a:lnTo>
                  <a:pt x="904" y="678"/>
                </a:lnTo>
                <a:lnTo>
                  <a:pt x="909" y="673"/>
                </a:lnTo>
                <a:lnTo>
                  <a:pt x="911" y="662"/>
                </a:lnTo>
                <a:lnTo>
                  <a:pt x="905" y="655"/>
                </a:lnTo>
                <a:lnTo>
                  <a:pt x="899" y="651"/>
                </a:lnTo>
                <a:lnTo>
                  <a:pt x="892" y="642"/>
                </a:lnTo>
                <a:lnTo>
                  <a:pt x="881" y="624"/>
                </a:lnTo>
                <a:lnTo>
                  <a:pt x="872" y="615"/>
                </a:lnTo>
                <a:lnTo>
                  <a:pt x="867" y="602"/>
                </a:lnTo>
                <a:lnTo>
                  <a:pt x="865" y="587"/>
                </a:lnTo>
                <a:lnTo>
                  <a:pt x="867" y="579"/>
                </a:lnTo>
                <a:lnTo>
                  <a:pt x="873" y="571"/>
                </a:lnTo>
                <a:lnTo>
                  <a:pt x="879" y="556"/>
                </a:lnTo>
                <a:lnTo>
                  <a:pt x="878" y="541"/>
                </a:lnTo>
                <a:lnTo>
                  <a:pt x="870" y="527"/>
                </a:lnTo>
                <a:lnTo>
                  <a:pt x="860" y="522"/>
                </a:lnTo>
                <a:lnTo>
                  <a:pt x="844" y="517"/>
                </a:lnTo>
                <a:lnTo>
                  <a:pt x="845" y="510"/>
                </a:lnTo>
                <a:lnTo>
                  <a:pt x="849" y="503"/>
                </a:lnTo>
                <a:lnTo>
                  <a:pt x="843" y="492"/>
                </a:lnTo>
                <a:lnTo>
                  <a:pt x="826" y="486"/>
                </a:lnTo>
                <a:lnTo>
                  <a:pt x="820" y="484"/>
                </a:lnTo>
                <a:lnTo>
                  <a:pt x="814" y="480"/>
                </a:lnTo>
                <a:lnTo>
                  <a:pt x="810" y="474"/>
                </a:lnTo>
                <a:lnTo>
                  <a:pt x="809" y="468"/>
                </a:lnTo>
                <a:lnTo>
                  <a:pt x="813" y="465"/>
                </a:lnTo>
                <a:lnTo>
                  <a:pt x="820" y="463"/>
                </a:lnTo>
                <a:lnTo>
                  <a:pt x="824" y="459"/>
                </a:lnTo>
                <a:lnTo>
                  <a:pt x="825" y="451"/>
                </a:lnTo>
                <a:lnTo>
                  <a:pt x="821" y="445"/>
                </a:lnTo>
                <a:lnTo>
                  <a:pt x="818" y="439"/>
                </a:lnTo>
                <a:lnTo>
                  <a:pt x="818" y="432"/>
                </a:lnTo>
                <a:lnTo>
                  <a:pt x="816" y="426"/>
                </a:lnTo>
                <a:lnTo>
                  <a:pt x="812" y="425"/>
                </a:lnTo>
                <a:lnTo>
                  <a:pt x="806" y="430"/>
                </a:lnTo>
                <a:lnTo>
                  <a:pt x="797" y="434"/>
                </a:lnTo>
                <a:lnTo>
                  <a:pt x="791" y="433"/>
                </a:lnTo>
                <a:lnTo>
                  <a:pt x="783" y="428"/>
                </a:lnTo>
                <a:lnTo>
                  <a:pt x="778" y="423"/>
                </a:lnTo>
                <a:lnTo>
                  <a:pt x="776" y="422"/>
                </a:lnTo>
                <a:lnTo>
                  <a:pt x="775" y="421"/>
                </a:lnTo>
                <a:lnTo>
                  <a:pt x="773" y="410"/>
                </a:lnTo>
                <a:lnTo>
                  <a:pt x="774" y="404"/>
                </a:lnTo>
                <a:lnTo>
                  <a:pt x="776" y="401"/>
                </a:lnTo>
                <a:lnTo>
                  <a:pt x="781" y="399"/>
                </a:lnTo>
                <a:lnTo>
                  <a:pt x="781" y="391"/>
                </a:lnTo>
                <a:lnTo>
                  <a:pt x="771" y="388"/>
                </a:lnTo>
                <a:lnTo>
                  <a:pt x="764" y="388"/>
                </a:lnTo>
                <a:lnTo>
                  <a:pt x="755" y="385"/>
                </a:lnTo>
                <a:lnTo>
                  <a:pt x="747" y="372"/>
                </a:lnTo>
                <a:lnTo>
                  <a:pt x="742" y="368"/>
                </a:lnTo>
                <a:lnTo>
                  <a:pt x="736" y="358"/>
                </a:lnTo>
                <a:lnTo>
                  <a:pt x="732" y="348"/>
                </a:lnTo>
                <a:lnTo>
                  <a:pt x="724" y="339"/>
                </a:lnTo>
                <a:lnTo>
                  <a:pt x="717" y="333"/>
                </a:lnTo>
                <a:lnTo>
                  <a:pt x="710" y="333"/>
                </a:lnTo>
                <a:lnTo>
                  <a:pt x="702" y="340"/>
                </a:lnTo>
                <a:lnTo>
                  <a:pt x="694" y="350"/>
                </a:lnTo>
                <a:lnTo>
                  <a:pt x="682" y="355"/>
                </a:lnTo>
                <a:lnTo>
                  <a:pt x="672" y="356"/>
                </a:lnTo>
                <a:lnTo>
                  <a:pt x="662" y="355"/>
                </a:lnTo>
                <a:lnTo>
                  <a:pt x="656" y="350"/>
                </a:lnTo>
                <a:lnTo>
                  <a:pt x="651" y="344"/>
                </a:lnTo>
                <a:lnTo>
                  <a:pt x="643" y="333"/>
                </a:lnTo>
                <a:lnTo>
                  <a:pt x="635" y="320"/>
                </a:lnTo>
                <a:lnTo>
                  <a:pt x="628" y="307"/>
                </a:lnTo>
                <a:lnTo>
                  <a:pt x="611" y="295"/>
                </a:lnTo>
                <a:lnTo>
                  <a:pt x="598" y="292"/>
                </a:lnTo>
                <a:lnTo>
                  <a:pt x="588" y="289"/>
                </a:lnTo>
                <a:lnTo>
                  <a:pt x="581" y="288"/>
                </a:lnTo>
                <a:lnTo>
                  <a:pt x="570" y="285"/>
                </a:lnTo>
                <a:lnTo>
                  <a:pt x="560" y="273"/>
                </a:lnTo>
                <a:lnTo>
                  <a:pt x="552" y="261"/>
                </a:lnTo>
                <a:lnTo>
                  <a:pt x="541" y="254"/>
                </a:lnTo>
                <a:lnTo>
                  <a:pt x="530" y="252"/>
                </a:lnTo>
                <a:lnTo>
                  <a:pt x="523" y="247"/>
                </a:lnTo>
                <a:lnTo>
                  <a:pt x="517" y="236"/>
                </a:lnTo>
                <a:lnTo>
                  <a:pt x="511" y="225"/>
                </a:lnTo>
                <a:lnTo>
                  <a:pt x="508" y="220"/>
                </a:lnTo>
                <a:lnTo>
                  <a:pt x="503" y="210"/>
                </a:lnTo>
                <a:lnTo>
                  <a:pt x="501" y="202"/>
                </a:lnTo>
                <a:lnTo>
                  <a:pt x="503" y="196"/>
                </a:lnTo>
                <a:lnTo>
                  <a:pt x="495" y="180"/>
                </a:lnTo>
                <a:lnTo>
                  <a:pt x="484" y="180"/>
                </a:lnTo>
                <a:lnTo>
                  <a:pt x="471" y="180"/>
                </a:lnTo>
                <a:lnTo>
                  <a:pt x="459" y="179"/>
                </a:lnTo>
                <a:lnTo>
                  <a:pt x="456" y="178"/>
                </a:lnTo>
                <a:lnTo>
                  <a:pt x="451" y="176"/>
                </a:lnTo>
                <a:lnTo>
                  <a:pt x="451" y="162"/>
                </a:lnTo>
                <a:lnTo>
                  <a:pt x="449" y="151"/>
                </a:lnTo>
                <a:lnTo>
                  <a:pt x="440" y="141"/>
                </a:lnTo>
                <a:lnTo>
                  <a:pt x="430" y="145"/>
                </a:lnTo>
                <a:lnTo>
                  <a:pt x="416" y="151"/>
                </a:lnTo>
                <a:lnTo>
                  <a:pt x="405" y="148"/>
                </a:lnTo>
                <a:lnTo>
                  <a:pt x="395" y="138"/>
                </a:lnTo>
                <a:lnTo>
                  <a:pt x="390" y="125"/>
                </a:lnTo>
                <a:lnTo>
                  <a:pt x="390" y="115"/>
                </a:lnTo>
                <a:lnTo>
                  <a:pt x="387" y="104"/>
                </a:lnTo>
                <a:lnTo>
                  <a:pt x="383" y="95"/>
                </a:lnTo>
                <a:lnTo>
                  <a:pt x="369" y="94"/>
                </a:lnTo>
                <a:lnTo>
                  <a:pt x="359" y="99"/>
                </a:lnTo>
                <a:lnTo>
                  <a:pt x="355" y="109"/>
                </a:lnTo>
                <a:lnTo>
                  <a:pt x="354" y="115"/>
                </a:lnTo>
                <a:lnTo>
                  <a:pt x="342" y="126"/>
                </a:lnTo>
                <a:lnTo>
                  <a:pt x="331" y="129"/>
                </a:lnTo>
                <a:lnTo>
                  <a:pt x="318" y="125"/>
                </a:lnTo>
                <a:lnTo>
                  <a:pt x="316" y="116"/>
                </a:lnTo>
                <a:lnTo>
                  <a:pt x="319" y="108"/>
                </a:lnTo>
                <a:lnTo>
                  <a:pt x="320" y="101"/>
                </a:lnTo>
                <a:lnTo>
                  <a:pt x="311" y="93"/>
                </a:lnTo>
                <a:lnTo>
                  <a:pt x="311" y="81"/>
                </a:lnTo>
                <a:lnTo>
                  <a:pt x="308" y="71"/>
                </a:lnTo>
                <a:lnTo>
                  <a:pt x="297" y="67"/>
                </a:lnTo>
                <a:lnTo>
                  <a:pt x="286" y="72"/>
                </a:lnTo>
                <a:lnTo>
                  <a:pt x="282" y="81"/>
                </a:lnTo>
                <a:lnTo>
                  <a:pt x="271" y="89"/>
                </a:lnTo>
                <a:lnTo>
                  <a:pt x="257" y="87"/>
                </a:lnTo>
                <a:lnTo>
                  <a:pt x="243" y="81"/>
                </a:lnTo>
                <a:lnTo>
                  <a:pt x="233" y="69"/>
                </a:lnTo>
                <a:lnTo>
                  <a:pt x="227" y="63"/>
                </a:lnTo>
                <a:lnTo>
                  <a:pt x="221" y="61"/>
                </a:lnTo>
                <a:lnTo>
                  <a:pt x="215" y="56"/>
                </a:lnTo>
                <a:lnTo>
                  <a:pt x="205" y="43"/>
                </a:lnTo>
                <a:lnTo>
                  <a:pt x="199" y="36"/>
                </a:lnTo>
                <a:lnTo>
                  <a:pt x="190" y="34"/>
                </a:lnTo>
                <a:lnTo>
                  <a:pt x="181" y="32"/>
                </a:lnTo>
                <a:lnTo>
                  <a:pt x="173" y="22"/>
                </a:lnTo>
                <a:lnTo>
                  <a:pt x="154" y="22"/>
                </a:lnTo>
                <a:lnTo>
                  <a:pt x="142" y="23"/>
                </a:lnTo>
                <a:lnTo>
                  <a:pt x="135" y="18"/>
                </a:lnTo>
                <a:lnTo>
                  <a:pt x="135" y="10"/>
                </a:lnTo>
                <a:lnTo>
                  <a:pt x="132" y="9"/>
                </a:lnTo>
                <a:lnTo>
                  <a:pt x="124" y="0"/>
                </a:lnTo>
                <a:lnTo>
                  <a:pt x="117" y="3"/>
                </a:lnTo>
                <a:lnTo>
                  <a:pt x="106" y="9"/>
                </a:lnTo>
                <a:lnTo>
                  <a:pt x="101" y="12"/>
                </a:lnTo>
                <a:lnTo>
                  <a:pt x="94" y="15"/>
                </a:lnTo>
                <a:lnTo>
                  <a:pt x="88" y="12"/>
                </a:lnTo>
                <a:lnTo>
                  <a:pt x="80" y="8"/>
                </a:lnTo>
                <a:lnTo>
                  <a:pt x="71" y="6"/>
                </a:lnTo>
                <a:lnTo>
                  <a:pt x="66" y="10"/>
                </a:lnTo>
                <a:lnTo>
                  <a:pt x="65" y="17"/>
                </a:lnTo>
                <a:lnTo>
                  <a:pt x="60" y="20"/>
                </a:lnTo>
                <a:lnTo>
                  <a:pt x="52" y="17"/>
                </a:lnTo>
                <a:lnTo>
                  <a:pt x="39" y="11"/>
                </a:lnTo>
                <a:lnTo>
                  <a:pt x="22" y="7"/>
                </a:lnTo>
                <a:lnTo>
                  <a:pt x="0" y="7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0" name="Freeform 1103"/>
          <p:cNvSpPr>
            <a:spLocks/>
          </p:cNvSpPr>
          <p:nvPr/>
        </p:nvSpPr>
        <p:spPr bwMode="auto">
          <a:xfrm>
            <a:off x="4341813" y="5062538"/>
            <a:ext cx="203200" cy="349250"/>
          </a:xfrm>
          <a:custGeom>
            <a:avLst/>
            <a:gdLst>
              <a:gd name="T0" fmla="*/ 190500 w 128"/>
              <a:gd name="T1" fmla="*/ 330200 h 220"/>
              <a:gd name="T2" fmla="*/ 166687 w 128"/>
              <a:gd name="T3" fmla="*/ 303213 h 220"/>
              <a:gd name="T4" fmla="*/ 184150 w 128"/>
              <a:gd name="T5" fmla="*/ 290513 h 220"/>
              <a:gd name="T6" fmla="*/ 188912 w 128"/>
              <a:gd name="T7" fmla="*/ 282575 h 220"/>
              <a:gd name="T8" fmla="*/ 190500 w 128"/>
              <a:gd name="T9" fmla="*/ 258763 h 220"/>
              <a:gd name="T10" fmla="*/ 152400 w 128"/>
              <a:gd name="T11" fmla="*/ 242888 h 220"/>
              <a:gd name="T12" fmla="*/ 131762 w 128"/>
              <a:gd name="T13" fmla="*/ 225425 h 220"/>
              <a:gd name="T14" fmla="*/ 103187 w 128"/>
              <a:gd name="T15" fmla="*/ 193675 h 220"/>
              <a:gd name="T16" fmla="*/ 88900 w 128"/>
              <a:gd name="T17" fmla="*/ 161925 h 220"/>
              <a:gd name="T18" fmla="*/ 77787 w 128"/>
              <a:gd name="T19" fmla="*/ 147638 h 220"/>
              <a:gd name="T20" fmla="*/ 76200 w 128"/>
              <a:gd name="T21" fmla="*/ 122238 h 220"/>
              <a:gd name="T22" fmla="*/ 58737 w 128"/>
              <a:gd name="T23" fmla="*/ 114300 h 220"/>
              <a:gd name="T24" fmla="*/ 44450 w 128"/>
              <a:gd name="T25" fmla="*/ 98425 h 220"/>
              <a:gd name="T26" fmla="*/ 34925 w 128"/>
              <a:gd name="T27" fmla="*/ 87313 h 220"/>
              <a:gd name="T28" fmla="*/ 23812 w 128"/>
              <a:gd name="T29" fmla="*/ 76200 h 220"/>
              <a:gd name="T30" fmla="*/ 25400 w 128"/>
              <a:gd name="T31" fmla="*/ 69850 h 220"/>
              <a:gd name="T32" fmla="*/ 33337 w 128"/>
              <a:gd name="T33" fmla="*/ 77788 h 220"/>
              <a:gd name="T34" fmla="*/ 42862 w 128"/>
              <a:gd name="T35" fmla="*/ 79375 h 220"/>
              <a:gd name="T36" fmla="*/ 44450 w 128"/>
              <a:gd name="T37" fmla="*/ 65088 h 220"/>
              <a:gd name="T38" fmla="*/ 58737 w 128"/>
              <a:gd name="T39" fmla="*/ 53975 h 220"/>
              <a:gd name="T40" fmla="*/ 66675 w 128"/>
              <a:gd name="T41" fmla="*/ 33338 h 220"/>
              <a:gd name="T42" fmla="*/ 61912 w 128"/>
              <a:gd name="T43" fmla="*/ 20638 h 220"/>
              <a:gd name="T44" fmla="*/ 44450 w 128"/>
              <a:gd name="T45" fmla="*/ 22225 h 220"/>
              <a:gd name="T46" fmla="*/ 28575 w 128"/>
              <a:gd name="T47" fmla="*/ 22225 h 220"/>
              <a:gd name="T48" fmla="*/ 14287 w 128"/>
              <a:gd name="T49" fmla="*/ 11112 h 220"/>
              <a:gd name="T50" fmla="*/ 3175 w 128"/>
              <a:gd name="T51" fmla="*/ 6350 h 220"/>
              <a:gd name="T52" fmla="*/ 6350 w 128"/>
              <a:gd name="T53" fmla="*/ 1588 h 220"/>
              <a:gd name="T54" fmla="*/ 22225 w 128"/>
              <a:gd name="T55" fmla="*/ 12700 h 220"/>
              <a:gd name="T56" fmla="*/ 42862 w 128"/>
              <a:gd name="T57" fmla="*/ 17463 h 220"/>
              <a:gd name="T58" fmla="*/ 61912 w 128"/>
              <a:gd name="T59" fmla="*/ 14288 h 220"/>
              <a:gd name="T60" fmla="*/ 76200 w 128"/>
              <a:gd name="T61" fmla="*/ 26988 h 220"/>
              <a:gd name="T62" fmla="*/ 74612 w 128"/>
              <a:gd name="T63" fmla="*/ 47625 h 220"/>
              <a:gd name="T64" fmla="*/ 77787 w 128"/>
              <a:gd name="T65" fmla="*/ 68263 h 220"/>
              <a:gd name="T66" fmla="*/ 68262 w 128"/>
              <a:gd name="T67" fmla="*/ 76200 h 220"/>
              <a:gd name="T68" fmla="*/ 68262 w 128"/>
              <a:gd name="T69" fmla="*/ 85725 h 220"/>
              <a:gd name="T70" fmla="*/ 80962 w 128"/>
              <a:gd name="T71" fmla="*/ 88900 h 220"/>
              <a:gd name="T72" fmla="*/ 71437 w 128"/>
              <a:gd name="T73" fmla="*/ 112713 h 22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8"/>
              <a:gd name="T112" fmla="*/ 0 h 220"/>
              <a:gd name="T113" fmla="*/ 128 w 128"/>
              <a:gd name="T114" fmla="*/ 220 h 22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8" h="220">
                <a:moveTo>
                  <a:pt x="124" y="219"/>
                </a:moveTo>
                <a:lnTo>
                  <a:pt x="120" y="208"/>
                </a:lnTo>
                <a:lnTo>
                  <a:pt x="114" y="199"/>
                </a:lnTo>
                <a:lnTo>
                  <a:pt x="105" y="191"/>
                </a:lnTo>
                <a:lnTo>
                  <a:pt x="109" y="187"/>
                </a:lnTo>
                <a:lnTo>
                  <a:pt x="116" y="183"/>
                </a:lnTo>
                <a:lnTo>
                  <a:pt x="117" y="184"/>
                </a:lnTo>
                <a:lnTo>
                  <a:pt x="119" y="178"/>
                </a:lnTo>
                <a:lnTo>
                  <a:pt x="127" y="173"/>
                </a:lnTo>
                <a:lnTo>
                  <a:pt x="120" y="163"/>
                </a:lnTo>
                <a:lnTo>
                  <a:pt x="107" y="159"/>
                </a:lnTo>
                <a:lnTo>
                  <a:pt x="96" y="153"/>
                </a:lnTo>
                <a:lnTo>
                  <a:pt x="91" y="144"/>
                </a:lnTo>
                <a:lnTo>
                  <a:pt x="83" y="142"/>
                </a:lnTo>
                <a:lnTo>
                  <a:pt x="73" y="135"/>
                </a:lnTo>
                <a:lnTo>
                  <a:pt x="65" y="122"/>
                </a:lnTo>
                <a:lnTo>
                  <a:pt x="59" y="111"/>
                </a:lnTo>
                <a:lnTo>
                  <a:pt x="56" y="102"/>
                </a:lnTo>
                <a:lnTo>
                  <a:pt x="53" y="98"/>
                </a:lnTo>
                <a:lnTo>
                  <a:pt x="49" y="93"/>
                </a:lnTo>
                <a:lnTo>
                  <a:pt x="49" y="87"/>
                </a:lnTo>
                <a:lnTo>
                  <a:pt x="48" y="77"/>
                </a:lnTo>
                <a:lnTo>
                  <a:pt x="45" y="71"/>
                </a:lnTo>
                <a:lnTo>
                  <a:pt x="37" y="72"/>
                </a:lnTo>
                <a:lnTo>
                  <a:pt x="34" y="65"/>
                </a:lnTo>
                <a:lnTo>
                  <a:pt x="28" y="62"/>
                </a:lnTo>
                <a:lnTo>
                  <a:pt x="24" y="59"/>
                </a:lnTo>
                <a:lnTo>
                  <a:pt x="22" y="55"/>
                </a:lnTo>
                <a:lnTo>
                  <a:pt x="19" y="52"/>
                </a:lnTo>
                <a:lnTo>
                  <a:pt x="15" y="48"/>
                </a:lnTo>
                <a:lnTo>
                  <a:pt x="14" y="44"/>
                </a:lnTo>
                <a:lnTo>
                  <a:pt x="16" y="44"/>
                </a:lnTo>
                <a:lnTo>
                  <a:pt x="19" y="46"/>
                </a:lnTo>
                <a:lnTo>
                  <a:pt x="21" y="49"/>
                </a:lnTo>
                <a:lnTo>
                  <a:pt x="26" y="51"/>
                </a:lnTo>
                <a:lnTo>
                  <a:pt x="27" y="50"/>
                </a:lnTo>
                <a:lnTo>
                  <a:pt x="26" y="44"/>
                </a:lnTo>
                <a:lnTo>
                  <a:pt x="28" y="41"/>
                </a:lnTo>
                <a:lnTo>
                  <a:pt x="33" y="39"/>
                </a:lnTo>
                <a:lnTo>
                  <a:pt x="37" y="34"/>
                </a:lnTo>
                <a:lnTo>
                  <a:pt x="41" y="25"/>
                </a:lnTo>
                <a:lnTo>
                  <a:pt x="42" y="21"/>
                </a:lnTo>
                <a:lnTo>
                  <a:pt x="42" y="15"/>
                </a:lnTo>
                <a:lnTo>
                  <a:pt x="39" y="13"/>
                </a:lnTo>
                <a:lnTo>
                  <a:pt x="36" y="13"/>
                </a:lnTo>
                <a:lnTo>
                  <a:pt x="28" y="14"/>
                </a:lnTo>
                <a:lnTo>
                  <a:pt x="22" y="14"/>
                </a:lnTo>
                <a:lnTo>
                  <a:pt x="18" y="14"/>
                </a:lnTo>
                <a:lnTo>
                  <a:pt x="12" y="10"/>
                </a:lnTo>
                <a:lnTo>
                  <a:pt x="9" y="7"/>
                </a:lnTo>
                <a:lnTo>
                  <a:pt x="5" y="7"/>
                </a:lnTo>
                <a:lnTo>
                  <a:pt x="2" y="4"/>
                </a:lnTo>
                <a:lnTo>
                  <a:pt x="0" y="0"/>
                </a:lnTo>
                <a:lnTo>
                  <a:pt x="4" y="1"/>
                </a:lnTo>
                <a:lnTo>
                  <a:pt x="9" y="4"/>
                </a:lnTo>
                <a:lnTo>
                  <a:pt x="14" y="8"/>
                </a:lnTo>
                <a:lnTo>
                  <a:pt x="22" y="12"/>
                </a:lnTo>
                <a:lnTo>
                  <a:pt x="27" y="11"/>
                </a:lnTo>
                <a:lnTo>
                  <a:pt x="32" y="10"/>
                </a:lnTo>
                <a:lnTo>
                  <a:pt x="39" y="9"/>
                </a:lnTo>
                <a:lnTo>
                  <a:pt x="44" y="9"/>
                </a:lnTo>
                <a:lnTo>
                  <a:pt x="48" y="17"/>
                </a:lnTo>
                <a:lnTo>
                  <a:pt x="48" y="24"/>
                </a:lnTo>
                <a:lnTo>
                  <a:pt x="47" y="30"/>
                </a:lnTo>
                <a:lnTo>
                  <a:pt x="49" y="37"/>
                </a:lnTo>
                <a:lnTo>
                  <a:pt x="49" y="43"/>
                </a:lnTo>
                <a:lnTo>
                  <a:pt x="46" y="48"/>
                </a:lnTo>
                <a:lnTo>
                  <a:pt x="43" y="48"/>
                </a:lnTo>
                <a:lnTo>
                  <a:pt x="39" y="50"/>
                </a:lnTo>
                <a:lnTo>
                  <a:pt x="43" y="54"/>
                </a:lnTo>
                <a:lnTo>
                  <a:pt x="46" y="55"/>
                </a:lnTo>
                <a:lnTo>
                  <a:pt x="51" y="56"/>
                </a:lnTo>
                <a:lnTo>
                  <a:pt x="54" y="56"/>
                </a:lnTo>
                <a:lnTo>
                  <a:pt x="45" y="71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1" name="Freeform 1104"/>
          <p:cNvSpPr>
            <a:spLocks/>
          </p:cNvSpPr>
          <p:nvPr/>
        </p:nvSpPr>
        <p:spPr bwMode="auto">
          <a:xfrm>
            <a:off x="4360863" y="3198813"/>
            <a:ext cx="1225550" cy="2384425"/>
          </a:xfrm>
          <a:custGeom>
            <a:avLst/>
            <a:gdLst>
              <a:gd name="T0" fmla="*/ 0 w 772"/>
              <a:gd name="T1" fmla="*/ 84137 h 1502"/>
              <a:gd name="T2" fmla="*/ 26988 w 772"/>
              <a:gd name="T3" fmla="*/ 161925 h 1502"/>
              <a:gd name="T4" fmla="*/ 69850 w 772"/>
              <a:gd name="T5" fmla="*/ 193675 h 1502"/>
              <a:gd name="T6" fmla="*/ 15875 w 772"/>
              <a:gd name="T7" fmla="*/ 234950 h 1502"/>
              <a:gd name="T8" fmla="*/ 46037 w 772"/>
              <a:gd name="T9" fmla="*/ 300037 h 1502"/>
              <a:gd name="T10" fmla="*/ 98425 w 772"/>
              <a:gd name="T11" fmla="*/ 409575 h 1502"/>
              <a:gd name="T12" fmla="*/ 55563 w 772"/>
              <a:gd name="T13" fmla="*/ 452438 h 1502"/>
              <a:gd name="T14" fmla="*/ 41275 w 772"/>
              <a:gd name="T15" fmla="*/ 514350 h 1502"/>
              <a:gd name="T16" fmla="*/ 39687 w 772"/>
              <a:gd name="T17" fmla="*/ 576263 h 1502"/>
              <a:gd name="T18" fmla="*/ 92075 w 772"/>
              <a:gd name="T19" fmla="*/ 649287 h 1502"/>
              <a:gd name="T20" fmla="*/ 180975 w 772"/>
              <a:gd name="T21" fmla="*/ 714375 h 1502"/>
              <a:gd name="T22" fmla="*/ 252413 w 772"/>
              <a:gd name="T23" fmla="*/ 781050 h 1502"/>
              <a:gd name="T24" fmla="*/ 230188 w 772"/>
              <a:gd name="T25" fmla="*/ 828675 h 1502"/>
              <a:gd name="T26" fmla="*/ 169862 w 772"/>
              <a:gd name="T27" fmla="*/ 836613 h 1502"/>
              <a:gd name="T28" fmla="*/ 192087 w 772"/>
              <a:gd name="T29" fmla="*/ 903288 h 1502"/>
              <a:gd name="T30" fmla="*/ 269875 w 772"/>
              <a:gd name="T31" fmla="*/ 906463 h 1502"/>
              <a:gd name="T32" fmla="*/ 276225 w 772"/>
              <a:gd name="T33" fmla="*/ 985838 h 1502"/>
              <a:gd name="T34" fmla="*/ 325437 w 772"/>
              <a:gd name="T35" fmla="*/ 1009650 h 1502"/>
              <a:gd name="T36" fmla="*/ 409575 w 772"/>
              <a:gd name="T37" fmla="*/ 982663 h 1502"/>
              <a:gd name="T38" fmla="*/ 363537 w 772"/>
              <a:gd name="T39" fmla="*/ 1062038 h 1502"/>
              <a:gd name="T40" fmla="*/ 287338 w 772"/>
              <a:gd name="T41" fmla="*/ 1096963 h 1502"/>
              <a:gd name="T42" fmla="*/ 266700 w 772"/>
              <a:gd name="T43" fmla="*/ 1143000 h 1502"/>
              <a:gd name="T44" fmla="*/ 341312 w 772"/>
              <a:gd name="T45" fmla="*/ 1181100 h 1502"/>
              <a:gd name="T46" fmla="*/ 400050 w 772"/>
              <a:gd name="T47" fmla="*/ 1235075 h 1502"/>
              <a:gd name="T48" fmla="*/ 427038 w 772"/>
              <a:gd name="T49" fmla="*/ 1319212 h 1502"/>
              <a:gd name="T50" fmla="*/ 488950 w 772"/>
              <a:gd name="T51" fmla="*/ 1412875 h 1502"/>
              <a:gd name="T52" fmla="*/ 550863 w 772"/>
              <a:gd name="T53" fmla="*/ 1430337 h 1502"/>
              <a:gd name="T54" fmla="*/ 531813 w 772"/>
              <a:gd name="T55" fmla="*/ 1477962 h 1502"/>
              <a:gd name="T56" fmla="*/ 449263 w 772"/>
              <a:gd name="T57" fmla="*/ 1436687 h 1502"/>
              <a:gd name="T58" fmla="*/ 427038 w 772"/>
              <a:gd name="T59" fmla="*/ 1484312 h 1502"/>
              <a:gd name="T60" fmla="*/ 431800 w 772"/>
              <a:gd name="T61" fmla="*/ 1563687 h 1502"/>
              <a:gd name="T62" fmla="*/ 473075 w 772"/>
              <a:gd name="T63" fmla="*/ 1643063 h 1502"/>
              <a:gd name="T64" fmla="*/ 531813 w 772"/>
              <a:gd name="T65" fmla="*/ 1663700 h 1502"/>
              <a:gd name="T66" fmla="*/ 498475 w 772"/>
              <a:gd name="T67" fmla="*/ 1689100 h 1502"/>
              <a:gd name="T68" fmla="*/ 479425 w 772"/>
              <a:gd name="T69" fmla="*/ 1736725 h 1502"/>
              <a:gd name="T70" fmla="*/ 504825 w 772"/>
              <a:gd name="T71" fmla="*/ 1771650 h 1502"/>
              <a:gd name="T72" fmla="*/ 585788 w 772"/>
              <a:gd name="T73" fmla="*/ 1770063 h 1502"/>
              <a:gd name="T74" fmla="*/ 625475 w 772"/>
              <a:gd name="T75" fmla="*/ 1831975 h 1502"/>
              <a:gd name="T76" fmla="*/ 627062 w 772"/>
              <a:gd name="T77" fmla="*/ 1897063 h 1502"/>
              <a:gd name="T78" fmla="*/ 588963 w 772"/>
              <a:gd name="T79" fmla="*/ 1895475 h 1502"/>
              <a:gd name="T80" fmla="*/ 585788 w 772"/>
              <a:gd name="T81" fmla="*/ 1944688 h 1502"/>
              <a:gd name="T82" fmla="*/ 630237 w 772"/>
              <a:gd name="T83" fmla="*/ 2000250 h 1502"/>
              <a:gd name="T84" fmla="*/ 646112 w 772"/>
              <a:gd name="T85" fmla="*/ 2065338 h 1502"/>
              <a:gd name="T86" fmla="*/ 638175 w 772"/>
              <a:gd name="T87" fmla="*/ 2116138 h 1502"/>
              <a:gd name="T88" fmla="*/ 615950 w 772"/>
              <a:gd name="T89" fmla="*/ 2125663 h 1502"/>
              <a:gd name="T90" fmla="*/ 636587 w 772"/>
              <a:gd name="T91" fmla="*/ 2197100 h 1502"/>
              <a:gd name="T92" fmla="*/ 690562 w 772"/>
              <a:gd name="T93" fmla="*/ 2286000 h 1502"/>
              <a:gd name="T94" fmla="*/ 723900 w 772"/>
              <a:gd name="T95" fmla="*/ 2244725 h 1502"/>
              <a:gd name="T96" fmla="*/ 798512 w 772"/>
              <a:gd name="T97" fmla="*/ 2263775 h 1502"/>
              <a:gd name="T98" fmla="*/ 842963 w 772"/>
              <a:gd name="T99" fmla="*/ 2320925 h 1502"/>
              <a:gd name="T100" fmla="*/ 957263 w 772"/>
              <a:gd name="T101" fmla="*/ 2305050 h 1502"/>
              <a:gd name="T102" fmla="*/ 1054100 w 772"/>
              <a:gd name="T103" fmla="*/ 2312988 h 1502"/>
              <a:gd name="T104" fmla="*/ 1122363 w 772"/>
              <a:gd name="T105" fmla="*/ 2317750 h 1502"/>
              <a:gd name="T106" fmla="*/ 1211263 w 772"/>
              <a:gd name="T107" fmla="*/ 2373313 h 150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2"/>
              <a:gd name="T163" fmla="*/ 0 h 1502"/>
              <a:gd name="T164" fmla="*/ 772 w 772"/>
              <a:gd name="T165" fmla="*/ 1502 h 150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2" h="1502">
                <a:moveTo>
                  <a:pt x="12" y="0"/>
                </a:moveTo>
                <a:lnTo>
                  <a:pt x="8" y="12"/>
                </a:lnTo>
                <a:lnTo>
                  <a:pt x="1" y="36"/>
                </a:lnTo>
                <a:lnTo>
                  <a:pt x="0" y="53"/>
                </a:lnTo>
                <a:lnTo>
                  <a:pt x="1" y="66"/>
                </a:lnTo>
                <a:lnTo>
                  <a:pt x="3" y="80"/>
                </a:lnTo>
                <a:lnTo>
                  <a:pt x="8" y="92"/>
                </a:lnTo>
                <a:lnTo>
                  <a:pt x="17" y="102"/>
                </a:lnTo>
                <a:lnTo>
                  <a:pt x="27" y="106"/>
                </a:lnTo>
                <a:lnTo>
                  <a:pt x="40" y="115"/>
                </a:lnTo>
                <a:lnTo>
                  <a:pt x="46" y="119"/>
                </a:lnTo>
                <a:lnTo>
                  <a:pt x="44" y="122"/>
                </a:lnTo>
                <a:lnTo>
                  <a:pt x="38" y="124"/>
                </a:lnTo>
                <a:lnTo>
                  <a:pt x="29" y="126"/>
                </a:lnTo>
                <a:lnTo>
                  <a:pt x="17" y="135"/>
                </a:lnTo>
                <a:lnTo>
                  <a:pt x="10" y="148"/>
                </a:lnTo>
                <a:lnTo>
                  <a:pt x="10" y="157"/>
                </a:lnTo>
                <a:lnTo>
                  <a:pt x="16" y="176"/>
                </a:lnTo>
                <a:lnTo>
                  <a:pt x="24" y="186"/>
                </a:lnTo>
                <a:lnTo>
                  <a:pt x="29" y="189"/>
                </a:lnTo>
                <a:lnTo>
                  <a:pt x="37" y="197"/>
                </a:lnTo>
                <a:lnTo>
                  <a:pt x="44" y="210"/>
                </a:lnTo>
                <a:lnTo>
                  <a:pt x="49" y="230"/>
                </a:lnTo>
                <a:lnTo>
                  <a:pt x="62" y="258"/>
                </a:lnTo>
                <a:lnTo>
                  <a:pt x="54" y="271"/>
                </a:lnTo>
                <a:lnTo>
                  <a:pt x="48" y="274"/>
                </a:lnTo>
                <a:lnTo>
                  <a:pt x="42" y="279"/>
                </a:lnTo>
                <a:lnTo>
                  <a:pt x="35" y="285"/>
                </a:lnTo>
                <a:lnTo>
                  <a:pt x="34" y="297"/>
                </a:lnTo>
                <a:lnTo>
                  <a:pt x="33" y="308"/>
                </a:lnTo>
                <a:lnTo>
                  <a:pt x="27" y="316"/>
                </a:lnTo>
                <a:lnTo>
                  <a:pt x="26" y="324"/>
                </a:lnTo>
                <a:lnTo>
                  <a:pt x="32" y="338"/>
                </a:lnTo>
                <a:lnTo>
                  <a:pt x="27" y="348"/>
                </a:lnTo>
                <a:lnTo>
                  <a:pt x="24" y="353"/>
                </a:lnTo>
                <a:lnTo>
                  <a:pt x="25" y="363"/>
                </a:lnTo>
                <a:lnTo>
                  <a:pt x="25" y="377"/>
                </a:lnTo>
                <a:lnTo>
                  <a:pt x="27" y="389"/>
                </a:lnTo>
                <a:lnTo>
                  <a:pt x="38" y="398"/>
                </a:lnTo>
                <a:lnTo>
                  <a:pt x="58" y="409"/>
                </a:lnTo>
                <a:lnTo>
                  <a:pt x="71" y="420"/>
                </a:lnTo>
                <a:lnTo>
                  <a:pt x="84" y="433"/>
                </a:lnTo>
                <a:lnTo>
                  <a:pt x="97" y="441"/>
                </a:lnTo>
                <a:lnTo>
                  <a:pt x="114" y="450"/>
                </a:lnTo>
                <a:lnTo>
                  <a:pt x="125" y="456"/>
                </a:lnTo>
                <a:lnTo>
                  <a:pt x="142" y="468"/>
                </a:lnTo>
                <a:lnTo>
                  <a:pt x="151" y="475"/>
                </a:lnTo>
                <a:lnTo>
                  <a:pt x="159" y="492"/>
                </a:lnTo>
                <a:lnTo>
                  <a:pt x="159" y="511"/>
                </a:lnTo>
                <a:lnTo>
                  <a:pt x="155" y="516"/>
                </a:lnTo>
                <a:lnTo>
                  <a:pt x="148" y="517"/>
                </a:lnTo>
                <a:lnTo>
                  <a:pt x="145" y="522"/>
                </a:lnTo>
                <a:lnTo>
                  <a:pt x="136" y="522"/>
                </a:lnTo>
                <a:lnTo>
                  <a:pt x="130" y="525"/>
                </a:lnTo>
                <a:lnTo>
                  <a:pt x="118" y="522"/>
                </a:lnTo>
                <a:lnTo>
                  <a:pt x="107" y="527"/>
                </a:lnTo>
                <a:lnTo>
                  <a:pt x="103" y="538"/>
                </a:lnTo>
                <a:lnTo>
                  <a:pt x="100" y="548"/>
                </a:lnTo>
                <a:lnTo>
                  <a:pt x="106" y="563"/>
                </a:lnTo>
                <a:lnTo>
                  <a:pt x="121" y="569"/>
                </a:lnTo>
                <a:lnTo>
                  <a:pt x="132" y="570"/>
                </a:lnTo>
                <a:lnTo>
                  <a:pt x="144" y="570"/>
                </a:lnTo>
                <a:lnTo>
                  <a:pt x="160" y="568"/>
                </a:lnTo>
                <a:lnTo>
                  <a:pt x="170" y="571"/>
                </a:lnTo>
                <a:lnTo>
                  <a:pt x="173" y="581"/>
                </a:lnTo>
                <a:lnTo>
                  <a:pt x="173" y="591"/>
                </a:lnTo>
                <a:lnTo>
                  <a:pt x="174" y="609"/>
                </a:lnTo>
                <a:lnTo>
                  <a:pt x="174" y="621"/>
                </a:lnTo>
                <a:lnTo>
                  <a:pt x="176" y="624"/>
                </a:lnTo>
                <a:lnTo>
                  <a:pt x="181" y="624"/>
                </a:lnTo>
                <a:lnTo>
                  <a:pt x="187" y="628"/>
                </a:lnTo>
                <a:lnTo>
                  <a:pt x="205" y="636"/>
                </a:lnTo>
                <a:lnTo>
                  <a:pt x="216" y="627"/>
                </a:lnTo>
                <a:lnTo>
                  <a:pt x="230" y="615"/>
                </a:lnTo>
                <a:lnTo>
                  <a:pt x="245" y="611"/>
                </a:lnTo>
                <a:lnTo>
                  <a:pt x="258" y="619"/>
                </a:lnTo>
                <a:lnTo>
                  <a:pt x="259" y="631"/>
                </a:lnTo>
                <a:lnTo>
                  <a:pt x="259" y="648"/>
                </a:lnTo>
                <a:lnTo>
                  <a:pt x="249" y="661"/>
                </a:lnTo>
                <a:lnTo>
                  <a:pt x="229" y="669"/>
                </a:lnTo>
                <a:lnTo>
                  <a:pt x="217" y="674"/>
                </a:lnTo>
                <a:lnTo>
                  <a:pt x="209" y="682"/>
                </a:lnTo>
                <a:lnTo>
                  <a:pt x="194" y="687"/>
                </a:lnTo>
                <a:lnTo>
                  <a:pt x="181" y="691"/>
                </a:lnTo>
                <a:lnTo>
                  <a:pt x="172" y="695"/>
                </a:lnTo>
                <a:lnTo>
                  <a:pt x="168" y="702"/>
                </a:lnTo>
                <a:lnTo>
                  <a:pt x="168" y="712"/>
                </a:lnTo>
                <a:lnTo>
                  <a:pt x="168" y="720"/>
                </a:lnTo>
                <a:lnTo>
                  <a:pt x="181" y="731"/>
                </a:lnTo>
                <a:lnTo>
                  <a:pt x="195" y="734"/>
                </a:lnTo>
                <a:lnTo>
                  <a:pt x="207" y="737"/>
                </a:lnTo>
                <a:lnTo>
                  <a:pt x="215" y="744"/>
                </a:lnTo>
                <a:lnTo>
                  <a:pt x="223" y="751"/>
                </a:lnTo>
                <a:lnTo>
                  <a:pt x="238" y="755"/>
                </a:lnTo>
                <a:lnTo>
                  <a:pt x="246" y="763"/>
                </a:lnTo>
                <a:lnTo>
                  <a:pt x="252" y="778"/>
                </a:lnTo>
                <a:lnTo>
                  <a:pt x="256" y="794"/>
                </a:lnTo>
                <a:lnTo>
                  <a:pt x="254" y="807"/>
                </a:lnTo>
                <a:lnTo>
                  <a:pt x="260" y="818"/>
                </a:lnTo>
                <a:lnTo>
                  <a:pt x="269" y="831"/>
                </a:lnTo>
                <a:lnTo>
                  <a:pt x="283" y="847"/>
                </a:lnTo>
                <a:lnTo>
                  <a:pt x="297" y="861"/>
                </a:lnTo>
                <a:lnTo>
                  <a:pt x="305" y="881"/>
                </a:lnTo>
                <a:lnTo>
                  <a:pt x="308" y="890"/>
                </a:lnTo>
                <a:lnTo>
                  <a:pt x="313" y="892"/>
                </a:lnTo>
                <a:lnTo>
                  <a:pt x="325" y="892"/>
                </a:lnTo>
                <a:lnTo>
                  <a:pt x="339" y="893"/>
                </a:lnTo>
                <a:lnTo>
                  <a:pt x="347" y="901"/>
                </a:lnTo>
                <a:lnTo>
                  <a:pt x="348" y="914"/>
                </a:lnTo>
                <a:lnTo>
                  <a:pt x="345" y="920"/>
                </a:lnTo>
                <a:lnTo>
                  <a:pt x="342" y="928"/>
                </a:lnTo>
                <a:lnTo>
                  <a:pt x="335" y="931"/>
                </a:lnTo>
                <a:lnTo>
                  <a:pt x="321" y="926"/>
                </a:lnTo>
                <a:lnTo>
                  <a:pt x="309" y="916"/>
                </a:lnTo>
                <a:lnTo>
                  <a:pt x="294" y="906"/>
                </a:lnTo>
                <a:lnTo>
                  <a:pt x="283" y="905"/>
                </a:lnTo>
                <a:lnTo>
                  <a:pt x="272" y="910"/>
                </a:lnTo>
                <a:lnTo>
                  <a:pt x="269" y="915"/>
                </a:lnTo>
                <a:lnTo>
                  <a:pt x="267" y="925"/>
                </a:lnTo>
                <a:lnTo>
                  <a:pt x="269" y="935"/>
                </a:lnTo>
                <a:lnTo>
                  <a:pt x="269" y="944"/>
                </a:lnTo>
                <a:lnTo>
                  <a:pt x="267" y="956"/>
                </a:lnTo>
                <a:lnTo>
                  <a:pt x="270" y="972"/>
                </a:lnTo>
                <a:lnTo>
                  <a:pt x="272" y="985"/>
                </a:lnTo>
                <a:lnTo>
                  <a:pt x="277" y="997"/>
                </a:lnTo>
                <a:lnTo>
                  <a:pt x="285" y="1011"/>
                </a:lnTo>
                <a:lnTo>
                  <a:pt x="292" y="1029"/>
                </a:lnTo>
                <a:lnTo>
                  <a:pt x="298" y="1035"/>
                </a:lnTo>
                <a:lnTo>
                  <a:pt x="304" y="1035"/>
                </a:lnTo>
                <a:lnTo>
                  <a:pt x="314" y="1035"/>
                </a:lnTo>
                <a:lnTo>
                  <a:pt x="328" y="1041"/>
                </a:lnTo>
                <a:lnTo>
                  <a:pt x="335" y="1048"/>
                </a:lnTo>
                <a:lnTo>
                  <a:pt x="336" y="1051"/>
                </a:lnTo>
                <a:lnTo>
                  <a:pt x="327" y="1056"/>
                </a:lnTo>
                <a:lnTo>
                  <a:pt x="318" y="1058"/>
                </a:lnTo>
                <a:lnTo>
                  <a:pt x="314" y="1064"/>
                </a:lnTo>
                <a:lnTo>
                  <a:pt x="304" y="1068"/>
                </a:lnTo>
                <a:lnTo>
                  <a:pt x="298" y="1073"/>
                </a:lnTo>
                <a:lnTo>
                  <a:pt x="298" y="1085"/>
                </a:lnTo>
                <a:lnTo>
                  <a:pt x="302" y="1094"/>
                </a:lnTo>
                <a:lnTo>
                  <a:pt x="306" y="1102"/>
                </a:lnTo>
                <a:lnTo>
                  <a:pt x="309" y="1108"/>
                </a:lnTo>
                <a:lnTo>
                  <a:pt x="313" y="1112"/>
                </a:lnTo>
                <a:lnTo>
                  <a:pt x="318" y="1116"/>
                </a:lnTo>
                <a:lnTo>
                  <a:pt x="333" y="1121"/>
                </a:lnTo>
                <a:lnTo>
                  <a:pt x="346" y="1119"/>
                </a:lnTo>
                <a:lnTo>
                  <a:pt x="358" y="1114"/>
                </a:lnTo>
                <a:lnTo>
                  <a:pt x="369" y="1115"/>
                </a:lnTo>
                <a:lnTo>
                  <a:pt x="379" y="1123"/>
                </a:lnTo>
                <a:lnTo>
                  <a:pt x="387" y="1131"/>
                </a:lnTo>
                <a:lnTo>
                  <a:pt x="393" y="1141"/>
                </a:lnTo>
                <a:lnTo>
                  <a:pt x="394" y="1154"/>
                </a:lnTo>
                <a:lnTo>
                  <a:pt x="394" y="1171"/>
                </a:lnTo>
                <a:lnTo>
                  <a:pt x="391" y="1175"/>
                </a:lnTo>
                <a:lnTo>
                  <a:pt x="391" y="1183"/>
                </a:lnTo>
                <a:lnTo>
                  <a:pt x="395" y="1195"/>
                </a:lnTo>
                <a:lnTo>
                  <a:pt x="393" y="1211"/>
                </a:lnTo>
                <a:lnTo>
                  <a:pt x="386" y="1211"/>
                </a:lnTo>
                <a:lnTo>
                  <a:pt x="376" y="1201"/>
                </a:lnTo>
                <a:lnTo>
                  <a:pt x="371" y="1194"/>
                </a:lnTo>
                <a:lnTo>
                  <a:pt x="364" y="1195"/>
                </a:lnTo>
                <a:lnTo>
                  <a:pt x="359" y="1203"/>
                </a:lnTo>
                <a:lnTo>
                  <a:pt x="360" y="1216"/>
                </a:lnTo>
                <a:lnTo>
                  <a:pt x="369" y="1225"/>
                </a:lnTo>
                <a:lnTo>
                  <a:pt x="383" y="1231"/>
                </a:lnTo>
                <a:lnTo>
                  <a:pt x="392" y="1234"/>
                </a:lnTo>
                <a:lnTo>
                  <a:pt x="397" y="1243"/>
                </a:lnTo>
                <a:lnTo>
                  <a:pt x="397" y="1260"/>
                </a:lnTo>
                <a:lnTo>
                  <a:pt x="395" y="1272"/>
                </a:lnTo>
                <a:lnTo>
                  <a:pt x="397" y="1282"/>
                </a:lnTo>
                <a:lnTo>
                  <a:pt x="402" y="1291"/>
                </a:lnTo>
                <a:lnTo>
                  <a:pt x="407" y="1301"/>
                </a:lnTo>
                <a:lnTo>
                  <a:pt x="412" y="1314"/>
                </a:lnTo>
                <a:lnTo>
                  <a:pt x="411" y="1326"/>
                </a:lnTo>
                <a:lnTo>
                  <a:pt x="407" y="1334"/>
                </a:lnTo>
                <a:lnTo>
                  <a:pt x="402" y="1333"/>
                </a:lnTo>
                <a:lnTo>
                  <a:pt x="401" y="1326"/>
                </a:lnTo>
                <a:lnTo>
                  <a:pt x="393" y="1327"/>
                </a:lnTo>
                <a:lnTo>
                  <a:pt x="392" y="1334"/>
                </a:lnTo>
                <a:lnTo>
                  <a:pt x="388" y="1339"/>
                </a:lnTo>
                <a:lnTo>
                  <a:pt x="387" y="1345"/>
                </a:lnTo>
                <a:lnTo>
                  <a:pt x="391" y="1354"/>
                </a:lnTo>
                <a:lnTo>
                  <a:pt x="394" y="1367"/>
                </a:lnTo>
                <a:lnTo>
                  <a:pt x="401" y="1384"/>
                </a:lnTo>
                <a:lnTo>
                  <a:pt x="411" y="1407"/>
                </a:lnTo>
                <a:lnTo>
                  <a:pt x="418" y="1426"/>
                </a:lnTo>
                <a:lnTo>
                  <a:pt x="426" y="1438"/>
                </a:lnTo>
                <a:lnTo>
                  <a:pt x="435" y="1440"/>
                </a:lnTo>
                <a:lnTo>
                  <a:pt x="436" y="1432"/>
                </a:lnTo>
                <a:lnTo>
                  <a:pt x="441" y="1428"/>
                </a:lnTo>
                <a:lnTo>
                  <a:pt x="449" y="1423"/>
                </a:lnTo>
                <a:lnTo>
                  <a:pt x="456" y="1414"/>
                </a:lnTo>
                <a:lnTo>
                  <a:pt x="473" y="1408"/>
                </a:lnTo>
                <a:lnTo>
                  <a:pt x="493" y="1407"/>
                </a:lnTo>
                <a:lnTo>
                  <a:pt x="502" y="1416"/>
                </a:lnTo>
                <a:lnTo>
                  <a:pt x="503" y="1426"/>
                </a:lnTo>
                <a:lnTo>
                  <a:pt x="501" y="1440"/>
                </a:lnTo>
                <a:lnTo>
                  <a:pt x="511" y="1445"/>
                </a:lnTo>
                <a:lnTo>
                  <a:pt x="518" y="1453"/>
                </a:lnTo>
                <a:lnTo>
                  <a:pt x="531" y="1462"/>
                </a:lnTo>
                <a:lnTo>
                  <a:pt x="547" y="1462"/>
                </a:lnTo>
                <a:lnTo>
                  <a:pt x="565" y="1456"/>
                </a:lnTo>
                <a:lnTo>
                  <a:pt x="587" y="1449"/>
                </a:lnTo>
                <a:lnTo>
                  <a:pt x="603" y="1452"/>
                </a:lnTo>
                <a:lnTo>
                  <a:pt x="619" y="1458"/>
                </a:lnTo>
                <a:lnTo>
                  <a:pt x="634" y="1457"/>
                </a:lnTo>
                <a:lnTo>
                  <a:pt x="647" y="1452"/>
                </a:lnTo>
                <a:lnTo>
                  <a:pt x="664" y="1457"/>
                </a:lnTo>
                <a:lnTo>
                  <a:pt x="684" y="1459"/>
                </a:lnTo>
                <a:lnTo>
                  <a:pt x="695" y="1456"/>
                </a:lnTo>
                <a:lnTo>
                  <a:pt x="703" y="1456"/>
                </a:lnTo>
                <a:lnTo>
                  <a:pt x="707" y="1460"/>
                </a:lnTo>
                <a:lnTo>
                  <a:pt x="726" y="1473"/>
                </a:lnTo>
                <a:lnTo>
                  <a:pt x="738" y="1486"/>
                </a:lnTo>
                <a:lnTo>
                  <a:pt x="750" y="1488"/>
                </a:lnTo>
                <a:lnTo>
                  <a:pt x="763" y="1495"/>
                </a:lnTo>
                <a:lnTo>
                  <a:pt x="771" y="1501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2" name="Freeform 1105"/>
          <p:cNvSpPr>
            <a:spLocks/>
          </p:cNvSpPr>
          <p:nvPr/>
        </p:nvSpPr>
        <p:spPr bwMode="auto">
          <a:xfrm>
            <a:off x="8788400" y="3714750"/>
            <a:ext cx="76200" cy="509588"/>
          </a:xfrm>
          <a:custGeom>
            <a:avLst/>
            <a:gdLst>
              <a:gd name="T0" fmla="*/ 73025 w 48"/>
              <a:gd name="T1" fmla="*/ 508000 h 321"/>
              <a:gd name="T2" fmla="*/ 68263 w 48"/>
              <a:gd name="T3" fmla="*/ 490538 h 321"/>
              <a:gd name="T4" fmla="*/ 71438 w 48"/>
              <a:gd name="T5" fmla="*/ 474663 h 321"/>
              <a:gd name="T6" fmla="*/ 74613 w 48"/>
              <a:gd name="T7" fmla="*/ 457200 h 321"/>
              <a:gd name="T8" fmla="*/ 71438 w 48"/>
              <a:gd name="T9" fmla="*/ 438150 h 321"/>
              <a:gd name="T10" fmla="*/ 60325 w 48"/>
              <a:gd name="T11" fmla="*/ 425450 h 321"/>
              <a:gd name="T12" fmla="*/ 49212 w 48"/>
              <a:gd name="T13" fmla="*/ 403225 h 321"/>
              <a:gd name="T14" fmla="*/ 60325 w 48"/>
              <a:gd name="T15" fmla="*/ 371475 h 321"/>
              <a:gd name="T16" fmla="*/ 68263 w 48"/>
              <a:gd name="T17" fmla="*/ 346075 h 321"/>
              <a:gd name="T18" fmla="*/ 42862 w 48"/>
              <a:gd name="T19" fmla="*/ 341313 h 321"/>
              <a:gd name="T20" fmla="*/ 33338 w 48"/>
              <a:gd name="T21" fmla="*/ 327025 h 321"/>
              <a:gd name="T22" fmla="*/ 44450 w 48"/>
              <a:gd name="T23" fmla="*/ 284163 h 321"/>
              <a:gd name="T24" fmla="*/ 41275 w 48"/>
              <a:gd name="T25" fmla="*/ 250825 h 321"/>
              <a:gd name="T26" fmla="*/ 19050 w 48"/>
              <a:gd name="T27" fmla="*/ 222250 h 321"/>
              <a:gd name="T28" fmla="*/ 19050 w 48"/>
              <a:gd name="T29" fmla="*/ 200025 h 321"/>
              <a:gd name="T30" fmla="*/ 6350 w 48"/>
              <a:gd name="T31" fmla="*/ 184150 h 321"/>
              <a:gd name="T32" fmla="*/ 0 w 48"/>
              <a:gd name="T33" fmla="*/ 168275 h 321"/>
              <a:gd name="T34" fmla="*/ 4763 w 48"/>
              <a:gd name="T35" fmla="*/ 149225 h 321"/>
              <a:gd name="T36" fmla="*/ 38100 w 48"/>
              <a:gd name="T37" fmla="*/ 122238 h 321"/>
              <a:gd name="T38" fmla="*/ 22225 w 48"/>
              <a:gd name="T39" fmla="*/ 96838 h 321"/>
              <a:gd name="T40" fmla="*/ 14288 w 48"/>
              <a:gd name="T41" fmla="*/ 88900 h 321"/>
              <a:gd name="T42" fmla="*/ 6350 w 48"/>
              <a:gd name="T43" fmla="*/ 77788 h 321"/>
              <a:gd name="T44" fmla="*/ 7938 w 48"/>
              <a:gd name="T45" fmla="*/ 68263 h 321"/>
              <a:gd name="T46" fmla="*/ 14288 w 48"/>
              <a:gd name="T47" fmla="*/ 65088 h 321"/>
              <a:gd name="T48" fmla="*/ 22225 w 48"/>
              <a:gd name="T49" fmla="*/ 50800 h 321"/>
              <a:gd name="T50" fmla="*/ 17463 w 48"/>
              <a:gd name="T51" fmla="*/ 46038 h 321"/>
              <a:gd name="T52" fmla="*/ 17463 w 48"/>
              <a:gd name="T53" fmla="*/ 30163 h 321"/>
              <a:gd name="T54" fmla="*/ 30163 w 48"/>
              <a:gd name="T55" fmla="*/ 22225 h 321"/>
              <a:gd name="T56" fmla="*/ 57150 w 48"/>
              <a:gd name="T57" fmla="*/ 6350 h 321"/>
              <a:gd name="T58" fmla="*/ 73025 w 48"/>
              <a:gd name="T59" fmla="*/ 0 h 3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8"/>
              <a:gd name="T91" fmla="*/ 0 h 321"/>
              <a:gd name="T92" fmla="*/ 48 w 48"/>
              <a:gd name="T93" fmla="*/ 321 h 32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8" h="321">
                <a:moveTo>
                  <a:pt x="46" y="320"/>
                </a:moveTo>
                <a:lnTo>
                  <a:pt x="43" y="309"/>
                </a:lnTo>
                <a:lnTo>
                  <a:pt x="45" y="299"/>
                </a:lnTo>
                <a:lnTo>
                  <a:pt x="47" y="288"/>
                </a:lnTo>
                <a:lnTo>
                  <a:pt x="45" y="276"/>
                </a:lnTo>
                <a:lnTo>
                  <a:pt x="38" y="268"/>
                </a:lnTo>
                <a:lnTo>
                  <a:pt x="31" y="254"/>
                </a:lnTo>
                <a:lnTo>
                  <a:pt x="38" y="234"/>
                </a:lnTo>
                <a:lnTo>
                  <a:pt x="43" y="218"/>
                </a:lnTo>
                <a:lnTo>
                  <a:pt x="27" y="215"/>
                </a:lnTo>
                <a:lnTo>
                  <a:pt x="21" y="206"/>
                </a:lnTo>
                <a:lnTo>
                  <a:pt x="28" y="179"/>
                </a:lnTo>
                <a:lnTo>
                  <a:pt x="26" y="158"/>
                </a:lnTo>
                <a:lnTo>
                  <a:pt x="12" y="140"/>
                </a:lnTo>
                <a:lnTo>
                  <a:pt x="12" y="126"/>
                </a:lnTo>
                <a:lnTo>
                  <a:pt x="4" y="116"/>
                </a:lnTo>
                <a:lnTo>
                  <a:pt x="0" y="106"/>
                </a:lnTo>
                <a:lnTo>
                  <a:pt x="3" y="94"/>
                </a:lnTo>
                <a:lnTo>
                  <a:pt x="24" y="77"/>
                </a:lnTo>
                <a:lnTo>
                  <a:pt x="14" y="61"/>
                </a:lnTo>
                <a:lnTo>
                  <a:pt x="9" y="56"/>
                </a:lnTo>
                <a:lnTo>
                  <a:pt x="4" y="49"/>
                </a:lnTo>
                <a:lnTo>
                  <a:pt x="5" y="43"/>
                </a:lnTo>
                <a:lnTo>
                  <a:pt x="9" y="41"/>
                </a:lnTo>
                <a:lnTo>
                  <a:pt x="14" y="32"/>
                </a:lnTo>
                <a:lnTo>
                  <a:pt x="11" y="29"/>
                </a:lnTo>
                <a:lnTo>
                  <a:pt x="11" y="19"/>
                </a:lnTo>
                <a:lnTo>
                  <a:pt x="19" y="14"/>
                </a:lnTo>
                <a:lnTo>
                  <a:pt x="36" y="4"/>
                </a:lnTo>
                <a:lnTo>
                  <a:pt x="46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3" name="Freeform 1106"/>
          <p:cNvSpPr>
            <a:spLocks/>
          </p:cNvSpPr>
          <p:nvPr/>
        </p:nvSpPr>
        <p:spPr bwMode="auto">
          <a:xfrm>
            <a:off x="8847138" y="3597275"/>
            <a:ext cx="17462" cy="60325"/>
          </a:xfrm>
          <a:custGeom>
            <a:avLst/>
            <a:gdLst>
              <a:gd name="T0" fmla="*/ 15875 w 11"/>
              <a:gd name="T1" fmla="*/ 58738 h 38"/>
              <a:gd name="T2" fmla="*/ 11112 w 11"/>
              <a:gd name="T3" fmla="*/ 53975 h 38"/>
              <a:gd name="T4" fmla="*/ 0 w 11"/>
              <a:gd name="T5" fmla="*/ 23812 h 38"/>
              <a:gd name="T6" fmla="*/ 0 w 11"/>
              <a:gd name="T7" fmla="*/ 1588 h 38"/>
              <a:gd name="T8" fmla="*/ 15875 w 11"/>
              <a:gd name="T9" fmla="*/ 0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"/>
              <a:gd name="T16" fmla="*/ 0 h 38"/>
              <a:gd name="T17" fmla="*/ 11 w 11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" h="38">
                <a:moveTo>
                  <a:pt x="10" y="37"/>
                </a:moveTo>
                <a:lnTo>
                  <a:pt x="7" y="34"/>
                </a:lnTo>
                <a:lnTo>
                  <a:pt x="0" y="15"/>
                </a:lnTo>
                <a:lnTo>
                  <a:pt x="0" y="1"/>
                </a:lnTo>
                <a:lnTo>
                  <a:pt x="1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4" name="Freeform 1107"/>
          <p:cNvSpPr>
            <a:spLocks/>
          </p:cNvSpPr>
          <p:nvPr/>
        </p:nvSpPr>
        <p:spPr bwMode="auto">
          <a:xfrm>
            <a:off x="8861425" y="3411538"/>
            <a:ext cx="3175" cy="23812"/>
          </a:xfrm>
          <a:custGeom>
            <a:avLst/>
            <a:gdLst>
              <a:gd name="T0" fmla="*/ 1588 w 2"/>
              <a:gd name="T1" fmla="*/ 22225 h 15"/>
              <a:gd name="T2" fmla="*/ 1588 w 2"/>
              <a:gd name="T3" fmla="*/ 19050 h 15"/>
              <a:gd name="T4" fmla="*/ 0 w 2"/>
              <a:gd name="T5" fmla="*/ 1587 h 15"/>
              <a:gd name="T6" fmla="*/ 1588 w 2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15"/>
              <a:gd name="T14" fmla="*/ 2 w 2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15">
                <a:moveTo>
                  <a:pt x="1" y="14"/>
                </a:moveTo>
                <a:lnTo>
                  <a:pt x="1" y="12"/>
                </a:lnTo>
                <a:lnTo>
                  <a:pt x="0" y="1"/>
                </a:lnTo>
                <a:lnTo>
                  <a:pt x="1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5" name="Freeform 1108"/>
          <p:cNvSpPr>
            <a:spLocks/>
          </p:cNvSpPr>
          <p:nvPr/>
        </p:nvSpPr>
        <p:spPr bwMode="auto">
          <a:xfrm>
            <a:off x="8318500" y="3162300"/>
            <a:ext cx="546100" cy="239713"/>
          </a:xfrm>
          <a:custGeom>
            <a:avLst/>
            <a:gdLst>
              <a:gd name="T0" fmla="*/ 542925 w 344"/>
              <a:gd name="T1" fmla="*/ 211138 h 151"/>
              <a:gd name="T2" fmla="*/ 517525 w 344"/>
              <a:gd name="T3" fmla="*/ 180975 h 151"/>
              <a:gd name="T4" fmla="*/ 477838 w 344"/>
              <a:gd name="T5" fmla="*/ 204788 h 151"/>
              <a:gd name="T6" fmla="*/ 430213 w 344"/>
              <a:gd name="T7" fmla="*/ 201613 h 151"/>
              <a:gd name="T8" fmla="*/ 442913 w 344"/>
              <a:gd name="T9" fmla="*/ 169863 h 151"/>
              <a:gd name="T10" fmla="*/ 422275 w 344"/>
              <a:gd name="T11" fmla="*/ 173038 h 151"/>
              <a:gd name="T12" fmla="*/ 404812 w 344"/>
              <a:gd name="T13" fmla="*/ 169863 h 151"/>
              <a:gd name="T14" fmla="*/ 407988 w 344"/>
              <a:gd name="T15" fmla="*/ 147638 h 151"/>
              <a:gd name="T16" fmla="*/ 381000 w 344"/>
              <a:gd name="T17" fmla="*/ 142875 h 151"/>
              <a:gd name="T18" fmla="*/ 385762 w 344"/>
              <a:gd name="T19" fmla="*/ 158750 h 151"/>
              <a:gd name="T20" fmla="*/ 368300 w 344"/>
              <a:gd name="T21" fmla="*/ 173038 h 151"/>
              <a:gd name="T22" fmla="*/ 387350 w 344"/>
              <a:gd name="T23" fmla="*/ 188913 h 151"/>
              <a:gd name="T24" fmla="*/ 365125 w 344"/>
              <a:gd name="T25" fmla="*/ 227013 h 151"/>
              <a:gd name="T26" fmla="*/ 341312 w 344"/>
              <a:gd name="T27" fmla="*/ 238125 h 151"/>
              <a:gd name="T28" fmla="*/ 319087 w 344"/>
              <a:gd name="T29" fmla="*/ 228600 h 151"/>
              <a:gd name="T30" fmla="*/ 277812 w 344"/>
              <a:gd name="T31" fmla="*/ 227013 h 151"/>
              <a:gd name="T32" fmla="*/ 247650 w 344"/>
              <a:gd name="T33" fmla="*/ 225425 h 151"/>
              <a:gd name="T34" fmla="*/ 211138 w 344"/>
              <a:gd name="T35" fmla="*/ 233363 h 151"/>
              <a:gd name="T36" fmla="*/ 180975 w 344"/>
              <a:gd name="T37" fmla="*/ 212725 h 151"/>
              <a:gd name="T38" fmla="*/ 195262 w 344"/>
              <a:gd name="T39" fmla="*/ 174625 h 151"/>
              <a:gd name="T40" fmla="*/ 192087 w 344"/>
              <a:gd name="T41" fmla="*/ 147638 h 151"/>
              <a:gd name="T42" fmla="*/ 200025 w 344"/>
              <a:gd name="T43" fmla="*/ 109538 h 151"/>
              <a:gd name="T44" fmla="*/ 193675 w 344"/>
              <a:gd name="T45" fmla="*/ 76200 h 151"/>
              <a:gd name="T46" fmla="*/ 192087 w 344"/>
              <a:gd name="T47" fmla="*/ 44450 h 151"/>
              <a:gd name="T48" fmla="*/ 168275 w 344"/>
              <a:gd name="T49" fmla="*/ 50800 h 151"/>
              <a:gd name="T50" fmla="*/ 134938 w 344"/>
              <a:gd name="T51" fmla="*/ 30163 h 151"/>
              <a:gd name="T52" fmla="*/ 98425 w 344"/>
              <a:gd name="T53" fmla="*/ 30163 h 151"/>
              <a:gd name="T54" fmla="*/ 63500 w 344"/>
              <a:gd name="T55" fmla="*/ 50800 h 151"/>
              <a:gd name="T56" fmla="*/ 79375 w 344"/>
              <a:gd name="T57" fmla="*/ 80963 h 151"/>
              <a:gd name="T58" fmla="*/ 101600 w 344"/>
              <a:gd name="T59" fmla="*/ 106363 h 151"/>
              <a:gd name="T60" fmla="*/ 114300 w 344"/>
              <a:gd name="T61" fmla="*/ 138113 h 151"/>
              <a:gd name="T62" fmla="*/ 80962 w 344"/>
              <a:gd name="T63" fmla="*/ 158750 h 151"/>
              <a:gd name="T64" fmla="*/ 33338 w 344"/>
              <a:gd name="T65" fmla="*/ 123825 h 151"/>
              <a:gd name="T66" fmla="*/ 14288 w 344"/>
              <a:gd name="T67" fmla="*/ 77788 h 151"/>
              <a:gd name="T68" fmla="*/ 11112 w 344"/>
              <a:gd name="T69" fmla="*/ 26988 h 151"/>
              <a:gd name="T70" fmla="*/ 14288 w 344"/>
              <a:gd name="T71" fmla="*/ 0 h 15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44"/>
              <a:gd name="T109" fmla="*/ 0 h 151"/>
              <a:gd name="T110" fmla="*/ 344 w 344"/>
              <a:gd name="T111" fmla="*/ 151 h 15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44" h="151">
                <a:moveTo>
                  <a:pt x="343" y="134"/>
                </a:moveTo>
                <a:lnTo>
                  <a:pt x="342" y="133"/>
                </a:lnTo>
                <a:lnTo>
                  <a:pt x="332" y="123"/>
                </a:lnTo>
                <a:lnTo>
                  <a:pt x="326" y="114"/>
                </a:lnTo>
                <a:lnTo>
                  <a:pt x="313" y="118"/>
                </a:lnTo>
                <a:lnTo>
                  <a:pt x="301" y="129"/>
                </a:lnTo>
                <a:lnTo>
                  <a:pt x="287" y="134"/>
                </a:lnTo>
                <a:lnTo>
                  <a:pt x="271" y="127"/>
                </a:lnTo>
                <a:lnTo>
                  <a:pt x="273" y="114"/>
                </a:lnTo>
                <a:lnTo>
                  <a:pt x="279" y="107"/>
                </a:lnTo>
                <a:lnTo>
                  <a:pt x="273" y="102"/>
                </a:lnTo>
                <a:lnTo>
                  <a:pt x="266" y="109"/>
                </a:lnTo>
                <a:lnTo>
                  <a:pt x="257" y="112"/>
                </a:lnTo>
                <a:lnTo>
                  <a:pt x="255" y="107"/>
                </a:lnTo>
                <a:lnTo>
                  <a:pt x="257" y="100"/>
                </a:lnTo>
                <a:lnTo>
                  <a:pt x="257" y="93"/>
                </a:lnTo>
                <a:lnTo>
                  <a:pt x="248" y="90"/>
                </a:lnTo>
                <a:lnTo>
                  <a:pt x="240" y="90"/>
                </a:lnTo>
                <a:lnTo>
                  <a:pt x="238" y="96"/>
                </a:lnTo>
                <a:lnTo>
                  <a:pt x="243" y="100"/>
                </a:lnTo>
                <a:lnTo>
                  <a:pt x="237" y="103"/>
                </a:lnTo>
                <a:lnTo>
                  <a:pt x="232" y="109"/>
                </a:lnTo>
                <a:lnTo>
                  <a:pt x="237" y="112"/>
                </a:lnTo>
                <a:lnTo>
                  <a:pt x="244" y="119"/>
                </a:lnTo>
                <a:lnTo>
                  <a:pt x="241" y="134"/>
                </a:lnTo>
                <a:lnTo>
                  <a:pt x="230" y="143"/>
                </a:lnTo>
                <a:lnTo>
                  <a:pt x="219" y="148"/>
                </a:lnTo>
                <a:lnTo>
                  <a:pt x="215" y="150"/>
                </a:lnTo>
                <a:lnTo>
                  <a:pt x="206" y="150"/>
                </a:lnTo>
                <a:lnTo>
                  <a:pt x="201" y="144"/>
                </a:lnTo>
                <a:lnTo>
                  <a:pt x="192" y="141"/>
                </a:lnTo>
                <a:lnTo>
                  <a:pt x="175" y="143"/>
                </a:lnTo>
                <a:lnTo>
                  <a:pt x="164" y="146"/>
                </a:lnTo>
                <a:lnTo>
                  <a:pt x="156" y="142"/>
                </a:lnTo>
                <a:lnTo>
                  <a:pt x="147" y="143"/>
                </a:lnTo>
                <a:lnTo>
                  <a:pt x="133" y="147"/>
                </a:lnTo>
                <a:lnTo>
                  <a:pt x="123" y="143"/>
                </a:lnTo>
                <a:lnTo>
                  <a:pt x="114" y="134"/>
                </a:lnTo>
                <a:lnTo>
                  <a:pt x="112" y="121"/>
                </a:lnTo>
                <a:lnTo>
                  <a:pt x="123" y="110"/>
                </a:lnTo>
                <a:lnTo>
                  <a:pt x="126" y="101"/>
                </a:lnTo>
                <a:lnTo>
                  <a:pt x="121" y="93"/>
                </a:lnTo>
                <a:lnTo>
                  <a:pt x="122" y="79"/>
                </a:lnTo>
                <a:lnTo>
                  <a:pt x="126" y="69"/>
                </a:lnTo>
                <a:lnTo>
                  <a:pt x="123" y="63"/>
                </a:lnTo>
                <a:lnTo>
                  <a:pt x="122" y="48"/>
                </a:lnTo>
                <a:lnTo>
                  <a:pt x="122" y="37"/>
                </a:lnTo>
                <a:lnTo>
                  <a:pt x="121" y="28"/>
                </a:lnTo>
                <a:lnTo>
                  <a:pt x="112" y="21"/>
                </a:lnTo>
                <a:lnTo>
                  <a:pt x="106" y="32"/>
                </a:lnTo>
                <a:lnTo>
                  <a:pt x="94" y="34"/>
                </a:lnTo>
                <a:lnTo>
                  <a:pt x="85" y="19"/>
                </a:lnTo>
                <a:lnTo>
                  <a:pt x="76" y="20"/>
                </a:lnTo>
                <a:lnTo>
                  <a:pt x="62" y="19"/>
                </a:lnTo>
                <a:lnTo>
                  <a:pt x="51" y="23"/>
                </a:lnTo>
                <a:lnTo>
                  <a:pt x="40" y="32"/>
                </a:lnTo>
                <a:lnTo>
                  <a:pt x="36" y="47"/>
                </a:lnTo>
                <a:lnTo>
                  <a:pt x="50" y="51"/>
                </a:lnTo>
                <a:lnTo>
                  <a:pt x="62" y="53"/>
                </a:lnTo>
                <a:lnTo>
                  <a:pt x="64" y="67"/>
                </a:lnTo>
                <a:lnTo>
                  <a:pt x="60" y="80"/>
                </a:lnTo>
                <a:lnTo>
                  <a:pt x="72" y="87"/>
                </a:lnTo>
                <a:lnTo>
                  <a:pt x="75" y="103"/>
                </a:lnTo>
                <a:lnTo>
                  <a:pt x="51" y="100"/>
                </a:lnTo>
                <a:lnTo>
                  <a:pt x="35" y="86"/>
                </a:lnTo>
                <a:lnTo>
                  <a:pt x="21" y="78"/>
                </a:lnTo>
                <a:lnTo>
                  <a:pt x="13" y="62"/>
                </a:lnTo>
                <a:lnTo>
                  <a:pt x="9" y="49"/>
                </a:lnTo>
                <a:lnTo>
                  <a:pt x="0" y="33"/>
                </a:lnTo>
                <a:lnTo>
                  <a:pt x="7" y="17"/>
                </a:lnTo>
                <a:lnTo>
                  <a:pt x="8" y="10"/>
                </a:lnTo>
                <a:lnTo>
                  <a:pt x="9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6" name="Freeform 1109"/>
          <p:cNvSpPr>
            <a:spLocks/>
          </p:cNvSpPr>
          <p:nvPr/>
        </p:nvSpPr>
        <p:spPr bwMode="auto">
          <a:xfrm>
            <a:off x="5588000" y="5594350"/>
            <a:ext cx="327025" cy="153988"/>
          </a:xfrm>
          <a:custGeom>
            <a:avLst/>
            <a:gdLst>
              <a:gd name="T0" fmla="*/ 325438 w 206"/>
              <a:gd name="T1" fmla="*/ 147638 h 97"/>
              <a:gd name="T2" fmla="*/ 320675 w 206"/>
              <a:gd name="T3" fmla="*/ 136525 h 97"/>
              <a:gd name="T4" fmla="*/ 304800 w 206"/>
              <a:gd name="T5" fmla="*/ 136525 h 97"/>
              <a:gd name="T6" fmla="*/ 288925 w 206"/>
              <a:gd name="T7" fmla="*/ 152400 h 97"/>
              <a:gd name="T8" fmla="*/ 277813 w 206"/>
              <a:gd name="T9" fmla="*/ 152400 h 97"/>
              <a:gd name="T10" fmla="*/ 280988 w 206"/>
              <a:gd name="T11" fmla="*/ 139700 h 97"/>
              <a:gd name="T12" fmla="*/ 284163 w 206"/>
              <a:gd name="T13" fmla="*/ 123825 h 97"/>
              <a:gd name="T14" fmla="*/ 273050 w 206"/>
              <a:gd name="T15" fmla="*/ 114300 h 97"/>
              <a:gd name="T16" fmla="*/ 252413 w 206"/>
              <a:gd name="T17" fmla="*/ 106363 h 97"/>
              <a:gd name="T18" fmla="*/ 230188 w 206"/>
              <a:gd name="T19" fmla="*/ 120650 h 97"/>
              <a:gd name="T20" fmla="*/ 227013 w 206"/>
              <a:gd name="T21" fmla="*/ 117475 h 97"/>
              <a:gd name="T22" fmla="*/ 225425 w 206"/>
              <a:gd name="T23" fmla="*/ 90488 h 97"/>
              <a:gd name="T24" fmla="*/ 217488 w 206"/>
              <a:gd name="T25" fmla="*/ 74613 h 97"/>
              <a:gd name="T26" fmla="*/ 198437 w 206"/>
              <a:gd name="T27" fmla="*/ 98425 h 97"/>
              <a:gd name="T28" fmla="*/ 185737 w 206"/>
              <a:gd name="T29" fmla="*/ 101600 h 97"/>
              <a:gd name="T30" fmla="*/ 171450 w 206"/>
              <a:gd name="T31" fmla="*/ 82550 h 97"/>
              <a:gd name="T32" fmla="*/ 165100 w 206"/>
              <a:gd name="T33" fmla="*/ 63500 h 97"/>
              <a:gd name="T34" fmla="*/ 147638 w 206"/>
              <a:gd name="T35" fmla="*/ 55563 h 97"/>
              <a:gd name="T36" fmla="*/ 128588 w 206"/>
              <a:gd name="T37" fmla="*/ 61913 h 97"/>
              <a:gd name="T38" fmla="*/ 117475 w 206"/>
              <a:gd name="T39" fmla="*/ 57150 h 97"/>
              <a:gd name="T40" fmla="*/ 107950 w 206"/>
              <a:gd name="T41" fmla="*/ 44450 h 97"/>
              <a:gd name="T42" fmla="*/ 101600 w 206"/>
              <a:gd name="T43" fmla="*/ 30163 h 97"/>
              <a:gd name="T44" fmla="*/ 109538 w 206"/>
              <a:gd name="T45" fmla="*/ 12700 h 97"/>
              <a:gd name="T46" fmla="*/ 100012 w 206"/>
              <a:gd name="T47" fmla="*/ 0 h 97"/>
              <a:gd name="T48" fmla="*/ 82550 w 206"/>
              <a:gd name="T49" fmla="*/ 4763 h 97"/>
              <a:gd name="T50" fmla="*/ 63500 w 206"/>
              <a:gd name="T51" fmla="*/ 12700 h 97"/>
              <a:gd name="T52" fmla="*/ 55563 w 206"/>
              <a:gd name="T53" fmla="*/ 6350 h 97"/>
              <a:gd name="T54" fmla="*/ 47625 w 206"/>
              <a:gd name="T55" fmla="*/ 4763 h 97"/>
              <a:gd name="T56" fmla="*/ 34925 w 206"/>
              <a:gd name="T57" fmla="*/ 12700 h 97"/>
              <a:gd name="T58" fmla="*/ 25400 w 206"/>
              <a:gd name="T59" fmla="*/ 33338 h 97"/>
              <a:gd name="T60" fmla="*/ 15875 w 206"/>
              <a:gd name="T61" fmla="*/ 46038 h 97"/>
              <a:gd name="T62" fmla="*/ 11112 w 206"/>
              <a:gd name="T63" fmla="*/ 65088 h 97"/>
              <a:gd name="T64" fmla="*/ 0 w 206"/>
              <a:gd name="T65" fmla="*/ 73025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6"/>
              <a:gd name="T100" fmla="*/ 0 h 97"/>
              <a:gd name="T101" fmla="*/ 206 w 206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6" h="97">
                <a:moveTo>
                  <a:pt x="205" y="93"/>
                </a:moveTo>
                <a:lnTo>
                  <a:pt x="202" y="86"/>
                </a:lnTo>
                <a:lnTo>
                  <a:pt x="192" y="86"/>
                </a:lnTo>
                <a:lnTo>
                  <a:pt x="182" y="96"/>
                </a:lnTo>
                <a:lnTo>
                  <a:pt x="175" y="96"/>
                </a:lnTo>
                <a:lnTo>
                  <a:pt x="177" y="88"/>
                </a:lnTo>
                <a:lnTo>
                  <a:pt x="179" y="78"/>
                </a:lnTo>
                <a:lnTo>
                  <a:pt x="172" y="72"/>
                </a:lnTo>
                <a:lnTo>
                  <a:pt x="159" y="67"/>
                </a:lnTo>
                <a:lnTo>
                  <a:pt x="145" y="76"/>
                </a:lnTo>
                <a:lnTo>
                  <a:pt x="143" y="74"/>
                </a:lnTo>
                <a:lnTo>
                  <a:pt x="142" y="57"/>
                </a:lnTo>
                <a:lnTo>
                  <a:pt x="137" y="47"/>
                </a:lnTo>
                <a:lnTo>
                  <a:pt x="125" y="62"/>
                </a:lnTo>
                <a:lnTo>
                  <a:pt x="117" y="64"/>
                </a:lnTo>
                <a:lnTo>
                  <a:pt x="108" y="52"/>
                </a:lnTo>
                <a:lnTo>
                  <a:pt x="104" y="40"/>
                </a:lnTo>
                <a:lnTo>
                  <a:pt x="93" y="35"/>
                </a:lnTo>
                <a:lnTo>
                  <a:pt x="81" y="39"/>
                </a:lnTo>
                <a:lnTo>
                  <a:pt x="74" y="36"/>
                </a:lnTo>
                <a:lnTo>
                  <a:pt x="68" y="28"/>
                </a:lnTo>
                <a:lnTo>
                  <a:pt x="64" y="19"/>
                </a:lnTo>
                <a:lnTo>
                  <a:pt x="69" y="8"/>
                </a:lnTo>
                <a:lnTo>
                  <a:pt x="63" y="0"/>
                </a:lnTo>
                <a:lnTo>
                  <a:pt x="52" y="3"/>
                </a:lnTo>
                <a:lnTo>
                  <a:pt x="40" y="8"/>
                </a:lnTo>
                <a:lnTo>
                  <a:pt x="35" y="4"/>
                </a:lnTo>
                <a:lnTo>
                  <a:pt x="30" y="3"/>
                </a:lnTo>
                <a:lnTo>
                  <a:pt x="22" y="8"/>
                </a:lnTo>
                <a:lnTo>
                  <a:pt x="16" y="21"/>
                </a:lnTo>
                <a:lnTo>
                  <a:pt x="10" y="29"/>
                </a:lnTo>
                <a:lnTo>
                  <a:pt x="7" y="41"/>
                </a:lnTo>
                <a:lnTo>
                  <a:pt x="0" y="46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7" name="Freeform 1110"/>
          <p:cNvSpPr>
            <a:spLocks/>
          </p:cNvSpPr>
          <p:nvPr/>
        </p:nvSpPr>
        <p:spPr bwMode="auto">
          <a:xfrm>
            <a:off x="5308600" y="3313113"/>
            <a:ext cx="149225" cy="557212"/>
          </a:xfrm>
          <a:custGeom>
            <a:avLst/>
            <a:gdLst>
              <a:gd name="T0" fmla="*/ 115888 w 94"/>
              <a:gd name="T1" fmla="*/ 555625 h 351"/>
              <a:gd name="T2" fmla="*/ 123825 w 94"/>
              <a:gd name="T3" fmla="*/ 550862 h 351"/>
              <a:gd name="T4" fmla="*/ 127000 w 94"/>
              <a:gd name="T5" fmla="*/ 542925 h 351"/>
              <a:gd name="T6" fmla="*/ 127000 w 94"/>
              <a:gd name="T7" fmla="*/ 523875 h 351"/>
              <a:gd name="T8" fmla="*/ 127000 w 94"/>
              <a:gd name="T9" fmla="*/ 511175 h 351"/>
              <a:gd name="T10" fmla="*/ 133350 w 94"/>
              <a:gd name="T11" fmla="*/ 504825 h 351"/>
              <a:gd name="T12" fmla="*/ 139700 w 94"/>
              <a:gd name="T13" fmla="*/ 490537 h 351"/>
              <a:gd name="T14" fmla="*/ 134938 w 94"/>
              <a:gd name="T15" fmla="*/ 474662 h 351"/>
              <a:gd name="T16" fmla="*/ 130175 w 94"/>
              <a:gd name="T17" fmla="*/ 461962 h 351"/>
              <a:gd name="T18" fmla="*/ 130175 w 94"/>
              <a:gd name="T19" fmla="*/ 447675 h 351"/>
              <a:gd name="T20" fmla="*/ 128588 w 94"/>
              <a:gd name="T21" fmla="*/ 441325 h 351"/>
              <a:gd name="T22" fmla="*/ 119063 w 94"/>
              <a:gd name="T23" fmla="*/ 434975 h 351"/>
              <a:gd name="T24" fmla="*/ 122238 w 94"/>
              <a:gd name="T25" fmla="*/ 427037 h 351"/>
              <a:gd name="T26" fmla="*/ 119063 w 94"/>
              <a:gd name="T27" fmla="*/ 417512 h 351"/>
              <a:gd name="T28" fmla="*/ 114300 w 94"/>
              <a:gd name="T29" fmla="*/ 412750 h 351"/>
              <a:gd name="T30" fmla="*/ 98425 w 94"/>
              <a:gd name="T31" fmla="*/ 407987 h 351"/>
              <a:gd name="T32" fmla="*/ 92075 w 94"/>
              <a:gd name="T33" fmla="*/ 392112 h 351"/>
              <a:gd name="T34" fmla="*/ 103188 w 94"/>
              <a:gd name="T35" fmla="*/ 385762 h 351"/>
              <a:gd name="T36" fmla="*/ 114300 w 94"/>
              <a:gd name="T37" fmla="*/ 366712 h 351"/>
              <a:gd name="T38" fmla="*/ 112713 w 94"/>
              <a:gd name="T39" fmla="*/ 360362 h 351"/>
              <a:gd name="T40" fmla="*/ 104775 w 94"/>
              <a:gd name="T41" fmla="*/ 347662 h 351"/>
              <a:gd name="T42" fmla="*/ 107950 w 94"/>
              <a:gd name="T43" fmla="*/ 330200 h 351"/>
              <a:gd name="T44" fmla="*/ 115888 w 94"/>
              <a:gd name="T45" fmla="*/ 323850 h 351"/>
              <a:gd name="T46" fmla="*/ 123825 w 94"/>
              <a:gd name="T47" fmla="*/ 314325 h 351"/>
              <a:gd name="T48" fmla="*/ 127000 w 94"/>
              <a:gd name="T49" fmla="*/ 303212 h 351"/>
              <a:gd name="T50" fmla="*/ 141288 w 94"/>
              <a:gd name="T51" fmla="*/ 288925 h 351"/>
              <a:gd name="T52" fmla="*/ 141288 w 94"/>
              <a:gd name="T53" fmla="*/ 209550 h 351"/>
              <a:gd name="T54" fmla="*/ 146050 w 94"/>
              <a:gd name="T55" fmla="*/ 192087 h 351"/>
              <a:gd name="T56" fmla="*/ 147638 w 94"/>
              <a:gd name="T57" fmla="*/ 166687 h 351"/>
              <a:gd name="T58" fmla="*/ 147638 w 94"/>
              <a:gd name="T59" fmla="*/ 144462 h 351"/>
              <a:gd name="T60" fmla="*/ 131763 w 94"/>
              <a:gd name="T61" fmla="*/ 134937 h 351"/>
              <a:gd name="T62" fmla="*/ 122238 w 94"/>
              <a:gd name="T63" fmla="*/ 131762 h 351"/>
              <a:gd name="T64" fmla="*/ 73025 w 94"/>
              <a:gd name="T65" fmla="*/ 87312 h 351"/>
              <a:gd name="T66" fmla="*/ 41275 w 94"/>
              <a:gd name="T67" fmla="*/ 60325 h 351"/>
              <a:gd name="T68" fmla="*/ 14288 w 94"/>
              <a:gd name="T69" fmla="*/ 42862 h 351"/>
              <a:gd name="T70" fmla="*/ 17463 w 94"/>
              <a:gd name="T71" fmla="*/ 22225 h 351"/>
              <a:gd name="T72" fmla="*/ 6350 w 94"/>
              <a:gd name="T73" fmla="*/ 9525 h 351"/>
              <a:gd name="T74" fmla="*/ 0 w 94"/>
              <a:gd name="T75" fmla="*/ 0 h 35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4"/>
              <a:gd name="T115" fmla="*/ 0 h 351"/>
              <a:gd name="T116" fmla="*/ 94 w 94"/>
              <a:gd name="T117" fmla="*/ 351 h 35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4" h="351">
                <a:moveTo>
                  <a:pt x="73" y="350"/>
                </a:moveTo>
                <a:lnTo>
                  <a:pt x="78" y="347"/>
                </a:lnTo>
                <a:lnTo>
                  <a:pt x="80" y="342"/>
                </a:lnTo>
                <a:lnTo>
                  <a:pt x="80" y="330"/>
                </a:lnTo>
                <a:lnTo>
                  <a:pt x="80" y="322"/>
                </a:lnTo>
                <a:lnTo>
                  <a:pt x="84" y="318"/>
                </a:lnTo>
                <a:lnTo>
                  <a:pt x="88" y="309"/>
                </a:lnTo>
                <a:lnTo>
                  <a:pt x="85" y="299"/>
                </a:lnTo>
                <a:lnTo>
                  <a:pt x="82" y="291"/>
                </a:lnTo>
                <a:lnTo>
                  <a:pt x="82" y="282"/>
                </a:lnTo>
                <a:lnTo>
                  <a:pt x="81" y="278"/>
                </a:lnTo>
                <a:lnTo>
                  <a:pt x="75" y="274"/>
                </a:lnTo>
                <a:lnTo>
                  <a:pt x="77" y="269"/>
                </a:lnTo>
                <a:lnTo>
                  <a:pt x="75" y="263"/>
                </a:lnTo>
                <a:lnTo>
                  <a:pt x="72" y="260"/>
                </a:lnTo>
                <a:lnTo>
                  <a:pt x="62" y="257"/>
                </a:lnTo>
                <a:lnTo>
                  <a:pt x="58" y="247"/>
                </a:lnTo>
                <a:lnTo>
                  <a:pt x="65" y="243"/>
                </a:lnTo>
                <a:lnTo>
                  <a:pt x="72" y="231"/>
                </a:lnTo>
                <a:lnTo>
                  <a:pt x="71" y="227"/>
                </a:lnTo>
                <a:lnTo>
                  <a:pt x="66" y="219"/>
                </a:lnTo>
                <a:lnTo>
                  <a:pt x="68" y="208"/>
                </a:lnTo>
                <a:lnTo>
                  <a:pt x="73" y="204"/>
                </a:lnTo>
                <a:lnTo>
                  <a:pt x="78" y="198"/>
                </a:lnTo>
                <a:lnTo>
                  <a:pt x="80" y="191"/>
                </a:lnTo>
                <a:lnTo>
                  <a:pt x="89" y="182"/>
                </a:lnTo>
                <a:lnTo>
                  <a:pt x="89" y="132"/>
                </a:lnTo>
                <a:lnTo>
                  <a:pt x="92" y="121"/>
                </a:lnTo>
                <a:lnTo>
                  <a:pt x="93" y="105"/>
                </a:lnTo>
                <a:lnTo>
                  <a:pt x="93" y="91"/>
                </a:lnTo>
                <a:lnTo>
                  <a:pt x="83" y="85"/>
                </a:lnTo>
                <a:lnTo>
                  <a:pt x="77" y="83"/>
                </a:lnTo>
                <a:lnTo>
                  <a:pt x="46" y="55"/>
                </a:lnTo>
                <a:lnTo>
                  <a:pt x="26" y="38"/>
                </a:lnTo>
                <a:lnTo>
                  <a:pt x="9" y="27"/>
                </a:lnTo>
                <a:lnTo>
                  <a:pt x="11" y="14"/>
                </a:lnTo>
                <a:lnTo>
                  <a:pt x="4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8" name="Freeform 1111"/>
          <p:cNvSpPr>
            <a:spLocks/>
          </p:cNvSpPr>
          <p:nvPr/>
        </p:nvSpPr>
        <p:spPr bwMode="auto">
          <a:xfrm>
            <a:off x="3133725" y="523875"/>
            <a:ext cx="2428875" cy="450850"/>
          </a:xfrm>
          <a:custGeom>
            <a:avLst/>
            <a:gdLst>
              <a:gd name="T0" fmla="*/ 2370138 w 1530"/>
              <a:gd name="T1" fmla="*/ 217488 h 284"/>
              <a:gd name="T2" fmla="*/ 2287588 w 1530"/>
              <a:gd name="T3" fmla="*/ 184150 h 284"/>
              <a:gd name="T4" fmla="*/ 2216150 w 1530"/>
              <a:gd name="T5" fmla="*/ 157162 h 284"/>
              <a:gd name="T6" fmla="*/ 2203450 w 1530"/>
              <a:gd name="T7" fmla="*/ 211138 h 284"/>
              <a:gd name="T8" fmla="*/ 2157413 w 1530"/>
              <a:gd name="T9" fmla="*/ 152400 h 284"/>
              <a:gd name="T10" fmla="*/ 2135188 w 1530"/>
              <a:gd name="T11" fmla="*/ 115887 h 284"/>
              <a:gd name="T12" fmla="*/ 2089150 w 1530"/>
              <a:gd name="T13" fmla="*/ 82550 h 284"/>
              <a:gd name="T14" fmla="*/ 2020888 w 1530"/>
              <a:gd name="T15" fmla="*/ 76200 h 284"/>
              <a:gd name="T16" fmla="*/ 1990725 w 1530"/>
              <a:gd name="T17" fmla="*/ 0 h 284"/>
              <a:gd name="T18" fmla="*/ 1938338 w 1530"/>
              <a:gd name="T19" fmla="*/ 63500 h 284"/>
              <a:gd name="T20" fmla="*/ 1897063 w 1530"/>
              <a:gd name="T21" fmla="*/ 88900 h 284"/>
              <a:gd name="T22" fmla="*/ 1849438 w 1530"/>
              <a:gd name="T23" fmla="*/ 85725 h 284"/>
              <a:gd name="T24" fmla="*/ 1812925 w 1530"/>
              <a:gd name="T25" fmla="*/ 123825 h 284"/>
              <a:gd name="T26" fmla="*/ 1771650 w 1530"/>
              <a:gd name="T27" fmla="*/ 130175 h 284"/>
              <a:gd name="T28" fmla="*/ 1743075 w 1530"/>
              <a:gd name="T29" fmla="*/ 152400 h 284"/>
              <a:gd name="T30" fmla="*/ 1724025 w 1530"/>
              <a:gd name="T31" fmla="*/ 182562 h 284"/>
              <a:gd name="T32" fmla="*/ 1673225 w 1530"/>
              <a:gd name="T33" fmla="*/ 179387 h 284"/>
              <a:gd name="T34" fmla="*/ 1630363 w 1530"/>
              <a:gd name="T35" fmla="*/ 142875 h 284"/>
              <a:gd name="T36" fmla="*/ 1576387 w 1530"/>
              <a:gd name="T37" fmla="*/ 142875 h 284"/>
              <a:gd name="T38" fmla="*/ 1531937 w 1530"/>
              <a:gd name="T39" fmla="*/ 120650 h 284"/>
              <a:gd name="T40" fmla="*/ 1547812 w 1530"/>
              <a:gd name="T41" fmla="*/ 161925 h 284"/>
              <a:gd name="T42" fmla="*/ 1493837 w 1530"/>
              <a:gd name="T43" fmla="*/ 212725 h 284"/>
              <a:gd name="T44" fmla="*/ 1463675 w 1530"/>
              <a:gd name="T45" fmla="*/ 211138 h 284"/>
              <a:gd name="T46" fmla="*/ 1441450 w 1530"/>
              <a:gd name="T47" fmla="*/ 238125 h 284"/>
              <a:gd name="T48" fmla="*/ 1401762 w 1530"/>
              <a:gd name="T49" fmla="*/ 214313 h 284"/>
              <a:gd name="T50" fmla="*/ 1379537 w 1530"/>
              <a:gd name="T51" fmla="*/ 168275 h 284"/>
              <a:gd name="T52" fmla="*/ 1300162 w 1530"/>
              <a:gd name="T53" fmla="*/ 171450 h 284"/>
              <a:gd name="T54" fmla="*/ 1239837 w 1530"/>
              <a:gd name="T55" fmla="*/ 206375 h 284"/>
              <a:gd name="T56" fmla="*/ 1169988 w 1530"/>
              <a:gd name="T57" fmla="*/ 203200 h 284"/>
              <a:gd name="T58" fmla="*/ 1162050 w 1530"/>
              <a:gd name="T59" fmla="*/ 138112 h 284"/>
              <a:gd name="T60" fmla="*/ 1111250 w 1530"/>
              <a:gd name="T61" fmla="*/ 76200 h 284"/>
              <a:gd name="T62" fmla="*/ 1085850 w 1530"/>
              <a:gd name="T63" fmla="*/ 131762 h 284"/>
              <a:gd name="T64" fmla="*/ 1014413 w 1530"/>
              <a:gd name="T65" fmla="*/ 133350 h 284"/>
              <a:gd name="T66" fmla="*/ 1030288 w 1530"/>
              <a:gd name="T67" fmla="*/ 196850 h 284"/>
              <a:gd name="T68" fmla="*/ 950913 w 1530"/>
              <a:gd name="T69" fmla="*/ 179387 h 284"/>
              <a:gd name="T70" fmla="*/ 906463 w 1530"/>
              <a:gd name="T71" fmla="*/ 225425 h 284"/>
              <a:gd name="T72" fmla="*/ 841375 w 1530"/>
              <a:gd name="T73" fmla="*/ 227012 h 284"/>
              <a:gd name="T74" fmla="*/ 790575 w 1530"/>
              <a:gd name="T75" fmla="*/ 231775 h 284"/>
              <a:gd name="T76" fmla="*/ 735012 w 1530"/>
              <a:gd name="T77" fmla="*/ 255587 h 284"/>
              <a:gd name="T78" fmla="*/ 674687 w 1530"/>
              <a:gd name="T79" fmla="*/ 252412 h 284"/>
              <a:gd name="T80" fmla="*/ 644525 w 1530"/>
              <a:gd name="T81" fmla="*/ 287337 h 284"/>
              <a:gd name="T82" fmla="*/ 574675 w 1530"/>
              <a:gd name="T83" fmla="*/ 327025 h 284"/>
              <a:gd name="T84" fmla="*/ 531813 w 1530"/>
              <a:gd name="T85" fmla="*/ 361950 h 284"/>
              <a:gd name="T86" fmla="*/ 474663 w 1530"/>
              <a:gd name="T87" fmla="*/ 325437 h 284"/>
              <a:gd name="T88" fmla="*/ 403225 w 1530"/>
              <a:gd name="T89" fmla="*/ 317500 h 284"/>
              <a:gd name="T90" fmla="*/ 428625 w 1530"/>
              <a:gd name="T91" fmla="*/ 369887 h 284"/>
              <a:gd name="T92" fmla="*/ 382587 w 1530"/>
              <a:gd name="T93" fmla="*/ 406400 h 284"/>
              <a:gd name="T94" fmla="*/ 344487 w 1530"/>
              <a:gd name="T95" fmla="*/ 449263 h 284"/>
              <a:gd name="T96" fmla="*/ 298450 w 1530"/>
              <a:gd name="T97" fmla="*/ 449263 h 284"/>
              <a:gd name="T98" fmla="*/ 252413 w 1530"/>
              <a:gd name="T99" fmla="*/ 409575 h 284"/>
              <a:gd name="T100" fmla="*/ 185737 w 1530"/>
              <a:gd name="T101" fmla="*/ 395287 h 284"/>
              <a:gd name="T102" fmla="*/ 117475 w 1530"/>
              <a:gd name="T103" fmla="*/ 404812 h 284"/>
              <a:gd name="T104" fmla="*/ 74613 w 1530"/>
              <a:gd name="T105" fmla="*/ 403225 h 284"/>
              <a:gd name="T106" fmla="*/ 4762 w 1530"/>
              <a:gd name="T107" fmla="*/ 420688 h 28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30"/>
              <a:gd name="T163" fmla="*/ 0 h 284"/>
              <a:gd name="T164" fmla="*/ 1530 w 1530"/>
              <a:gd name="T165" fmla="*/ 284 h 28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30" h="284">
                <a:moveTo>
                  <a:pt x="1529" y="145"/>
                </a:moveTo>
                <a:lnTo>
                  <a:pt x="1514" y="145"/>
                </a:lnTo>
                <a:lnTo>
                  <a:pt x="1493" y="137"/>
                </a:lnTo>
                <a:lnTo>
                  <a:pt x="1476" y="128"/>
                </a:lnTo>
                <a:lnTo>
                  <a:pt x="1458" y="120"/>
                </a:lnTo>
                <a:lnTo>
                  <a:pt x="1441" y="116"/>
                </a:lnTo>
                <a:lnTo>
                  <a:pt x="1429" y="106"/>
                </a:lnTo>
                <a:lnTo>
                  <a:pt x="1414" y="99"/>
                </a:lnTo>
                <a:lnTo>
                  <a:pt x="1396" y="99"/>
                </a:lnTo>
                <a:lnTo>
                  <a:pt x="1390" y="111"/>
                </a:lnTo>
                <a:lnTo>
                  <a:pt x="1393" y="124"/>
                </a:lnTo>
                <a:lnTo>
                  <a:pt x="1388" y="133"/>
                </a:lnTo>
                <a:lnTo>
                  <a:pt x="1382" y="129"/>
                </a:lnTo>
                <a:lnTo>
                  <a:pt x="1375" y="113"/>
                </a:lnTo>
                <a:lnTo>
                  <a:pt x="1359" y="96"/>
                </a:lnTo>
                <a:lnTo>
                  <a:pt x="1349" y="94"/>
                </a:lnTo>
                <a:lnTo>
                  <a:pt x="1343" y="85"/>
                </a:lnTo>
                <a:lnTo>
                  <a:pt x="1345" y="73"/>
                </a:lnTo>
                <a:lnTo>
                  <a:pt x="1343" y="56"/>
                </a:lnTo>
                <a:lnTo>
                  <a:pt x="1328" y="48"/>
                </a:lnTo>
                <a:lnTo>
                  <a:pt x="1316" y="52"/>
                </a:lnTo>
                <a:lnTo>
                  <a:pt x="1302" y="55"/>
                </a:lnTo>
                <a:lnTo>
                  <a:pt x="1286" y="53"/>
                </a:lnTo>
                <a:lnTo>
                  <a:pt x="1273" y="48"/>
                </a:lnTo>
                <a:lnTo>
                  <a:pt x="1269" y="33"/>
                </a:lnTo>
                <a:lnTo>
                  <a:pt x="1270" y="15"/>
                </a:lnTo>
                <a:lnTo>
                  <a:pt x="1254" y="0"/>
                </a:lnTo>
                <a:lnTo>
                  <a:pt x="1238" y="1"/>
                </a:lnTo>
                <a:lnTo>
                  <a:pt x="1225" y="18"/>
                </a:lnTo>
                <a:lnTo>
                  <a:pt x="1221" y="40"/>
                </a:lnTo>
                <a:lnTo>
                  <a:pt x="1214" y="56"/>
                </a:lnTo>
                <a:lnTo>
                  <a:pt x="1202" y="59"/>
                </a:lnTo>
                <a:lnTo>
                  <a:pt x="1195" y="56"/>
                </a:lnTo>
                <a:lnTo>
                  <a:pt x="1187" y="57"/>
                </a:lnTo>
                <a:lnTo>
                  <a:pt x="1178" y="53"/>
                </a:lnTo>
                <a:lnTo>
                  <a:pt x="1165" y="54"/>
                </a:lnTo>
                <a:lnTo>
                  <a:pt x="1161" y="74"/>
                </a:lnTo>
                <a:lnTo>
                  <a:pt x="1156" y="82"/>
                </a:lnTo>
                <a:lnTo>
                  <a:pt x="1142" y="78"/>
                </a:lnTo>
                <a:lnTo>
                  <a:pt x="1129" y="71"/>
                </a:lnTo>
                <a:lnTo>
                  <a:pt x="1119" y="69"/>
                </a:lnTo>
                <a:lnTo>
                  <a:pt x="1116" y="82"/>
                </a:lnTo>
                <a:lnTo>
                  <a:pt x="1108" y="86"/>
                </a:lnTo>
                <a:lnTo>
                  <a:pt x="1105" y="94"/>
                </a:lnTo>
                <a:lnTo>
                  <a:pt x="1098" y="96"/>
                </a:lnTo>
                <a:lnTo>
                  <a:pt x="1099" y="106"/>
                </a:lnTo>
                <a:lnTo>
                  <a:pt x="1095" y="113"/>
                </a:lnTo>
                <a:lnTo>
                  <a:pt x="1086" y="115"/>
                </a:lnTo>
                <a:lnTo>
                  <a:pt x="1075" y="127"/>
                </a:lnTo>
                <a:lnTo>
                  <a:pt x="1060" y="126"/>
                </a:lnTo>
                <a:lnTo>
                  <a:pt x="1054" y="113"/>
                </a:lnTo>
                <a:lnTo>
                  <a:pt x="1052" y="96"/>
                </a:lnTo>
                <a:lnTo>
                  <a:pt x="1040" y="86"/>
                </a:lnTo>
                <a:lnTo>
                  <a:pt x="1027" y="90"/>
                </a:lnTo>
                <a:lnTo>
                  <a:pt x="1020" y="95"/>
                </a:lnTo>
                <a:lnTo>
                  <a:pt x="1006" y="94"/>
                </a:lnTo>
                <a:lnTo>
                  <a:pt x="993" y="90"/>
                </a:lnTo>
                <a:lnTo>
                  <a:pt x="985" y="80"/>
                </a:lnTo>
                <a:lnTo>
                  <a:pt x="976" y="75"/>
                </a:lnTo>
                <a:lnTo>
                  <a:pt x="965" y="76"/>
                </a:lnTo>
                <a:lnTo>
                  <a:pt x="958" y="83"/>
                </a:lnTo>
                <a:lnTo>
                  <a:pt x="962" y="91"/>
                </a:lnTo>
                <a:lnTo>
                  <a:pt x="975" y="102"/>
                </a:lnTo>
                <a:lnTo>
                  <a:pt x="982" y="124"/>
                </a:lnTo>
                <a:lnTo>
                  <a:pt x="965" y="136"/>
                </a:lnTo>
                <a:lnTo>
                  <a:pt x="941" y="134"/>
                </a:lnTo>
                <a:lnTo>
                  <a:pt x="933" y="133"/>
                </a:lnTo>
                <a:lnTo>
                  <a:pt x="929" y="133"/>
                </a:lnTo>
                <a:lnTo>
                  <a:pt x="922" y="133"/>
                </a:lnTo>
                <a:lnTo>
                  <a:pt x="917" y="135"/>
                </a:lnTo>
                <a:lnTo>
                  <a:pt x="913" y="143"/>
                </a:lnTo>
                <a:lnTo>
                  <a:pt x="908" y="150"/>
                </a:lnTo>
                <a:lnTo>
                  <a:pt x="893" y="148"/>
                </a:lnTo>
                <a:lnTo>
                  <a:pt x="889" y="143"/>
                </a:lnTo>
                <a:lnTo>
                  <a:pt x="883" y="135"/>
                </a:lnTo>
                <a:lnTo>
                  <a:pt x="886" y="122"/>
                </a:lnTo>
                <a:lnTo>
                  <a:pt x="881" y="108"/>
                </a:lnTo>
                <a:lnTo>
                  <a:pt x="869" y="106"/>
                </a:lnTo>
                <a:lnTo>
                  <a:pt x="855" y="108"/>
                </a:lnTo>
                <a:lnTo>
                  <a:pt x="842" y="105"/>
                </a:lnTo>
                <a:lnTo>
                  <a:pt x="819" y="108"/>
                </a:lnTo>
                <a:lnTo>
                  <a:pt x="801" y="118"/>
                </a:lnTo>
                <a:lnTo>
                  <a:pt x="792" y="126"/>
                </a:lnTo>
                <a:lnTo>
                  <a:pt x="781" y="130"/>
                </a:lnTo>
                <a:lnTo>
                  <a:pt x="767" y="134"/>
                </a:lnTo>
                <a:lnTo>
                  <a:pt x="743" y="135"/>
                </a:lnTo>
                <a:lnTo>
                  <a:pt x="737" y="128"/>
                </a:lnTo>
                <a:lnTo>
                  <a:pt x="730" y="114"/>
                </a:lnTo>
                <a:lnTo>
                  <a:pt x="727" y="102"/>
                </a:lnTo>
                <a:lnTo>
                  <a:pt x="732" y="87"/>
                </a:lnTo>
                <a:lnTo>
                  <a:pt x="729" y="80"/>
                </a:lnTo>
                <a:lnTo>
                  <a:pt x="711" y="61"/>
                </a:lnTo>
                <a:lnTo>
                  <a:pt x="700" y="48"/>
                </a:lnTo>
                <a:lnTo>
                  <a:pt x="686" y="55"/>
                </a:lnTo>
                <a:lnTo>
                  <a:pt x="690" y="72"/>
                </a:lnTo>
                <a:lnTo>
                  <a:pt x="684" y="83"/>
                </a:lnTo>
                <a:lnTo>
                  <a:pt x="667" y="80"/>
                </a:lnTo>
                <a:lnTo>
                  <a:pt x="652" y="77"/>
                </a:lnTo>
                <a:lnTo>
                  <a:pt x="639" y="84"/>
                </a:lnTo>
                <a:lnTo>
                  <a:pt x="631" y="103"/>
                </a:lnTo>
                <a:lnTo>
                  <a:pt x="649" y="111"/>
                </a:lnTo>
                <a:lnTo>
                  <a:pt x="649" y="124"/>
                </a:lnTo>
                <a:lnTo>
                  <a:pt x="636" y="126"/>
                </a:lnTo>
                <a:lnTo>
                  <a:pt x="615" y="117"/>
                </a:lnTo>
                <a:lnTo>
                  <a:pt x="599" y="113"/>
                </a:lnTo>
                <a:lnTo>
                  <a:pt x="580" y="116"/>
                </a:lnTo>
                <a:lnTo>
                  <a:pt x="574" y="129"/>
                </a:lnTo>
                <a:lnTo>
                  <a:pt x="571" y="142"/>
                </a:lnTo>
                <a:lnTo>
                  <a:pt x="560" y="155"/>
                </a:lnTo>
                <a:lnTo>
                  <a:pt x="543" y="149"/>
                </a:lnTo>
                <a:lnTo>
                  <a:pt x="530" y="143"/>
                </a:lnTo>
                <a:lnTo>
                  <a:pt x="515" y="140"/>
                </a:lnTo>
                <a:lnTo>
                  <a:pt x="509" y="142"/>
                </a:lnTo>
                <a:lnTo>
                  <a:pt x="498" y="146"/>
                </a:lnTo>
                <a:lnTo>
                  <a:pt x="487" y="149"/>
                </a:lnTo>
                <a:lnTo>
                  <a:pt x="480" y="159"/>
                </a:lnTo>
                <a:lnTo>
                  <a:pt x="463" y="161"/>
                </a:lnTo>
                <a:lnTo>
                  <a:pt x="442" y="151"/>
                </a:lnTo>
                <a:lnTo>
                  <a:pt x="426" y="148"/>
                </a:lnTo>
                <a:lnTo>
                  <a:pt x="425" y="159"/>
                </a:lnTo>
                <a:lnTo>
                  <a:pt x="430" y="179"/>
                </a:lnTo>
                <a:lnTo>
                  <a:pt x="421" y="187"/>
                </a:lnTo>
                <a:lnTo>
                  <a:pt x="406" y="181"/>
                </a:lnTo>
                <a:lnTo>
                  <a:pt x="385" y="180"/>
                </a:lnTo>
                <a:lnTo>
                  <a:pt x="372" y="192"/>
                </a:lnTo>
                <a:lnTo>
                  <a:pt x="362" y="206"/>
                </a:lnTo>
                <a:lnTo>
                  <a:pt x="356" y="217"/>
                </a:lnTo>
                <a:lnTo>
                  <a:pt x="344" y="226"/>
                </a:lnTo>
                <a:lnTo>
                  <a:pt x="335" y="228"/>
                </a:lnTo>
                <a:lnTo>
                  <a:pt x="330" y="224"/>
                </a:lnTo>
                <a:lnTo>
                  <a:pt x="316" y="205"/>
                </a:lnTo>
                <a:lnTo>
                  <a:pt x="299" y="205"/>
                </a:lnTo>
                <a:lnTo>
                  <a:pt x="289" y="212"/>
                </a:lnTo>
                <a:lnTo>
                  <a:pt x="266" y="206"/>
                </a:lnTo>
                <a:lnTo>
                  <a:pt x="254" y="200"/>
                </a:lnTo>
                <a:lnTo>
                  <a:pt x="243" y="202"/>
                </a:lnTo>
                <a:lnTo>
                  <a:pt x="254" y="216"/>
                </a:lnTo>
                <a:lnTo>
                  <a:pt x="270" y="233"/>
                </a:lnTo>
                <a:lnTo>
                  <a:pt x="277" y="249"/>
                </a:lnTo>
                <a:lnTo>
                  <a:pt x="263" y="252"/>
                </a:lnTo>
                <a:lnTo>
                  <a:pt x="241" y="256"/>
                </a:lnTo>
                <a:lnTo>
                  <a:pt x="237" y="265"/>
                </a:lnTo>
                <a:lnTo>
                  <a:pt x="229" y="281"/>
                </a:lnTo>
                <a:lnTo>
                  <a:pt x="217" y="283"/>
                </a:lnTo>
                <a:lnTo>
                  <a:pt x="205" y="279"/>
                </a:lnTo>
                <a:lnTo>
                  <a:pt x="197" y="283"/>
                </a:lnTo>
                <a:lnTo>
                  <a:pt x="188" y="283"/>
                </a:lnTo>
                <a:lnTo>
                  <a:pt x="183" y="271"/>
                </a:lnTo>
                <a:lnTo>
                  <a:pt x="168" y="259"/>
                </a:lnTo>
                <a:lnTo>
                  <a:pt x="159" y="258"/>
                </a:lnTo>
                <a:lnTo>
                  <a:pt x="147" y="261"/>
                </a:lnTo>
                <a:lnTo>
                  <a:pt x="136" y="259"/>
                </a:lnTo>
                <a:lnTo>
                  <a:pt x="117" y="249"/>
                </a:lnTo>
                <a:lnTo>
                  <a:pt x="102" y="252"/>
                </a:lnTo>
                <a:lnTo>
                  <a:pt x="92" y="248"/>
                </a:lnTo>
                <a:lnTo>
                  <a:pt x="74" y="255"/>
                </a:lnTo>
                <a:lnTo>
                  <a:pt x="65" y="263"/>
                </a:lnTo>
                <a:lnTo>
                  <a:pt x="57" y="259"/>
                </a:lnTo>
                <a:lnTo>
                  <a:pt x="47" y="254"/>
                </a:lnTo>
                <a:lnTo>
                  <a:pt x="38" y="259"/>
                </a:lnTo>
                <a:lnTo>
                  <a:pt x="20" y="265"/>
                </a:lnTo>
                <a:lnTo>
                  <a:pt x="3" y="265"/>
                </a:lnTo>
                <a:lnTo>
                  <a:pt x="0" y="265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39" name="Freeform 1112"/>
          <p:cNvSpPr>
            <a:spLocks/>
          </p:cNvSpPr>
          <p:nvPr/>
        </p:nvSpPr>
        <p:spPr bwMode="auto">
          <a:xfrm>
            <a:off x="5568950" y="647700"/>
            <a:ext cx="2760663" cy="2520950"/>
          </a:xfrm>
          <a:custGeom>
            <a:avLst/>
            <a:gdLst>
              <a:gd name="T0" fmla="*/ 2724151 w 1739"/>
              <a:gd name="T1" fmla="*/ 2447925 h 1588"/>
              <a:gd name="T2" fmla="*/ 2663826 w 1739"/>
              <a:gd name="T3" fmla="*/ 2416175 h 1588"/>
              <a:gd name="T4" fmla="*/ 2662238 w 1739"/>
              <a:gd name="T5" fmla="*/ 2368550 h 1588"/>
              <a:gd name="T6" fmla="*/ 2622551 w 1739"/>
              <a:gd name="T7" fmla="*/ 2332038 h 1588"/>
              <a:gd name="T8" fmla="*/ 2544763 w 1739"/>
              <a:gd name="T9" fmla="*/ 2279650 h 1588"/>
              <a:gd name="T10" fmla="*/ 2473326 w 1739"/>
              <a:gd name="T11" fmla="*/ 2282825 h 1588"/>
              <a:gd name="T12" fmla="*/ 2454276 w 1739"/>
              <a:gd name="T13" fmla="*/ 2182813 h 1588"/>
              <a:gd name="T14" fmla="*/ 2408238 w 1739"/>
              <a:gd name="T15" fmla="*/ 2105025 h 1588"/>
              <a:gd name="T16" fmla="*/ 2416176 w 1739"/>
              <a:gd name="T17" fmla="*/ 2079625 h 1588"/>
              <a:gd name="T18" fmla="*/ 2428876 w 1739"/>
              <a:gd name="T19" fmla="*/ 2022475 h 1588"/>
              <a:gd name="T20" fmla="*/ 2373313 w 1739"/>
              <a:gd name="T21" fmla="*/ 2019300 h 1588"/>
              <a:gd name="T22" fmla="*/ 2273301 w 1739"/>
              <a:gd name="T23" fmla="*/ 1951038 h 1588"/>
              <a:gd name="T24" fmla="*/ 2206626 w 1739"/>
              <a:gd name="T25" fmla="*/ 2012950 h 1588"/>
              <a:gd name="T26" fmla="*/ 2120901 w 1739"/>
              <a:gd name="T27" fmla="*/ 1982788 h 1588"/>
              <a:gd name="T28" fmla="*/ 2146301 w 1739"/>
              <a:gd name="T29" fmla="*/ 2068513 h 1588"/>
              <a:gd name="T30" fmla="*/ 2098676 w 1739"/>
              <a:gd name="T31" fmla="*/ 2082800 h 1588"/>
              <a:gd name="T32" fmla="*/ 2011363 w 1739"/>
              <a:gd name="T33" fmla="*/ 2019300 h 1588"/>
              <a:gd name="T34" fmla="*/ 1901826 w 1739"/>
              <a:gd name="T35" fmla="*/ 1997075 h 1588"/>
              <a:gd name="T36" fmla="*/ 1836738 w 1739"/>
              <a:gd name="T37" fmla="*/ 1914525 h 1588"/>
              <a:gd name="T38" fmla="*/ 1770063 w 1739"/>
              <a:gd name="T39" fmla="*/ 1887538 h 1588"/>
              <a:gd name="T40" fmla="*/ 1735138 w 1739"/>
              <a:gd name="T41" fmla="*/ 1808163 h 1588"/>
              <a:gd name="T42" fmla="*/ 1711326 w 1739"/>
              <a:gd name="T43" fmla="*/ 1727200 h 1588"/>
              <a:gd name="T44" fmla="*/ 1709738 w 1739"/>
              <a:gd name="T45" fmla="*/ 1651000 h 1588"/>
              <a:gd name="T46" fmla="*/ 1665288 w 1739"/>
              <a:gd name="T47" fmla="*/ 1574800 h 1588"/>
              <a:gd name="T48" fmla="*/ 1614488 w 1739"/>
              <a:gd name="T49" fmla="*/ 1484312 h 1588"/>
              <a:gd name="T50" fmla="*/ 1514475 w 1739"/>
              <a:gd name="T51" fmla="*/ 1446212 h 1588"/>
              <a:gd name="T52" fmla="*/ 1411288 w 1739"/>
              <a:gd name="T53" fmla="*/ 1363662 h 1588"/>
              <a:gd name="T54" fmla="*/ 1366838 w 1739"/>
              <a:gd name="T55" fmla="*/ 1295400 h 1588"/>
              <a:gd name="T56" fmla="*/ 1401763 w 1739"/>
              <a:gd name="T57" fmla="*/ 1231900 h 1588"/>
              <a:gd name="T58" fmla="*/ 1352550 w 1739"/>
              <a:gd name="T59" fmla="*/ 1087438 h 1588"/>
              <a:gd name="T60" fmla="*/ 1387475 w 1739"/>
              <a:gd name="T61" fmla="*/ 985838 h 1588"/>
              <a:gd name="T62" fmla="*/ 1265238 w 1739"/>
              <a:gd name="T63" fmla="*/ 919163 h 1588"/>
              <a:gd name="T64" fmla="*/ 1201738 w 1739"/>
              <a:gd name="T65" fmla="*/ 815975 h 1588"/>
              <a:gd name="T66" fmla="*/ 1112838 w 1739"/>
              <a:gd name="T67" fmla="*/ 858838 h 1588"/>
              <a:gd name="T68" fmla="*/ 1052513 w 1739"/>
              <a:gd name="T69" fmla="*/ 793750 h 1588"/>
              <a:gd name="T70" fmla="*/ 1042988 w 1739"/>
              <a:gd name="T71" fmla="*/ 684212 h 1588"/>
              <a:gd name="T72" fmla="*/ 1049338 w 1739"/>
              <a:gd name="T73" fmla="*/ 538163 h 1588"/>
              <a:gd name="T74" fmla="*/ 1108075 w 1739"/>
              <a:gd name="T75" fmla="*/ 423863 h 1588"/>
              <a:gd name="T76" fmla="*/ 1254125 w 1739"/>
              <a:gd name="T77" fmla="*/ 449263 h 1588"/>
              <a:gd name="T78" fmla="*/ 1347788 w 1739"/>
              <a:gd name="T79" fmla="*/ 414338 h 1588"/>
              <a:gd name="T80" fmla="*/ 1422400 w 1739"/>
              <a:gd name="T81" fmla="*/ 301625 h 1588"/>
              <a:gd name="T82" fmla="*/ 1295400 w 1739"/>
              <a:gd name="T83" fmla="*/ 201612 h 1588"/>
              <a:gd name="T84" fmla="*/ 1241425 w 1739"/>
              <a:gd name="T85" fmla="*/ 171450 h 1588"/>
              <a:gd name="T86" fmla="*/ 1127125 w 1739"/>
              <a:gd name="T87" fmla="*/ 284163 h 1588"/>
              <a:gd name="T88" fmla="*/ 1089025 w 1739"/>
              <a:gd name="T89" fmla="*/ 171450 h 1588"/>
              <a:gd name="T90" fmla="*/ 973138 w 1739"/>
              <a:gd name="T91" fmla="*/ 138113 h 1588"/>
              <a:gd name="T92" fmla="*/ 884238 w 1739"/>
              <a:gd name="T93" fmla="*/ 79375 h 1588"/>
              <a:gd name="T94" fmla="*/ 798513 w 1739"/>
              <a:gd name="T95" fmla="*/ 0 h 1588"/>
              <a:gd name="T96" fmla="*/ 687388 w 1739"/>
              <a:gd name="T97" fmla="*/ 84137 h 1588"/>
              <a:gd name="T98" fmla="*/ 719138 w 1739"/>
              <a:gd name="T99" fmla="*/ 187325 h 1588"/>
              <a:gd name="T100" fmla="*/ 625475 w 1739"/>
              <a:gd name="T101" fmla="*/ 269875 h 1588"/>
              <a:gd name="T102" fmla="*/ 547688 w 1739"/>
              <a:gd name="T103" fmla="*/ 331787 h 1588"/>
              <a:gd name="T104" fmla="*/ 482600 w 1739"/>
              <a:gd name="T105" fmla="*/ 261938 h 1588"/>
              <a:gd name="T106" fmla="*/ 488950 w 1739"/>
              <a:gd name="T107" fmla="*/ 133350 h 1588"/>
              <a:gd name="T108" fmla="*/ 358775 w 1739"/>
              <a:gd name="T109" fmla="*/ 171450 h 1588"/>
              <a:gd name="T110" fmla="*/ 261938 w 1739"/>
              <a:gd name="T111" fmla="*/ 114300 h 1588"/>
              <a:gd name="T112" fmla="*/ 139700 w 1739"/>
              <a:gd name="T113" fmla="*/ 128588 h 1588"/>
              <a:gd name="T114" fmla="*/ 57150 w 1739"/>
              <a:gd name="T115" fmla="*/ 106363 h 15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39"/>
              <a:gd name="T175" fmla="*/ 0 h 1588"/>
              <a:gd name="T176" fmla="*/ 1739 w 1739"/>
              <a:gd name="T177" fmla="*/ 1588 h 15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39" h="1588">
                <a:moveTo>
                  <a:pt x="1738" y="1587"/>
                </a:moveTo>
                <a:lnTo>
                  <a:pt x="1736" y="1565"/>
                </a:lnTo>
                <a:lnTo>
                  <a:pt x="1721" y="1553"/>
                </a:lnTo>
                <a:lnTo>
                  <a:pt x="1716" y="1542"/>
                </a:lnTo>
                <a:lnTo>
                  <a:pt x="1713" y="1525"/>
                </a:lnTo>
                <a:lnTo>
                  <a:pt x="1702" y="1524"/>
                </a:lnTo>
                <a:lnTo>
                  <a:pt x="1698" y="1521"/>
                </a:lnTo>
                <a:lnTo>
                  <a:pt x="1678" y="1522"/>
                </a:lnTo>
                <a:lnTo>
                  <a:pt x="1666" y="1521"/>
                </a:lnTo>
                <a:lnTo>
                  <a:pt x="1663" y="1511"/>
                </a:lnTo>
                <a:lnTo>
                  <a:pt x="1672" y="1499"/>
                </a:lnTo>
                <a:lnTo>
                  <a:pt x="1677" y="1492"/>
                </a:lnTo>
                <a:lnTo>
                  <a:pt x="1674" y="1480"/>
                </a:lnTo>
                <a:lnTo>
                  <a:pt x="1659" y="1479"/>
                </a:lnTo>
                <a:lnTo>
                  <a:pt x="1650" y="1475"/>
                </a:lnTo>
                <a:lnTo>
                  <a:pt x="1652" y="1469"/>
                </a:lnTo>
                <a:lnTo>
                  <a:pt x="1646" y="1451"/>
                </a:lnTo>
                <a:lnTo>
                  <a:pt x="1633" y="1448"/>
                </a:lnTo>
                <a:lnTo>
                  <a:pt x="1615" y="1443"/>
                </a:lnTo>
                <a:lnTo>
                  <a:pt x="1603" y="1436"/>
                </a:lnTo>
                <a:lnTo>
                  <a:pt x="1590" y="1438"/>
                </a:lnTo>
                <a:lnTo>
                  <a:pt x="1583" y="1432"/>
                </a:lnTo>
                <a:lnTo>
                  <a:pt x="1570" y="1432"/>
                </a:lnTo>
                <a:lnTo>
                  <a:pt x="1558" y="1438"/>
                </a:lnTo>
                <a:lnTo>
                  <a:pt x="1555" y="1420"/>
                </a:lnTo>
                <a:lnTo>
                  <a:pt x="1557" y="1403"/>
                </a:lnTo>
                <a:lnTo>
                  <a:pt x="1548" y="1389"/>
                </a:lnTo>
                <a:lnTo>
                  <a:pt x="1546" y="1375"/>
                </a:lnTo>
                <a:lnTo>
                  <a:pt x="1542" y="1362"/>
                </a:lnTo>
                <a:lnTo>
                  <a:pt x="1539" y="1348"/>
                </a:lnTo>
                <a:lnTo>
                  <a:pt x="1531" y="1332"/>
                </a:lnTo>
                <a:lnTo>
                  <a:pt x="1517" y="1326"/>
                </a:lnTo>
                <a:lnTo>
                  <a:pt x="1505" y="1320"/>
                </a:lnTo>
                <a:lnTo>
                  <a:pt x="1506" y="1311"/>
                </a:lnTo>
                <a:lnTo>
                  <a:pt x="1514" y="1306"/>
                </a:lnTo>
                <a:lnTo>
                  <a:pt x="1522" y="1310"/>
                </a:lnTo>
                <a:lnTo>
                  <a:pt x="1534" y="1311"/>
                </a:lnTo>
                <a:lnTo>
                  <a:pt x="1545" y="1303"/>
                </a:lnTo>
                <a:lnTo>
                  <a:pt x="1545" y="1288"/>
                </a:lnTo>
                <a:lnTo>
                  <a:pt x="1530" y="1274"/>
                </a:lnTo>
                <a:lnTo>
                  <a:pt x="1517" y="1276"/>
                </a:lnTo>
                <a:lnTo>
                  <a:pt x="1513" y="1284"/>
                </a:lnTo>
                <a:lnTo>
                  <a:pt x="1506" y="1289"/>
                </a:lnTo>
                <a:lnTo>
                  <a:pt x="1495" y="1272"/>
                </a:lnTo>
                <a:lnTo>
                  <a:pt x="1483" y="1248"/>
                </a:lnTo>
                <a:lnTo>
                  <a:pt x="1462" y="1231"/>
                </a:lnTo>
                <a:lnTo>
                  <a:pt x="1446" y="1230"/>
                </a:lnTo>
                <a:lnTo>
                  <a:pt x="1432" y="1229"/>
                </a:lnTo>
                <a:lnTo>
                  <a:pt x="1416" y="1226"/>
                </a:lnTo>
                <a:lnTo>
                  <a:pt x="1398" y="1240"/>
                </a:lnTo>
                <a:lnTo>
                  <a:pt x="1396" y="1252"/>
                </a:lnTo>
                <a:lnTo>
                  <a:pt x="1390" y="1268"/>
                </a:lnTo>
                <a:lnTo>
                  <a:pt x="1374" y="1276"/>
                </a:lnTo>
                <a:lnTo>
                  <a:pt x="1362" y="1253"/>
                </a:lnTo>
                <a:lnTo>
                  <a:pt x="1352" y="1240"/>
                </a:lnTo>
                <a:lnTo>
                  <a:pt x="1336" y="1249"/>
                </a:lnTo>
                <a:lnTo>
                  <a:pt x="1335" y="1265"/>
                </a:lnTo>
                <a:lnTo>
                  <a:pt x="1336" y="1283"/>
                </a:lnTo>
                <a:lnTo>
                  <a:pt x="1341" y="1293"/>
                </a:lnTo>
                <a:lnTo>
                  <a:pt x="1352" y="1303"/>
                </a:lnTo>
                <a:lnTo>
                  <a:pt x="1368" y="1316"/>
                </a:lnTo>
                <a:lnTo>
                  <a:pt x="1355" y="1329"/>
                </a:lnTo>
                <a:lnTo>
                  <a:pt x="1336" y="1323"/>
                </a:lnTo>
                <a:lnTo>
                  <a:pt x="1322" y="1312"/>
                </a:lnTo>
                <a:lnTo>
                  <a:pt x="1299" y="1302"/>
                </a:lnTo>
                <a:lnTo>
                  <a:pt x="1280" y="1302"/>
                </a:lnTo>
                <a:lnTo>
                  <a:pt x="1277" y="1292"/>
                </a:lnTo>
                <a:lnTo>
                  <a:pt x="1267" y="1272"/>
                </a:lnTo>
                <a:lnTo>
                  <a:pt x="1248" y="1265"/>
                </a:lnTo>
                <a:lnTo>
                  <a:pt x="1235" y="1266"/>
                </a:lnTo>
                <a:lnTo>
                  <a:pt x="1218" y="1267"/>
                </a:lnTo>
                <a:lnTo>
                  <a:pt x="1198" y="1258"/>
                </a:lnTo>
                <a:lnTo>
                  <a:pt x="1192" y="1245"/>
                </a:lnTo>
                <a:lnTo>
                  <a:pt x="1190" y="1236"/>
                </a:lnTo>
                <a:lnTo>
                  <a:pt x="1170" y="1210"/>
                </a:lnTo>
                <a:lnTo>
                  <a:pt x="1157" y="1206"/>
                </a:lnTo>
                <a:lnTo>
                  <a:pt x="1146" y="1204"/>
                </a:lnTo>
                <a:lnTo>
                  <a:pt x="1133" y="1200"/>
                </a:lnTo>
                <a:lnTo>
                  <a:pt x="1124" y="1200"/>
                </a:lnTo>
                <a:lnTo>
                  <a:pt x="1115" y="1189"/>
                </a:lnTo>
                <a:lnTo>
                  <a:pt x="1112" y="1174"/>
                </a:lnTo>
                <a:lnTo>
                  <a:pt x="1104" y="1162"/>
                </a:lnTo>
                <a:lnTo>
                  <a:pt x="1098" y="1151"/>
                </a:lnTo>
                <a:lnTo>
                  <a:pt x="1093" y="1139"/>
                </a:lnTo>
                <a:lnTo>
                  <a:pt x="1093" y="1124"/>
                </a:lnTo>
                <a:lnTo>
                  <a:pt x="1091" y="1109"/>
                </a:lnTo>
                <a:lnTo>
                  <a:pt x="1082" y="1098"/>
                </a:lnTo>
                <a:lnTo>
                  <a:pt x="1078" y="1088"/>
                </a:lnTo>
                <a:lnTo>
                  <a:pt x="1082" y="1077"/>
                </a:lnTo>
                <a:lnTo>
                  <a:pt x="1087" y="1065"/>
                </a:lnTo>
                <a:lnTo>
                  <a:pt x="1086" y="1050"/>
                </a:lnTo>
                <a:lnTo>
                  <a:pt x="1077" y="1040"/>
                </a:lnTo>
                <a:lnTo>
                  <a:pt x="1065" y="1031"/>
                </a:lnTo>
                <a:lnTo>
                  <a:pt x="1056" y="1024"/>
                </a:lnTo>
                <a:lnTo>
                  <a:pt x="1046" y="1007"/>
                </a:lnTo>
                <a:lnTo>
                  <a:pt x="1049" y="992"/>
                </a:lnTo>
                <a:lnTo>
                  <a:pt x="1051" y="977"/>
                </a:lnTo>
                <a:lnTo>
                  <a:pt x="1046" y="961"/>
                </a:lnTo>
                <a:lnTo>
                  <a:pt x="1042" y="939"/>
                </a:lnTo>
                <a:lnTo>
                  <a:pt x="1017" y="935"/>
                </a:lnTo>
                <a:lnTo>
                  <a:pt x="1003" y="940"/>
                </a:lnTo>
                <a:lnTo>
                  <a:pt x="997" y="941"/>
                </a:lnTo>
                <a:lnTo>
                  <a:pt x="971" y="931"/>
                </a:lnTo>
                <a:lnTo>
                  <a:pt x="954" y="911"/>
                </a:lnTo>
                <a:lnTo>
                  <a:pt x="951" y="892"/>
                </a:lnTo>
                <a:lnTo>
                  <a:pt x="933" y="878"/>
                </a:lnTo>
                <a:lnTo>
                  <a:pt x="909" y="878"/>
                </a:lnTo>
                <a:lnTo>
                  <a:pt x="889" y="859"/>
                </a:lnTo>
                <a:lnTo>
                  <a:pt x="874" y="842"/>
                </a:lnTo>
                <a:lnTo>
                  <a:pt x="866" y="839"/>
                </a:lnTo>
                <a:lnTo>
                  <a:pt x="859" y="827"/>
                </a:lnTo>
                <a:lnTo>
                  <a:pt x="861" y="816"/>
                </a:lnTo>
                <a:lnTo>
                  <a:pt x="870" y="813"/>
                </a:lnTo>
                <a:lnTo>
                  <a:pt x="876" y="796"/>
                </a:lnTo>
                <a:lnTo>
                  <a:pt x="875" y="784"/>
                </a:lnTo>
                <a:lnTo>
                  <a:pt x="883" y="776"/>
                </a:lnTo>
                <a:lnTo>
                  <a:pt x="884" y="750"/>
                </a:lnTo>
                <a:lnTo>
                  <a:pt x="871" y="726"/>
                </a:lnTo>
                <a:lnTo>
                  <a:pt x="863" y="706"/>
                </a:lnTo>
                <a:lnTo>
                  <a:pt x="852" y="685"/>
                </a:lnTo>
                <a:lnTo>
                  <a:pt x="845" y="668"/>
                </a:lnTo>
                <a:lnTo>
                  <a:pt x="851" y="653"/>
                </a:lnTo>
                <a:lnTo>
                  <a:pt x="862" y="638"/>
                </a:lnTo>
                <a:lnTo>
                  <a:pt x="874" y="621"/>
                </a:lnTo>
                <a:lnTo>
                  <a:pt x="866" y="597"/>
                </a:lnTo>
                <a:lnTo>
                  <a:pt x="846" y="590"/>
                </a:lnTo>
                <a:lnTo>
                  <a:pt x="816" y="583"/>
                </a:lnTo>
                <a:lnTo>
                  <a:pt x="797" y="579"/>
                </a:lnTo>
                <a:lnTo>
                  <a:pt x="786" y="568"/>
                </a:lnTo>
                <a:lnTo>
                  <a:pt x="777" y="544"/>
                </a:lnTo>
                <a:lnTo>
                  <a:pt x="771" y="526"/>
                </a:lnTo>
                <a:lnTo>
                  <a:pt x="757" y="514"/>
                </a:lnTo>
                <a:lnTo>
                  <a:pt x="740" y="526"/>
                </a:lnTo>
                <a:lnTo>
                  <a:pt x="730" y="532"/>
                </a:lnTo>
                <a:lnTo>
                  <a:pt x="721" y="532"/>
                </a:lnTo>
                <a:lnTo>
                  <a:pt x="701" y="541"/>
                </a:lnTo>
                <a:lnTo>
                  <a:pt x="684" y="549"/>
                </a:lnTo>
                <a:lnTo>
                  <a:pt x="672" y="539"/>
                </a:lnTo>
                <a:lnTo>
                  <a:pt x="669" y="515"/>
                </a:lnTo>
                <a:lnTo>
                  <a:pt x="663" y="500"/>
                </a:lnTo>
                <a:lnTo>
                  <a:pt x="659" y="478"/>
                </a:lnTo>
                <a:lnTo>
                  <a:pt x="644" y="467"/>
                </a:lnTo>
                <a:lnTo>
                  <a:pt x="642" y="442"/>
                </a:lnTo>
                <a:lnTo>
                  <a:pt x="657" y="431"/>
                </a:lnTo>
                <a:lnTo>
                  <a:pt x="681" y="411"/>
                </a:lnTo>
                <a:lnTo>
                  <a:pt x="685" y="392"/>
                </a:lnTo>
                <a:lnTo>
                  <a:pt x="675" y="366"/>
                </a:lnTo>
                <a:lnTo>
                  <a:pt x="661" y="339"/>
                </a:lnTo>
                <a:lnTo>
                  <a:pt x="659" y="309"/>
                </a:lnTo>
                <a:lnTo>
                  <a:pt x="659" y="282"/>
                </a:lnTo>
                <a:lnTo>
                  <a:pt x="673" y="268"/>
                </a:lnTo>
                <a:lnTo>
                  <a:pt x="698" y="267"/>
                </a:lnTo>
                <a:lnTo>
                  <a:pt x="731" y="277"/>
                </a:lnTo>
                <a:lnTo>
                  <a:pt x="746" y="272"/>
                </a:lnTo>
                <a:lnTo>
                  <a:pt x="764" y="271"/>
                </a:lnTo>
                <a:lnTo>
                  <a:pt x="790" y="283"/>
                </a:lnTo>
                <a:lnTo>
                  <a:pt x="808" y="283"/>
                </a:lnTo>
                <a:lnTo>
                  <a:pt x="820" y="274"/>
                </a:lnTo>
                <a:lnTo>
                  <a:pt x="840" y="271"/>
                </a:lnTo>
                <a:lnTo>
                  <a:pt x="849" y="261"/>
                </a:lnTo>
                <a:lnTo>
                  <a:pt x="872" y="253"/>
                </a:lnTo>
                <a:lnTo>
                  <a:pt x="880" y="235"/>
                </a:lnTo>
                <a:lnTo>
                  <a:pt x="880" y="209"/>
                </a:lnTo>
                <a:lnTo>
                  <a:pt x="896" y="190"/>
                </a:lnTo>
                <a:lnTo>
                  <a:pt x="884" y="160"/>
                </a:lnTo>
                <a:lnTo>
                  <a:pt x="864" y="148"/>
                </a:lnTo>
                <a:lnTo>
                  <a:pt x="830" y="139"/>
                </a:lnTo>
                <a:lnTo>
                  <a:pt x="816" y="127"/>
                </a:lnTo>
                <a:lnTo>
                  <a:pt x="816" y="106"/>
                </a:lnTo>
                <a:lnTo>
                  <a:pt x="812" y="92"/>
                </a:lnTo>
                <a:lnTo>
                  <a:pt x="801" y="87"/>
                </a:lnTo>
                <a:lnTo>
                  <a:pt x="782" y="108"/>
                </a:lnTo>
                <a:lnTo>
                  <a:pt x="773" y="128"/>
                </a:lnTo>
                <a:lnTo>
                  <a:pt x="750" y="151"/>
                </a:lnTo>
                <a:lnTo>
                  <a:pt x="727" y="165"/>
                </a:lnTo>
                <a:lnTo>
                  <a:pt x="710" y="179"/>
                </a:lnTo>
                <a:lnTo>
                  <a:pt x="687" y="179"/>
                </a:lnTo>
                <a:lnTo>
                  <a:pt x="688" y="152"/>
                </a:lnTo>
                <a:lnTo>
                  <a:pt x="696" y="124"/>
                </a:lnTo>
                <a:lnTo>
                  <a:pt x="686" y="108"/>
                </a:lnTo>
                <a:lnTo>
                  <a:pt x="675" y="97"/>
                </a:lnTo>
                <a:lnTo>
                  <a:pt x="648" y="88"/>
                </a:lnTo>
                <a:lnTo>
                  <a:pt x="630" y="87"/>
                </a:lnTo>
                <a:lnTo>
                  <a:pt x="613" y="87"/>
                </a:lnTo>
                <a:lnTo>
                  <a:pt x="600" y="73"/>
                </a:lnTo>
                <a:lnTo>
                  <a:pt x="580" y="74"/>
                </a:lnTo>
                <a:lnTo>
                  <a:pt x="559" y="68"/>
                </a:lnTo>
                <a:lnTo>
                  <a:pt x="557" y="50"/>
                </a:lnTo>
                <a:lnTo>
                  <a:pt x="555" y="34"/>
                </a:lnTo>
                <a:lnTo>
                  <a:pt x="542" y="21"/>
                </a:lnTo>
                <a:lnTo>
                  <a:pt x="531" y="1"/>
                </a:lnTo>
                <a:lnTo>
                  <a:pt x="503" y="0"/>
                </a:lnTo>
                <a:lnTo>
                  <a:pt x="478" y="19"/>
                </a:lnTo>
                <a:lnTo>
                  <a:pt x="460" y="20"/>
                </a:lnTo>
                <a:lnTo>
                  <a:pt x="440" y="32"/>
                </a:lnTo>
                <a:lnTo>
                  <a:pt x="433" y="53"/>
                </a:lnTo>
                <a:lnTo>
                  <a:pt x="434" y="76"/>
                </a:lnTo>
                <a:lnTo>
                  <a:pt x="445" y="89"/>
                </a:lnTo>
                <a:lnTo>
                  <a:pt x="458" y="106"/>
                </a:lnTo>
                <a:lnTo>
                  <a:pt x="453" y="118"/>
                </a:lnTo>
                <a:lnTo>
                  <a:pt x="433" y="126"/>
                </a:lnTo>
                <a:lnTo>
                  <a:pt x="404" y="136"/>
                </a:lnTo>
                <a:lnTo>
                  <a:pt x="391" y="155"/>
                </a:lnTo>
                <a:lnTo>
                  <a:pt x="394" y="170"/>
                </a:lnTo>
                <a:lnTo>
                  <a:pt x="408" y="194"/>
                </a:lnTo>
                <a:lnTo>
                  <a:pt x="397" y="211"/>
                </a:lnTo>
                <a:lnTo>
                  <a:pt x="363" y="213"/>
                </a:lnTo>
                <a:lnTo>
                  <a:pt x="345" y="209"/>
                </a:lnTo>
                <a:lnTo>
                  <a:pt x="334" y="209"/>
                </a:lnTo>
                <a:lnTo>
                  <a:pt x="321" y="200"/>
                </a:lnTo>
                <a:lnTo>
                  <a:pt x="315" y="182"/>
                </a:lnTo>
                <a:lnTo>
                  <a:pt x="304" y="165"/>
                </a:lnTo>
                <a:lnTo>
                  <a:pt x="310" y="141"/>
                </a:lnTo>
                <a:lnTo>
                  <a:pt x="314" y="126"/>
                </a:lnTo>
                <a:lnTo>
                  <a:pt x="310" y="107"/>
                </a:lnTo>
                <a:lnTo>
                  <a:pt x="308" y="84"/>
                </a:lnTo>
                <a:lnTo>
                  <a:pt x="287" y="80"/>
                </a:lnTo>
                <a:lnTo>
                  <a:pt x="264" y="98"/>
                </a:lnTo>
                <a:lnTo>
                  <a:pt x="245" y="109"/>
                </a:lnTo>
                <a:lnTo>
                  <a:pt x="226" y="108"/>
                </a:lnTo>
                <a:lnTo>
                  <a:pt x="208" y="93"/>
                </a:lnTo>
                <a:lnTo>
                  <a:pt x="200" y="76"/>
                </a:lnTo>
                <a:lnTo>
                  <a:pt x="183" y="64"/>
                </a:lnTo>
                <a:lnTo>
                  <a:pt x="165" y="72"/>
                </a:lnTo>
                <a:lnTo>
                  <a:pt x="150" y="85"/>
                </a:lnTo>
                <a:lnTo>
                  <a:pt x="136" y="95"/>
                </a:lnTo>
                <a:lnTo>
                  <a:pt x="117" y="92"/>
                </a:lnTo>
                <a:lnTo>
                  <a:pt x="88" y="81"/>
                </a:lnTo>
                <a:lnTo>
                  <a:pt x="73" y="82"/>
                </a:lnTo>
                <a:lnTo>
                  <a:pt x="53" y="81"/>
                </a:lnTo>
                <a:lnTo>
                  <a:pt x="43" y="74"/>
                </a:lnTo>
                <a:lnTo>
                  <a:pt x="36" y="67"/>
                </a:lnTo>
                <a:lnTo>
                  <a:pt x="21" y="64"/>
                </a:lnTo>
                <a:lnTo>
                  <a:pt x="0" y="63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0" name="Freeform 1113"/>
          <p:cNvSpPr>
            <a:spLocks/>
          </p:cNvSpPr>
          <p:nvPr/>
        </p:nvSpPr>
        <p:spPr bwMode="auto">
          <a:xfrm>
            <a:off x="8788400" y="3714750"/>
            <a:ext cx="76200" cy="509588"/>
          </a:xfrm>
          <a:custGeom>
            <a:avLst/>
            <a:gdLst>
              <a:gd name="T0" fmla="*/ 73025 w 48"/>
              <a:gd name="T1" fmla="*/ 508000 h 321"/>
              <a:gd name="T2" fmla="*/ 68263 w 48"/>
              <a:gd name="T3" fmla="*/ 490538 h 321"/>
              <a:gd name="T4" fmla="*/ 71438 w 48"/>
              <a:gd name="T5" fmla="*/ 474663 h 321"/>
              <a:gd name="T6" fmla="*/ 74613 w 48"/>
              <a:gd name="T7" fmla="*/ 457200 h 321"/>
              <a:gd name="T8" fmla="*/ 71438 w 48"/>
              <a:gd name="T9" fmla="*/ 438150 h 321"/>
              <a:gd name="T10" fmla="*/ 60325 w 48"/>
              <a:gd name="T11" fmla="*/ 425450 h 321"/>
              <a:gd name="T12" fmla="*/ 49212 w 48"/>
              <a:gd name="T13" fmla="*/ 403225 h 321"/>
              <a:gd name="T14" fmla="*/ 60325 w 48"/>
              <a:gd name="T15" fmla="*/ 371475 h 321"/>
              <a:gd name="T16" fmla="*/ 68263 w 48"/>
              <a:gd name="T17" fmla="*/ 346075 h 321"/>
              <a:gd name="T18" fmla="*/ 42862 w 48"/>
              <a:gd name="T19" fmla="*/ 341313 h 321"/>
              <a:gd name="T20" fmla="*/ 33338 w 48"/>
              <a:gd name="T21" fmla="*/ 327025 h 321"/>
              <a:gd name="T22" fmla="*/ 44450 w 48"/>
              <a:gd name="T23" fmla="*/ 284163 h 321"/>
              <a:gd name="T24" fmla="*/ 41275 w 48"/>
              <a:gd name="T25" fmla="*/ 250825 h 321"/>
              <a:gd name="T26" fmla="*/ 19050 w 48"/>
              <a:gd name="T27" fmla="*/ 222250 h 321"/>
              <a:gd name="T28" fmla="*/ 19050 w 48"/>
              <a:gd name="T29" fmla="*/ 200025 h 321"/>
              <a:gd name="T30" fmla="*/ 6350 w 48"/>
              <a:gd name="T31" fmla="*/ 184150 h 321"/>
              <a:gd name="T32" fmla="*/ 0 w 48"/>
              <a:gd name="T33" fmla="*/ 168275 h 321"/>
              <a:gd name="T34" fmla="*/ 4763 w 48"/>
              <a:gd name="T35" fmla="*/ 149225 h 321"/>
              <a:gd name="T36" fmla="*/ 38100 w 48"/>
              <a:gd name="T37" fmla="*/ 122238 h 321"/>
              <a:gd name="T38" fmla="*/ 22225 w 48"/>
              <a:gd name="T39" fmla="*/ 96838 h 321"/>
              <a:gd name="T40" fmla="*/ 14288 w 48"/>
              <a:gd name="T41" fmla="*/ 88900 h 321"/>
              <a:gd name="T42" fmla="*/ 6350 w 48"/>
              <a:gd name="T43" fmla="*/ 77788 h 321"/>
              <a:gd name="T44" fmla="*/ 7938 w 48"/>
              <a:gd name="T45" fmla="*/ 68263 h 321"/>
              <a:gd name="T46" fmla="*/ 14288 w 48"/>
              <a:gd name="T47" fmla="*/ 65088 h 321"/>
              <a:gd name="T48" fmla="*/ 22225 w 48"/>
              <a:gd name="T49" fmla="*/ 50800 h 321"/>
              <a:gd name="T50" fmla="*/ 17463 w 48"/>
              <a:gd name="T51" fmla="*/ 46038 h 321"/>
              <a:gd name="T52" fmla="*/ 17463 w 48"/>
              <a:gd name="T53" fmla="*/ 30163 h 321"/>
              <a:gd name="T54" fmla="*/ 30163 w 48"/>
              <a:gd name="T55" fmla="*/ 22225 h 321"/>
              <a:gd name="T56" fmla="*/ 57150 w 48"/>
              <a:gd name="T57" fmla="*/ 6350 h 321"/>
              <a:gd name="T58" fmla="*/ 73025 w 48"/>
              <a:gd name="T59" fmla="*/ 0 h 3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8"/>
              <a:gd name="T91" fmla="*/ 0 h 321"/>
              <a:gd name="T92" fmla="*/ 48 w 48"/>
              <a:gd name="T93" fmla="*/ 321 h 32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8" h="321">
                <a:moveTo>
                  <a:pt x="46" y="320"/>
                </a:moveTo>
                <a:lnTo>
                  <a:pt x="43" y="309"/>
                </a:lnTo>
                <a:lnTo>
                  <a:pt x="45" y="299"/>
                </a:lnTo>
                <a:lnTo>
                  <a:pt x="47" y="288"/>
                </a:lnTo>
                <a:lnTo>
                  <a:pt x="45" y="276"/>
                </a:lnTo>
                <a:lnTo>
                  <a:pt x="38" y="268"/>
                </a:lnTo>
                <a:lnTo>
                  <a:pt x="31" y="254"/>
                </a:lnTo>
                <a:lnTo>
                  <a:pt x="38" y="234"/>
                </a:lnTo>
                <a:lnTo>
                  <a:pt x="43" y="218"/>
                </a:lnTo>
                <a:lnTo>
                  <a:pt x="27" y="215"/>
                </a:lnTo>
                <a:lnTo>
                  <a:pt x="21" y="206"/>
                </a:lnTo>
                <a:lnTo>
                  <a:pt x="28" y="179"/>
                </a:lnTo>
                <a:lnTo>
                  <a:pt x="26" y="158"/>
                </a:lnTo>
                <a:lnTo>
                  <a:pt x="12" y="140"/>
                </a:lnTo>
                <a:lnTo>
                  <a:pt x="12" y="126"/>
                </a:lnTo>
                <a:lnTo>
                  <a:pt x="4" y="116"/>
                </a:lnTo>
                <a:lnTo>
                  <a:pt x="0" y="106"/>
                </a:lnTo>
                <a:lnTo>
                  <a:pt x="3" y="94"/>
                </a:lnTo>
                <a:lnTo>
                  <a:pt x="24" y="77"/>
                </a:lnTo>
                <a:lnTo>
                  <a:pt x="14" y="61"/>
                </a:lnTo>
                <a:lnTo>
                  <a:pt x="9" y="56"/>
                </a:lnTo>
                <a:lnTo>
                  <a:pt x="4" y="49"/>
                </a:lnTo>
                <a:lnTo>
                  <a:pt x="5" y="43"/>
                </a:lnTo>
                <a:lnTo>
                  <a:pt x="9" y="41"/>
                </a:lnTo>
                <a:lnTo>
                  <a:pt x="14" y="32"/>
                </a:lnTo>
                <a:lnTo>
                  <a:pt x="11" y="29"/>
                </a:lnTo>
                <a:lnTo>
                  <a:pt x="11" y="19"/>
                </a:lnTo>
                <a:lnTo>
                  <a:pt x="19" y="14"/>
                </a:lnTo>
                <a:lnTo>
                  <a:pt x="36" y="4"/>
                </a:lnTo>
                <a:lnTo>
                  <a:pt x="46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1" name="Freeform 1114"/>
          <p:cNvSpPr>
            <a:spLocks/>
          </p:cNvSpPr>
          <p:nvPr/>
        </p:nvSpPr>
        <p:spPr bwMode="auto">
          <a:xfrm>
            <a:off x="8847138" y="3597275"/>
            <a:ext cx="17462" cy="60325"/>
          </a:xfrm>
          <a:custGeom>
            <a:avLst/>
            <a:gdLst>
              <a:gd name="T0" fmla="*/ 15875 w 11"/>
              <a:gd name="T1" fmla="*/ 58738 h 38"/>
              <a:gd name="T2" fmla="*/ 11112 w 11"/>
              <a:gd name="T3" fmla="*/ 53975 h 38"/>
              <a:gd name="T4" fmla="*/ 0 w 11"/>
              <a:gd name="T5" fmla="*/ 23812 h 38"/>
              <a:gd name="T6" fmla="*/ 0 w 11"/>
              <a:gd name="T7" fmla="*/ 1588 h 38"/>
              <a:gd name="T8" fmla="*/ 15875 w 11"/>
              <a:gd name="T9" fmla="*/ 0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"/>
              <a:gd name="T16" fmla="*/ 0 h 38"/>
              <a:gd name="T17" fmla="*/ 11 w 11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" h="38">
                <a:moveTo>
                  <a:pt x="10" y="37"/>
                </a:moveTo>
                <a:lnTo>
                  <a:pt x="7" y="34"/>
                </a:lnTo>
                <a:lnTo>
                  <a:pt x="0" y="15"/>
                </a:lnTo>
                <a:lnTo>
                  <a:pt x="0" y="1"/>
                </a:lnTo>
                <a:lnTo>
                  <a:pt x="10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2" name="Freeform 1115"/>
          <p:cNvSpPr>
            <a:spLocks/>
          </p:cNvSpPr>
          <p:nvPr/>
        </p:nvSpPr>
        <p:spPr bwMode="auto">
          <a:xfrm>
            <a:off x="8861425" y="3411538"/>
            <a:ext cx="3175" cy="23812"/>
          </a:xfrm>
          <a:custGeom>
            <a:avLst/>
            <a:gdLst>
              <a:gd name="T0" fmla="*/ 1588 w 2"/>
              <a:gd name="T1" fmla="*/ 22225 h 15"/>
              <a:gd name="T2" fmla="*/ 1588 w 2"/>
              <a:gd name="T3" fmla="*/ 19050 h 15"/>
              <a:gd name="T4" fmla="*/ 0 w 2"/>
              <a:gd name="T5" fmla="*/ 1587 h 15"/>
              <a:gd name="T6" fmla="*/ 1588 w 2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15"/>
              <a:gd name="T14" fmla="*/ 2 w 2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15">
                <a:moveTo>
                  <a:pt x="1" y="14"/>
                </a:moveTo>
                <a:lnTo>
                  <a:pt x="1" y="12"/>
                </a:lnTo>
                <a:lnTo>
                  <a:pt x="0" y="1"/>
                </a:lnTo>
                <a:lnTo>
                  <a:pt x="1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3" name="Freeform 1116"/>
          <p:cNvSpPr>
            <a:spLocks/>
          </p:cNvSpPr>
          <p:nvPr/>
        </p:nvSpPr>
        <p:spPr bwMode="auto">
          <a:xfrm>
            <a:off x="8318500" y="3162300"/>
            <a:ext cx="546100" cy="239713"/>
          </a:xfrm>
          <a:custGeom>
            <a:avLst/>
            <a:gdLst>
              <a:gd name="T0" fmla="*/ 542925 w 344"/>
              <a:gd name="T1" fmla="*/ 211138 h 151"/>
              <a:gd name="T2" fmla="*/ 517525 w 344"/>
              <a:gd name="T3" fmla="*/ 180975 h 151"/>
              <a:gd name="T4" fmla="*/ 477838 w 344"/>
              <a:gd name="T5" fmla="*/ 204788 h 151"/>
              <a:gd name="T6" fmla="*/ 430213 w 344"/>
              <a:gd name="T7" fmla="*/ 201613 h 151"/>
              <a:gd name="T8" fmla="*/ 442913 w 344"/>
              <a:gd name="T9" fmla="*/ 169863 h 151"/>
              <a:gd name="T10" fmla="*/ 422275 w 344"/>
              <a:gd name="T11" fmla="*/ 173038 h 151"/>
              <a:gd name="T12" fmla="*/ 404812 w 344"/>
              <a:gd name="T13" fmla="*/ 169863 h 151"/>
              <a:gd name="T14" fmla="*/ 407988 w 344"/>
              <a:gd name="T15" fmla="*/ 147638 h 151"/>
              <a:gd name="T16" fmla="*/ 381000 w 344"/>
              <a:gd name="T17" fmla="*/ 142875 h 151"/>
              <a:gd name="T18" fmla="*/ 385762 w 344"/>
              <a:gd name="T19" fmla="*/ 158750 h 151"/>
              <a:gd name="T20" fmla="*/ 368300 w 344"/>
              <a:gd name="T21" fmla="*/ 173038 h 151"/>
              <a:gd name="T22" fmla="*/ 387350 w 344"/>
              <a:gd name="T23" fmla="*/ 188913 h 151"/>
              <a:gd name="T24" fmla="*/ 365125 w 344"/>
              <a:gd name="T25" fmla="*/ 227013 h 151"/>
              <a:gd name="T26" fmla="*/ 341312 w 344"/>
              <a:gd name="T27" fmla="*/ 238125 h 151"/>
              <a:gd name="T28" fmla="*/ 319087 w 344"/>
              <a:gd name="T29" fmla="*/ 228600 h 151"/>
              <a:gd name="T30" fmla="*/ 277812 w 344"/>
              <a:gd name="T31" fmla="*/ 227013 h 151"/>
              <a:gd name="T32" fmla="*/ 247650 w 344"/>
              <a:gd name="T33" fmla="*/ 225425 h 151"/>
              <a:gd name="T34" fmla="*/ 211138 w 344"/>
              <a:gd name="T35" fmla="*/ 233363 h 151"/>
              <a:gd name="T36" fmla="*/ 180975 w 344"/>
              <a:gd name="T37" fmla="*/ 212725 h 151"/>
              <a:gd name="T38" fmla="*/ 195262 w 344"/>
              <a:gd name="T39" fmla="*/ 174625 h 151"/>
              <a:gd name="T40" fmla="*/ 192087 w 344"/>
              <a:gd name="T41" fmla="*/ 147638 h 151"/>
              <a:gd name="T42" fmla="*/ 200025 w 344"/>
              <a:gd name="T43" fmla="*/ 109538 h 151"/>
              <a:gd name="T44" fmla="*/ 193675 w 344"/>
              <a:gd name="T45" fmla="*/ 76200 h 151"/>
              <a:gd name="T46" fmla="*/ 192087 w 344"/>
              <a:gd name="T47" fmla="*/ 44450 h 151"/>
              <a:gd name="T48" fmla="*/ 168275 w 344"/>
              <a:gd name="T49" fmla="*/ 50800 h 151"/>
              <a:gd name="T50" fmla="*/ 134938 w 344"/>
              <a:gd name="T51" fmla="*/ 30163 h 151"/>
              <a:gd name="T52" fmla="*/ 98425 w 344"/>
              <a:gd name="T53" fmla="*/ 30163 h 151"/>
              <a:gd name="T54" fmla="*/ 63500 w 344"/>
              <a:gd name="T55" fmla="*/ 50800 h 151"/>
              <a:gd name="T56" fmla="*/ 79375 w 344"/>
              <a:gd name="T57" fmla="*/ 80963 h 151"/>
              <a:gd name="T58" fmla="*/ 101600 w 344"/>
              <a:gd name="T59" fmla="*/ 106363 h 151"/>
              <a:gd name="T60" fmla="*/ 114300 w 344"/>
              <a:gd name="T61" fmla="*/ 138113 h 151"/>
              <a:gd name="T62" fmla="*/ 80962 w 344"/>
              <a:gd name="T63" fmla="*/ 158750 h 151"/>
              <a:gd name="T64" fmla="*/ 33338 w 344"/>
              <a:gd name="T65" fmla="*/ 123825 h 151"/>
              <a:gd name="T66" fmla="*/ 14288 w 344"/>
              <a:gd name="T67" fmla="*/ 77788 h 151"/>
              <a:gd name="T68" fmla="*/ 11112 w 344"/>
              <a:gd name="T69" fmla="*/ 26988 h 151"/>
              <a:gd name="T70" fmla="*/ 14288 w 344"/>
              <a:gd name="T71" fmla="*/ 0 h 15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44"/>
              <a:gd name="T109" fmla="*/ 0 h 151"/>
              <a:gd name="T110" fmla="*/ 344 w 344"/>
              <a:gd name="T111" fmla="*/ 151 h 15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44" h="151">
                <a:moveTo>
                  <a:pt x="343" y="134"/>
                </a:moveTo>
                <a:lnTo>
                  <a:pt x="342" y="133"/>
                </a:lnTo>
                <a:lnTo>
                  <a:pt x="332" y="123"/>
                </a:lnTo>
                <a:lnTo>
                  <a:pt x="326" y="114"/>
                </a:lnTo>
                <a:lnTo>
                  <a:pt x="313" y="118"/>
                </a:lnTo>
                <a:lnTo>
                  <a:pt x="301" y="129"/>
                </a:lnTo>
                <a:lnTo>
                  <a:pt x="287" y="134"/>
                </a:lnTo>
                <a:lnTo>
                  <a:pt x="271" y="127"/>
                </a:lnTo>
                <a:lnTo>
                  <a:pt x="273" y="114"/>
                </a:lnTo>
                <a:lnTo>
                  <a:pt x="279" y="107"/>
                </a:lnTo>
                <a:lnTo>
                  <a:pt x="273" y="102"/>
                </a:lnTo>
                <a:lnTo>
                  <a:pt x="266" y="109"/>
                </a:lnTo>
                <a:lnTo>
                  <a:pt x="257" y="112"/>
                </a:lnTo>
                <a:lnTo>
                  <a:pt x="255" y="107"/>
                </a:lnTo>
                <a:lnTo>
                  <a:pt x="257" y="100"/>
                </a:lnTo>
                <a:lnTo>
                  <a:pt x="257" y="93"/>
                </a:lnTo>
                <a:lnTo>
                  <a:pt x="248" y="90"/>
                </a:lnTo>
                <a:lnTo>
                  <a:pt x="240" y="90"/>
                </a:lnTo>
                <a:lnTo>
                  <a:pt x="238" y="96"/>
                </a:lnTo>
                <a:lnTo>
                  <a:pt x="243" y="100"/>
                </a:lnTo>
                <a:lnTo>
                  <a:pt x="237" y="103"/>
                </a:lnTo>
                <a:lnTo>
                  <a:pt x="232" y="109"/>
                </a:lnTo>
                <a:lnTo>
                  <a:pt x="237" y="112"/>
                </a:lnTo>
                <a:lnTo>
                  <a:pt x="244" y="119"/>
                </a:lnTo>
                <a:lnTo>
                  <a:pt x="241" y="134"/>
                </a:lnTo>
                <a:lnTo>
                  <a:pt x="230" y="143"/>
                </a:lnTo>
                <a:lnTo>
                  <a:pt x="219" y="148"/>
                </a:lnTo>
                <a:lnTo>
                  <a:pt x="215" y="150"/>
                </a:lnTo>
                <a:lnTo>
                  <a:pt x="206" y="150"/>
                </a:lnTo>
                <a:lnTo>
                  <a:pt x="201" y="144"/>
                </a:lnTo>
                <a:lnTo>
                  <a:pt x="192" y="141"/>
                </a:lnTo>
                <a:lnTo>
                  <a:pt x="175" y="143"/>
                </a:lnTo>
                <a:lnTo>
                  <a:pt x="164" y="146"/>
                </a:lnTo>
                <a:lnTo>
                  <a:pt x="156" y="142"/>
                </a:lnTo>
                <a:lnTo>
                  <a:pt x="147" y="143"/>
                </a:lnTo>
                <a:lnTo>
                  <a:pt x="133" y="147"/>
                </a:lnTo>
                <a:lnTo>
                  <a:pt x="123" y="143"/>
                </a:lnTo>
                <a:lnTo>
                  <a:pt x="114" y="134"/>
                </a:lnTo>
                <a:lnTo>
                  <a:pt x="112" y="121"/>
                </a:lnTo>
                <a:lnTo>
                  <a:pt x="123" y="110"/>
                </a:lnTo>
                <a:lnTo>
                  <a:pt x="126" y="101"/>
                </a:lnTo>
                <a:lnTo>
                  <a:pt x="121" y="93"/>
                </a:lnTo>
                <a:lnTo>
                  <a:pt x="122" y="79"/>
                </a:lnTo>
                <a:lnTo>
                  <a:pt x="126" y="69"/>
                </a:lnTo>
                <a:lnTo>
                  <a:pt x="123" y="63"/>
                </a:lnTo>
                <a:lnTo>
                  <a:pt x="122" y="48"/>
                </a:lnTo>
                <a:lnTo>
                  <a:pt x="122" y="37"/>
                </a:lnTo>
                <a:lnTo>
                  <a:pt x="121" y="28"/>
                </a:lnTo>
                <a:lnTo>
                  <a:pt x="112" y="21"/>
                </a:lnTo>
                <a:lnTo>
                  <a:pt x="106" y="32"/>
                </a:lnTo>
                <a:lnTo>
                  <a:pt x="94" y="34"/>
                </a:lnTo>
                <a:lnTo>
                  <a:pt x="85" y="19"/>
                </a:lnTo>
                <a:lnTo>
                  <a:pt x="76" y="20"/>
                </a:lnTo>
                <a:lnTo>
                  <a:pt x="62" y="19"/>
                </a:lnTo>
                <a:lnTo>
                  <a:pt x="51" y="23"/>
                </a:lnTo>
                <a:lnTo>
                  <a:pt x="40" y="32"/>
                </a:lnTo>
                <a:lnTo>
                  <a:pt x="36" y="47"/>
                </a:lnTo>
                <a:lnTo>
                  <a:pt x="50" y="51"/>
                </a:lnTo>
                <a:lnTo>
                  <a:pt x="62" y="53"/>
                </a:lnTo>
                <a:lnTo>
                  <a:pt x="64" y="67"/>
                </a:lnTo>
                <a:lnTo>
                  <a:pt x="60" y="80"/>
                </a:lnTo>
                <a:lnTo>
                  <a:pt x="72" y="87"/>
                </a:lnTo>
                <a:lnTo>
                  <a:pt x="75" y="103"/>
                </a:lnTo>
                <a:lnTo>
                  <a:pt x="51" y="100"/>
                </a:lnTo>
                <a:lnTo>
                  <a:pt x="35" y="86"/>
                </a:lnTo>
                <a:lnTo>
                  <a:pt x="21" y="78"/>
                </a:lnTo>
                <a:lnTo>
                  <a:pt x="13" y="62"/>
                </a:lnTo>
                <a:lnTo>
                  <a:pt x="9" y="49"/>
                </a:lnTo>
                <a:lnTo>
                  <a:pt x="0" y="33"/>
                </a:lnTo>
                <a:lnTo>
                  <a:pt x="7" y="17"/>
                </a:lnTo>
                <a:lnTo>
                  <a:pt x="8" y="10"/>
                </a:lnTo>
                <a:lnTo>
                  <a:pt x="9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4" name="Freeform 1117"/>
          <p:cNvSpPr>
            <a:spLocks/>
          </p:cNvSpPr>
          <p:nvPr/>
        </p:nvSpPr>
        <p:spPr bwMode="auto">
          <a:xfrm>
            <a:off x="2917825" y="5765800"/>
            <a:ext cx="2159000" cy="830263"/>
          </a:xfrm>
          <a:custGeom>
            <a:avLst/>
            <a:gdLst>
              <a:gd name="T0" fmla="*/ 0 w 1360"/>
              <a:gd name="T1" fmla="*/ 0 h 523"/>
              <a:gd name="T2" fmla="*/ 2159000 w 1360"/>
              <a:gd name="T3" fmla="*/ 830263 h 523"/>
              <a:gd name="T4" fmla="*/ 0 60000 65536"/>
              <a:gd name="T5" fmla="*/ 0 60000 65536"/>
              <a:gd name="T6" fmla="*/ 0 w 1360"/>
              <a:gd name="T7" fmla="*/ 0 h 523"/>
              <a:gd name="T8" fmla="*/ 1360 w 1360"/>
              <a:gd name="T9" fmla="*/ 523 h 52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0" h="523">
                <a:moveTo>
                  <a:pt x="0" y="0"/>
                </a:moveTo>
                <a:lnTo>
                  <a:pt x="1360" y="523"/>
                </a:lnTo>
              </a:path>
            </a:pathLst>
          </a:custGeom>
          <a:noFill/>
          <a:ln w="25400">
            <a:solidFill>
              <a:srgbClr val="037C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5" name="Freeform 1118"/>
          <p:cNvSpPr>
            <a:spLocks/>
          </p:cNvSpPr>
          <p:nvPr/>
        </p:nvSpPr>
        <p:spPr bwMode="auto">
          <a:xfrm>
            <a:off x="3133725" y="523875"/>
            <a:ext cx="2428875" cy="450850"/>
          </a:xfrm>
          <a:custGeom>
            <a:avLst/>
            <a:gdLst>
              <a:gd name="T0" fmla="*/ 2370138 w 1530"/>
              <a:gd name="T1" fmla="*/ 217488 h 284"/>
              <a:gd name="T2" fmla="*/ 2287588 w 1530"/>
              <a:gd name="T3" fmla="*/ 184150 h 284"/>
              <a:gd name="T4" fmla="*/ 2216150 w 1530"/>
              <a:gd name="T5" fmla="*/ 157162 h 284"/>
              <a:gd name="T6" fmla="*/ 2203450 w 1530"/>
              <a:gd name="T7" fmla="*/ 211138 h 284"/>
              <a:gd name="T8" fmla="*/ 2157413 w 1530"/>
              <a:gd name="T9" fmla="*/ 152400 h 284"/>
              <a:gd name="T10" fmla="*/ 2135188 w 1530"/>
              <a:gd name="T11" fmla="*/ 115887 h 284"/>
              <a:gd name="T12" fmla="*/ 2089150 w 1530"/>
              <a:gd name="T13" fmla="*/ 82550 h 284"/>
              <a:gd name="T14" fmla="*/ 2020888 w 1530"/>
              <a:gd name="T15" fmla="*/ 76200 h 284"/>
              <a:gd name="T16" fmla="*/ 1990725 w 1530"/>
              <a:gd name="T17" fmla="*/ 0 h 284"/>
              <a:gd name="T18" fmla="*/ 1938338 w 1530"/>
              <a:gd name="T19" fmla="*/ 63500 h 284"/>
              <a:gd name="T20" fmla="*/ 1897063 w 1530"/>
              <a:gd name="T21" fmla="*/ 88900 h 284"/>
              <a:gd name="T22" fmla="*/ 1849438 w 1530"/>
              <a:gd name="T23" fmla="*/ 85725 h 284"/>
              <a:gd name="T24" fmla="*/ 1812925 w 1530"/>
              <a:gd name="T25" fmla="*/ 123825 h 284"/>
              <a:gd name="T26" fmla="*/ 1771650 w 1530"/>
              <a:gd name="T27" fmla="*/ 130175 h 284"/>
              <a:gd name="T28" fmla="*/ 1743075 w 1530"/>
              <a:gd name="T29" fmla="*/ 152400 h 284"/>
              <a:gd name="T30" fmla="*/ 1724025 w 1530"/>
              <a:gd name="T31" fmla="*/ 182562 h 284"/>
              <a:gd name="T32" fmla="*/ 1673225 w 1530"/>
              <a:gd name="T33" fmla="*/ 179387 h 284"/>
              <a:gd name="T34" fmla="*/ 1630363 w 1530"/>
              <a:gd name="T35" fmla="*/ 142875 h 284"/>
              <a:gd name="T36" fmla="*/ 1576387 w 1530"/>
              <a:gd name="T37" fmla="*/ 142875 h 284"/>
              <a:gd name="T38" fmla="*/ 1531937 w 1530"/>
              <a:gd name="T39" fmla="*/ 120650 h 284"/>
              <a:gd name="T40" fmla="*/ 1547812 w 1530"/>
              <a:gd name="T41" fmla="*/ 161925 h 284"/>
              <a:gd name="T42" fmla="*/ 1493837 w 1530"/>
              <a:gd name="T43" fmla="*/ 212725 h 284"/>
              <a:gd name="T44" fmla="*/ 1463675 w 1530"/>
              <a:gd name="T45" fmla="*/ 211138 h 284"/>
              <a:gd name="T46" fmla="*/ 1441450 w 1530"/>
              <a:gd name="T47" fmla="*/ 238125 h 284"/>
              <a:gd name="T48" fmla="*/ 1401762 w 1530"/>
              <a:gd name="T49" fmla="*/ 214313 h 284"/>
              <a:gd name="T50" fmla="*/ 1379537 w 1530"/>
              <a:gd name="T51" fmla="*/ 168275 h 284"/>
              <a:gd name="T52" fmla="*/ 1300162 w 1530"/>
              <a:gd name="T53" fmla="*/ 171450 h 284"/>
              <a:gd name="T54" fmla="*/ 1239837 w 1530"/>
              <a:gd name="T55" fmla="*/ 206375 h 284"/>
              <a:gd name="T56" fmla="*/ 1169988 w 1530"/>
              <a:gd name="T57" fmla="*/ 203200 h 284"/>
              <a:gd name="T58" fmla="*/ 1162050 w 1530"/>
              <a:gd name="T59" fmla="*/ 138112 h 284"/>
              <a:gd name="T60" fmla="*/ 1111250 w 1530"/>
              <a:gd name="T61" fmla="*/ 76200 h 284"/>
              <a:gd name="T62" fmla="*/ 1085850 w 1530"/>
              <a:gd name="T63" fmla="*/ 131762 h 284"/>
              <a:gd name="T64" fmla="*/ 1014413 w 1530"/>
              <a:gd name="T65" fmla="*/ 133350 h 284"/>
              <a:gd name="T66" fmla="*/ 1030288 w 1530"/>
              <a:gd name="T67" fmla="*/ 196850 h 284"/>
              <a:gd name="T68" fmla="*/ 950913 w 1530"/>
              <a:gd name="T69" fmla="*/ 179387 h 284"/>
              <a:gd name="T70" fmla="*/ 906463 w 1530"/>
              <a:gd name="T71" fmla="*/ 225425 h 284"/>
              <a:gd name="T72" fmla="*/ 841375 w 1530"/>
              <a:gd name="T73" fmla="*/ 227012 h 284"/>
              <a:gd name="T74" fmla="*/ 790575 w 1530"/>
              <a:gd name="T75" fmla="*/ 231775 h 284"/>
              <a:gd name="T76" fmla="*/ 735012 w 1530"/>
              <a:gd name="T77" fmla="*/ 255587 h 284"/>
              <a:gd name="T78" fmla="*/ 674687 w 1530"/>
              <a:gd name="T79" fmla="*/ 252412 h 284"/>
              <a:gd name="T80" fmla="*/ 644525 w 1530"/>
              <a:gd name="T81" fmla="*/ 287337 h 284"/>
              <a:gd name="T82" fmla="*/ 574675 w 1530"/>
              <a:gd name="T83" fmla="*/ 327025 h 284"/>
              <a:gd name="T84" fmla="*/ 531813 w 1530"/>
              <a:gd name="T85" fmla="*/ 361950 h 284"/>
              <a:gd name="T86" fmla="*/ 474663 w 1530"/>
              <a:gd name="T87" fmla="*/ 325437 h 284"/>
              <a:gd name="T88" fmla="*/ 403225 w 1530"/>
              <a:gd name="T89" fmla="*/ 317500 h 284"/>
              <a:gd name="T90" fmla="*/ 428625 w 1530"/>
              <a:gd name="T91" fmla="*/ 369887 h 284"/>
              <a:gd name="T92" fmla="*/ 382587 w 1530"/>
              <a:gd name="T93" fmla="*/ 406400 h 284"/>
              <a:gd name="T94" fmla="*/ 344487 w 1530"/>
              <a:gd name="T95" fmla="*/ 449263 h 284"/>
              <a:gd name="T96" fmla="*/ 298450 w 1530"/>
              <a:gd name="T97" fmla="*/ 449263 h 284"/>
              <a:gd name="T98" fmla="*/ 252413 w 1530"/>
              <a:gd name="T99" fmla="*/ 409575 h 284"/>
              <a:gd name="T100" fmla="*/ 185737 w 1530"/>
              <a:gd name="T101" fmla="*/ 395287 h 284"/>
              <a:gd name="T102" fmla="*/ 117475 w 1530"/>
              <a:gd name="T103" fmla="*/ 404812 h 284"/>
              <a:gd name="T104" fmla="*/ 74613 w 1530"/>
              <a:gd name="T105" fmla="*/ 403225 h 284"/>
              <a:gd name="T106" fmla="*/ 4762 w 1530"/>
              <a:gd name="T107" fmla="*/ 420688 h 28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30"/>
              <a:gd name="T163" fmla="*/ 0 h 284"/>
              <a:gd name="T164" fmla="*/ 1530 w 1530"/>
              <a:gd name="T165" fmla="*/ 284 h 28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30" h="284">
                <a:moveTo>
                  <a:pt x="1529" y="145"/>
                </a:moveTo>
                <a:lnTo>
                  <a:pt x="1514" y="145"/>
                </a:lnTo>
                <a:lnTo>
                  <a:pt x="1493" y="137"/>
                </a:lnTo>
                <a:lnTo>
                  <a:pt x="1476" y="128"/>
                </a:lnTo>
                <a:lnTo>
                  <a:pt x="1458" y="120"/>
                </a:lnTo>
                <a:lnTo>
                  <a:pt x="1441" y="116"/>
                </a:lnTo>
                <a:lnTo>
                  <a:pt x="1429" y="106"/>
                </a:lnTo>
                <a:lnTo>
                  <a:pt x="1414" y="99"/>
                </a:lnTo>
                <a:lnTo>
                  <a:pt x="1396" y="99"/>
                </a:lnTo>
                <a:lnTo>
                  <a:pt x="1390" y="111"/>
                </a:lnTo>
                <a:lnTo>
                  <a:pt x="1393" y="124"/>
                </a:lnTo>
                <a:lnTo>
                  <a:pt x="1388" y="133"/>
                </a:lnTo>
                <a:lnTo>
                  <a:pt x="1382" y="129"/>
                </a:lnTo>
                <a:lnTo>
                  <a:pt x="1375" y="113"/>
                </a:lnTo>
                <a:lnTo>
                  <a:pt x="1359" y="96"/>
                </a:lnTo>
                <a:lnTo>
                  <a:pt x="1349" y="94"/>
                </a:lnTo>
                <a:lnTo>
                  <a:pt x="1343" y="85"/>
                </a:lnTo>
                <a:lnTo>
                  <a:pt x="1345" y="73"/>
                </a:lnTo>
                <a:lnTo>
                  <a:pt x="1343" y="56"/>
                </a:lnTo>
                <a:lnTo>
                  <a:pt x="1328" y="48"/>
                </a:lnTo>
                <a:lnTo>
                  <a:pt x="1316" y="52"/>
                </a:lnTo>
                <a:lnTo>
                  <a:pt x="1302" y="55"/>
                </a:lnTo>
                <a:lnTo>
                  <a:pt x="1286" y="53"/>
                </a:lnTo>
                <a:lnTo>
                  <a:pt x="1273" y="48"/>
                </a:lnTo>
                <a:lnTo>
                  <a:pt x="1269" y="33"/>
                </a:lnTo>
                <a:lnTo>
                  <a:pt x="1270" y="15"/>
                </a:lnTo>
                <a:lnTo>
                  <a:pt x="1254" y="0"/>
                </a:lnTo>
                <a:lnTo>
                  <a:pt x="1238" y="1"/>
                </a:lnTo>
                <a:lnTo>
                  <a:pt x="1225" y="18"/>
                </a:lnTo>
                <a:lnTo>
                  <a:pt x="1221" y="40"/>
                </a:lnTo>
                <a:lnTo>
                  <a:pt x="1214" y="56"/>
                </a:lnTo>
                <a:lnTo>
                  <a:pt x="1202" y="59"/>
                </a:lnTo>
                <a:lnTo>
                  <a:pt x="1195" y="56"/>
                </a:lnTo>
                <a:lnTo>
                  <a:pt x="1187" y="57"/>
                </a:lnTo>
                <a:lnTo>
                  <a:pt x="1178" y="53"/>
                </a:lnTo>
                <a:lnTo>
                  <a:pt x="1165" y="54"/>
                </a:lnTo>
                <a:lnTo>
                  <a:pt x="1161" y="74"/>
                </a:lnTo>
                <a:lnTo>
                  <a:pt x="1156" y="82"/>
                </a:lnTo>
                <a:lnTo>
                  <a:pt x="1142" y="78"/>
                </a:lnTo>
                <a:lnTo>
                  <a:pt x="1129" y="71"/>
                </a:lnTo>
                <a:lnTo>
                  <a:pt x="1119" y="69"/>
                </a:lnTo>
                <a:lnTo>
                  <a:pt x="1116" y="82"/>
                </a:lnTo>
                <a:lnTo>
                  <a:pt x="1108" y="86"/>
                </a:lnTo>
                <a:lnTo>
                  <a:pt x="1105" y="94"/>
                </a:lnTo>
                <a:lnTo>
                  <a:pt x="1098" y="96"/>
                </a:lnTo>
                <a:lnTo>
                  <a:pt x="1099" y="106"/>
                </a:lnTo>
                <a:lnTo>
                  <a:pt x="1095" y="113"/>
                </a:lnTo>
                <a:lnTo>
                  <a:pt x="1086" y="115"/>
                </a:lnTo>
                <a:lnTo>
                  <a:pt x="1075" y="127"/>
                </a:lnTo>
                <a:lnTo>
                  <a:pt x="1060" y="126"/>
                </a:lnTo>
                <a:lnTo>
                  <a:pt x="1054" y="113"/>
                </a:lnTo>
                <a:lnTo>
                  <a:pt x="1052" y="96"/>
                </a:lnTo>
                <a:lnTo>
                  <a:pt x="1040" y="86"/>
                </a:lnTo>
                <a:lnTo>
                  <a:pt x="1027" y="90"/>
                </a:lnTo>
                <a:lnTo>
                  <a:pt x="1020" y="95"/>
                </a:lnTo>
                <a:lnTo>
                  <a:pt x="1006" y="94"/>
                </a:lnTo>
                <a:lnTo>
                  <a:pt x="993" y="90"/>
                </a:lnTo>
                <a:lnTo>
                  <a:pt x="985" y="80"/>
                </a:lnTo>
                <a:lnTo>
                  <a:pt x="976" y="75"/>
                </a:lnTo>
                <a:lnTo>
                  <a:pt x="965" y="76"/>
                </a:lnTo>
                <a:lnTo>
                  <a:pt x="958" y="83"/>
                </a:lnTo>
                <a:lnTo>
                  <a:pt x="962" y="91"/>
                </a:lnTo>
                <a:lnTo>
                  <a:pt x="975" y="102"/>
                </a:lnTo>
                <a:lnTo>
                  <a:pt x="982" y="124"/>
                </a:lnTo>
                <a:lnTo>
                  <a:pt x="965" y="136"/>
                </a:lnTo>
                <a:lnTo>
                  <a:pt x="941" y="134"/>
                </a:lnTo>
                <a:lnTo>
                  <a:pt x="933" y="133"/>
                </a:lnTo>
                <a:lnTo>
                  <a:pt x="929" y="133"/>
                </a:lnTo>
                <a:lnTo>
                  <a:pt x="922" y="133"/>
                </a:lnTo>
                <a:lnTo>
                  <a:pt x="917" y="135"/>
                </a:lnTo>
                <a:lnTo>
                  <a:pt x="913" y="143"/>
                </a:lnTo>
                <a:lnTo>
                  <a:pt x="908" y="150"/>
                </a:lnTo>
                <a:lnTo>
                  <a:pt x="893" y="148"/>
                </a:lnTo>
                <a:lnTo>
                  <a:pt x="889" y="143"/>
                </a:lnTo>
                <a:lnTo>
                  <a:pt x="883" y="135"/>
                </a:lnTo>
                <a:lnTo>
                  <a:pt x="886" y="122"/>
                </a:lnTo>
                <a:lnTo>
                  <a:pt x="881" y="108"/>
                </a:lnTo>
                <a:lnTo>
                  <a:pt x="869" y="106"/>
                </a:lnTo>
                <a:lnTo>
                  <a:pt x="855" y="108"/>
                </a:lnTo>
                <a:lnTo>
                  <a:pt x="842" y="105"/>
                </a:lnTo>
                <a:lnTo>
                  <a:pt x="819" y="108"/>
                </a:lnTo>
                <a:lnTo>
                  <a:pt x="801" y="118"/>
                </a:lnTo>
                <a:lnTo>
                  <a:pt x="792" y="126"/>
                </a:lnTo>
                <a:lnTo>
                  <a:pt x="781" y="130"/>
                </a:lnTo>
                <a:lnTo>
                  <a:pt x="767" y="134"/>
                </a:lnTo>
                <a:lnTo>
                  <a:pt x="743" y="135"/>
                </a:lnTo>
                <a:lnTo>
                  <a:pt x="737" y="128"/>
                </a:lnTo>
                <a:lnTo>
                  <a:pt x="730" y="114"/>
                </a:lnTo>
                <a:lnTo>
                  <a:pt x="727" y="102"/>
                </a:lnTo>
                <a:lnTo>
                  <a:pt x="732" y="87"/>
                </a:lnTo>
                <a:lnTo>
                  <a:pt x="729" y="80"/>
                </a:lnTo>
                <a:lnTo>
                  <a:pt x="711" y="61"/>
                </a:lnTo>
                <a:lnTo>
                  <a:pt x="700" y="48"/>
                </a:lnTo>
                <a:lnTo>
                  <a:pt x="686" y="55"/>
                </a:lnTo>
                <a:lnTo>
                  <a:pt x="690" y="72"/>
                </a:lnTo>
                <a:lnTo>
                  <a:pt x="684" y="83"/>
                </a:lnTo>
                <a:lnTo>
                  <a:pt x="667" y="80"/>
                </a:lnTo>
                <a:lnTo>
                  <a:pt x="652" y="77"/>
                </a:lnTo>
                <a:lnTo>
                  <a:pt x="639" y="84"/>
                </a:lnTo>
                <a:lnTo>
                  <a:pt x="631" y="103"/>
                </a:lnTo>
                <a:lnTo>
                  <a:pt x="649" y="111"/>
                </a:lnTo>
                <a:lnTo>
                  <a:pt x="649" y="124"/>
                </a:lnTo>
                <a:lnTo>
                  <a:pt x="636" y="126"/>
                </a:lnTo>
                <a:lnTo>
                  <a:pt x="615" y="117"/>
                </a:lnTo>
                <a:lnTo>
                  <a:pt x="599" y="113"/>
                </a:lnTo>
                <a:lnTo>
                  <a:pt x="580" y="116"/>
                </a:lnTo>
                <a:lnTo>
                  <a:pt x="574" y="129"/>
                </a:lnTo>
                <a:lnTo>
                  <a:pt x="571" y="142"/>
                </a:lnTo>
                <a:lnTo>
                  <a:pt x="560" y="155"/>
                </a:lnTo>
                <a:lnTo>
                  <a:pt x="543" y="149"/>
                </a:lnTo>
                <a:lnTo>
                  <a:pt x="530" y="143"/>
                </a:lnTo>
                <a:lnTo>
                  <a:pt x="515" y="140"/>
                </a:lnTo>
                <a:lnTo>
                  <a:pt x="509" y="142"/>
                </a:lnTo>
                <a:lnTo>
                  <a:pt x="498" y="146"/>
                </a:lnTo>
                <a:lnTo>
                  <a:pt x="487" y="149"/>
                </a:lnTo>
                <a:lnTo>
                  <a:pt x="480" y="159"/>
                </a:lnTo>
                <a:lnTo>
                  <a:pt x="463" y="161"/>
                </a:lnTo>
                <a:lnTo>
                  <a:pt x="442" y="151"/>
                </a:lnTo>
                <a:lnTo>
                  <a:pt x="426" y="148"/>
                </a:lnTo>
                <a:lnTo>
                  <a:pt x="425" y="159"/>
                </a:lnTo>
                <a:lnTo>
                  <a:pt x="430" y="179"/>
                </a:lnTo>
                <a:lnTo>
                  <a:pt x="421" y="187"/>
                </a:lnTo>
                <a:lnTo>
                  <a:pt x="406" y="181"/>
                </a:lnTo>
                <a:lnTo>
                  <a:pt x="385" y="180"/>
                </a:lnTo>
                <a:lnTo>
                  <a:pt x="372" y="192"/>
                </a:lnTo>
                <a:lnTo>
                  <a:pt x="362" y="206"/>
                </a:lnTo>
                <a:lnTo>
                  <a:pt x="356" y="217"/>
                </a:lnTo>
                <a:lnTo>
                  <a:pt x="344" y="226"/>
                </a:lnTo>
                <a:lnTo>
                  <a:pt x="335" y="228"/>
                </a:lnTo>
                <a:lnTo>
                  <a:pt x="330" y="224"/>
                </a:lnTo>
                <a:lnTo>
                  <a:pt x="316" y="205"/>
                </a:lnTo>
                <a:lnTo>
                  <a:pt x="299" y="205"/>
                </a:lnTo>
                <a:lnTo>
                  <a:pt x="289" y="212"/>
                </a:lnTo>
                <a:lnTo>
                  <a:pt x="266" y="206"/>
                </a:lnTo>
                <a:lnTo>
                  <a:pt x="254" y="200"/>
                </a:lnTo>
                <a:lnTo>
                  <a:pt x="243" y="202"/>
                </a:lnTo>
                <a:lnTo>
                  <a:pt x="254" y="216"/>
                </a:lnTo>
                <a:lnTo>
                  <a:pt x="270" y="233"/>
                </a:lnTo>
                <a:lnTo>
                  <a:pt x="277" y="249"/>
                </a:lnTo>
                <a:lnTo>
                  <a:pt x="263" y="252"/>
                </a:lnTo>
                <a:lnTo>
                  <a:pt x="241" y="256"/>
                </a:lnTo>
                <a:lnTo>
                  <a:pt x="237" y="265"/>
                </a:lnTo>
                <a:lnTo>
                  <a:pt x="229" y="281"/>
                </a:lnTo>
                <a:lnTo>
                  <a:pt x="217" y="283"/>
                </a:lnTo>
                <a:lnTo>
                  <a:pt x="205" y="279"/>
                </a:lnTo>
                <a:lnTo>
                  <a:pt x="197" y="283"/>
                </a:lnTo>
                <a:lnTo>
                  <a:pt x="188" y="283"/>
                </a:lnTo>
                <a:lnTo>
                  <a:pt x="183" y="271"/>
                </a:lnTo>
                <a:lnTo>
                  <a:pt x="168" y="259"/>
                </a:lnTo>
                <a:lnTo>
                  <a:pt x="159" y="258"/>
                </a:lnTo>
                <a:lnTo>
                  <a:pt x="147" y="261"/>
                </a:lnTo>
                <a:lnTo>
                  <a:pt x="136" y="259"/>
                </a:lnTo>
                <a:lnTo>
                  <a:pt x="117" y="249"/>
                </a:lnTo>
                <a:lnTo>
                  <a:pt x="102" y="252"/>
                </a:lnTo>
                <a:lnTo>
                  <a:pt x="92" y="248"/>
                </a:lnTo>
                <a:lnTo>
                  <a:pt x="74" y="255"/>
                </a:lnTo>
                <a:lnTo>
                  <a:pt x="65" y="263"/>
                </a:lnTo>
                <a:lnTo>
                  <a:pt x="57" y="259"/>
                </a:lnTo>
                <a:lnTo>
                  <a:pt x="47" y="254"/>
                </a:lnTo>
                <a:lnTo>
                  <a:pt x="38" y="259"/>
                </a:lnTo>
                <a:lnTo>
                  <a:pt x="20" y="265"/>
                </a:lnTo>
                <a:lnTo>
                  <a:pt x="3" y="265"/>
                </a:lnTo>
                <a:lnTo>
                  <a:pt x="0" y="265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6" name="Line 1119"/>
          <p:cNvSpPr>
            <a:spLocks noChangeShapeType="1"/>
          </p:cNvSpPr>
          <p:nvPr/>
        </p:nvSpPr>
        <p:spPr bwMode="auto">
          <a:xfrm flipV="1">
            <a:off x="4303713" y="322263"/>
            <a:ext cx="361950" cy="382587"/>
          </a:xfrm>
          <a:prstGeom prst="line">
            <a:avLst/>
          </a:prstGeom>
          <a:noFill/>
          <a:ln w="25400">
            <a:solidFill>
              <a:srgbClr val="037C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7" name="Freeform 1120"/>
          <p:cNvSpPr>
            <a:spLocks/>
          </p:cNvSpPr>
          <p:nvPr/>
        </p:nvSpPr>
        <p:spPr bwMode="auto">
          <a:xfrm>
            <a:off x="2898775" y="3195638"/>
            <a:ext cx="20638" cy="3400425"/>
          </a:xfrm>
          <a:custGeom>
            <a:avLst/>
            <a:gdLst>
              <a:gd name="T0" fmla="*/ 0 w 13"/>
              <a:gd name="T1" fmla="*/ 0 h 2142"/>
              <a:gd name="T2" fmla="*/ 14288 w 13"/>
              <a:gd name="T3" fmla="*/ 2171700 h 2142"/>
              <a:gd name="T4" fmla="*/ 20638 w 13"/>
              <a:gd name="T5" fmla="*/ 3400425 h 2142"/>
              <a:gd name="T6" fmla="*/ 0 60000 65536"/>
              <a:gd name="T7" fmla="*/ 0 60000 65536"/>
              <a:gd name="T8" fmla="*/ 0 60000 65536"/>
              <a:gd name="T9" fmla="*/ 0 w 13"/>
              <a:gd name="T10" fmla="*/ 0 h 2142"/>
              <a:gd name="T11" fmla="*/ 13 w 13"/>
              <a:gd name="T12" fmla="*/ 2142 h 2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2142">
                <a:moveTo>
                  <a:pt x="0" y="0"/>
                </a:moveTo>
                <a:lnTo>
                  <a:pt x="9" y="1368"/>
                </a:lnTo>
                <a:lnTo>
                  <a:pt x="13" y="2142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8" name="Freeform 1121"/>
          <p:cNvSpPr>
            <a:spLocks/>
          </p:cNvSpPr>
          <p:nvPr/>
        </p:nvSpPr>
        <p:spPr bwMode="auto">
          <a:xfrm>
            <a:off x="2881313" y="1262063"/>
            <a:ext cx="30162" cy="1952625"/>
          </a:xfrm>
          <a:custGeom>
            <a:avLst/>
            <a:gdLst>
              <a:gd name="T0" fmla="*/ 30162 w 19"/>
              <a:gd name="T1" fmla="*/ 1952625 h 1230"/>
              <a:gd name="T2" fmla="*/ 0 w 19"/>
              <a:gd name="T3" fmla="*/ 0 h 1230"/>
              <a:gd name="T4" fmla="*/ 0 60000 65536"/>
              <a:gd name="T5" fmla="*/ 0 60000 65536"/>
              <a:gd name="T6" fmla="*/ 0 w 19"/>
              <a:gd name="T7" fmla="*/ 0 h 1230"/>
              <a:gd name="T8" fmla="*/ 19 w 19"/>
              <a:gd name="T9" fmla="*/ 1230 h 12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" h="1230">
                <a:moveTo>
                  <a:pt x="19" y="1230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037C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49" name="Freeform 1122"/>
          <p:cNvSpPr>
            <a:spLocks/>
          </p:cNvSpPr>
          <p:nvPr/>
        </p:nvSpPr>
        <p:spPr bwMode="auto">
          <a:xfrm>
            <a:off x="2581275" y="661988"/>
            <a:ext cx="403225" cy="212725"/>
          </a:xfrm>
          <a:custGeom>
            <a:avLst/>
            <a:gdLst>
              <a:gd name="T0" fmla="*/ 403225 w 254"/>
              <a:gd name="T1" fmla="*/ 212725 h 134"/>
              <a:gd name="T2" fmla="*/ 0 w 254"/>
              <a:gd name="T3" fmla="*/ 0 h 134"/>
              <a:gd name="T4" fmla="*/ 0 60000 65536"/>
              <a:gd name="T5" fmla="*/ 0 60000 65536"/>
              <a:gd name="T6" fmla="*/ 0 w 254"/>
              <a:gd name="T7" fmla="*/ 0 h 134"/>
              <a:gd name="T8" fmla="*/ 254 w 254"/>
              <a:gd name="T9" fmla="*/ 134 h 1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4" h="134">
                <a:moveTo>
                  <a:pt x="254" y="134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037C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0" name="Freeform 1123"/>
          <p:cNvSpPr>
            <a:spLocks/>
          </p:cNvSpPr>
          <p:nvPr/>
        </p:nvSpPr>
        <p:spPr bwMode="auto">
          <a:xfrm>
            <a:off x="2581275" y="1400175"/>
            <a:ext cx="190500" cy="214313"/>
          </a:xfrm>
          <a:custGeom>
            <a:avLst/>
            <a:gdLst>
              <a:gd name="T0" fmla="*/ 190500 w 120"/>
              <a:gd name="T1" fmla="*/ 0 h 135"/>
              <a:gd name="T2" fmla="*/ 0 w 120"/>
              <a:gd name="T3" fmla="*/ 214313 h 135"/>
              <a:gd name="T4" fmla="*/ 0 60000 65536"/>
              <a:gd name="T5" fmla="*/ 0 60000 65536"/>
              <a:gd name="T6" fmla="*/ 0 w 120"/>
              <a:gd name="T7" fmla="*/ 0 h 135"/>
              <a:gd name="T8" fmla="*/ 120 w 120"/>
              <a:gd name="T9" fmla="*/ 135 h 1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0" h="135">
                <a:moveTo>
                  <a:pt x="120" y="0"/>
                </a:moveTo>
                <a:lnTo>
                  <a:pt x="0" y="135"/>
                </a:lnTo>
              </a:path>
            </a:pathLst>
          </a:custGeom>
          <a:noFill/>
          <a:ln w="25400">
            <a:solidFill>
              <a:srgbClr val="037C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1" name="Freeform 1124"/>
          <p:cNvSpPr>
            <a:spLocks/>
          </p:cNvSpPr>
          <p:nvPr/>
        </p:nvSpPr>
        <p:spPr bwMode="auto">
          <a:xfrm>
            <a:off x="6824663" y="3790950"/>
            <a:ext cx="1954212" cy="2800350"/>
          </a:xfrm>
          <a:custGeom>
            <a:avLst/>
            <a:gdLst>
              <a:gd name="T0" fmla="*/ 0 w 1231"/>
              <a:gd name="T1" fmla="*/ 2800350 h 1764"/>
              <a:gd name="T2" fmla="*/ 600075 w 1231"/>
              <a:gd name="T3" fmla="*/ 1919288 h 1764"/>
              <a:gd name="T4" fmla="*/ 952500 w 1231"/>
              <a:gd name="T5" fmla="*/ 1390650 h 1764"/>
              <a:gd name="T6" fmla="*/ 1954212 w 1231"/>
              <a:gd name="T7" fmla="*/ 0 h 1764"/>
              <a:gd name="T8" fmla="*/ 0 60000 65536"/>
              <a:gd name="T9" fmla="*/ 0 60000 65536"/>
              <a:gd name="T10" fmla="*/ 0 60000 65536"/>
              <a:gd name="T11" fmla="*/ 0 60000 65536"/>
              <a:gd name="T12" fmla="*/ 0 w 1231"/>
              <a:gd name="T13" fmla="*/ 0 h 1764"/>
              <a:gd name="T14" fmla="*/ 1231 w 1231"/>
              <a:gd name="T15" fmla="*/ 1764 h 17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31" h="1764">
                <a:moveTo>
                  <a:pt x="0" y="1764"/>
                </a:moveTo>
                <a:lnTo>
                  <a:pt x="378" y="1209"/>
                </a:lnTo>
                <a:lnTo>
                  <a:pt x="600" y="876"/>
                </a:lnTo>
                <a:lnTo>
                  <a:pt x="1231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2" name="Freeform 1125"/>
          <p:cNvSpPr>
            <a:spLocks/>
          </p:cNvSpPr>
          <p:nvPr/>
        </p:nvSpPr>
        <p:spPr bwMode="auto">
          <a:xfrm>
            <a:off x="5568950" y="647700"/>
            <a:ext cx="2760663" cy="2520950"/>
          </a:xfrm>
          <a:custGeom>
            <a:avLst/>
            <a:gdLst>
              <a:gd name="T0" fmla="*/ 2724151 w 1739"/>
              <a:gd name="T1" fmla="*/ 2447925 h 1588"/>
              <a:gd name="T2" fmla="*/ 2663826 w 1739"/>
              <a:gd name="T3" fmla="*/ 2416175 h 1588"/>
              <a:gd name="T4" fmla="*/ 2662238 w 1739"/>
              <a:gd name="T5" fmla="*/ 2368550 h 1588"/>
              <a:gd name="T6" fmla="*/ 2622551 w 1739"/>
              <a:gd name="T7" fmla="*/ 2332038 h 1588"/>
              <a:gd name="T8" fmla="*/ 2544763 w 1739"/>
              <a:gd name="T9" fmla="*/ 2279650 h 1588"/>
              <a:gd name="T10" fmla="*/ 2473326 w 1739"/>
              <a:gd name="T11" fmla="*/ 2282825 h 1588"/>
              <a:gd name="T12" fmla="*/ 2454276 w 1739"/>
              <a:gd name="T13" fmla="*/ 2182813 h 1588"/>
              <a:gd name="T14" fmla="*/ 2408238 w 1739"/>
              <a:gd name="T15" fmla="*/ 2105025 h 1588"/>
              <a:gd name="T16" fmla="*/ 2416176 w 1739"/>
              <a:gd name="T17" fmla="*/ 2079625 h 1588"/>
              <a:gd name="T18" fmla="*/ 2428876 w 1739"/>
              <a:gd name="T19" fmla="*/ 2022475 h 1588"/>
              <a:gd name="T20" fmla="*/ 2373313 w 1739"/>
              <a:gd name="T21" fmla="*/ 2019300 h 1588"/>
              <a:gd name="T22" fmla="*/ 2273301 w 1739"/>
              <a:gd name="T23" fmla="*/ 1951038 h 1588"/>
              <a:gd name="T24" fmla="*/ 2206626 w 1739"/>
              <a:gd name="T25" fmla="*/ 2012950 h 1588"/>
              <a:gd name="T26" fmla="*/ 2120901 w 1739"/>
              <a:gd name="T27" fmla="*/ 1982788 h 1588"/>
              <a:gd name="T28" fmla="*/ 2146301 w 1739"/>
              <a:gd name="T29" fmla="*/ 2068513 h 1588"/>
              <a:gd name="T30" fmla="*/ 2098676 w 1739"/>
              <a:gd name="T31" fmla="*/ 2082800 h 1588"/>
              <a:gd name="T32" fmla="*/ 2011363 w 1739"/>
              <a:gd name="T33" fmla="*/ 2019300 h 1588"/>
              <a:gd name="T34" fmla="*/ 1901826 w 1739"/>
              <a:gd name="T35" fmla="*/ 1997075 h 1588"/>
              <a:gd name="T36" fmla="*/ 1836738 w 1739"/>
              <a:gd name="T37" fmla="*/ 1914525 h 1588"/>
              <a:gd name="T38" fmla="*/ 1770063 w 1739"/>
              <a:gd name="T39" fmla="*/ 1887538 h 1588"/>
              <a:gd name="T40" fmla="*/ 1735138 w 1739"/>
              <a:gd name="T41" fmla="*/ 1808163 h 1588"/>
              <a:gd name="T42" fmla="*/ 1711326 w 1739"/>
              <a:gd name="T43" fmla="*/ 1727200 h 1588"/>
              <a:gd name="T44" fmla="*/ 1709738 w 1739"/>
              <a:gd name="T45" fmla="*/ 1651000 h 1588"/>
              <a:gd name="T46" fmla="*/ 1665288 w 1739"/>
              <a:gd name="T47" fmla="*/ 1574800 h 1588"/>
              <a:gd name="T48" fmla="*/ 1614488 w 1739"/>
              <a:gd name="T49" fmla="*/ 1484312 h 1588"/>
              <a:gd name="T50" fmla="*/ 1514475 w 1739"/>
              <a:gd name="T51" fmla="*/ 1446212 h 1588"/>
              <a:gd name="T52" fmla="*/ 1411288 w 1739"/>
              <a:gd name="T53" fmla="*/ 1363662 h 1588"/>
              <a:gd name="T54" fmla="*/ 1366838 w 1739"/>
              <a:gd name="T55" fmla="*/ 1295400 h 1588"/>
              <a:gd name="T56" fmla="*/ 1401763 w 1739"/>
              <a:gd name="T57" fmla="*/ 1231900 h 1588"/>
              <a:gd name="T58" fmla="*/ 1352550 w 1739"/>
              <a:gd name="T59" fmla="*/ 1087438 h 1588"/>
              <a:gd name="T60" fmla="*/ 1387475 w 1739"/>
              <a:gd name="T61" fmla="*/ 985838 h 1588"/>
              <a:gd name="T62" fmla="*/ 1265238 w 1739"/>
              <a:gd name="T63" fmla="*/ 919163 h 1588"/>
              <a:gd name="T64" fmla="*/ 1201738 w 1739"/>
              <a:gd name="T65" fmla="*/ 815975 h 1588"/>
              <a:gd name="T66" fmla="*/ 1112838 w 1739"/>
              <a:gd name="T67" fmla="*/ 858838 h 1588"/>
              <a:gd name="T68" fmla="*/ 1052513 w 1739"/>
              <a:gd name="T69" fmla="*/ 793750 h 1588"/>
              <a:gd name="T70" fmla="*/ 1042988 w 1739"/>
              <a:gd name="T71" fmla="*/ 684212 h 1588"/>
              <a:gd name="T72" fmla="*/ 1049338 w 1739"/>
              <a:gd name="T73" fmla="*/ 538163 h 1588"/>
              <a:gd name="T74" fmla="*/ 1108075 w 1739"/>
              <a:gd name="T75" fmla="*/ 423863 h 1588"/>
              <a:gd name="T76" fmla="*/ 1254125 w 1739"/>
              <a:gd name="T77" fmla="*/ 449263 h 1588"/>
              <a:gd name="T78" fmla="*/ 1347788 w 1739"/>
              <a:gd name="T79" fmla="*/ 414338 h 1588"/>
              <a:gd name="T80" fmla="*/ 1422400 w 1739"/>
              <a:gd name="T81" fmla="*/ 301625 h 1588"/>
              <a:gd name="T82" fmla="*/ 1295400 w 1739"/>
              <a:gd name="T83" fmla="*/ 201612 h 1588"/>
              <a:gd name="T84" fmla="*/ 1241425 w 1739"/>
              <a:gd name="T85" fmla="*/ 171450 h 1588"/>
              <a:gd name="T86" fmla="*/ 1127125 w 1739"/>
              <a:gd name="T87" fmla="*/ 284163 h 1588"/>
              <a:gd name="T88" fmla="*/ 1089025 w 1739"/>
              <a:gd name="T89" fmla="*/ 171450 h 1588"/>
              <a:gd name="T90" fmla="*/ 973138 w 1739"/>
              <a:gd name="T91" fmla="*/ 138113 h 1588"/>
              <a:gd name="T92" fmla="*/ 884238 w 1739"/>
              <a:gd name="T93" fmla="*/ 79375 h 1588"/>
              <a:gd name="T94" fmla="*/ 798513 w 1739"/>
              <a:gd name="T95" fmla="*/ 0 h 1588"/>
              <a:gd name="T96" fmla="*/ 687388 w 1739"/>
              <a:gd name="T97" fmla="*/ 84137 h 1588"/>
              <a:gd name="T98" fmla="*/ 719138 w 1739"/>
              <a:gd name="T99" fmla="*/ 187325 h 1588"/>
              <a:gd name="T100" fmla="*/ 625475 w 1739"/>
              <a:gd name="T101" fmla="*/ 269875 h 1588"/>
              <a:gd name="T102" fmla="*/ 547688 w 1739"/>
              <a:gd name="T103" fmla="*/ 331787 h 1588"/>
              <a:gd name="T104" fmla="*/ 482600 w 1739"/>
              <a:gd name="T105" fmla="*/ 261938 h 1588"/>
              <a:gd name="T106" fmla="*/ 488950 w 1739"/>
              <a:gd name="T107" fmla="*/ 133350 h 1588"/>
              <a:gd name="T108" fmla="*/ 358775 w 1739"/>
              <a:gd name="T109" fmla="*/ 171450 h 1588"/>
              <a:gd name="T110" fmla="*/ 261938 w 1739"/>
              <a:gd name="T111" fmla="*/ 114300 h 1588"/>
              <a:gd name="T112" fmla="*/ 139700 w 1739"/>
              <a:gd name="T113" fmla="*/ 128588 h 1588"/>
              <a:gd name="T114" fmla="*/ 57150 w 1739"/>
              <a:gd name="T115" fmla="*/ 106363 h 15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39"/>
              <a:gd name="T175" fmla="*/ 0 h 1588"/>
              <a:gd name="T176" fmla="*/ 1739 w 1739"/>
              <a:gd name="T177" fmla="*/ 1588 h 15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39" h="1588">
                <a:moveTo>
                  <a:pt x="1738" y="1587"/>
                </a:moveTo>
                <a:lnTo>
                  <a:pt x="1736" y="1565"/>
                </a:lnTo>
                <a:lnTo>
                  <a:pt x="1721" y="1553"/>
                </a:lnTo>
                <a:lnTo>
                  <a:pt x="1716" y="1542"/>
                </a:lnTo>
                <a:lnTo>
                  <a:pt x="1713" y="1525"/>
                </a:lnTo>
                <a:lnTo>
                  <a:pt x="1702" y="1524"/>
                </a:lnTo>
                <a:lnTo>
                  <a:pt x="1698" y="1521"/>
                </a:lnTo>
                <a:lnTo>
                  <a:pt x="1678" y="1522"/>
                </a:lnTo>
                <a:lnTo>
                  <a:pt x="1666" y="1521"/>
                </a:lnTo>
                <a:lnTo>
                  <a:pt x="1663" y="1511"/>
                </a:lnTo>
                <a:lnTo>
                  <a:pt x="1672" y="1499"/>
                </a:lnTo>
                <a:lnTo>
                  <a:pt x="1677" y="1492"/>
                </a:lnTo>
                <a:lnTo>
                  <a:pt x="1674" y="1480"/>
                </a:lnTo>
                <a:lnTo>
                  <a:pt x="1659" y="1479"/>
                </a:lnTo>
                <a:lnTo>
                  <a:pt x="1650" y="1475"/>
                </a:lnTo>
                <a:lnTo>
                  <a:pt x="1652" y="1469"/>
                </a:lnTo>
                <a:lnTo>
                  <a:pt x="1646" y="1451"/>
                </a:lnTo>
                <a:lnTo>
                  <a:pt x="1633" y="1448"/>
                </a:lnTo>
                <a:lnTo>
                  <a:pt x="1615" y="1443"/>
                </a:lnTo>
                <a:lnTo>
                  <a:pt x="1603" y="1436"/>
                </a:lnTo>
                <a:lnTo>
                  <a:pt x="1590" y="1438"/>
                </a:lnTo>
                <a:lnTo>
                  <a:pt x="1583" y="1432"/>
                </a:lnTo>
                <a:lnTo>
                  <a:pt x="1570" y="1432"/>
                </a:lnTo>
                <a:lnTo>
                  <a:pt x="1558" y="1438"/>
                </a:lnTo>
                <a:lnTo>
                  <a:pt x="1555" y="1420"/>
                </a:lnTo>
                <a:lnTo>
                  <a:pt x="1557" y="1403"/>
                </a:lnTo>
                <a:lnTo>
                  <a:pt x="1548" y="1389"/>
                </a:lnTo>
                <a:lnTo>
                  <a:pt x="1546" y="1375"/>
                </a:lnTo>
                <a:lnTo>
                  <a:pt x="1542" y="1362"/>
                </a:lnTo>
                <a:lnTo>
                  <a:pt x="1539" y="1348"/>
                </a:lnTo>
                <a:lnTo>
                  <a:pt x="1531" y="1332"/>
                </a:lnTo>
                <a:lnTo>
                  <a:pt x="1517" y="1326"/>
                </a:lnTo>
                <a:lnTo>
                  <a:pt x="1505" y="1320"/>
                </a:lnTo>
                <a:lnTo>
                  <a:pt x="1506" y="1311"/>
                </a:lnTo>
                <a:lnTo>
                  <a:pt x="1514" y="1306"/>
                </a:lnTo>
                <a:lnTo>
                  <a:pt x="1522" y="1310"/>
                </a:lnTo>
                <a:lnTo>
                  <a:pt x="1534" y="1311"/>
                </a:lnTo>
                <a:lnTo>
                  <a:pt x="1545" y="1303"/>
                </a:lnTo>
                <a:lnTo>
                  <a:pt x="1545" y="1288"/>
                </a:lnTo>
                <a:lnTo>
                  <a:pt x="1530" y="1274"/>
                </a:lnTo>
                <a:lnTo>
                  <a:pt x="1517" y="1276"/>
                </a:lnTo>
                <a:lnTo>
                  <a:pt x="1513" y="1284"/>
                </a:lnTo>
                <a:lnTo>
                  <a:pt x="1506" y="1289"/>
                </a:lnTo>
                <a:lnTo>
                  <a:pt x="1495" y="1272"/>
                </a:lnTo>
                <a:lnTo>
                  <a:pt x="1483" y="1248"/>
                </a:lnTo>
                <a:lnTo>
                  <a:pt x="1462" y="1231"/>
                </a:lnTo>
                <a:lnTo>
                  <a:pt x="1446" y="1230"/>
                </a:lnTo>
                <a:lnTo>
                  <a:pt x="1432" y="1229"/>
                </a:lnTo>
                <a:lnTo>
                  <a:pt x="1416" y="1226"/>
                </a:lnTo>
                <a:lnTo>
                  <a:pt x="1398" y="1240"/>
                </a:lnTo>
                <a:lnTo>
                  <a:pt x="1396" y="1252"/>
                </a:lnTo>
                <a:lnTo>
                  <a:pt x="1390" y="1268"/>
                </a:lnTo>
                <a:lnTo>
                  <a:pt x="1374" y="1276"/>
                </a:lnTo>
                <a:lnTo>
                  <a:pt x="1362" y="1253"/>
                </a:lnTo>
                <a:lnTo>
                  <a:pt x="1352" y="1240"/>
                </a:lnTo>
                <a:lnTo>
                  <a:pt x="1336" y="1249"/>
                </a:lnTo>
                <a:lnTo>
                  <a:pt x="1335" y="1265"/>
                </a:lnTo>
                <a:lnTo>
                  <a:pt x="1336" y="1283"/>
                </a:lnTo>
                <a:lnTo>
                  <a:pt x="1341" y="1293"/>
                </a:lnTo>
                <a:lnTo>
                  <a:pt x="1352" y="1303"/>
                </a:lnTo>
                <a:lnTo>
                  <a:pt x="1368" y="1316"/>
                </a:lnTo>
                <a:lnTo>
                  <a:pt x="1355" y="1329"/>
                </a:lnTo>
                <a:lnTo>
                  <a:pt x="1336" y="1323"/>
                </a:lnTo>
                <a:lnTo>
                  <a:pt x="1322" y="1312"/>
                </a:lnTo>
                <a:lnTo>
                  <a:pt x="1299" y="1302"/>
                </a:lnTo>
                <a:lnTo>
                  <a:pt x="1280" y="1302"/>
                </a:lnTo>
                <a:lnTo>
                  <a:pt x="1277" y="1292"/>
                </a:lnTo>
                <a:lnTo>
                  <a:pt x="1267" y="1272"/>
                </a:lnTo>
                <a:lnTo>
                  <a:pt x="1248" y="1265"/>
                </a:lnTo>
                <a:lnTo>
                  <a:pt x="1235" y="1266"/>
                </a:lnTo>
                <a:lnTo>
                  <a:pt x="1218" y="1267"/>
                </a:lnTo>
                <a:lnTo>
                  <a:pt x="1198" y="1258"/>
                </a:lnTo>
                <a:lnTo>
                  <a:pt x="1192" y="1245"/>
                </a:lnTo>
                <a:lnTo>
                  <a:pt x="1190" y="1236"/>
                </a:lnTo>
                <a:lnTo>
                  <a:pt x="1170" y="1210"/>
                </a:lnTo>
                <a:lnTo>
                  <a:pt x="1157" y="1206"/>
                </a:lnTo>
                <a:lnTo>
                  <a:pt x="1146" y="1204"/>
                </a:lnTo>
                <a:lnTo>
                  <a:pt x="1133" y="1200"/>
                </a:lnTo>
                <a:lnTo>
                  <a:pt x="1124" y="1200"/>
                </a:lnTo>
                <a:lnTo>
                  <a:pt x="1115" y="1189"/>
                </a:lnTo>
                <a:lnTo>
                  <a:pt x="1112" y="1174"/>
                </a:lnTo>
                <a:lnTo>
                  <a:pt x="1104" y="1162"/>
                </a:lnTo>
                <a:lnTo>
                  <a:pt x="1098" y="1151"/>
                </a:lnTo>
                <a:lnTo>
                  <a:pt x="1093" y="1139"/>
                </a:lnTo>
                <a:lnTo>
                  <a:pt x="1093" y="1124"/>
                </a:lnTo>
                <a:lnTo>
                  <a:pt x="1091" y="1109"/>
                </a:lnTo>
                <a:lnTo>
                  <a:pt x="1082" y="1098"/>
                </a:lnTo>
                <a:lnTo>
                  <a:pt x="1078" y="1088"/>
                </a:lnTo>
                <a:lnTo>
                  <a:pt x="1082" y="1077"/>
                </a:lnTo>
                <a:lnTo>
                  <a:pt x="1087" y="1065"/>
                </a:lnTo>
                <a:lnTo>
                  <a:pt x="1086" y="1050"/>
                </a:lnTo>
                <a:lnTo>
                  <a:pt x="1077" y="1040"/>
                </a:lnTo>
                <a:lnTo>
                  <a:pt x="1065" y="1031"/>
                </a:lnTo>
                <a:lnTo>
                  <a:pt x="1056" y="1024"/>
                </a:lnTo>
                <a:lnTo>
                  <a:pt x="1046" y="1007"/>
                </a:lnTo>
                <a:lnTo>
                  <a:pt x="1049" y="992"/>
                </a:lnTo>
                <a:lnTo>
                  <a:pt x="1051" y="977"/>
                </a:lnTo>
                <a:lnTo>
                  <a:pt x="1046" y="961"/>
                </a:lnTo>
                <a:lnTo>
                  <a:pt x="1042" y="939"/>
                </a:lnTo>
                <a:lnTo>
                  <a:pt x="1017" y="935"/>
                </a:lnTo>
                <a:lnTo>
                  <a:pt x="1003" y="940"/>
                </a:lnTo>
                <a:lnTo>
                  <a:pt x="997" y="941"/>
                </a:lnTo>
                <a:lnTo>
                  <a:pt x="971" y="931"/>
                </a:lnTo>
                <a:lnTo>
                  <a:pt x="954" y="911"/>
                </a:lnTo>
                <a:lnTo>
                  <a:pt x="951" y="892"/>
                </a:lnTo>
                <a:lnTo>
                  <a:pt x="933" y="878"/>
                </a:lnTo>
                <a:lnTo>
                  <a:pt x="909" y="878"/>
                </a:lnTo>
                <a:lnTo>
                  <a:pt x="889" y="859"/>
                </a:lnTo>
                <a:lnTo>
                  <a:pt x="874" y="842"/>
                </a:lnTo>
                <a:lnTo>
                  <a:pt x="866" y="839"/>
                </a:lnTo>
                <a:lnTo>
                  <a:pt x="859" y="827"/>
                </a:lnTo>
                <a:lnTo>
                  <a:pt x="861" y="816"/>
                </a:lnTo>
                <a:lnTo>
                  <a:pt x="870" y="813"/>
                </a:lnTo>
                <a:lnTo>
                  <a:pt x="876" y="796"/>
                </a:lnTo>
                <a:lnTo>
                  <a:pt x="875" y="784"/>
                </a:lnTo>
                <a:lnTo>
                  <a:pt x="883" y="776"/>
                </a:lnTo>
                <a:lnTo>
                  <a:pt x="884" y="750"/>
                </a:lnTo>
                <a:lnTo>
                  <a:pt x="871" y="726"/>
                </a:lnTo>
                <a:lnTo>
                  <a:pt x="863" y="706"/>
                </a:lnTo>
                <a:lnTo>
                  <a:pt x="852" y="685"/>
                </a:lnTo>
                <a:lnTo>
                  <a:pt x="845" y="668"/>
                </a:lnTo>
                <a:lnTo>
                  <a:pt x="851" y="653"/>
                </a:lnTo>
                <a:lnTo>
                  <a:pt x="862" y="638"/>
                </a:lnTo>
                <a:lnTo>
                  <a:pt x="874" y="621"/>
                </a:lnTo>
                <a:lnTo>
                  <a:pt x="866" y="597"/>
                </a:lnTo>
                <a:lnTo>
                  <a:pt x="846" y="590"/>
                </a:lnTo>
                <a:lnTo>
                  <a:pt x="816" y="583"/>
                </a:lnTo>
                <a:lnTo>
                  <a:pt x="797" y="579"/>
                </a:lnTo>
                <a:lnTo>
                  <a:pt x="786" y="568"/>
                </a:lnTo>
                <a:lnTo>
                  <a:pt x="777" y="544"/>
                </a:lnTo>
                <a:lnTo>
                  <a:pt x="771" y="526"/>
                </a:lnTo>
                <a:lnTo>
                  <a:pt x="757" y="514"/>
                </a:lnTo>
                <a:lnTo>
                  <a:pt x="740" y="526"/>
                </a:lnTo>
                <a:lnTo>
                  <a:pt x="730" y="532"/>
                </a:lnTo>
                <a:lnTo>
                  <a:pt x="721" y="532"/>
                </a:lnTo>
                <a:lnTo>
                  <a:pt x="701" y="541"/>
                </a:lnTo>
                <a:lnTo>
                  <a:pt x="684" y="549"/>
                </a:lnTo>
                <a:lnTo>
                  <a:pt x="672" y="539"/>
                </a:lnTo>
                <a:lnTo>
                  <a:pt x="669" y="515"/>
                </a:lnTo>
                <a:lnTo>
                  <a:pt x="663" y="500"/>
                </a:lnTo>
                <a:lnTo>
                  <a:pt x="659" y="478"/>
                </a:lnTo>
                <a:lnTo>
                  <a:pt x="644" y="467"/>
                </a:lnTo>
                <a:lnTo>
                  <a:pt x="642" y="442"/>
                </a:lnTo>
                <a:lnTo>
                  <a:pt x="657" y="431"/>
                </a:lnTo>
                <a:lnTo>
                  <a:pt x="681" y="411"/>
                </a:lnTo>
                <a:lnTo>
                  <a:pt x="685" y="392"/>
                </a:lnTo>
                <a:lnTo>
                  <a:pt x="675" y="366"/>
                </a:lnTo>
                <a:lnTo>
                  <a:pt x="661" y="339"/>
                </a:lnTo>
                <a:lnTo>
                  <a:pt x="659" y="309"/>
                </a:lnTo>
                <a:lnTo>
                  <a:pt x="659" y="282"/>
                </a:lnTo>
                <a:lnTo>
                  <a:pt x="673" y="268"/>
                </a:lnTo>
                <a:lnTo>
                  <a:pt x="698" y="267"/>
                </a:lnTo>
                <a:lnTo>
                  <a:pt x="731" y="277"/>
                </a:lnTo>
                <a:lnTo>
                  <a:pt x="746" y="272"/>
                </a:lnTo>
                <a:lnTo>
                  <a:pt x="764" y="271"/>
                </a:lnTo>
                <a:lnTo>
                  <a:pt x="790" y="283"/>
                </a:lnTo>
                <a:lnTo>
                  <a:pt x="808" y="283"/>
                </a:lnTo>
                <a:lnTo>
                  <a:pt x="820" y="274"/>
                </a:lnTo>
                <a:lnTo>
                  <a:pt x="840" y="271"/>
                </a:lnTo>
                <a:lnTo>
                  <a:pt x="849" y="261"/>
                </a:lnTo>
                <a:lnTo>
                  <a:pt x="872" y="253"/>
                </a:lnTo>
                <a:lnTo>
                  <a:pt x="880" y="235"/>
                </a:lnTo>
                <a:lnTo>
                  <a:pt x="880" y="209"/>
                </a:lnTo>
                <a:lnTo>
                  <a:pt x="896" y="190"/>
                </a:lnTo>
                <a:lnTo>
                  <a:pt x="884" y="160"/>
                </a:lnTo>
                <a:lnTo>
                  <a:pt x="864" y="148"/>
                </a:lnTo>
                <a:lnTo>
                  <a:pt x="830" y="139"/>
                </a:lnTo>
                <a:lnTo>
                  <a:pt x="816" y="127"/>
                </a:lnTo>
                <a:lnTo>
                  <a:pt x="816" y="106"/>
                </a:lnTo>
                <a:lnTo>
                  <a:pt x="812" y="92"/>
                </a:lnTo>
                <a:lnTo>
                  <a:pt x="801" y="87"/>
                </a:lnTo>
                <a:lnTo>
                  <a:pt x="782" y="108"/>
                </a:lnTo>
                <a:lnTo>
                  <a:pt x="773" y="128"/>
                </a:lnTo>
                <a:lnTo>
                  <a:pt x="750" y="151"/>
                </a:lnTo>
                <a:lnTo>
                  <a:pt x="727" y="165"/>
                </a:lnTo>
                <a:lnTo>
                  <a:pt x="710" y="179"/>
                </a:lnTo>
                <a:lnTo>
                  <a:pt x="687" y="179"/>
                </a:lnTo>
                <a:lnTo>
                  <a:pt x="688" y="152"/>
                </a:lnTo>
                <a:lnTo>
                  <a:pt x="696" y="124"/>
                </a:lnTo>
                <a:lnTo>
                  <a:pt x="686" y="108"/>
                </a:lnTo>
                <a:lnTo>
                  <a:pt x="675" y="97"/>
                </a:lnTo>
                <a:lnTo>
                  <a:pt x="648" y="88"/>
                </a:lnTo>
                <a:lnTo>
                  <a:pt x="630" y="87"/>
                </a:lnTo>
                <a:lnTo>
                  <a:pt x="613" y="87"/>
                </a:lnTo>
                <a:lnTo>
                  <a:pt x="600" y="73"/>
                </a:lnTo>
                <a:lnTo>
                  <a:pt x="580" y="74"/>
                </a:lnTo>
                <a:lnTo>
                  <a:pt x="559" y="68"/>
                </a:lnTo>
                <a:lnTo>
                  <a:pt x="557" y="50"/>
                </a:lnTo>
                <a:lnTo>
                  <a:pt x="555" y="34"/>
                </a:lnTo>
                <a:lnTo>
                  <a:pt x="542" y="21"/>
                </a:lnTo>
                <a:lnTo>
                  <a:pt x="531" y="1"/>
                </a:lnTo>
                <a:lnTo>
                  <a:pt x="503" y="0"/>
                </a:lnTo>
                <a:lnTo>
                  <a:pt x="478" y="19"/>
                </a:lnTo>
                <a:lnTo>
                  <a:pt x="460" y="20"/>
                </a:lnTo>
                <a:lnTo>
                  <a:pt x="440" y="32"/>
                </a:lnTo>
                <a:lnTo>
                  <a:pt x="433" y="53"/>
                </a:lnTo>
                <a:lnTo>
                  <a:pt x="434" y="76"/>
                </a:lnTo>
                <a:lnTo>
                  <a:pt x="445" y="89"/>
                </a:lnTo>
                <a:lnTo>
                  <a:pt x="458" y="106"/>
                </a:lnTo>
                <a:lnTo>
                  <a:pt x="453" y="118"/>
                </a:lnTo>
                <a:lnTo>
                  <a:pt x="433" y="126"/>
                </a:lnTo>
                <a:lnTo>
                  <a:pt x="404" y="136"/>
                </a:lnTo>
                <a:lnTo>
                  <a:pt x="391" y="155"/>
                </a:lnTo>
                <a:lnTo>
                  <a:pt x="394" y="170"/>
                </a:lnTo>
                <a:lnTo>
                  <a:pt x="408" y="194"/>
                </a:lnTo>
                <a:lnTo>
                  <a:pt x="397" y="211"/>
                </a:lnTo>
                <a:lnTo>
                  <a:pt x="363" y="213"/>
                </a:lnTo>
                <a:lnTo>
                  <a:pt x="345" y="209"/>
                </a:lnTo>
                <a:lnTo>
                  <a:pt x="334" y="209"/>
                </a:lnTo>
                <a:lnTo>
                  <a:pt x="321" y="200"/>
                </a:lnTo>
                <a:lnTo>
                  <a:pt x="315" y="182"/>
                </a:lnTo>
                <a:lnTo>
                  <a:pt x="304" y="165"/>
                </a:lnTo>
                <a:lnTo>
                  <a:pt x="310" y="141"/>
                </a:lnTo>
                <a:lnTo>
                  <a:pt x="314" y="126"/>
                </a:lnTo>
                <a:lnTo>
                  <a:pt x="310" y="107"/>
                </a:lnTo>
                <a:lnTo>
                  <a:pt x="308" y="84"/>
                </a:lnTo>
                <a:lnTo>
                  <a:pt x="287" y="80"/>
                </a:lnTo>
                <a:lnTo>
                  <a:pt x="264" y="98"/>
                </a:lnTo>
                <a:lnTo>
                  <a:pt x="245" y="109"/>
                </a:lnTo>
                <a:lnTo>
                  <a:pt x="226" y="108"/>
                </a:lnTo>
                <a:lnTo>
                  <a:pt x="208" y="93"/>
                </a:lnTo>
                <a:lnTo>
                  <a:pt x="200" y="76"/>
                </a:lnTo>
                <a:lnTo>
                  <a:pt x="183" y="64"/>
                </a:lnTo>
                <a:lnTo>
                  <a:pt x="165" y="72"/>
                </a:lnTo>
                <a:lnTo>
                  <a:pt x="150" y="85"/>
                </a:lnTo>
                <a:lnTo>
                  <a:pt x="136" y="95"/>
                </a:lnTo>
                <a:lnTo>
                  <a:pt x="117" y="92"/>
                </a:lnTo>
                <a:lnTo>
                  <a:pt x="88" y="81"/>
                </a:lnTo>
                <a:lnTo>
                  <a:pt x="73" y="82"/>
                </a:lnTo>
                <a:lnTo>
                  <a:pt x="53" y="81"/>
                </a:lnTo>
                <a:lnTo>
                  <a:pt x="43" y="74"/>
                </a:lnTo>
                <a:lnTo>
                  <a:pt x="36" y="67"/>
                </a:lnTo>
                <a:lnTo>
                  <a:pt x="21" y="64"/>
                </a:lnTo>
                <a:lnTo>
                  <a:pt x="0" y="63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3" name="Freeform 1126"/>
          <p:cNvSpPr>
            <a:spLocks/>
          </p:cNvSpPr>
          <p:nvPr/>
        </p:nvSpPr>
        <p:spPr bwMode="auto">
          <a:xfrm>
            <a:off x="2774950" y="862013"/>
            <a:ext cx="360363" cy="536575"/>
          </a:xfrm>
          <a:custGeom>
            <a:avLst/>
            <a:gdLst>
              <a:gd name="T0" fmla="*/ 0 w 227"/>
              <a:gd name="T1" fmla="*/ 534988 h 338"/>
              <a:gd name="T2" fmla="*/ 358775 w 227"/>
              <a:gd name="T3" fmla="*/ 84137 h 338"/>
              <a:gd name="T4" fmla="*/ 196850 w 227"/>
              <a:gd name="T5" fmla="*/ 0 h 338"/>
              <a:gd name="T6" fmla="*/ 0 60000 65536"/>
              <a:gd name="T7" fmla="*/ 0 60000 65536"/>
              <a:gd name="T8" fmla="*/ 0 60000 65536"/>
              <a:gd name="T9" fmla="*/ 0 w 227"/>
              <a:gd name="T10" fmla="*/ 0 h 338"/>
              <a:gd name="T11" fmla="*/ 227 w 227"/>
              <a:gd name="T12" fmla="*/ 338 h 3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7" h="338">
                <a:moveTo>
                  <a:pt x="0" y="337"/>
                </a:moveTo>
                <a:lnTo>
                  <a:pt x="226" y="53"/>
                </a:lnTo>
                <a:lnTo>
                  <a:pt x="124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4" name="Freeform 1127"/>
          <p:cNvSpPr>
            <a:spLocks/>
          </p:cNvSpPr>
          <p:nvPr/>
        </p:nvSpPr>
        <p:spPr bwMode="auto">
          <a:xfrm>
            <a:off x="8788400" y="3714750"/>
            <a:ext cx="76200" cy="509588"/>
          </a:xfrm>
          <a:custGeom>
            <a:avLst/>
            <a:gdLst>
              <a:gd name="T0" fmla="*/ 73025 w 48"/>
              <a:gd name="T1" fmla="*/ 508000 h 321"/>
              <a:gd name="T2" fmla="*/ 68263 w 48"/>
              <a:gd name="T3" fmla="*/ 490538 h 321"/>
              <a:gd name="T4" fmla="*/ 71438 w 48"/>
              <a:gd name="T5" fmla="*/ 474663 h 321"/>
              <a:gd name="T6" fmla="*/ 74613 w 48"/>
              <a:gd name="T7" fmla="*/ 457200 h 321"/>
              <a:gd name="T8" fmla="*/ 71438 w 48"/>
              <a:gd name="T9" fmla="*/ 438150 h 321"/>
              <a:gd name="T10" fmla="*/ 60325 w 48"/>
              <a:gd name="T11" fmla="*/ 425450 h 321"/>
              <a:gd name="T12" fmla="*/ 49212 w 48"/>
              <a:gd name="T13" fmla="*/ 403225 h 321"/>
              <a:gd name="T14" fmla="*/ 60325 w 48"/>
              <a:gd name="T15" fmla="*/ 371475 h 321"/>
              <a:gd name="T16" fmla="*/ 68263 w 48"/>
              <a:gd name="T17" fmla="*/ 346075 h 321"/>
              <a:gd name="T18" fmla="*/ 42862 w 48"/>
              <a:gd name="T19" fmla="*/ 341313 h 321"/>
              <a:gd name="T20" fmla="*/ 33338 w 48"/>
              <a:gd name="T21" fmla="*/ 327025 h 321"/>
              <a:gd name="T22" fmla="*/ 44450 w 48"/>
              <a:gd name="T23" fmla="*/ 284163 h 321"/>
              <a:gd name="T24" fmla="*/ 41275 w 48"/>
              <a:gd name="T25" fmla="*/ 250825 h 321"/>
              <a:gd name="T26" fmla="*/ 19050 w 48"/>
              <a:gd name="T27" fmla="*/ 222250 h 321"/>
              <a:gd name="T28" fmla="*/ 19050 w 48"/>
              <a:gd name="T29" fmla="*/ 200025 h 321"/>
              <a:gd name="T30" fmla="*/ 6350 w 48"/>
              <a:gd name="T31" fmla="*/ 184150 h 321"/>
              <a:gd name="T32" fmla="*/ 0 w 48"/>
              <a:gd name="T33" fmla="*/ 168275 h 321"/>
              <a:gd name="T34" fmla="*/ 4763 w 48"/>
              <a:gd name="T35" fmla="*/ 149225 h 321"/>
              <a:gd name="T36" fmla="*/ 38100 w 48"/>
              <a:gd name="T37" fmla="*/ 122238 h 321"/>
              <a:gd name="T38" fmla="*/ 22225 w 48"/>
              <a:gd name="T39" fmla="*/ 96838 h 321"/>
              <a:gd name="T40" fmla="*/ 14288 w 48"/>
              <a:gd name="T41" fmla="*/ 88900 h 321"/>
              <a:gd name="T42" fmla="*/ 6350 w 48"/>
              <a:gd name="T43" fmla="*/ 77788 h 321"/>
              <a:gd name="T44" fmla="*/ 7938 w 48"/>
              <a:gd name="T45" fmla="*/ 68263 h 321"/>
              <a:gd name="T46" fmla="*/ 14288 w 48"/>
              <a:gd name="T47" fmla="*/ 65088 h 321"/>
              <a:gd name="T48" fmla="*/ 22225 w 48"/>
              <a:gd name="T49" fmla="*/ 50800 h 321"/>
              <a:gd name="T50" fmla="*/ 17463 w 48"/>
              <a:gd name="T51" fmla="*/ 46038 h 321"/>
              <a:gd name="T52" fmla="*/ 17463 w 48"/>
              <a:gd name="T53" fmla="*/ 30163 h 321"/>
              <a:gd name="T54" fmla="*/ 30163 w 48"/>
              <a:gd name="T55" fmla="*/ 22225 h 321"/>
              <a:gd name="T56" fmla="*/ 57150 w 48"/>
              <a:gd name="T57" fmla="*/ 6350 h 321"/>
              <a:gd name="T58" fmla="*/ 73025 w 48"/>
              <a:gd name="T59" fmla="*/ 0 h 3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8"/>
              <a:gd name="T91" fmla="*/ 0 h 321"/>
              <a:gd name="T92" fmla="*/ 48 w 48"/>
              <a:gd name="T93" fmla="*/ 321 h 32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8" h="321">
                <a:moveTo>
                  <a:pt x="46" y="320"/>
                </a:moveTo>
                <a:lnTo>
                  <a:pt x="43" y="309"/>
                </a:lnTo>
                <a:lnTo>
                  <a:pt x="45" y="299"/>
                </a:lnTo>
                <a:lnTo>
                  <a:pt x="47" y="288"/>
                </a:lnTo>
                <a:lnTo>
                  <a:pt x="45" y="276"/>
                </a:lnTo>
                <a:lnTo>
                  <a:pt x="38" y="268"/>
                </a:lnTo>
                <a:lnTo>
                  <a:pt x="31" y="254"/>
                </a:lnTo>
                <a:lnTo>
                  <a:pt x="38" y="234"/>
                </a:lnTo>
                <a:lnTo>
                  <a:pt x="43" y="218"/>
                </a:lnTo>
                <a:lnTo>
                  <a:pt x="27" y="215"/>
                </a:lnTo>
                <a:lnTo>
                  <a:pt x="21" y="206"/>
                </a:lnTo>
                <a:lnTo>
                  <a:pt x="28" y="179"/>
                </a:lnTo>
                <a:lnTo>
                  <a:pt x="26" y="158"/>
                </a:lnTo>
                <a:lnTo>
                  <a:pt x="12" y="140"/>
                </a:lnTo>
                <a:lnTo>
                  <a:pt x="12" y="126"/>
                </a:lnTo>
                <a:lnTo>
                  <a:pt x="4" y="116"/>
                </a:lnTo>
                <a:lnTo>
                  <a:pt x="0" y="106"/>
                </a:lnTo>
                <a:lnTo>
                  <a:pt x="3" y="94"/>
                </a:lnTo>
                <a:lnTo>
                  <a:pt x="24" y="77"/>
                </a:lnTo>
                <a:lnTo>
                  <a:pt x="14" y="61"/>
                </a:lnTo>
                <a:lnTo>
                  <a:pt x="9" y="56"/>
                </a:lnTo>
                <a:lnTo>
                  <a:pt x="4" y="49"/>
                </a:lnTo>
                <a:lnTo>
                  <a:pt x="5" y="43"/>
                </a:lnTo>
                <a:lnTo>
                  <a:pt x="9" y="41"/>
                </a:lnTo>
                <a:lnTo>
                  <a:pt x="14" y="32"/>
                </a:lnTo>
                <a:lnTo>
                  <a:pt x="11" y="29"/>
                </a:lnTo>
                <a:lnTo>
                  <a:pt x="11" y="19"/>
                </a:lnTo>
                <a:lnTo>
                  <a:pt x="19" y="14"/>
                </a:lnTo>
                <a:lnTo>
                  <a:pt x="36" y="4"/>
                </a:lnTo>
                <a:lnTo>
                  <a:pt x="46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5" name="Freeform 1128"/>
          <p:cNvSpPr>
            <a:spLocks/>
          </p:cNvSpPr>
          <p:nvPr/>
        </p:nvSpPr>
        <p:spPr bwMode="auto">
          <a:xfrm>
            <a:off x="8847138" y="3597275"/>
            <a:ext cx="17462" cy="60325"/>
          </a:xfrm>
          <a:custGeom>
            <a:avLst/>
            <a:gdLst>
              <a:gd name="T0" fmla="*/ 15875 w 11"/>
              <a:gd name="T1" fmla="*/ 58738 h 38"/>
              <a:gd name="T2" fmla="*/ 11112 w 11"/>
              <a:gd name="T3" fmla="*/ 53975 h 38"/>
              <a:gd name="T4" fmla="*/ 0 w 11"/>
              <a:gd name="T5" fmla="*/ 23812 h 38"/>
              <a:gd name="T6" fmla="*/ 0 w 11"/>
              <a:gd name="T7" fmla="*/ 1588 h 38"/>
              <a:gd name="T8" fmla="*/ 15875 w 11"/>
              <a:gd name="T9" fmla="*/ 0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"/>
              <a:gd name="T16" fmla="*/ 0 h 38"/>
              <a:gd name="T17" fmla="*/ 11 w 11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" h="38">
                <a:moveTo>
                  <a:pt x="10" y="37"/>
                </a:moveTo>
                <a:lnTo>
                  <a:pt x="7" y="34"/>
                </a:lnTo>
                <a:lnTo>
                  <a:pt x="0" y="15"/>
                </a:lnTo>
                <a:lnTo>
                  <a:pt x="0" y="1"/>
                </a:lnTo>
                <a:lnTo>
                  <a:pt x="10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6" name="Freeform 1129"/>
          <p:cNvSpPr>
            <a:spLocks/>
          </p:cNvSpPr>
          <p:nvPr/>
        </p:nvSpPr>
        <p:spPr bwMode="auto">
          <a:xfrm>
            <a:off x="8861425" y="3411538"/>
            <a:ext cx="3175" cy="23812"/>
          </a:xfrm>
          <a:custGeom>
            <a:avLst/>
            <a:gdLst>
              <a:gd name="T0" fmla="*/ 1588 w 2"/>
              <a:gd name="T1" fmla="*/ 22225 h 15"/>
              <a:gd name="T2" fmla="*/ 1588 w 2"/>
              <a:gd name="T3" fmla="*/ 19050 h 15"/>
              <a:gd name="T4" fmla="*/ 0 w 2"/>
              <a:gd name="T5" fmla="*/ 1587 h 15"/>
              <a:gd name="T6" fmla="*/ 1588 w 2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15"/>
              <a:gd name="T14" fmla="*/ 2 w 2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15">
                <a:moveTo>
                  <a:pt x="1" y="14"/>
                </a:moveTo>
                <a:lnTo>
                  <a:pt x="1" y="12"/>
                </a:lnTo>
                <a:lnTo>
                  <a:pt x="0" y="1"/>
                </a:lnTo>
                <a:lnTo>
                  <a:pt x="1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7" name="Freeform 1130"/>
          <p:cNvSpPr>
            <a:spLocks/>
          </p:cNvSpPr>
          <p:nvPr/>
        </p:nvSpPr>
        <p:spPr bwMode="auto">
          <a:xfrm>
            <a:off x="8318500" y="3162300"/>
            <a:ext cx="546100" cy="239713"/>
          </a:xfrm>
          <a:custGeom>
            <a:avLst/>
            <a:gdLst>
              <a:gd name="T0" fmla="*/ 542925 w 344"/>
              <a:gd name="T1" fmla="*/ 211138 h 151"/>
              <a:gd name="T2" fmla="*/ 517525 w 344"/>
              <a:gd name="T3" fmla="*/ 180975 h 151"/>
              <a:gd name="T4" fmla="*/ 477838 w 344"/>
              <a:gd name="T5" fmla="*/ 204788 h 151"/>
              <a:gd name="T6" fmla="*/ 430213 w 344"/>
              <a:gd name="T7" fmla="*/ 201613 h 151"/>
              <a:gd name="T8" fmla="*/ 442913 w 344"/>
              <a:gd name="T9" fmla="*/ 169863 h 151"/>
              <a:gd name="T10" fmla="*/ 422275 w 344"/>
              <a:gd name="T11" fmla="*/ 173038 h 151"/>
              <a:gd name="T12" fmla="*/ 404812 w 344"/>
              <a:gd name="T13" fmla="*/ 169863 h 151"/>
              <a:gd name="T14" fmla="*/ 407988 w 344"/>
              <a:gd name="T15" fmla="*/ 147638 h 151"/>
              <a:gd name="T16" fmla="*/ 381000 w 344"/>
              <a:gd name="T17" fmla="*/ 142875 h 151"/>
              <a:gd name="T18" fmla="*/ 385762 w 344"/>
              <a:gd name="T19" fmla="*/ 158750 h 151"/>
              <a:gd name="T20" fmla="*/ 368300 w 344"/>
              <a:gd name="T21" fmla="*/ 173038 h 151"/>
              <a:gd name="T22" fmla="*/ 387350 w 344"/>
              <a:gd name="T23" fmla="*/ 188913 h 151"/>
              <a:gd name="T24" fmla="*/ 365125 w 344"/>
              <a:gd name="T25" fmla="*/ 227013 h 151"/>
              <a:gd name="T26" fmla="*/ 341312 w 344"/>
              <a:gd name="T27" fmla="*/ 238125 h 151"/>
              <a:gd name="T28" fmla="*/ 319087 w 344"/>
              <a:gd name="T29" fmla="*/ 228600 h 151"/>
              <a:gd name="T30" fmla="*/ 277812 w 344"/>
              <a:gd name="T31" fmla="*/ 227013 h 151"/>
              <a:gd name="T32" fmla="*/ 247650 w 344"/>
              <a:gd name="T33" fmla="*/ 225425 h 151"/>
              <a:gd name="T34" fmla="*/ 211138 w 344"/>
              <a:gd name="T35" fmla="*/ 233363 h 151"/>
              <a:gd name="T36" fmla="*/ 180975 w 344"/>
              <a:gd name="T37" fmla="*/ 212725 h 151"/>
              <a:gd name="T38" fmla="*/ 195262 w 344"/>
              <a:gd name="T39" fmla="*/ 174625 h 151"/>
              <a:gd name="T40" fmla="*/ 192087 w 344"/>
              <a:gd name="T41" fmla="*/ 147638 h 151"/>
              <a:gd name="T42" fmla="*/ 200025 w 344"/>
              <a:gd name="T43" fmla="*/ 109538 h 151"/>
              <a:gd name="T44" fmla="*/ 193675 w 344"/>
              <a:gd name="T45" fmla="*/ 76200 h 151"/>
              <a:gd name="T46" fmla="*/ 192087 w 344"/>
              <a:gd name="T47" fmla="*/ 44450 h 151"/>
              <a:gd name="T48" fmla="*/ 168275 w 344"/>
              <a:gd name="T49" fmla="*/ 50800 h 151"/>
              <a:gd name="T50" fmla="*/ 134938 w 344"/>
              <a:gd name="T51" fmla="*/ 30163 h 151"/>
              <a:gd name="T52" fmla="*/ 98425 w 344"/>
              <a:gd name="T53" fmla="*/ 30163 h 151"/>
              <a:gd name="T54" fmla="*/ 63500 w 344"/>
              <a:gd name="T55" fmla="*/ 50800 h 151"/>
              <a:gd name="T56" fmla="*/ 79375 w 344"/>
              <a:gd name="T57" fmla="*/ 80963 h 151"/>
              <a:gd name="T58" fmla="*/ 101600 w 344"/>
              <a:gd name="T59" fmla="*/ 106363 h 151"/>
              <a:gd name="T60" fmla="*/ 114300 w 344"/>
              <a:gd name="T61" fmla="*/ 138113 h 151"/>
              <a:gd name="T62" fmla="*/ 80962 w 344"/>
              <a:gd name="T63" fmla="*/ 158750 h 151"/>
              <a:gd name="T64" fmla="*/ 33338 w 344"/>
              <a:gd name="T65" fmla="*/ 123825 h 151"/>
              <a:gd name="T66" fmla="*/ 14288 w 344"/>
              <a:gd name="T67" fmla="*/ 77788 h 151"/>
              <a:gd name="T68" fmla="*/ 11112 w 344"/>
              <a:gd name="T69" fmla="*/ 26988 h 151"/>
              <a:gd name="T70" fmla="*/ 14288 w 344"/>
              <a:gd name="T71" fmla="*/ 0 h 15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44"/>
              <a:gd name="T109" fmla="*/ 0 h 151"/>
              <a:gd name="T110" fmla="*/ 344 w 344"/>
              <a:gd name="T111" fmla="*/ 151 h 15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44" h="151">
                <a:moveTo>
                  <a:pt x="343" y="134"/>
                </a:moveTo>
                <a:lnTo>
                  <a:pt x="342" y="133"/>
                </a:lnTo>
                <a:lnTo>
                  <a:pt x="332" y="123"/>
                </a:lnTo>
                <a:lnTo>
                  <a:pt x="326" y="114"/>
                </a:lnTo>
                <a:lnTo>
                  <a:pt x="313" y="118"/>
                </a:lnTo>
                <a:lnTo>
                  <a:pt x="301" y="129"/>
                </a:lnTo>
                <a:lnTo>
                  <a:pt x="287" y="134"/>
                </a:lnTo>
                <a:lnTo>
                  <a:pt x="271" y="127"/>
                </a:lnTo>
                <a:lnTo>
                  <a:pt x="273" y="114"/>
                </a:lnTo>
                <a:lnTo>
                  <a:pt x="279" y="107"/>
                </a:lnTo>
                <a:lnTo>
                  <a:pt x="273" y="102"/>
                </a:lnTo>
                <a:lnTo>
                  <a:pt x="266" y="109"/>
                </a:lnTo>
                <a:lnTo>
                  <a:pt x="257" y="112"/>
                </a:lnTo>
                <a:lnTo>
                  <a:pt x="255" y="107"/>
                </a:lnTo>
                <a:lnTo>
                  <a:pt x="257" y="100"/>
                </a:lnTo>
                <a:lnTo>
                  <a:pt x="257" y="93"/>
                </a:lnTo>
                <a:lnTo>
                  <a:pt x="248" y="90"/>
                </a:lnTo>
                <a:lnTo>
                  <a:pt x="240" y="90"/>
                </a:lnTo>
                <a:lnTo>
                  <a:pt x="238" y="96"/>
                </a:lnTo>
                <a:lnTo>
                  <a:pt x="243" y="100"/>
                </a:lnTo>
                <a:lnTo>
                  <a:pt x="237" y="103"/>
                </a:lnTo>
                <a:lnTo>
                  <a:pt x="232" y="109"/>
                </a:lnTo>
                <a:lnTo>
                  <a:pt x="237" y="112"/>
                </a:lnTo>
                <a:lnTo>
                  <a:pt x="244" y="119"/>
                </a:lnTo>
                <a:lnTo>
                  <a:pt x="241" y="134"/>
                </a:lnTo>
                <a:lnTo>
                  <a:pt x="230" y="143"/>
                </a:lnTo>
                <a:lnTo>
                  <a:pt x="219" y="148"/>
                </a:lnTo>
                <a:lnTo>
                  <a:pt x="215" y="150"/>
                </a:lnTo>
                <a:lnTo>
                  <a:pt x="206" y="150"/>
                </a:lnTo>
                <a:lnTo>
                  <a:pt x="201" y="144"/>
                </a:lnTo>
                <a:lnTo>
                  <a:pt x="192" y="141"/>
                </a:lnTo>
                <a:lnTo>
                  <a:pt x="175" y="143"/>
                </a:lnTo>
                <a:lnTo>
                  <a:pt x="164" y="146"/>
                </a:lnTo>
                <a:lnTo>
                  <a:pt x="156" y="142"/>
                </a:lnTo>
                <a:lnTo>
                  <a:pt x="147" y="143"/>
                </a:lnTo>
                <a:lnTo>
                  <a:pt x="133" y="147"/>
                </a:lnTo>
                <a:lnTo>
                  <a:pt x="123" y="143"/>
                </a:lnTo>
                <a:lnTo>
                  <a:pt x="114" y="134"/>
                </a:lnTo>
                <a:lnTo>
                  <a:pt x="112" y="121"/>
                </a:lnTo>
                <a:lnTo>
                  <a:pt x="123" y="110"/>
                </a:lnTo>
                <a:lnTo>
                  <a:pt x="126" y="101"/>
                </a:lnTo>
                <a:lnTo>
                  <a:pt x="121" y="93"/>
                </a:lnTo>
                <a:lnTo>
                  <a:pt x="122" y="79"/>
                </a:lnTo>
                <a:lnTo>
                  <a:pt x="126" y="69"/>
                </a:lnTo>
                <a:lnTo>
                  <a:pt x="123" y="63"/>
                </a:lnTo>
                <a:lnTo>
                  <a:pt x="122" y="48"/>
                </a:lnTo>
                <a:lnTo>
                  <a:pt x="122" y="37"/>
                </a:lnTo>
                <a:lnTo>
                  <a:pt x="121" y="28"/>
                </a:lnTo>
                <a:lnTo>
                  <a:pt x="112" y="21"/>
                </a:lnTo>
                <a:lnTo>
                  <a:pt x="106" y="32"/>
                </a:lnTo>
                <a:lnTo>
                  <a:pt x="94" y="34"/>
                </a:lnTo>
                <a:lnTo>
                  <a:pt x="85" y="19"/>
                </a:lnTo>
                <a:lnTo>
                  <a:pt x="76" y="20"/>
                </a:lnTo>
                <a:lnTo>
                  <a:pt x="62" y="19"/>
                </a:lnTo>
                <a:lnTo>
                  <a:pt x="51" y="23"/>
                </a:lnTo>
                <a:lnTo>
                  <a:pt x="40" y="32"/>
                </a:lnTo>
                <a:lnTo>
                  <a:pt x="36" y="47"/>
                </a:lnTo>
                <a:lnTo>
                  <a:pt x="50" y="51"/>
                </a:lnTo>
                <a:lnTo>
                  <a:pt x="62" y="53"/>
                </a:lnTo>
                <a:lnTo>
                  <a:pt x="64" y="67"/>
                </a:lnTo>
                <a:lnTo>
                  <a:pt x="60" y="80"/>
                </a:lnTo>
                <a:lnTo>
                  <a:pt x="72" y="87"/>
                </a:lnTo>
                <a:lnTo>
                  <a:pt x="75" y="103"/>
                </a:lnTo>
                <a:lnTo>
                  <a:pt x="51" y="100"/>
                </a:lnTo>
                <a:lnTo>
                  <a:pt x="35" y="86"/>
                </a:lnTo>
                <a:lnTo>
                  <a:pt x="21" y="78"/>
                </a:lnTo>
                <a:lnTo>
                  <a:pt x="13" y="62"/>
                </a:lnTo>
                <a:lnTo>
                  <a:pt x="9" y="49"/>
                </a:lnTo>
                <a:lnTo>
                  <a:pt x="0" y="33"/>
                </a:lnTo>
                <a:lnTo>
                  <a:pt x="7" y="17"/>
                </a:lnTo>
                <a:lnTo>
                  <a:pt x="8" y="10"/>
                </a:lnTo>
                <a:lnTo>
                  <a:pt x="9" y="0"/>
                </a:lnTo>
              </a:path>
            </a:pathLst>
          </a:custGeom>
          <a:noFill/>
          <a:ln w="25400" cap="rnd" cmpd="sng">
            <a:solidFill>
              <a:srgbClr val="037C0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58" name="Rectangle 1131"/>
          <p:cNvSpPr>
            <a:spLocks noChangeArrowheads="1"/>
          </p:cNvSpPr>
          <p:nvPr/>
        </p:nvSpPr>
        <p:spPr bwMode="auto">
          <a:xfrm>
            <a:off x="7107238" y="6216650"/>
            <a:ext cx="98742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San Antonio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 River</a:t>
            </a:r>
          </a:p>
        </p:txBody>
      </p:sp>
      <p:sp>
        <p:nvSpPr>
          <p:cNvPr id="15459" name="Rectangle 1132"/>
          <p:cNvSpPr>
            <a:spLocks noChangeArrowheads="1"/>
          </p:cNvSpPr>
          <p:nvPr/>
        </p:nvSpPr>
        <p:spPr bwMode="auto">
          <a:xfrm>
            <a:off x="3195638" y="4986338"/>
            <a:ext cx="9159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Medina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River</a:t>
            </a:r>
          </a:p>
        </p:txBody>
      </p:sp>
      <p:sp>
        <p:nvSpPr>
          <p:cNvPr id="15460" name="Rectangle 1133"/>
          <p:cNvSpPr>
            <a:spLocks noChangeArrowheads="1"/>
          </p:cNvSpPr>
          <p:nvPr/>
        </p:nvSpPr>
        <p:spPr bwMode="auto">
          <a:xfrm>
            <a:off x="6883400" y="4683125"/>
            <a:ext cx="9445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700" i="1" smtClean="0">
                <a:solidFill>
                  <a:srgbClr val="114FFB"/>
                </a:solidFill>
              </a:rPr>
              <a:t>Calaveras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700" i="1" smtClean="0">
                <a:solidFill>
                  <a:srgbClr val="114FFB"/>
                </a:solidFill>
              </a:rPr>
              <a:t>Lake</a:t>
            </a:r>
          </a:p>
        </p:txBody>
      </p:sp>
      <p:sp>
        <p:nvSpPr>
          <p:cNvPr id="15461" name="Rectangle 1134"/>
          <p:cNvSpPr>
            <a:spLocks noChangeArrowheads="1"/>
          </p:cNvSpPr>
          <p:nvPr/>
        </p:nvSpPr>
        <p:spPr bwMode="auto">
          <a:xfrm>
            <a:off x="3690938" y="1144588"/>
            <a:ext cx="9159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Leon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Creek</a:t>
            </a:r>
          </a:p>
        </p:txBody>
      </p:sp>
      <p:sp>
        <p:nvSpPr>
          <p:cNvPr id="15462" name="Rectangle 1135"/>
          <p:cNvSpPr>
            <a:spLocks noChangeArrowheads="1"/>
          </p:cNvSpPr>
          <p:nvPr/>
        </p:nvSpPr>
        <p:spPr bwMode="auto">
          <a:xfrm>
            <a:off x="6308725" y="5305425"/>
            <a:ext cx="64293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algn="r"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700" i="1" smtClean="0">
                <a:solidFill>
                  <a:srgbClr val="114FFB"/>
                </a:solidFill>
              </a:rPr>
              <a:t>Braunig</a:t>
            </a:r>
          </a:p>
          <a:p>
            <a:pPr algn="r"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700" i="1" smtClean="0">
                <a:solidFill>
                  <a:srgbClr val="114FFB"/>
                </a:solidFill>
              </a:rPr>
              <a:t>Lake</a:t>
            </a:r>
          </a:p>
        </p:txBody>
      </p:sp>
      <p:sp>
        <p:nvSpPr>
          <p:cNvPr id="15463" name="Rectangle 1136"/>
          <p:cNvSpPr>
            <a:spLocks noChangeArrowheads="1"/>
          </p:cNvSpPr>
          <p:nvPr/>
        </p:nvSpPr>
        <p:spPr bwMode="auto">
          <a:xfrm>
            <a:off x="4503738" y="966788"/>
            <a:ext cx="917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Salado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Creek</a:t>
            </a:r>
          </a:p>
        </p:txBody>
      </p:sp>
      <p:sp>
        <p:nvSpPr>
          <p:cNvPr id="15464" name="Rectangle 1137"/>
          <p:cNvSpPr>
            <a:spLocks noChangeArrowheads="1"/>
          </p:cNvSpPr>
          <p:nvPr/>
        </p:nvSpPr>
        <p:spPr bwMode="auto">
          <a:xfrm>
            <a:off x="5043488" y="2649538"/>
            <a:ext cx="9159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Olmos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Creek</a:t>
            </a:r>
          </a:p>
        </p:txBody>
      </p:sp>
      <p:sp>
        <p:nvSpPr>
          <p:cNvPr id="15465" name="Rectangle 1138"/>
          <p:cNvSpPr>
            <a:spLocks noChangeArrowheads="1"/>
          </p:cNvSpPr>
          <p:nvPr/>
        </p:nvSpPr>
        <p:spPr bwMode="auto">
          <a:xfrm>
            <a:off x="2840038" y="2670175"/>
            <a:ext cx="96043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66" name="Rectangle 1139"/>
          <p:cNvSpPr>
            <a:spLocks noChangeArrowheads="1"/>
          </p:cNvSpPr>
          <p:nvPr/>
        </p:nvSpPr>
        <p:spPr bwMode="auto">
          <a:xfrm>
            <a:off x="3892550" y="1679575"/>
            <a:ext cx="6683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Helotes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Creek</a:t>
            </a:r>
          </a:p>
        </p:txBody>
      </p:sp>
      <p:sp>
        <p:nvSpPr>
          <p:cNvPr id="15467" name="Freeform 1140"/>
          <p:cNvSpPr>
            <a:spLocks/>
          </p:cNvSpPr>
          <p:nvPr/>
        </p:nvSpPr>
        <p:spPr bwMode="auto">
          <a:xfrm>
            <a:off x="2590800" y="4133850"/>
            <a:ext cx="2981325" cy="509588"/>
          </a:xfrm>
          <a:custGeom>
            <a:avLst/>
            <a:gdLst>
              <a:gd name="T0" fmla="*/ 2981325 w 1878"/>
              <a:gd name="T1" fmla="*/ 117475 h 321"/>
              <a:gd name="T2" fmla="*/ 2905125 w 1878"/>
              <a:gd name="T3" fmla="*/ 111125 h 321"/>
              <a:gd name="T4" fmla="*/ 2832100 w 1878"/>
              <a:gd name="T5" fmla="*/ 106363 h 321"/>
              <a:gd name="T6" fmla="*/ 2767013 w 1878"/>
              <a:gd name="T7" fmla="*/ 104775 h 321"/>
              <a:gd name="T8" fmla="*/ 2701925 w 1878"/>
              <a:gd name="T9" fmla="*/ 85725 h 321"/>
              <a:gd name="T10" fmla="*/ 2632075 w 1878"/>
              <a:gd name="T11" fmla="*/ 52388 h 321"/>
              <a:gd name="T12" fmla="*/ 2544763 w 1878"/>
              <a:gd name="T13" fmla="*/ 33338 h 321"/>
              <a:gd name="T14" fmla="*/ 2330450 w 1878"/>
              <a:gd name="T15" fmla="*/ 11113 h 321"/>
              <a:gd name="T16" fmla="*/ 2203450 w 1878"/>
              <a:gd name="T17" fmla="*/ 0 h 321"/>
              <a:gd name="T18" fmla="*/ 2076450 w 1878"/>
              <a:gd name="T19" fmla="*/ 4763 h 321"/>
              <a:gd name="T20" fmla="*/ 1924050 w 1878"/>
              <a:gd name="T21" fmla="*/ 38100 h 321"/>
              <a:gd name="T22" fmla="*/ 1741488 w 1878"/>
              <a:gd name="T23" fmla="*/ 87313 h 321"/>
              <a:gd name="T24" fmla="*/ 1628775 w 1878"/>
              <a:gd name="T25" fmla="*/ 128588 h 321"/>
              <a:gd name="T26" fmla="*/ 1504950 w 1878"/>
              <a:gd name="T27" fmla="*/ 187325 h 321"/>
              <a:gd name="T28" fmla="*/ 1382713 w 1878"/>
              <a:gd name="T29" fmla="*/ 231775 h 321"/>
              <a:gd name="T30" fmla="*/ 1250950 w 1878"/>
              <a:gd name="T31" fmla="*/ 266700 h 321"/>
              <a:gd name="T32" fmla="*/ 1119188 w 1878"/>
              <a:gd name="T33" fmla="*/ 295275 h 321"/>
              <a:gd name="T34" fmla="*/ 1003300 w 1878"/>
              <a:gd name="T35" fmla="*/ 323850 h 321"/>
              <a:gd name="T36" fmla="*/ 879475 w 1878"/>
              <a:gd name="T37" fmla="*/ 339725 h 321"/>
              <a:gd name="T38" fmla="*/ 760412 w 1878"/>
              <a:gd name="T39" fmla="*/ 341313 h 321"/>
              <a:gd name="T40" fmla="*/ 658813 w 1878"/>
              <a:gd name="T41" fmla="*/ 344488 h 321"/>
              <a:gd name="T42" fmla="*/ 595313 w 1878"/>
              <a:gd name="T43" fmla="*/ 346075 h 321"/>
              <a:gd name="T44" fmla="*/ 301625 w 1878"/>
              <a:gd name="T45" fmla="*/ 439738 h 321"/>
              <a:gd name="T46" fmla="*/ 0 w 1878"/>
              <a:gd name="T47" fmla="*/ 509588 h 32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878"/>
              <a:gd name="T73" fmla="*/ 0 h 321"/>
              <a:gd name="T74" fmla="*/ 1878 w 1878"/>
              <a:gd name="T75" fmla="*/ 321 h 32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878" h="321">
                <a:moveTo>
                  <a:pt x="1878" y="74"/>
                </a:moveTo>
                <a:lnTo>
                  <a:pt x="1830" y="70"/>
                </a:lnTo>
                <a:lnTo>
                  <a:pt x="1784" y="67"/>
                </a:lnTo>
                <a:lnTo>
                  <a:pt x="1743" y="66"/>
                </a:lnTo>
                <a:lnTo>
                  <a:pt x="1702" y="54"/>
                </a:lnTo>
                <a:lnTo>
                  <a:pt x="1658" y="33"/>
                </a:lnTo>
                <a:lnTo>
                  <a:pt x="1603" y="21"/>
                </a:lnTo>
                <a:lnTo>
                  <a:pt x="1468" y="7"/>
                </a:lnTo>
                <a:lnTo>
                  <a:pt x="1388" y="0"/>
                </a:lnTo>
                <a:lnTo>
                  <a:pt x="1308" y="3"/>
                </a:lnTo>
                <a:lnTo>
                  <a:pt x="1212" y="24"/>
                </a:lnTo>
                <a:lnTo>
                  <a:pt x="1097" y="55"/>
                </a:lnTo>
                <a:lnTo>
                  <a:pt x="1026" y="81"/>
                </a:lnTo>
                <a:lnTo>
                  <a:pt x="948" y="118"/>
                </a:lnTo>
                <a:lnTo>
                  <a:pt x="871" y="146"/>
                </a:lnTo>
                <a:lnTo>
                  <a:pt x="788" y="168"/>
                </a:lnTo>
                <a:lnTo>
                  <a:pt x="705" y="186"/>
                </a:lnTo>
                <a:lnTo>
                  <a:pt x="632" y="204"/>
                </a:lnTo>
                <a:lnTo>
                  <a:pt x="554" y="214"/>
                </a:lnTo>
                <a:lnTo>
                  <a:pt x="479" y="215"/>
                </a:lnTo>
                <a:lnTo>
                  <a:pt x="415" y="217"/>
                </a:lnTo>
                <a:lnTo>
                  <a:pt x="375" y="218"/>
                </a:lnTo>
                <a:lnTo>
                  <a:pt x="190" y="277"/>
                </a:lnTo>
                <a:lnTo>
                  <a:pt x="0" y="321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68" name="Freeform 1141"/>
          <p:cNvSpPr>
            <a:spLocks/>
          </p:cNvSpPr>
          <p:nvPr/>
        </p:nvSpPr>
        <p:spPr bwMode="auto">
          <a:xfrm>
            <a:off x="4264025" y="3194050"/>
            <a:ext cx="1319213" cy="1887538"/>
          </a:xfrm>
          <a:custGeom>
            <a:avLst/>
            <a:gdLst>
              <a:gd name="T0" fmla="*/ 877888 w 831"/>
              <a:gd name="T1" fmla="*/ 0 h 1189"/>
              <a:gd name="T2" fmla="*/ 860425 w 831"/>
              <a:gd name="T3" fmla="*/ 30163 h 1189"/>
              <a:gd name="T4" fmla="*/ 828675 w 831"/>
              <a:gd name="T5" fmla="*/ 63500 h 1189"/>
              <a:gd name="T6" fmla="*/ 792163 w 831"/>
              <a:gd name="T7" fmla="*/ 92075 h 1189"/>
              <a:gd name="T8" fmla="*/ 750888 w 831"/>
              <a:gd name="T9" fmla="*/ 100013 h 1189"/>
              <a:gd name="T10" fmla="*/ 711200 w 831"/>
              <a:gd name="T11" fmla="*/ 101600 h 1189"/>
              <a:gd name="T12" fmla="*/ 665163 w 831"/>
              <a:gd name="T13" fmla="*/ 101600 h 1189"/>
              <a:gd name="T14" fmla="*/ 631825 w 831"/>
              <a:gd name="T15" fmla="*/ 101600 h 1189"/>
              <a:gd name="T16" fmla="*/ 609600 w 831"/>
              <a:gd name="T17" fmla="*/ 104775 h 1189"/>
              <a:gd name="T18" fmla="*/ 420688 w 831"/>
              <a:gd name="T19" fmla="*/ 176213 h 1189"/>
              <a:gd name="T20" fmla="*/ 390525 w 831"/>
              <a:gd name="T21" fmla="*/ 190500 h 1189"/>
              <a:gd name="T22" fmla="*/ 323850 w 831"/>
              <a:gd name="T23" fmla="*/ 266700 h 1189"/>
              <a:gd name="T24" fmla="*/ 22225 w 831"/>
              <a:gd name="T25" fmla="*/ 690563 h 1189"/>
              <a:gd name="T26" fmla="*/ 7938 w 831"/>
              <a:gd name="T27" fmla="*/ 711200 h 1189"/>
              <a:gd name="T28" fmla="*/ 0 w 831"/>
              <a:gd name="T29" fmla="*/ 738188 h 1189"/>
              <a:gd name="T30" fmla="*/ 0 w 831"/>
              <a:gd name="T31" fmla="*/ 801688 h 1189"/>
              <a:gd name="T32" fmla="*/ 3175 w 831"/>
              <a:gd name="T33" fmla="*/ 1041400 h 1189"/>
              <a:gd name="T34" fmla="*/ 1588 w 831"/>
              <a:gd name="T35" fmla="*/ 1063625 h 1189"/>
              <a:gd name="T36" fmla="*/ 12700 w 831"/>
              <a:gd name="T37" fmla="*/ 1101725 h 1189"/>
              <a:gd name="T38" fmla="*/ 66675 w 831"/>
              <a:gd name="T39" fmla="*/ 1211263 h 1189"/>
              <a:gd name="T40" fmla="*/ 115888 w 831"/>
              <a:gd name="T41" fmla="*/ 1319213 h 1189"/>
              <a:gd name="T42" fmla="*/ 158750 w 831"/>
              <a:gd name="T43" fmla="*/ 1465263 h 1189"/>
              <a:gd name="T44" fmla="*/ 198438 w 831"/>
              <a:gd name="T45" fmla="*/ 1568450 h 1189"/>
              <a:gd name="T46" fmla="*/ 241300 w 831"/>
              <a:gd name="T47" fmla="*/ 1700213 h 1189"/>
              <a:gd name="T48" fmla="*/ 287338 w 831"/>
              <a:gd name="T49" fmla="*/ 1803401 h 1189"/>
              <a:gd name="T50" fmla="*/ 317500 w 831"/>
              <a:gd name="T51" fmla="*/ 1852613 h 1189"/>
              <a:gd name="T52" fmla="*/ 366713 w 831"/>
              <a:gd name="T53" fmla="*/ 1876426 h 1189"/>
              <a:gd name="T54" fmla="*/ 414338 w 831"/>
              <a:gd name="T55" fmla="*/ 1885951 h 1189"/>
              <a:gd name="T56" fmla="*/ 463550 w 831"/>
              <a:gd name="T57" fmla="*/ 1885951 h 1189"/>
              <a:gd name="T58" fmla="*/ 530225 w 831"/>
              <a:gd name="T59" fmla="*/ 1885951 h 1189"/>
              <a:gd name="T60" fmla="*/ 579438 w 831"/>
              <a:gd name="T61" fmla="*/ 1876426 h 1189"/>
              <a:gd name="T62" fmla="*/ 635000 w 831"/>
              <a:gd name="T63" fmla="*/ 1855788 h 1189"/>
              <a:gd name="T64" fmla="*/ 688975 w 831"/>
              <a:gd name="T65" fmla="*/ 1841501 h 1189"/>
              <a:gd name="T66" fmla="*/ 749300 w 831"/>
              <a:gd name="T67" fmla="*/ 1836738 h 1189"/>
              <a:gd name="T68" fmla="*/ 801688 w 831"/>
              <a:gd name="T69" fmla="*/ 1833563 h 1189"/>
              <a:gd name="T70" fmla="*/ 1317625 w 831"/>
              <a:gd name="T71" fmla="*/ 1825626 h 118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31"/>
              <a:gd name="T109" fmla="*/ 0 h 1189"/>
              <a:gd name="T110" fmla="*/ 831 w 831"/>
              <a:gd name="T111" fmla="*/ 1189 h 118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31" h="1189">
                <a:moveTo>
                  <a:pt x="553" y="0"/>
                </a:moveTo>
                <a:lnTo>
                  <a:pt x="542" y="19"/>
                </a:lnTo>
                <a:lnTo>
                  <a:pt x="522" y="40"/>
                </a:lnTo>
                <a:lnTo>
                  <a:pt x="499" y="58"/>
                </a:lnTo>
                <a:lnTo>
                  <a:pt x="473" y="63"/>
                </a:lnTo>
                <a:lnTo>
                  <a:pt x="448" y="64"/>
                </a:lnTo>
                <a:lnTo>
                  <a:pt x="419" y="64"/>
                </a:lnTo>
                <a:lnTo>
                  <a:pt x="398" y="64"/>
                </a:lnTo>
                <a:lnTo>
                  <a:pt x="384" y="66"/>
                </a:lnTo>
                <a:lnTo>
                  <a:pt x="265" y="111"/>
                </a:lnTo>
                <a:lnTo>
                  <a:pt x="246" y="120"/>
                </a:lnTo>
                <a:lnTo>
                  <a:pt x="204" y="168"/>
                </a:lnTo>
                <a:lnTo>
                  <a:pt x="14" y="435"/>
                </a:lnTo>
                <a:lnTo>
                  <a:pt x="5" y="448"/>
                </a:lnTo>
                <a:lnTo>
                  <a:pt x="0" y="465"/>
                </a:lnTo>
                <a:lnTo>
                  <a:pt x="0" y="505"/>
                </a:lnTo>
                <a:lnTo>
                  <a:pt x="2" y="656"/>
                </a:lnTo>
                <a:lnTo>
                  <a:pt x="1" y="670"/>
                </a:lnTo>
                <a:lnTo>
                  <a:pt x="8" y="694"/>
                </a:lnTo>
                <a:lnTo>
                  <a:pt x="42" y="763"/>
                </a:lnTo>
                <a:lnTo>
                  <a:pt x="73" y="831"/>
                </a:lnTo>
                <a:lnTo>
                  <a:pt x="100" y="923"/>
                </a:lnTo>
                <a:lnTo>
                  <a:pt x="125" y="988"/>
                </a:lnTo>
                <a:lnTo>
                  <a:pt x="152" y="1071"/>
                </a:lnTo>
                <a:lnTo>
                  <a:pt x="181" y="1136"/>
                </a:lnTo>
                <a:lnTo>
                  <a:pt x="200" y="1167"/>
                </a:lnTo>
                <a:lnTo>
                  <a:pt x="231" y="1182"/>
                </a:lnTo>
                <a:lnTo>
                  <a:pt x="261" y="1188"/>
                </a:lnTo>
                <a:lnTo>
                  <a:pt x="292" y="1188"/>
                </a:lnTo>
                <a:lnTo>
                  <a:pt x="334" y="1188"/>
                </a:lnTo>
                <a:lnTo>
                  <a:pt x="365" y="1182"/>
                </a:lnTo>
                <a:lnTo>
                  <a:pt x="400" y="1169"/>
                </a:lnTo>
                <a:lnTo>
                  <a:pt x="434" y="1160"/>
                </a:lnTo>
                <a:lnTo>
                  <a:pt x="472" y="1157"/>
                </a:lnTo>
                <a:lnTo>
                  <a:pt x="505" y="1155"/>
                </a:lnTo>
                <a:lnTo>
                  <a:pt x="830" y="115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69" name="Freeform 1142"/>
          <p:cNvSpPr>
            <a:spLocks/>
          </p:cNvSpPr>
          <p:nvPr/>
        </p:nvSpPr>
        <p:spPr bwMode="auto">
          <a:xfrm>
            <a:off x="4313238" y="3881438"/>
            <a:ext cx="1260475" cy="1473200"/>
          </a:xfrm>
          <a:custGeom>
            <a:avLst/>
            <a:gdLst>
              <a:gd name="T0" fmla="*/ 0 w 794"/>
              <a:gd name="T1" fmla="*/ 1471613 h 928"/>
              <a:gd name="T2" fmla="*/ 212725 w 794"/>
              <a:gd name="T3" fmla="*/ 1279525 h 928"/>
              <a:gd name="T4" fmla="*/ 384175 w 794"/>
              <a:gd name="T5" fmla="*/ 1116013 h 928"/>
              <a:gd name="T6" fmla="*/ 425450 w 794"/>
              <a:gd name="T7" fmla="*/ 1082675 h 928"/>
              <a:gd name="T8" fmla="*/ 996950 w 794"/>
              <a:gd name="T9" fmla="*/ 809625 h 928"/>
              <a:gd name="T10" fmla="*/ 1069975 w 794"/>
              <a:gd name="T11" fmla="*/ 704850 h 928"/>
              <a:gd name="T12" fmla="*/ 1127125 w 794"/>
              <a:gd name="T13" fmla="*/ 603250 h 928"/>
              <a:gd name="T14" fmla="*/ 1154113 w 794"/>
              <a:gd name="T15" fmla="*/ 504825 h 928"/>
              <a:gd name="T16" fmla="*/ 1166813 w 794"/>
              <a:gd name="T17" fmla="*/ 415925 h 928"/>
              <a:gd name="T18" fmla="*/ 1171575 w 794"/>
              <a:gd name="T19" fmla="*/ 365125 h 928"/>
              <a:gd name="T20" fmla="*/ 1163638 w 794"/>
              <a:gd name="T21" fmla="*/ 323850 h 928"/>
              <a:gd name="T22" fmla="*/ 1162050 w 794"/>
              <a:gd name="T23" fmla="*/ 287338 h 928"/>
              <a:gd name="T24" fmla="*/ 1173163 w 794"/>
              <a:gd name="T25" fmla="*/ 263525 h 928"/>
              <a:gd name="T26" fmla="*/ 1182688 w 794"/>
              <a:gd name="T27" fmla="*/ 223838 h 928"/>
              <a:gd name="T28" fmla="*/ 1203325 w 794"/>
              <a:gd name="T29" fmla="*/ 193675 h 928"/>
              <a:gd name="T30" fmla="*/ 1225550 w 794"/>
              <a:gd name="T31" fmla="*/ 166688 h 928"/>
              <a:gd name="T32" fmla="*/ 1238250 w 794"/>
              <a:gd name="T33" fmla="*/ 142875 h 928"/>
              <a:gd name="T34" fmla="*/ 1243013 w 794"/>
              <a:gd name="T35" fmla="*/ 112713 h 928"/>
              <a:gd name="T36" fmla="*/ 1250950 w 794"/>
              <a:gd name="T37" fmla="*/ 65088 h 928"/>
              <a:gd name="T38" fmla="*/ 1250950 w 794"/>
              <a:gd name="T39" fmla="*/ 30163 h 928"/>
              <a:gd name="T40" fmla="*/ 1252538 w 794"/>
              <a:gd name="T41" fmla="*/ 15875 h 928"/>
              <a:gd name="T42" fmla="*/ 1258888 w 794"/>
              <a:gd name="T43" fmla="*/ 0 h 9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794"/>
              <a:gd name="T67" fmla="*/ 0 h 928"/>
              <a:gd name="T68" fmla="*/ 794 w 794"/>
              <a:gd name="T69" fmla="*/ 928 h 9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794" h="928">
                <a:moveTo>
                  <a:pt x="0" y="927"/>
                </a:moveTo>
                <a:lnTo>
                  <a:pt x="134" y="806"/>
                </a:lnTo>
                <a:lnTo>
                  <a:pt x="242" y="703"/>
                </a:lnTo>
                <a:lnTo>
                  <a:pt x="268" y="682"/>
                </a:lnTo>
                <a:lnTo>
                  <a:pt x="628" y="510"/>
                </a:lnTo>
                <a:lnTo>
                  <a:pt x="674" y="444"/>
                </a:lnTo>
                <a:lnTo>
                  <a:pt x="710" y="380"/>
                </a:lnTo>
                <a:lnTo>
                  <a:pt x="727" y="318"/>
                </a:lnTo>
                <a:lnTo>
                  <a:pt x="735" y="262"/>
                </a:lnTo>
                <a:lnTo>
                  <a:pt x="738" y="230"/>
                </a:lnTo>
                <a:lnTo>
                  <a:pt x="733" y="204"/>
                </a:lnTo>
                <a:lnTo>
                  <a:pt x="732" y="181"/>
                </a:lnTo>
                <a:lnTo>
                  <a:pt x="739" y="166"/>
                </a:lnTo>
                <a:lnTo>
                  <a:pt x="745" y="141"/>
                </a:lnTo>
                <a:lnTo>
                  <a:pt x="758" y="122"/>
                </a:lnTo>
                <a:lnTo>
                  <a:pt x="772" y="105"/>
                </a:lnTo>
                <a:lnTo>
                  <a:pt x="780" y="90"/>
                </a:lnTo>
                <a:lnTo>
                  <a:pt x="783" y="71"/>
                </a:lnTo>
                <a:lnTo>
                  <a:pt x="788" y="41"/>
                </a:lnTo>
                <a:lnTo>
                  <a:pt x="788" y="19"/>
                </a:lnTo>
                <a:lnTo>
                  <a:pt x="789" y="10"/>
                </a:lnTo>
                <a:lnTo>
                  <a:pt x="793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0" name="Freeform 1143"/>
          <p:cNvSpPr>
            <a:spLocks/>
          </p:cNvSpPr>
          <p:nvPr/>
        </p:nvSpPr>
        <p:spPr bwMode="auto">
          <a:xfrm>
            <a:off x="4117975" y="5356225"/>
            <a:ext cx="1466850" cy="768350"/>
          </a:xfrm>
          <a:custGeom>
            <a:avLst/>
            <a:gdLst>
              <a:gd name="T0" fmla="*/ 0 w 924"/>
              <a:gd name="T1" fmla="*/ 0 h 484"/>
              <a:gd name="T2" fmla="*/ 0 w 924"/>
              <a:gd name="T3" fmla="*/ 146050 h 484"/>
              <a:gd name="T4" fmla="*/ 6350 w 924"/>
              <a:gd name="T5" fmla="*/ 303213 h 484"/>
              <a:gd name="T6" fmla="*/ 36513 w 924"/>
              <a:gd name="T7" fmla="*/ 423863 h 484"/>
              <a:gd name="T8" fmla="*/ 46037 w 924"/>
              <a:gd name="T9" fmla="*/ 546100 h 484"/>
              <a:gd name="T10" fmla="*/ 101600 w 924"/>
              <a:gd name="T11" fmla="*/ 603250 h 484"/>
              <a:gd name="T12" fmla="*/ 196850 w 924"/>
              <a:gd name="T13" fmla="*/ 636588 h 484"/>
              <a:gd name="T14" fmla="*/ 330200 w 924"/>
              <a:gd name="T15" fmla="*/ 650875 h 484"/>
              <a:gd name="T16" fmla="*/ 423863 w 924"/>
              <a:gd name="T17" fmla="*/ 636588 h 484"/>
              <a:gd name="T18" fmla="*/ 558800 w 924"/>
              <a:gd name="T19" fmla="*/ 596900 h 484"/>
              <a:gd name="T20" fmla="*/ 693738 w 924"/>
              <a:gd name="T21" fmla="*/ 568325 h 484"/>
              <a:gd name="T22" fmla="*/ 781050 w 924"/>
              <a:gd name="T23" fmla="*/ 565150 h 484"/>
              <a:gd name="T24" fmla="*/ 841375 w 924"/>
              <a:gd name="T25" fmla="*/ 574675 h 484"/>
              <a:gd name="T26" fmla="*/ 917575 w 924"/>
              <a:gd name="T27" fmla="*/ 603250 h 484"/>
              <a:gd name="T28" fmla="*/ 981075 w 924"/>
              <a:gd name="T29" fmla="*/ 676275 h 484"/>
              <a:gd name="T30" fmla="*/ 1050925 w 924"/>
              <a:gd name="T31" fmla="*/ 719138 h 484"/>
              <a:gd name="T32" fmla="*/ 1201738 w 924"/>
              <a:gd name="T33" fmla="*/ 754063 h 484"/>
              <a:gd name="T34" fmla="*/ 1358900 w 924"/>
              <a:gd name="T35" fmla="*/ 766763 h 484"/>
              <a:gd name="T36" fmla="*/ 1411288 w 924"/>
              <a:gd name="T37" fmla="*/ 766763 h 484"/>
              <a:gd name="T38" fmla="*/ 1465263 w 924"/>
              <a:gd name="T39" fmla="*/ 760413 h 4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24"/>
              <a:gd name="T61" fmla="*/ 0 h 484"/>
              <a:gd name="T62" fmla="*/ 924 w 924"/>
              <a:gd name="T63" fmla="*/ 484 h 4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24" h="484">
                <a:moveTo>
                  <a:pt x="0" y="0"/>
                </a:moveTo>
                <a:lnTo>
                  <a:pt x="0" y="92"/>
                </a:lnTo>
                <a:lnTo>
                  <a:pt x="4" y="191"/>
                </a:lnTo>
                <a:lnTo>
                  <a:pt x="23" y="267"/>
                </a:lnTo>
                <a:lnTo>
                  <a:pt x="29" y="344"/>
                </a:lnTo>
                <a:lnTo>
                  <a:pt x="64" y="380"/>
                </a:lnTo>
                <a:lnTo>
                  <a:pt x="124" y="401"/>
                </a:lnTo>
                <a:lnTo>
                  <a:pt x="208" y="410"/>
                </a:lnTo>
                <a:lnTo>
                  <a:pt x="267" y="401"/>
                </a:lnTo>
                <a:lnTo>
                  <a:pt x="352" y="376"/>
                </a:lnTo>
                <a:lnTo>
                  <a:pt x="437" y="358"/>
                </a:lnTo>
                <a:lnTo>
                  <a:pt x="492" y="356"/>
                </a:lnTo>
                <a:lnTo>
                  <a:pt x="530" y="362"/>
                </a:lnTo>
                <a:lnTo>
                  <a:pt x="578" y="380"/>
                </a:lnTo>
                <a:lnTo>
                  <a:pt x="618" y="426"/>
                </a:lnTo>
                <a:lnTo>
                  <a:pt x="662" y="453"/>
                </a:lnTo>
                <a:lnTo>
                  <a:pt x="757" y="475"/>
                </a:lnTo>
                <a:lnTo>
                  <a:pt x="856" y="483"/>
                </a:lnTo>
                <a:lnTo>
                  <a:pt x="889" y="483"/>
                </a:lnTo>
                <a:lnTo>
                  <a:pt x="923" y="479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1" name="Freeform 1144"/>
          <p:cNvSpPr>
            <a:spLocks/>
          </p:cNvSpPr>
          <p:nvPr/>
        </p:nvSpPr>
        <p:spPr bwMode="auto">
          <a:xfrm>
            <a:off x="3805238" y="2073275"/>
            <a:ext cx="1765300" cy="1123950"/>
          </a:xfrm>
          <a:custGeom>
            <a:avLst/>
            <a:gdLst>
              <a:gd name="T0" fmla="*/ 1763713 w 1112"/>
              <a:gd name="T1" fmla="*/ 9525 h 708"/>
              <a:gd name="T2" fmla="*/ 1684338 w 1112"/>
              <a:gd name="T3" fmla="*/ 3175 h 708"/>
              <a:gd name="T4" fmla="*/ 1600200 w 1112"/>
              <a:gd name="T5" fmla="*/ 0 h 708"/>
              <a:gd name="T6" fmla="*/ 1543050 w 1112"/>
              <a:gd name="T7" fmla="*/ 4762 h 708"/>
              <a:gd name="T8" fmla="*/ 1501775 w 1112"/>
              <a:gd name="T9" fmla="*/ 22225 h 708"/>
              <a:gd name="T10" fmla="*/ 1458912 w 1112"/>
              <a:gd name="T11" fmla="*/ 53975 h 708"/>
              <a:gd name="T12" fmla="*/ 1430337 w 1112"/>
              <a:gd name="T13" fmla="*/ 66675 h 708"/>
              <a:gd name="T14" fmla="*/ 1352550 w 1112"/>
              <a:gd name="T15" fmla="*/ 77787 h 708"/>
              <a:gd name="T16" fmla="*/ 1279525 w 1112"/>
              <a:gd name="T17" fmla="*/ 79375 h 708"/>
              <a:gd name="T18" fmla="*/ 1236662 w 1112"/>
              <a:gd name="T19" fmla="*/ 82550 h 708"/>
              <a:gd name="T20" fmla="*/ 1174750 w 1112"/>
              <a:gd name="T21" fmla="*/ 104775 h 708"/>
              <a:gd name="T22" fmla="*/ 1117600 w 1112"/>
              <a:gd name="T23" fmla="*/ 138113 h 708"/>
              <a:gd name="T24" fmla="*/ 1077912 w 1112"/>
              <a:gd name="T25" fmla="*/ 155575 h 708"/>
              <a:gd name="T26" fmla="*/ 1031875 w 1112"/>
              <a:gd name="T27" fmla="*/ 168275 h 708"/>
              <a:gd name="T28" fmla="*/ 863600 w 1112"/>
              <a:gd name="T29" fmla="*/ 198437 h 708"/>
              <a:gd name="T30" fmla="*/ 784225 w 1112"/>
              <a:gd name="T31" fmla="*/ 212725 h 708"/>
              <a:gd name="T32" fmla="*/ 674687 w 1112"/>
              <a:gd name="T33" fmla="*/ 220663 h 708"/>
              <a:gd name="T34" fmla="*/ 595312 w 1112"/>
              <a:gd name="T35" fmla="*/ 236538 h 708"/>
              <a:gd name="T36" fmla="*/ 566737 w 1112"/>
              <a:gd name="T37" fmla="*/ 250825 h 708"/>
              <a:gd name="T38" fmla="*/ 492125 w 1112"/>
              <a:gd name="T39" fmla="*/ 338137 h 708"/>
              <a:gd name="T40" fmla="*/ 447675 w 1112"/>
              <a:gd name="T41" fmla="*/ 404812 h 708"/>
              <a:gd name="T42" fmla="*/ 417513 w 1112"/>
              <a:gd name="T43" fmla="*/ 450850 h 708"/>
              <a:gd name="T44" fmla="*/ 379412 w 1112"/>
              <a:gd name="T45" fmla="*/ 498475 h 708"/>
              <a:gd name="T46" fmla="*/ 328612 w 1112"/>
              <a:gd name="T47" fmla="*/ 550863 h 708"/>
              <a:gd name="T48" fmla="*/ 288925 w 1112"/>
              <a:gd name="T49" fmla="*/ 592137 h 708"/>
              <a:gd name="T50" fmla="*/ 238125 w 1112"/>
              <a:gd name="T51" fmla="*/ 657225 h 708"/>
              <a:gd name="T52" fmla="*/ 195262 w 1112"/>
              <a:gd name="T53" fmla="*/ 706437 h 708"/>
              <a:gd name="T54" fmla="*/ 169862 w 1112"/>
              <a:gd name="T55" fmla="*/ 739775 h 708"/>
              <a:gd name="T56" fmla="*/ 158750 w 1112"/>
              <a:gd name="T57" fmla="*/ 774700 h 708"/>
              <a:gd name="T58" fmla="*/ 139700 w 1112"/>
              <a:gd name="T59" fmla="*/ 825500 h 708"/>
              <a:gd name="T60" fmla="*/ 112712 w 1112"/>
              <a:gd name="T61" fmla="*/ 866775 h 708"/>
              <a:gd name="T62" fmla="*/ 93662 w 1112"/>
              <a:gd name="T63" fmla="*/ 885825 h 708"/>
              <a:gd name="T64" fmla="*/ 77787 w 1112"/>
              <a:gd name="T65" fmla="*/ 923925 h 708"/>
              <a:gd name="T66" fmla="*/ 53975 w 1112"/>
              <a:gd name="T67" fmla="*/ 982663 h 708"/>
              <a:gd name="T68" fmla="*/ 28575 w 1112"/>
              <a:gd name="T69" fmla="*/ 1046163 h 708"/>
              <a:gd name="T70" fmla="*/ 0 w 1112"/>
              <a:gd name="T71" fmla="*/ 1122363 h 7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12"/>
              <a:gd name="T109" fmla="*/ 0 h 708"/>
              <a:gd name="T110" fmla="*/ 1112 w 1112"/>
              <a:gd name="T111" fmla="*/ 708 h 70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12" h="708">
                <a:moveTo>
                  <a:pt x="1111" y="6"/>
                </a:moveTo>
                <a:lnTo>
                  <a:pt x="1061" y="2"/>
                </a:lnTo>
                <a:lnTo>
                  <a:pt x="1008" y="0"/>
                </a:lnTo>
                <a:lnTo>
                  <a:pt x="972" y="3"/>
                </a:lnTo>
                <a:lnTo>
                  <a:pt x="946" y="14"/>
                </a:lnTo>
                <a:lnTo>
                  <a:pt x="919" y="34"/>
                </a:lnTo>
                <a:lnTo>
                  <a:pt x="901" y="42"/>
                </a:lnTo>
                <a:lnTo>
                  <a:pt x="852" y="49"/>
                </a:lnTo>
                <a:lnTo>
                  <a:pt x="806" y="50"/>
                </a:lnTo>
                <a:lnTo>
                  <a:pt x="779" y="52"/>
                </a:lnTo>
                <a:lnTo>
                  <a:pt x="740" y="66"/>
                </a:lnTo>
                <a:lnTo>
                  <a:pt x="704" y="87"/>
                </a:lnTo>
                <a:lnTo>
                  <a:pt x="679" y="98"/>
                </a:lnTo>
                <a:lnTo>
                  <a:pt x="650" y="106"/>
                </a:lnTo>
                <a:lnTo>
                  <a:pt x="544" y="125"/>
                </a:lnTo>
                <a:lnTo>
                  <a:pt x="494" y="134"/>
                </a:lnTo>
                <a:lnTo>
                  <a:pt x="425" y="139"/>
                </a:lnTo>
                <a:lnTo>
                  <a:pt x="375" y="149"/>
                </a:lnTo>
                <a:lnTo>
                  <a:pt x="357" y="158"/>
                </a:lnTo>
                <a:lnTo>
                  <a:pt x="310" y="213"/>
                </a:lnTo>
                <a:lnTo>
                  <a:pt x="282" y="255"/>
                </a:lnTo>
                <a:lnTo>
                  <a:pt x="263" y="284"/>
                </a:lnTo>
                <a:lnTo>
                  <a:pt x="239" y="314"/>
                </a:lnTo>
                <a:lnTo>
                  <a:pt x="207" y="347"/>
                </a:lnTo>
                <a:lnTo>
                  <a:pt x="182" y="373"/>
                </a:lnTo>
                <a:lnTo>
                  <a:pt x="150" y="414"/>
                </a:lnTo>
                <a:lnTo>
                  <a:pt x="123" y="445"/>
                </a:lnTo>
                <a:lnTo>
                  <a:pt x="107" y="466"/>
                </a:lnTo>
                <a:lnTo>
                  <a:pt x="100" y="488"/>
                </a:lnTo>
                <a:lnTo>
                  <a:pt x="88" y="520"/>
                </a:lnTo>
                <a:lnTo>
                  <a:pt x="71" y="546"/>
                </a:lnTo>
                <a:lnTo>
                  <a:pt x="59" y="558"/>
                </a:lnTo>
                <a:lnTo>
                  <a:pt x="49" y="582"/>
                </a:lnTo>
                <a:lnTo>
                  <a:pt x="34" y="619"/>
                </a:lnTo>
                <a:lnTo>
                  <a:pt x="18" y="659"/>
                </a:lnTo>
                <a:lnTo>
                  <a:pt x="0" y="707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2" name="Freeform 1145"/>
          <p:cNvSpPr>
            <a:spLocks/>
          </p:cNvSpPr>
          <p:nvPr/>
        </p:nvSpPr>
        <p:spPr bwMode="auto">
          <a:xfrm>
            <a:off x="3852863" y="685800"/>
            <a:ext cx="1295400" cy="2505075"/>
          </a:xfrm>
          <a:custGeom>
            <a:avLst/>
            <a:gdLst>
              <a:gd name="T0" fmla="*/ 1293813 w 816"/>
              <a:gd name="T1" fmla="*/ 2503488 h 1578"/>
              <a:gd name="T2" fmla="*/ 1231900 w 816"/>
              <a:gd name="T3" fmla="*/ 2265363 h 1578"/>
              <a:gd name="T4" fmla="*/ 1179513 w 816"/>
              <a:gd name="T5" fmla="*/ 2200275 h 1578"/>
              <a:gd name="T6" fmla="*/ 1103313 w 816"/>
              <a:gd name="T7" fmla="*/ 2122488 h 1578"/>
              <a:gd name="T8" fmla="*/ 1020763 w 816"/>
              <a:gd name="T9" fmla="*/ 2058988 h 1578"/>
              <a:gd name="T10" fmla="*/ 976313 w 816"/>
              <a:gd name="T11" fmla="*/ 2020888 h 1578"/>
              <a:gd name="T12" fmla="*/ 928688 w 816"/>
              <a:gd name="T13" fmla="*/ 1900238 h 1578"/>
              <a:gd name="T14" fmla="*/ 900113 w 816"/>
              <a:gd name="T15" fmla="*/ 1782763 h 1578"/>
              <a:gd name="T16" fmla="*/ 866775 w 816"/>
              <a:gd name="T17" fmla="*/ 1657350 h 1578"/>
              <a:gd name="T18" fmla="*/ 841375 w 816"/>
              <a:gd name="T19" fmla="*/ 1503362 h 1578"/>
              <a:gd name="T20" fmla="*/ 814388 w 816"/>
              <a:gd name="T21" fmla="*/ 1404937 h 1578"/>
              <a:gd name="T22" fmla="*/ 784225 w 816"/>
              <a:gd name="T23" fmla="*/ 1333500 h 1578"/>
              <a:gd name="T24" fmla="*/ 750887 w 816"/>
              <a:gd name="T25" fmla="*/ 1228725 h 1578"/>
              <a:gd name="T26" fmla="*/ 712787 w 816"/>
              <a:gd name="T27" fmla="*/ 1128713 h 1578"/>
              <a:gd name="T28" fmla="*/ 665162 w 816"/>
              <a:gd name="T29" fmla="*/ 1041400 h 1578"/>
              <a:gd name="T30" fmla="*/ 612775 w 816"/>
              <a:gd name="T31" fmla="*/ 933450 h 1578"/>
              <a:gd name="T32" fmla="*/ 598488 w 816"/>
              <a:gd name="T33" fmla="*/ 881063 h 1578"/>
              <a:gd name="T34" fmla="*/ 568325 w 816"/>
              <a:gd name="T35" fmla="*/ 838200 h 1578"/>
              <a:gd name="T36" fmla="*/ 539750 w 816"/>
              <a:gd name="T37" fmla="*/ 752475 h 1578"/>
              <a:gd name="T38" fmla="*/ 471488 w 816"/>
              <a:gd name="T39" fmla="*/ 622300 h 1578"/>
              <a:gd name="T40" fmla="*/ 411163 w 816"/>
              <a:gd name="T41" fmla="*/ 522288 h 1578"/>
              <a:gd name="T42" fmla="*/ 314325 w 816"/>
              <a:gd name="T43" fmla="*/ 361950 h 1578"/>
              <a:gd name="T44" fmla="*/ 271463 w 816"/>
              <a:gd name="T45" fmla="*/ 287338 h 1578"/>
              <a:gd name="T46" fmla="*/ 115888 w 816"/>
              <a:gd name="T47" fmla="*/ 128588 h 1578"/>
              <a:gd name="T48" fmla="*/ 0 w 816"/>
              <a:gd name="T49" fmla="*/ 0 h 157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816"/>
              <a:gd name="T76" fmla="*/ 0 h 1578"/>
              <a:gd name="T77" fmla="*/ 816 w 816"/>
              <a:gd name="T78" fmla="*/ 1578 h 157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816" h="1578">
                <a:moveTo>
                  <a:pt x="815" y="1577"/>
                </a:moveTo>
                <a:lnTo>
                  <a:pt x="776" y="1427"/>
                </a:lnTo>
                <a:lnTo>
                  <a:pt x="743" y="1386"/>
                </a:lnTo>
                <a:lnTo>
                  <a:pt x="695" y="1337"/>
                </a:lnTo>
                <a:lnTo>
                  <a:pt x="643" y="1297"/>
                </a:lnTo>
                <a:lnTo>
                  <a:pt x="615" y="1273"/>
                </a:lnTo>
                <a:lnTo>
                  <a:pt x="585" y="1197"/>
                </a:lnTo>
                <a:lnTo>
                  <a:pt x="567" y="1123"/>
                </a:lnTo>
                <a:lnTo>
                  <a:pt x="546" y="1044"/>
                </a:lnTo>
                <a:lnTo>
                  <a:pt x="530" y="947"/>
                </a:lnTo>
                <a:lnTo>
                  <a:pt x="513" y="885"/>
                </a:lnTo>
                <a:lnTo>
                  <a:pt x="494" y="840"/>
                </a:lnTo>
                <a:lnTo>
                  <a:pt x="473" y="774"/>
                </a:lnTo>
                <a:lnTo>
                  <a:pt x="449" y="711"/>
                </a:lnTo>
                <a:lnTo>
                  <a:pt x="419" y="656"/>
                </a:lnTo>
                <a:lnTo>
                  <a:pt x="386" y="588"/>
                </a:lnTo>
                <a:lnTo>
                  <a:pt x="377" y="555"/>
                </a:lnTo>
                <a:lnTo>
                  <a:pt x="358" y="528"/>
                </a:lnTo>
                <a:lnTo>
                  <a:pt x="340" y="474"/>
                </a:lnTo>
                <a:lnTo>
                  <a:pt x="297" y="392"/>
                </a:lnTo>
                <a:lnTo>
                  <a:pt x="259" y="329"/>
                </a:lnTo>
                <a:lnTo>
                  <a:pt x="198" y="228"/>
                </a:lnTo>
                <a:lnTo>
                  <a:pt x="171" y="181"/>
                </a:lnTo>
                <a:lnTo>
                  <a:pt x="73" y="81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3" name="Freeform 1146"/>
          <p:cNvSpPr>
            <a:spLocks/>
          </p:cNvSpPr>
          <p:nvPr/>
        </p:nvSpPr>
        <p:spPr bwMode="auto">
          <a:xfrm>
            <a:off x="3500438" y="350838"/>
            <a:ext cx="360362" cy="331787"/>
          </a:xfrm>
          <a:custGeom>
            <a:avLst/>
            <a:gdLst>
              <a:gd name="T0" fmla="*/ 358775 w 227"/>
              <a:gd name="T1" fmla="*/ 330200 h 209"/>
              <a:gd name="T2" fmla="*/ 182562 w 227"/>
              <a:gd name="T3" fmla="*/ 155575 h 209"/>
              <a:gd name="T4" fmla="*/ 84137 w 227"/>
              <a:gd name="T5" fmla="*/ 66675 h 209"/>
              <a:gd name="T6" fmla="*/ 17462 w 227"/>
              <a:gd name="T7" fmla="*/ 9525 h 209"/>
              <a:gd name="T8" fmla="*/ 0 w 227"/>
              <a:gd name="T9" fmla="*/ 0 h 2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7"/>
              <a:gd name="T16" fmla="*/ 0 h 209"/>
              <a:gd name="T17" fmla="*/ 227 w 227"/>
              <a:gd name="T18" fmla="*/ 209 h 2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7" h="209">
                <a:moveTo>
                  <a:pt x="226" y="208"/>
                </a:moveTo>
                <a:lnTo>
                  <a:pt x="115" y="98"/>
                </a:lnTo>
                <a:lnTo>
                  <a:pt x="53" y="42"/>
                </a:lnTo>
                <a:lnTo>
                  <a:pt x="11" y="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4" name="Freeform 1147"/>
          <p:cNvSpPr>
            <a:spLocks/>
          </p:cNvSpPr>
          <p:nvPr/>
        </p:nvSpPr>
        <p:spPr bwMode="auto">
          <a:xfrm>
            <a:off x="2593975" y="5353050"/>
            <a:ext cx="1720850" cy="1039813"/>
          </a:xfrm>
          <a:custGeom>
            <a:avLst/>
            <a:gdLst>
              <a:gd name="T0" fmla="*/ 1719263 w 1084"/>
              <a:gd name="T1" fmla="*/ 0 h 655"/>
              <a:gd name="T2" fmla="*/ 1493837 w 1084"/>
              <a:gd name="T3" fmla="*/ 114300 h 655"/>
              <a:gd name="T4" fmla="*/ 1123950 w 1084"/>
              <a:gd name="T5" fmla="*/ 285750 h 655"/>
              <a:gd name="T6" fmla="*/ 927100 w 1084"/>
              <a:gd name="T7" fmla="*/ 355600 h 655"/>
              <a:gd name="T8" fmla="*/ 739775 w 1084"/>
              <a:gd name="T9" fmla="*/ 420688 h 655"/>
              <a:gd name="T10" fmla="*/ 611187 w 1084"/>
              <a:gd name="T11" fmla="*/ 461963 h 655"/>
              <a:gd name="T12" fmla="*/ 422275 w 1084"/>
              <a:gd name="T13" fmla="*/ 638175 h 655"/>
              <a:gd name="T14" fmla="*/ 0 w 1084"/>
              <a:gd name="T15" fmla="*/ 1038225 h 6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84"/>
              <a:gd name="T25" fmla="*/ 0 h 655"/>
              <a:gd name="T26" fmla="*/ 1084 w 1084"/>
              <a:gd name="T27" fmla="*/ 655 h 65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84" h="655">
                <a:moveTo>
                  <a:pt x="1083" y="0"/>
                </a:moveTo>
                <a:lnTo>
                  <a:pt x="941" y="72"/>
                </a:lnTo>
                <a:lnTo>
                  <a:pt x="708" y="180"/>
                </a:lnTo>
                <a:lnTo>
                  <a:pt x="584" y="224"/>
                </a:lnTo>
                <a:lnTo>
                  <a:pt x="466" y="265"/>
                </a:lnTo>
                <a:lnTo>
                  <a:pt x="385" y="291"/>
                </a:lnTo>
                <a:lnTo>
                  <a:pt x="266" y="402"/>
                </a:lnTo>
                <a:lnTo>
                  <a:pt x="0" y="65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5" name="Freeform 1148"/>
          <p:cNvSpPr>
            <a:spLocks/>
          </p:cNvSpPr>
          <p:nvPr/>
        </p:nvSpPr>
        <p:spPr bwMode="auto">
          <a:xfrm>
            <a:off x="3724275" y="3198813"/>
            <a:ext cx="395288" cy="2159000"/>
          </a:xfrm>
          <a:custGeom>
            <a:avLst/>
            <a:gdLst>
              <a:gd name="T0" fmla="*/ 88900 w 249"/>
              <a:gd name="T1" fmla="*/ 0 h 1360"/>
              <a:gd name="T2" fmla="*/ 12700 w 249"/>
              <a:gd name="T3" fmla="*/ 163512 h 1360"/>
              <a:gd name="T4" fmla="*/ 0 w 249"/>
              <a:gd name="T5" fmla="*/ 430213 h 1360"/>
              <a:gd name="T6" fmla="*/ 1588 w 249"/>
              <a:gd name="T7" fmla="*/ 592137 h 1360"/>
              <a:gd name="T8" fmla="*/ 4763 w 249"/>
              <a:gd name="T9" fmla="*/ 703262 h 1360"/>
              <a:gd name="T10" fmla="*/ 4763 w 249"/>
              <a:gd name="T11" fmla="*/ 755650 h 1360"/>
              <a:gd name="T12" fmla="*/ 17463 w 249"/>
              <a:gd name="T13" fmla="*/ 788987 h 1360"/>
              <a:gd name="T14" fmla="*/ 19050 w 249"/>
              <a:gd name="T15" fmla="*/ 881063 h 1360"/>
              <a:gd name="T16" fmla="*/ 19050 w 249"/>
              <a:gd name="T17" fmla="*/ 939800 h 1360"/>
              <a:gd name="T18" fmla="*/ 49213 w 249"/>
              <a:gd name="T19" fmla="*/ 1006475 h 1360"/>
              <a:gd name="T20" fmla="*/ 79375 w 249"/>
              <a:gd name="T21" fmla="*/ 1066800 h 1360"/>
              <a:gd name="T22" fmla="*/ 85725 w 249"/>
              <a:gd name="T23" fmla="*/ 1136650 h 1360"/>
              <a:gd name="T24" fmla="*/ 95250 w 249"/>
              <a:gd name="T25" fmla="*/ 1211262 h 1360"/>
              <a:gd name="T26" fmla="*/ 115888 w 249"/>
              <a:gd name="T27" fmla="*/ 1281112 h 1360"/>
              <a:gd name="T28" fmla="*/ 150813 w 249"/>
              <a:gd name="T29" fmla="*/ 1365250 h 1360"/>
              <a:gd name="T30" fmla="*/ 168275 w 249"/>
              <a:gd name="T31" fmla="*/ 1425575 h 1360"/>
              <a:gd name="T32" fmla="*/ 180975 w 249"/>
              <a:gd name="T33" fmla="*/ 1476375 h 1360"/>
              <a:gd name="T34" fmla="*/ 180975 w 249"/>
              <a:gd name="T35" fmla="*/ 1573212 h 1360"/>
              <a:gd name="T36" fmla="*/ 182563 w 249"/>
              <a:gd name="T37" fmla="*/ 1654175 h 1360"/>
              <a:gd name="T38" fmla="*/ 209550 w 249"/>
              <a:gd name="T39" fmla="*/ 1735138 h 1360"/>
              <a:gd name="T40" fmla="*/ 246063 w 249"/>
              <a:gd name="T41" fmla="*/ 1812925 h 1360"/>
              <a:gd name="T42" fmla="*/ 269875 w 249"/>
              <a:gd name="T43" fmla="*/ 1863725 h 1360"/>
              <a:gd name="T44" fmla="*/ 303213 w 249"/>
              <a:gd name="T45" fmla="*/ 1922463 h 1360"/>
              <a:gd name="T46" fmla="*/ 334963 w 249"/>
              <a:gd name="T47" fmla="*/ 1982788 h 1360"/>
              <a:gd name="T48" fmla="*/ 352425 w 249"/>
              <a:gd name="T49" fmla="*/ 2033588 h 1360"/>
              <a:gd name="T50" fmla="*/ 387350 w 249"/>
              <a:gd name="T51" fmla="*/ 2090738 h 1360"/>
              <a:gd name="T52" fmla="*/ 393700 w 249"/>
              <a:gd name="T53" fmla="*/ 2133600 h 1360"/>
              <a:gd name="T54" fmla="*/ 393700 w 249"/>
              <a:gd name="T55" fmla="*/ 2157413 h 13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49"/>
              <a:gd name="T85" fmla="*/ 0 h 1360"/>
              <a:gd name="T86" fmla="*/ 249 w 249"/>
              <a:gd name="T87" fmla="*/ 1360 h 136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49" h="1360">
                <a:moveTo>
                  <a:pt x="56" y="0"/>
                </a:moveTo>
                <a:lnTo>
                  <a:pt x="8" y="103"/>
                </a:lnTo>
                <a:lnTo>
                  <a:pt x="0" y="271"/>
                </a:lnTo>
                <a:lnTo>
                  <a:pt x="1" y="373"/>
                </a:lnTo>
                <a:lnTo>
                  <a:pt x="3" y="443"/>
                </a:lnTo>
                <a:lnTo>
                  <a:pt x="3" y="476"/>
                </a:lnTo>
                <a:lnTo>
                  <a:pt x="11" y="497"/>
                </a:lnTo>
                <a:lnTo>
                  <a:pt x="12" y="555"/>
                </a:lnTo>
                <a:lnTo>
                  <a:pt x="12" y="592"/>
                </a:lnTo>
                <a:lnTo>
                  <a:pt x="31" y="634"/>
                </a:lnTo>
                <a:lnTo>
                  <a:pt x="50" y="672"/>
                </a:lnTo>
                <a:lnTo>
                  <a:pt x="54" y="716"/>
                </a:lnTo>
                <a:lnTo>
                  <a:pt x="60" y="763"/>
                </a:lnTo>
                <a:lnTo>
                  <a:pt x="73" y="807"/>
                </a:lnTo>
                <a:lnTo>
                  <a:pt x="95" y="860"/>
                </a:lnTo>
                <a:lnTo>
                  <a:pt x="106" y="898"/>
                </a:lnTo>
                <a:lnTo>
                  <a:pt x="114" y="930"/>
                </a:lnTo>
                <a:lnTo>
                  <a:pt x="114" y="991"/>
                </a:lnTo>
                <a:lnTo>
                  <a:pt x="115" y="1042"/>
                </a:lnTo>
                <a:lnTo>
                  <a:pt x="132" y="1093"/>
                </a:lnTo>
                <a:lnTo>
                  <a:pt x="155" y="1142"/>
                </a:lnTo>
                <a:lnTo>
                  <a:pt x="170" y="1174"/>
                </a:lnTo>
                <a:lnTo>
                  <a:pt x="191" y="1211"/>
                </a:lnTo>
                <a:lnTo>
                  <a:pt x="211" y="1249"/>
                </a:lnTo>
                <a:lnTo>
                  <a:pt x="222" y="1281"/>
                </a:lnTo>
                <a:lnTo>
                  <a:pt x="244" y="1317"/>
                </a:lnTo>
                <a:lnTo>
                  <a:pt x="248" y="1344"/>
                </a:lnTo>
                <a:lnTo>
                  <a:pt x="248" y="1359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6" name="Freeform 1149"/>
          <p:cNvSpPr>
            <a:spLocks/>
          </p:cNvSpPr>
          <p:nvPr/>
        </p:nvSpPr>
        <p:spPr bwMode="auto">
          <a:xfrm>
            <a:off x="5584825" y="3370263"/>
            <a:ext cx="2171700" cy="903287"/>
          </a:xfrm>
          <a:custGeom>
            <a:avLst/>
            <a:gdLst>
              <a:gd name="T0" fmla="*/ 2170113 w 1368"/>
              <a:gd name="T1" fmla="*/ 0 h 569"/>
              <a:gd name="T2" fmla="*/ 1557337 w 1368"/>
              <a:gd name="T3" fmla="*/ 227012 h 569"/>
              <a:gd name="T4" fmla="*/ 820738 w 1368"/>
              <a:gd name="T5" fmla="*/ 508000 h 569"/>
              <a:gd name="T6" fmla="*/ 749300 w 1368"/>
              <a:gd name="T7" fmla="*/ 531812 h 569"/>
              <a:gd name="T8" fmla="*/ 692150 w 1368"/>
              <a:gd name="T9" fmla="*/ 568325 h 569"/>
              <a:gd name="T10" fmla="*/ 655637 w 1368"/>
              <a:gd name="T11" fmla="*/ 617537 h 569"/>
              <a:gd name="T12" fmla="*/ 609600 w 1368"/>
              <a:gd name="T13" fmla="*/ 685800 h 569"/>
              <a:gd name="T14" fmla="*/ 547687 w 1368"/>
              <a:gd name="T15" fmla="*/ 750887 h 569"/>
              <a:gd name="T16" fmla="*/ 506413 w 1368"/>
              <a:gd name="T17" fmla="*/ 790574 h 569"/>
              <a:gd name="T18" fmla="*/ 454025 w 1368"/>
              <a:gd name="T19" fmla="*/ 823912 h 569"/>
              <a:gd name="T20" fmla="*/ 381000 w 1368"/>
              <a:gd name="T21" fmla="*/ 830262 h 569"/>
              <a:gd name="T22" fmla="*/ 325437 w 1368"/>
              <a:gd name="T23" fmla="*/ 823912 h 569"/>
              <a:gd name="T24" fmla="*/ 279400 w 1368"/>
              <a:gd name="T25" fmla="*/ 822325 h 569"/>
              <a:gd name="T26" fmla="*/ 246063 w 1368"/>
              <a:gd name="T27" fmla="*/ 833437 h 569"/>
              <a:gd name="T28" fmla="*/ 212725 w 1368"/>
              <a:gd name="T29" fmla="*/ 865187 h 569"/>
              <a:gd name="T30" fmla="*/ 187325 w 1368"/>
              <a:gd name="T31" fmla="*/ 885825 h 569"/>
              <a:gd name="T32" fmla="*/ 165100 w 1368"/>
              <a:gd name="T33" fmla="*/ 898525 h 569"/>
              <a:gd name="T34" fmla="*/ 136525 w 1368"/>
              <a:gd name="T35" fmla="*/ 901700 h 569"/>
              <a:gd name="T36" fmla="*/ 100012 w 1368"/>
              <a:gd name="T37" fmla="*/ 898525 h 569"/>
              <a:gd name="T38" fmla="*/ 23812 w 1368"/>
              <a:gd name="T39" fmla="*/ 873125 h 569"/>
              <a:gd name="T40" fmla="*/ 0 w 1368"/>
              <a:gd name="T41" fmla="*/ 876300 h 56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68"/>
              <a:gd name="T64" fmla="*/ 0 h 569"/>
              <a:gd name="T65" fmla="*/ 1368 w 1368"/>
              <a:gd name="T66" fmla="*/ 569 h 56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68" h="569">
                <a:moveTo>
                  <a:pt x="1367" y="0"/>
                </a:moveTo>
                <a:lnTo>
                  <a:pt x="981" y="143"/>
                </a:lnTo>
                <a:lnTo>
                  <a:pt x="517" y="320"/>
                </a:lnTo>
                <a:lnTo>
                  <a:pt x="472" y="335"/>
                </a:lnTo>
                <a:lnTo>
                  <a:pt x="436" y="358"/>
                </a:lnTo>
                <a:lnTo>
                  <a:pt x="413" y="389"/>
                </a:lnTo>
                <a:lnTo>
                  <a:pt x="384" y="432"/>
                </a:lnTo>
                <a:lnTo>
                  <a:pt x="345" y="473"/>
                </a:lnTo>
                <a:lnTo>
                  <a:pt x="319" y="498"/>
                </a:lnTo>
                <a:lnTo>
                  <a:pt x="286" y="519"/>
                </a:lnTo>
                <a:lnTo>
                  <a:pt x="240" y="523"/>
                </a:lnTo>
                <a:lnTo>
                  <a:pt x="205" y="519"/>
                </a:lnTo>
                <a:lnTo>
                  <a:pt x="176" y="518"/>
                </a:lnTo>
                <a:lnTo>
                  <a:pt x="155" y="525"/>
                </a:lnTo>
                <a:lnTo>
                  <a:pt x="134" y="545"/>
                </a:lnTo>
                <a:lnTo>
                  <a:pt x="118" y="558"/>
                </a:lnTo>
                <a:lnTo>
                  <a:pt x="104" y="566"/>
                </a:lnTo>
                <a:lnTo>
                  <a:pt x="86" y="568"/>
                </a:lnTo>
                <a:lnTo>
                  <a:pt x="63" y="566"/>
                </a:lnTo>
                <a:lnTo>
                  <a:pt x="15" y="550"/>
                </a:lnTo>
                <a:lnTo>
                  <a:pt x="0" y="55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7" name="Freeform 1150"/>
          <p:cNvSpPr>
            <a:spLocks/>
          </p:cNvSpPr>
          <p:nvPr/>
        </p:nvSpPr>
        <p:spPr bwMode="auto">
          <a:xfrm>
            <a:off x="6416675" y="5072063"/>
            <a:ext cx="1381125" cy="850900"/>
          </a:xfrm>
          <a:custGeom>
            <a:avLst/>
            <a:gdLst>
              <a:gd name="T0" fmla="*/ 1379538 w 870"/>
              <a:gd name="T1" fmla="*/ 849313 h 536"/>
              <a:gd name="T2" fmla="*/ 790575 w 870"/>
              <a:gd name="T3" fmla="*/ 439737 h 536"/>
              <a:gd name="T4" fmla="*/ 354012 w 870"/>
              <a:gd name="T5" fmla="*/ 211138 h 536"/>
              <a:gd name="T6" fmla="*/ 155575 w 870"/>
              <a:gd name="T7" fmla="*/ 87312 h 536"/>
              <a:gd name="T8" fmla="*/ 0 w 870"/>
              <a:gd name="T9" fmla="*/ 0 h 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0"/>
              <a:gd name="T16" fmla="*/ 0 h 536"/>
              <a:gd name="T17" fmla="*/ 870 w 870"/>
              <a:gd name="T18" fmla="*/ 536 h 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0" h="536">
                <a:moveTo>
                  <a:pt x="869" y="535"/>
                </a:moveTo>
                <a:lnTo>
                  <a:pt x="498" y="277"/>
                </a:lnTo>
                <a:lnTo>
                  <a:pt x="223" y="133"/>
                </a:lnTo>
                <a:lnTo>
                  <a:pt x="98" y="5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8" name="Freeform 1151"/>
          <p:cNvSpPr>
            <a:spLocks/>
          </p:cNvSpPr>
          <p:nvPr/>
        </p:nvSpPr>
        <p:spPr bwMode="auto">
          <a:xfrm>
            <a:off x="5584825" y="4310063"/>
            <a:ext cx="2301875" cy="1812925"/>
          </a:xfrm>
          <a:custGeom>
            <a:avLst/>
            <a:gdLst>
              <a:gd name="T0" fmla="*/ 0 w 1450"/>
              <a:gd name="T1" fmla="*/ 1811338 h 1142"/>
              <a:gd name="T2" fmla="*/ 42862 w 1450"/>
              <a:gd name="T3" fmla="*/ 1801813 h 1142"/>
              <a:gd name="T4" fmla="*/ 79375 w 1450"/>
              <a:gd name="T5" fmla="*/ 1797050 h 1142"/>
              <a:gd name="T6" fmla="*/ 142875 w 1450"/>
              <a:gd name="T7" fmla="*/ 1797050 h 1142"/>
              <a:gd name="T8" fmla="*/ 182562 w 1450"/>
              <a:gd name="T9" fmla="*/ 1795463 h 1142"/>
              <a:gd name="T10" fmla="*/ 247650 w 1450"/>
              <a:gd name="T11" fmla="*/ 1779588 h 1142"/>
              <a:gd name="T12" fmla="*/ 307975 w 1450"/>
              <a:gd name="T13" fmla="*/ 1765300 h 1142"/>
              <a:gd name="T14" fmla="*/ 330200 w 1450"/>
              <a:gd name="T15" fmla="*/ 1757363 h 1142"/>
              <a:gd name="T16" fmla="*/ 354012 w 1450"/>
              <a:gd name="T17" fmla="*/ 1738313 h 1142"/>
              <a:gd name="T18" fmla="*/ 385762 w 1450"/>
              <a:gd name="T19" fmla="*/ 1728788 h 1142"/>
              <a:gd name="T20" fmla="*/ 425450 w 1450"/>
              <a:gd name="T21" fmla="*/ 1730375 h 1142"/>
              <a:gd name="T22" fmla="*/ 481013 w 1450"/>
              <a:gd name="T23" fmla="*/ 1741488 h 1142"/>
              <a:gd name="T24" fmla="*/ 546100 w 1450"/>
              <a:gd name="T25" fmla="*/ 1751013 h 1142"/>
              <a:gd name="T26" fmla="*/ 619125 w 1450"/>
              <a:gd name="T27" fmla="*/ 1758950 h 1142"/>
              <a:gd name="T28" fmla="*/ 688975 w 1450"/>
              <a:gd name="T29" fmla="*/ 1766888 h 1142"/>
              <a:gd name="T30" fmla="*/ 750887 w 1450"/>
              <a:gd name="T31" fmla="*/ 1771650 h 1142"/>
              <a:gd name="T32" fmla="*/ 798512 w 1450"/>
              <a:gd name="T33" fmla="*/ 1784350 h 1142"/>
              <a:gd name="T34" fmla="*/ 858838 w 1450"/>
              <a:gd name="T35" fmla="*/ 1790700 h 1142"/>
              <a:gd name="T36" fmla="*/ 904875 w 1450"/>
              <a:gd name="T37" fmla="*/ 1781175 h 1142"/>
              <a:gd name="T38" fmla="*/ 955675 w 1450"/>
              <a:gd name="T39" fmla="*/ 1768475 h 1142"/>
              <a:gd name="T40" fmla="*/ 1022350 w 1450"/>
              <a:gd name="T41" fmla="*/ 1760538 h 1142"/>
              <a:gd name="T42" fmla="*/ 1065213 w 1450"/>
              <a:gd name="T43" fmla="*/ 1758950 h 1142"/>
              <a:gd name="T44" fmla="*/ 1125538 w 1450"/>
              <a:gd name="T45" fmla="*/ 1758950 h 1142"/>
              <a:gd name="T46" fmla="*/ 1184275 w 1450"/>
              <a:gd name="T47" fmla="*/ 1762125 h 1142"/>
              <a:gd name="T48" fmla="*/ 1236662 w 1450"/>
              <a:gd name="T49" fmla="*/ 1755775 h 1142"/>
              <a:gd name="T50" fmla="*/ 1285875 w 1450"/>
              <a:gd name="T51" fmla="*/ 1720850 h 1142"/>
              <a:gd name="T52" fmla="*/ 1296987 w 1450"/>
              <a:gd name="T53" fmla="*/ 1668463 h 1142"/>
              <a:gd name="T54" fmla="*/ 1300162 w 1450"/>
              <a:gd name="T55" fmla="*/ 1624012 h 1142"/>
              <a:gd name="T56" fmla="*/ 1317625 w 1450"/>
              <a:gd name="T57" fmla="*/ 1576387 h 1142"/>
              <a:gd name="T58" fmla="*/ 1331912 w 1450"/>
              <a:gd name="T59" fmla="*/ 1530350 h 1142"/>
              <a:gd name="T60" fmla="*/ 1349375 w 1450"/>
              <a:gd name="T61" fmla="*/ 1471612 h 1142"/>
              <a:gd name="T62" fmla="*/ 1374775 w 1450"/>
              <a:gd name="T63" fmla="*/ 1433512 h 1142"/>
              <a:gd name="T64" fmla="*/ 1417637 w 1450"/>
              <a:gd name="T65" fmla="*/ 1416050 h 1142"/>
              <a:gd name="T66" fmla="*/ 1458912 w 1450"/>
              <a:gd name="T67" fmla="*/ 1389062 h 1142"/>
              <a:gd name="T68" fmla="*/ 1484312 w 1450"/>
              <a:gd name="T69" fmla="*/ 1357312 h 1142"/>
              <a:gd name="T70" fmla="*/ 1509712 w 1450"/>
              <a:gd name="T71" fmla="*/ 1333500 h 1142"/>
              <a:gd name="T72" fmla="*/ 1571625 w 1450"/>
              <a:gd name="T73" fmla="*/ 1312862 h 1142"/>
              <a:gd name="T74" fmla="*/ 1643063 w 1450"/>
              <a:gd name="T75" fmla="*/ 1289050 h 1142"/>
              <a:gd name="T76" fmla="*/ 1690688 w 1450"/>
              <a:gd name="T77" fmla="*/ 1266825 h 1142"/>
              <a:gd name="T78" fmla="*/ 1768475 w 1450"/>
              <a:gd name="T79" fmla="*/ 1192212 h 1142"/>
              <a:gd name="T80" fmla="*/ 1889125 w 1450"/>
              <a:gd name="T81" fmla="*/ 1044575 h 1142"/>
              <a:gd name="T82" fmla="*/ 1951038 w 1450"/>
              <a:gd name="T83" fmla="*/ 976312 h 1142"/>
              <a:gd name="T84" fmla="*/ 1995488 w 1450"/>
              <a:gd name="T85" fmla="*/ 946150 h 1142"/>
              <a:gd name="T86" fmla="*/ 2046288 w 1450"/>
              <a:gd name="T87" fmla="*/ 884238 h 1142"/>
              <a:gd name="T88" fmla="*/ 2082800 w 1450"/>
              <a:gd name="T89" fmla="*/ 869950 h 1142"/>
              <a:gd name="T90" fmla="*/ 2103438 w 1450"/>
              <a:gd name="T91" fmla="*/ 817563 h 1142"/>
              <a:gd name="T92" fmla="*/ 2097088 w 1450"/>
              <a:gd name="T93" fmla="*/ 760412 h 1142"/>
              <a:gd name="T94" fmla="*/ 2109788 w 1450"/>
              <a:gd name="T95" fmla="*/ 684212 h 1142"/>
              <a:gd name="T96" fmla="*/ 2146300 w 1450"/>
              <a:gd name="T97" fmla="*/ 617537 h 1142"/>
              <a:gd name="T98" fmla="*/ 2195513 w 1450"/>
              <a:gd name="T99" fmla="*/ 527050 h 1142"/>
              <a:gd name="T100" fmla="*/ 2224088 w 1450"/>
              <a:gd name="T101" fmla="*/ 377825 h 1142"/>
              <a:gd name="T102" fmla="*/ 2254250 w 1450"/>
              <a:gd name="T103" fmla="*/ 236537 h 1142"/>
              <a:gd name="T104" fmla="*/ 2298700 w 1450"/>
              <a:gd name="T105" fmla="*/ 6350 h 1142"/>
              <a:gd name="T106" fmla="*/ 2300288 w 1450"/>
              <a:gd name="T107" fmla="*/ 0 h 114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50"/>
              <a:gd name="T163" fmla="*/ 0 h 1142"/>
              <a:gd name="T164" fmla="*/ 1450 w 1450"/>
              <a:gd name="T165" fmla="*/ 1142 h 114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50" h="1142">
                <a:moveTo>
                  <a:pt x="0" y="1141"/>
                </a:moveTo>
                <a:lnTo>
                  <a:pt x="27" y="1135"/>
                </a:lnTo>
                <a:lnTo>
                  <a:pt x="50" y="1132"/>
                </a:lnTo>
                <a:lnTo>
                  <a:pt x="90" y="1132"/>
                </a:lnTo>
                <a:lnTo>
                  <a:pt x="115" y="1131"/>
                </a:lnTo>
                <a:lnTo>
                  <a:pt x="156" y="1121"/>
                </a:lnTo>
                <a:lnTo>
                  <a:pt x="194" y="1112"/>
                </a:lnTo>
                <a:lnTo>
                  <a:pt x="208" y="1107"/>
                </a:lnTo>
                <a:lnTo>
                  <a:pt x="223" y="1095"/>
                </a:lnTo>
                <a:lnTo>
                  <a:pt x="243" y="1089"/>
                </a:lnTo>
                <a:lnTo>
                  <a:pt x="268" y="1090"/>
                </a:lnTo>
                <a:lnTo>
                  <a:pt x="303" y="1097"/>
                </a:lnTo>
                <a:lnTo>
                  <a:pt x="344" y="1103"/>
                </a:lnTo>
                <a:lnTo>
                  <a:pt x="390" y="1108"/>
                </a:lnTo>
                <a:lnTo>
                  <a:pt x="434" y="1113"/>
                </a:lnTo>
                <a:lnTo>
                  <a:pt x="473" y="1116"/>
                </a:lnTo>
                <a:lnTo>
                  <a:pt x="503" y="1124"/>
                </a:lnTo>
                <a:lnTo>
                  <a:pt x="541" y="1128"/>
                </a:lnTo>
                <a:lnTo>
                  <a:pt x="570" y="1122"/>
                </a:lnTo>
                <a:lnTo>
                  <a:pt x="602" y="1114"/>
                </a:lnTo>
                <a:lnTo>
                  <a:pt x="644" y="1109"/>
                </a:lnTo>
                <a:lnTo>
                  <a:pt x="671" y="1108"/>
                </a:lnTo>
                <a:lnTo>
                  <a:pt x="709" y="1108"/>
                </a:lnTo>
                <a:lnTo>
                  <a:pt x="746" y="1110"/>
                </a:lnTo>
                <a:lnTo>
                  <a:pt x="779" y="1106"/>
                </a:lnTo>
                <a:lnTo>
                  <a:pt x="810" y="1084"/>
                </a:lnTo>
                <a:lnTo>
                  <a:pt x="817" y="1051"/>
                </a:lnTo>
                <a:lnTo>
                  <a:pt x="819" y="1023"/>
                </a:lnTo>
                <a:lnTo>
                  <a:pt x="830" y="993"/>
                </a:lnTo>
                <a:lnTo>
                  <a:pt x="839" y="964"/>
                </a:lnTo>
                <a:lnTo>
                  <a:pt x="850" y="927"/>
                </a:lnTo>
                <a:lnTo>
                  <a:pt x="866" y="903"/>
                </a:lnTo>
                <a:lnTo>
                  <a:pt x="893" y="892"/>
                </a:lnTo>
                <a:lnTo>
                  <a:pt x="919" y="875"/>
                </a:lnTo>
                <a:lnTo>
                  <a:pt x="935" y="855"/>
                </a:lnTo>
                <a:lnTo>
                  <a:pt x="951" y="840"/>
                </a:lnTo>
                <a:lnTo>
                  <a:pt x="990" y="827"/>
                </a:lnTo>
                <a:lnTo>
                  <a:pt x="1035" y="812"/>
                </a:lnTo>
                <a:lnTo>
                  <a:pt x="1065" y="798"/>
                </a:lnTo>
                <a:lnTo>
                  <a:pt x="1114" y="751"/>
                </a:lnTo>
                <a:lnTo>
                  <a:pt x="1190" y="658"/>
                </a:lnTo>
                <a:lnTo>
                  <a:pt x="1229" y="615"/>
                </a:lnTo>
                <a:lnTo>
                  <a:pt x="1257" y="596"/>
                </a:lnTo>
                <a:lnTo>
                  <a:pt x="1289" y="557"/>
                </a:lnTo>
                <a:lnTo>
                  <a:pt x="1312" y="548"/>
                </a:lnTo>
                <a:lnTo>
                  <a:pt x="1325" y="515"/>
                </a:lnTo>
                <a:lnTo>
                  <a:pt x="1321" y="479"/>
                </a:lnTo>
                <a:lnTo>
                  <a:pt x="1329" y="431"/>
                </a:lnTo>
                <a:lnTo>
                  <a:pt x="1352" y="389"/>
                </a:lnTo>
                <a:lnTo>
                  <a:pt x="1383" y="332"/>
                </a:lnTo>
                <a:lnTo>
                  <a:pt x="1401" y="238"/>
                </a:lnTo>
                <a:lnTo>
                  <a:pt x="1420" y="149"/>
                </a:lnTo>
                <a:lnTo>
                  <a:pt x="1448" y="4"/>
                </a:lnTo>
                <a:lnTo>
                  <a:pt x="1449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79" name="Freeform 1152"/>
          <p:cNvSpPr>
            <a:spLocks/>
          </p:cNvSpPr>
          <p:nvPr/>
        </p:nvSpPr>
        <p:spPr bwMode="auto">
          <a:xfrm>
            <a:off x="7364413" y="3162300"/>
            <a:ext cx="517525" cy="1149350"/>
          </a:xfrm>
          <a:custGeom>
            <a:avLst/>
            <a:gdLst>
              <a:gd name="T0" fmla="*/ 515938 w 326"/>
              <a:gd name="T1" fmla="*/ 1147763 h 724"/>
              <a:gd name="T2" fmla="*/ 504825 w 326"/>
              <a:gd name="T3" fmla="*/ 1108075 h 724"/>
              <a:gd name="T4" fmla="*/ 476250 w 326"/>
              <a:gd name="T5" fmla="*/ 1049338 h 724"/>
              <a:gd name="T6" fmla="*/ 358775 w 326"/>
              <a:gd name="T7" fmla="*/ 879475 h 724"/>
              <a:gd name="T8" fmla="*/ 304800 w 326"/>
              <a:gd name="T9" fmla="*/ 803275 h 724"/>
              <a:gd name="T10" fmla="*/ 125413 w 326"/>
              <a:gd name="T11" fmla="*/ 596900 h 724"/>
              <a:gd name="T12" fmla="*/ 82550 w 326"/>
              <a:gd name="T13" fmla="*/ 544513 h 724"/>
              <a:gd name="T14" fmla="*/ 26988 w 326"/>
              <a:gd name="T15" fmla="*/ 317500 h 724"/>
              <a:gd name="T16" fmla="*/ 0 w 326"/>
              <a:gd name="T17" fmla="*/ 233363 h 724"/>
              <a:gd name="T18" fmla="*/ 1588 w 326"/>
              <a:gd name="T19" fmla="*/ 204788 h 724"/>
              <a:gd name="T20" fmla="*/ 33337 w 326"/>
              <a:gd name="T21" fmla="*/ 160337 h 724"/>
              <a:gd name="T22" fmla="*/ 44450 w 326"/>
              <a:gd name="T23" fmla="*/ 120650 h 724"/>
              <a:gd name="T24" fmla="*/ 50800 w 326"/>
              <a:gd name="T25" fmla="*/ 87312 h 724"/>
              <a:gd name="T26" fmla="*/ 69850 w 326"/>
              <a:gd name="T27" fmla="*/ 0 h 7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6"/>
              <a:gd name="T43" fmla="*/ 0 h 724"/>
              <a:gd name="T44" fmla="*/ 326 w 326"/>
              <a:gd name="T45" fmla="*/ 724 h 72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6" h="724">
                <a:moveTo>
                  <a:pt x="325" y="723"/>
                </a:moveTo>
                <a:lnTo>
                  <a:pt x="318" y="698"/>
                </a:lnTo>
                <a:lnTo>
                  <a:pt x="300" y="661"/>
                </a:lnTo>
                <a:lnTo>
                  <a:pt x="226" y="554"/>
                </a:lnTo>
                <a:lnTo>
                  <a:pt x="192" y="506"/>
                </a:lnTo>
                <a:lnTo>
                  <a:pt x="79" y="376"/>
                </a:lnTo>
                <a:lnTo>
                  <a:pt x="52" y="343"/>
                </a:lnTo>
                <a:lnTo>
                  <a:pt x="17" y="200"/>
                </a:lnTo>
                <a:lnTo>
                  <a:pt x="0" y="147"/>
                </a:lnTo>
                <a:lnTo>
                  <a:pt x="1" y="129"/>
                </a:lnTo>
                <a:lnTo>
                  <a:pt x="21" y="101"/>
                </a:lnTo>
                <a:lnTo>
                  <a:pt x="28" y="76"/>
                </a:lnTo>
                <a:lnTo>
                  <a:pt x="32" y="55"/>
                </a:lnTo>
                <a:lnTo>
                  <a:pt x="44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0" name="Freeform 1153"/>
          <p:cNvSpPr>
            <a:spLocks/>
          </p:cNvSpPr>
          <p:nvPr/>
        </p:nvSpPr>
        <p:spPr bwMode="auto">
          <a:xfrm>
            <a:off x="6091238" y="334963"/>
            <a:ext cx="150812" cy="500062"/>
          </a:xfrm>
          <a:custGeom>
            <a:avLst/>
            <a:gdLst>
              <a:gd name="T0" fmla="*/ 0 w 95"/>
              <a:gd name="T1" fmla="*/ 498475 h 315"/>
              <a:gd name="T2" fmla="*/ 23812 w 95"/>
              <a:gd name="T3" fmla="*/ 409575 h 315"/>
              <a:gd name="T4" fmla="*/ 65087 w 95"/>
              <a:gd name="T5" fmla="*/ 354012 h 315"/>
              <a:gd name="T6" fmla="*/ 87312 w 95"/>
              <a:gd name="T7" fmla="*/ 236537 h 315"/>
              <a:gd name="T8" fmla="*/ 111125 w 95"/>
              <a:gd name="T9" fmla="*/ 133350 h 315"/>
              <a:gd name="T10" fmla="*/ 117475 w 95"/>
              <a:gd name="T11" fmla="*/ 65087 h 315"/>
              <a:gd name="T12" fmla="*/ 147637 w 95"/>
              <a:gd name="T13" fmla="*/ 1587 h 315"/>
              <a:gd name="T14" fmla="*/ 149225 w 95"/>
              <a:gd name="T15" fmla="*/ 0 h 3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5"/>
              <a:gd name="T25" fmla="*/ 0 h 315"/>
              <a:gd name="T26" fmla="*/ 95 w 95"/>
              <a:gd name="T27" fmla="*/ 315 h 31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5" h="315">
                <a:moveTo>
                  <a:pt x="0" y="314"/>
                </a:moveTo>
                <a:lnTo>
                  <a:pt x="15" y="258"/>
                </a:lnTo>
                <a:lnTo>
                  <a:pt x="41" y="223"/>
                </a:lnTo>
                <a:lnTo>
                  <a:pt x="55" y="149"/>
                </a:lnTo>
                <a:lnTo>
                  <a:pt x="70" y="84"/>
                </a:lnTo>
                <a:lnTo>
                  <a:pt x="74" y="41"/>
                </a:lnTo>
                <a:lnTo>
                  <a:pt x="93" y="1"/>
                </a:lnTo>
                <a:lnTo>
                  <a:pt x="94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1" name="Freeform 1154"/>
          <p:cNvSpPr>
            <a:spLocks/>
          </p:cNvSpPr>
          <p:nvPr/>
        </p:nvSpPr>
        <p:spPr bwMode="auto">
          <a:xfrm>
            <a:off x="6229350" y="5746750"/>
            <a:ext cx="277813" cy="839788"/>
          </a:xfrm>
          <a:custGeom>
            <a:avLst/>
            <a:gdLst>
              <a:gd name="T0" fmla="*/ 277813 w 175"/>
              <a:gd name="T1" fmla="*/ 0 h 529"/>
              <a:gd name="T2" fmla="*/ 269875 w 175"/>
              <a:gd name="T3" fmla="*/ 28575 h 529"/>
              <a:gd name="T4" fmla="*/ 163513 w 175"/>
              <a:gd name="T5" fmla="*/ 249238 h 529"/>
              <a:gd name="T6" fmla="*/ 125413 w 175"/>
              <a:gd name="T7" fmla="*/ 339725 h 529"/>
              <a:gd name="T8" fmla="*/ 88900 w 175"/>
              <a:gd name="T9" fmla="*/ 444500 h 529"/>
              <a:gd name="T10" fmla="*/ 25400 w 175"/>
              <a:gd name="T11" fmla="*/ 642938 h 529"/>
              <a:gd name="T12" fmla="*/ 0 w 175"/>
              <a:gd name="T13" fmla="*/ 839788 h 5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529"/>
              <a:gd name="T23" fmla="*/ 175 w 175"/>
              <a:gd name="T24" fmla="*/ 529 h 5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529">
                <a:moveTo>
                  <a:pt x="175" y="0"/>
                </a:moveTo>
                <a:lnTo>
                  <a:pt x="170" y="18"/>
                </a:lnTo>
                <a:lnTo>
                  <a:pt x="103" y="157"/>
                </a:lnTo>
                <a:lnTo>
                  <a:pt x="79" y="214"/>
                </a:lnTo>
                <a:lnTo>
                  <a:pt x="56" y="280"/>
                </a:lnTo>
                <a:lnTo>
                  <a:pt x="16" y="405"/>
                </a:lnTo>
                <a:lnTo>
                  <a:pt x="0" y="529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2" name="Freeform 1155"/>
          <p:cNvSpPr>
            <a:spLocks/>
          </p:cNvSpPr>
          <p:nvPr/>
        </p:nvSpPr>
        <p:spPr bwMode="auto">
          <a:xfrm>
            <a:off x="5584825" y="3182938"/>
            <a:ext cx="969963" cy="1852612"/>
          </a:xfrm>
          <a:custGeom>
            <a:avLst/>
            <a:gdLst>
              <a:gd name="T0" fmla="*/ 0 w 611"/>
              <a:gd name="T1" fmla="*/ 1851025 h 1167"/>
              <a:gd name="T2" fmla="*/ 46038 w 611"/>
              <a:gd name="T3" fmla="*/ 1836737 h 1167"/>
              <a:gd name="T4" fmla="*/ 93663 w 611"/>
              <a:gd name="T5" fmla="*/ 1833562 h 1167"/>
              <a:gd name="T6" fmla="*/ 174625 w 611"/>
              <a:gd name="T7" fmla="*/ 1828800 h 1167"/>
              <a:gd name="T8" fmla="*/ 471488 w 611"/>
              <a:gd name="T9" fmla="*/ 1833562 h 1167"/>
              <a:gd name="T10" fmla="*/ 550863 w 611"/>
              <a:gd name="T11" fmla="*/ 1828800 h 1167"/>
              <a:gd name="T12" fmla="*/ 623888 w 611"/>
              <a:gd name="T13" fmla="*/ 1806575 h 1167"/>
              <a:gd name="T14" fmla="*/ 660400 w 611"/>
              <a:gd name="T15" fmla="*/ 1784350 h 1167"/>
              <a:gd name="T16" fmla="*/ 717550 w 611"/>
              <a:gd name="T17" fmla="*/ 1757362 h 1167"/>
              <a:gd name="T18" fmla="*/ 774700 w 611"/>
              <a:gd name="T19" fmla="*/ 1725612 h 1167"/>
              <a:gd name="T20" fmla="*/ 814388 w 611"/>
              <a:gd name="T21" fmla="*/ 1684337 h 1167"/>
              <a:gd name="T22" fmla="*/ 833438 w 611"/>
              <a:gd name="T23" fmla="*/ 1630362 h 1167"/>
              <a:gd name="T24" fmla="*/ 914400 w 611"/>
              <a:gd name="T25" fmla="*/ 1308099 h 1167"/>
              <a:gd name="T26" fmla="*/ 968375 w 611"/>
              <a:gd name="T27" fmla="*/ 1119187 h 1167"/>
              <a:gd name="T28" fmla="*/ 962025 w 611"/>
              <a:gd name="T29" fmla="*/ 835025 h 1167"/>
              <a:gd name="T30" fmla="*/ 962025 w 611"/>
              <a:gd name="T31" fmla="*/ 698500 h 1167"/>
              <a:gd name="T32" fmla="*/ 950913 w 611"/>
              <a:gd name="T33" fmla="*/ 635000 h 1167"/>
              <a:gd name="T34" fmla="*/ 903288 w 611"/>
              <a:gd name="T35" fmla="*/ 579437 h 1167"/>
              <a:gd name="T36" fmla="*/ 868363 w 611"/>
              <a:gd name="T37" fmla="*/ 552450 h 1167"/>
              <a:gd name="T38" fmla="*/ 850900 w 611"/>
              <a:gd name="T39" fmla="*/ 539750 h 1167"/>
              <a:gd name="T40" fmla="*/ 844550 w 611"/>
              <a:gd name="T41" fmla="*/ 534987 h 1167"/>
              <a:gd name="T42" fmla="*/ 833438 w 611"/>
              <a:gd name="T43" fmla="*/ 444500 h 1167"/>
              <a:gd name="T44" fmla="*/ 833438 w 611"/>
              <a:gd name="T45" fmla="*/ 357187 h 1167"/>
              <a:gd name="T46" fmla="*/ 827088 w 611"/>
              <a:gd name="T47" fmla="*/ 285750 h 1167"/>
              <a:gd name="T48" fmla="*/ 830263 w 611"/>
              <a:gd name="T49" fmla="*/ 193675 h 1167"/>
              <a:gd name="T50" fmla="*/ 842963 w 611"/>
              <a:gd name="T51" fmla="*/ 74612 h 1167"/>
              <a:gd name="T52" fmla="*/ 854075 w 611"/>
              <a:gd name="T53" fmla="*/ 0 h 116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11"/>
              <a:gd name="T82" fmla="*/ 0 h 1167"/>
              <a:gd name="T83" fmla="*/ 611 w 611"/>
              <a:gd name="T84" fmla="*/ 1167 h 116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11" h="1167">
                <a:moveTo>
                  <a:pt x="0" y="1166"/>
                </a:moveTo>
                <a:lnTo>
                  <a:pt x="29" y="1157"/>
                </a:lnTo>
                <a:lnTo>
                  <a:pt x="59" y="1155"/>
                </a:lnTo>
                <a:lnTo>
                  <a:pt x="110" y="1152"/>
                </a:lnTo>
                <a:lnTo>
                  <a:pt x="297" y="1155"/>
                </a:lnTo>
                <a:lnTo>
                  <a:pt x="347" y="1152"/>
                </a:lnTo>
                <a:lnTo>
                  <a:pt x="393" y="1138"/>
                </a:lnTo>
                <a:lnTo>
                  <a:pt x="416" y="1124"/>
                </a:lnTo>
                <a:lnTo>
                  <a:pt x="452" y="1107"/>
                </a:lnTo>
                <a:lnTo>
                  <a:pt x="488" y="1087"/>
                </a:lnTo>
                <a:lnTo>
                  <a:pt x="513" y="1061"/>
                </a:lnTo>
                <a:lnTo>
                  <a:pt x="525" y="1027"/>
                </a:lnTo>
                <a:lnTo>
                  <a:pt x="576" y="824"/>
                </a:lnTo>
                <a:lnTo>
                  <a:pt x="610" y="705"/>
                </a:lnTo>
                <a:lnTo>
                  <a:pt x="606" y="526"/>
                </a:lnTo>
                <a:lnTo>
                  <a:pt x="606" y="440"/>
                </a:lnTo>
                <a:lnTo>
                  <a:pt x="599" y="400"/>
                </a:lnTo>
                <a:lnTo>
                  <a:pt x="569" y="365"/>
                </a:lnTo>
                <a:lnTo>
                  <a:pt x="547" y="348"/>
                </a:lnTo>
                <a:lnTo>
                  <a:pt x="536" y="340"/>
                </a:lnTo>
                <a:lnTo>
                  <a:pt x="532" y="337"/>
                </a:lnTo>
                <a:lnTo>
                  <a:pt x="525" y="280"/>
                </a:lnTo>
                <a:lnTo>
                  <a:pt x="525" y="225"/>
                </a:lnTo>
                <a:lnTo>
                  <a:pt x="521" y="180"/>
                </a:lnTo>
                <a:lnTo>
                  <a:pt x="523" y="122"/>
                </a:lnTo>
                <a:lnTo>
                  <a:pt x="531" y="47"/>
                </a:lnTo>
                <a:lnTo>
                  <a:pt x="538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3" name="Freeform 1156"/>
          <p:cNvSpPr>
            <a:spLocks/>
          </p:cNvSpPr>
          <p:nvPr/>
        </p:nvSpPr>
        <p:spPr bwMode="auto">
          <a:xfrm>
            <a:off x="5588000" y="3394075"/>
            <a:ext cx="830263" cy="482600"/>
          </a:xfrm>
          <a:custGeom>
            <a:avLst/>
            <a:gdLst>
              <a:gd name="T0" fmla="*/ 828675 w 523"/>
              <a:gd name="T1" fmla="*/ 0 h 304"/>
              <a:gd name="T2" fmla="*/ 812800 w 523"/>
              <a:gd name="T3" fmla="*/ 80962 h 304"/>
              <a:gd name="T4" fmla="*/ 749300 w 523"/>
              <a:gd name="T5" fmla="*/ 236538 h 304"/>
              <a:gd name="T6" fmla="*/ 719138 w 523"/>
              <a:gd name="T7" fmla="*/ 269875 h 304"/>
              <a:gd name="T8" fmla="*/ 514350 w 523"/>
              <a:gd name="T9" fmla="*/ 387350 h 304"/>
              <a:gd name="T10" fmla="*/ 384175 w 523"/>
              <a:gd name="T11" fmla="*/ 406400 h 304"/>
              <a:gd name="T12" fmla="*/ 303213 w 523"/>
              <a:gd name="T13" fmla="*/ 414338 h 304"/>
              <a:gd name="T14" fmla="*/ 228600 w 523"/>
              <a:gd name="T15" fmla="*/ 419100 h 304"/>
              <a:gd name="T16" fmla="*/ 185738 w 523"/>
              <a:gd name="T17" fmla="*/ 420688 h 304"/>
              <a:gd name="T18" fmla="*/ 139700 w 523"/>
              <a:gd name="T19" fmla="*/ 403225 h 304"/>
              <a:gd name="T20" fmla="*/ 101600 w 523"/>
              <a:gd name="T21" fmla="*/ 406400 h 304"/>
              <a:gd name="T22" fmla="*/ 65088 w 523"/>
              <a:gd name="T23" fmla="*/ 428625 h 304"/>
              <a:gd name="T24" fmla="*/ 23813 w 523"/>
              <a:gd name="T25" fmla="*/ 455613 h 304"/>
              <a:gd name="T26" fmla="*/ 0 w 523"/>
              <a:gd name="T27" fmla="*/ 481013 h 30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3"/>
              <a:gd name="T43" fmla="*/ 0 h 304"/>
              <a:gd name="T44" fmla="*/ 523 w 523"/>
              <a:gd name="T45" fmla="*/ 304 h 30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3" h="304">
                <a:moveTo>
                  <a:pt x="522" y="0"/>
                </a:moveTo>
                <a:lnTo>
                  <a:pt x="512" y="51"/>
                </a:lnTo>
                <a:lnTo>
                  <a:pt x="472" y="149"/>
                </a:lnTo>
                <a:lnTo>
                  <a:pt x="453" y="170"/>
                </a:lnTo>
                <a:lnTo>
                  <a:pt x="324" y="244"/>
                </a:lnTo>
                <a:lnTo>
                  <a:pt x="242" y="256"/>
                </a:lnTo>
                <a:lnTo>
                  <a:pt x="191" y="261"/>
                </a:lnTo>
                <a:lnTo>
                  <a:pt x="144" y="264"/>
                </a:lnTo>
                <a:lnTo>
                  <a:pt x="117" y="265"/>
                </a:lnTo>
                <a:lnTo>
                  <a:pt x="88" y="254"/>
                </a:lnTo>
                <a:lnTo>
                  <a:pt x="64" y="256"/>
                </a:lnTo>
                <a:lnTo>
                  <a:pt x="41" y="270"/>
                </a:lnTo>
                <a:lnTo>
                  <a:pt x="15" y="287"/>
                </a:lnTo>
                <a:lnTo>
                  <a:pt x="0" y="303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4" name="Freeform 1157"/>
          <p:cNvSpPr>
            <a:spLocks/>
          </p:cNvSpPr>
          <p:nvPr/>
        </p:nvSpPr>
        <p:spPr bwMode="auto">
          <a:xfrm>
            <a:off x="5775325" y="4260850"/>
            <a:ext cx="738188" cy="1481138"/>
          </a:xfrm>
          <a:custGeom>
            <a:avLst/>
            <a:gdLst>
              <a:gd name="T0" fmla="*/ 720725 w 465"/>
              <a:gd name="T1" fmla="*/ 1479550 h 933"/>
              <a:gd name="T2" fmla="*/ 736600 w 465"/>
              <a:gd name="T3" fmla="*/ 1438275 h 933"/>
              <a:gd name="T4" fmla="*/ 727075 w 465"/>
              <a:gd name="T5" fmla="*/ 1316038 h 933"/>
              <a:gd name="T6" fmla="*/ 728663 w 465"/>
              <a:gd name="T7" fmla="*/ 965200 h 933"/>
              <a:gd name="T8" fmla="*/ 690563 w 465"/>
              <a:gd name="T9" fmla="*/ 879475 h 933"/>
              <a:gd name="T10" fmla="*/ 644525 w 465"/>
              <a:gd name="T11" fmla="*/ 828675 h 933"/>
              <a:gd name="T12" fmla="*/ 555625 w 465"/>
              <a:gd name="T13" fmla="*/ 673100 h 933"/>
              <a:gd name="T14" fmla="*/ 501650 w 465"/>
              <a:gd name="T15" fmla="*/ 573088 h 933"/>
              <a:gd name="T16" fmla="*/ 458788 w 465"/>
              <a:gd name="T17" fmla="*/ 465138 h 933"/>
              <a:gd name="T18" fmla="*/ 414338 w 465"/>
              <a:gd name="T19" fmla="*/ 384175 h 933"/>
              <a:gd name="T20" fmla="*/ 338138 w 465"/>
              <a:gd name="T21" fmla="*/ 352425 h 933"/>
              <a:gd name="T22" fmla="*/ 247650 w 465"/>
              <a:gd name="T23" fmla="*/ 287338 h 933"/>
              <a:gd name="T24" fmla="*/ 163513 w 465"/>
              <a:gd name="T25" fmla="*/ 203200 h 933"/>
              <a:gd name="T26" fmla="*/ 88900 w 465"/>
              <a:gd name="T27" fmla="*/ 125413 h 933"/>
              <a:gd name="T28" fmla="*/ 23813 w 465"/>
              <a:gd name="T29" fmla="*/ 47625 h 933"/>
              <a:gd name="T30" fmla="*/ 0 w 465"/>
              <a:gd name="T31" fmla="*/ 0 h 93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65"/>
              <a:gd name="T49" fmla="*/ 0 h 933"/>
              <a:gd name="T50" fmla="*/ 465 w 465"/>
              <a:gd name="T51" fmla="*/ 933 h 93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65" h="933">
                <a:moveTo>
                  <a:pt x="454" y="932"/>
                </a:moveTo>
                <a:lnTo>
                  <a:pt x="464" y="906"/>
                </a:lnTo>
                <a:lnTo>
                  <a:pt x="458" y="829"/>
                </a:lnTo>
                <a:lnTo>
                  <a:pt x="459" y="608"/>
                </a:lnTo>
                <a:lnTo>
                  <a:pt x="435" y="554"/>
                </a:lnTo>
                <a:lnTo>
                  <a:pt x="406" y="522"/>
                </a:lnTo>
                <a:lnTo>
                  <a:pt x="350" y="424"/>
                </a:lnTo>
                <a:lnTo>
                  <a:pt x="316" y="361"/>
                </a:lnTo>
                <a:lnTo>
                  <a:pt x="289" y="293"/>
                </a:lnTo>
                <a:lnTo>
                  <a:pt x="261" y="242"/>
                </a:lnTo>
                <a:lnTo>
                  <a:pt x="213" y="222"/>
                </a:lnTo>
                <a:lnTo>
                  <a:pt x="156" y="181"/>
                </a:lnTo>
                <a:lnTo>
                  <a:pt x="103" y="128"/>
                </a:lnTo>
                <a:lnTo>
                  <a:pt x="56" y="79"/>
                </a:lnTo>
                <a:lnTo>
                  <a:pt x="15" y="3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5" name="Freeform 1158"/>
          <p:cNvSpPr>
            <a:spLocks/>
          </p:cNvSpPr>
          <p:nvPr/>
        </p:nvSpPr>
        <p:spPr bwMode="auto">
          <a:xfrm>
            <a:off x="5584825" y="2317750"/>
            <a:ext cx="1682750" cy="693738"/>
          </a:xfrm>
          <a:custGeom>
            <a:avLst/>
            <a:gdLst>
              <a:gd name="T0" fmla="*/ 0 w 1060"/>
              <a:gd name="T1" fmla="*/ 652463 h 437"/>
              <a:gd name="T2" fmla="*/ 173037 w 1060"/>
              <a:gd name="T3" fmla="*/ 657225 h 437"/>
              <a:gd name="T4" fmla="*/ 233362 w 1060"/>
              <a:gd name="T5" fmla="*/ 661988 h 437"/>
              <a:gd name="T6" fmla="*/ 288925 w 1060"/>
              <a:gd name="T7" fmla="*/ 677863 h 437"/>
              <a:gd name="T8" fmla="*/ 352425 w 1060"/>
              <a:gd name="T9" fmla="*/ 692150 h 437"/>
              <a:gd name="T10" fmla="*/ 468312 w 1060"/>
              <a:gd name="T11" fmla="*/ 690563 h 437"/>
              <a:gd name="T12" fmla="*/ 577850 w 1060"/>
              <a:gd name="T13" fmla="*/ 688975 h 437"/>
              <a:gd name="T14" fmla="*/ 693737 w 1060"/>
              <a:gd name="T15" fmla="*/ 690563 h 437"/>
              <a:gd name="T16" fmla="*/ 777875 w 1060"/>
              <a:gd name="T17" fmla="*/ 692150 h 437"/>
              <a:gd name="T18" fmla="*/ 819150 w 1060"/>
              <a:gd name="T19" fmla="*/ 692150 h 437"/>
              <a:gd name="T20" fmla="*/ 862012 w 1060"/>
              <a:gd name="T21" fmla="*/ 674688 h 437"/>
              <a:gd name="T22" fmla="*/ 895350 w 1060"/>
              <a:gd name="T23" fmla="*/ 654050 h 437"/>
              <a:gd name="T24" fmla="*/ 912812 w 1060"/>
              <a:gd name="T25" fmla="*/ 641350 h 437"/>
              <a:gd name="T26" fmla="*/ 920750 w 1060"/>
              <a:gd name="T27" fmla="*/ 592138 h 437"/>
              <a:gd name="T28" fmla="*/ 933450 w 1060"/>
              <a:gd name="T29" fmla="*/ 563563 h 437"/>
              <a:gd name="T30" fmla="*/ 971550 w 1060"/>
              <a:gd name="T31" fmla="*/ 503238 h 437"/>
              <a:gd name="T32" fmla="*/ 1020762 w 1060"/>
              <a:gd name="T33" fmla="*/ 471488 h 437"/>
              <a:gd name="T34" fmla="*/ 1063625 w 1060"/>
              <a:gd name="T35" fmla="*/ 444500 h 437"/>
              <a:gd name="T36" fmla="*/ 1122362 w 1060"/>
              <a:gd name="T37" fmla="*/ 401638 h 437"/>
              <a:gd name="T38" fmla="*/ 1173162 w 1060"/>
              <a:gd name="T39" fmla="*/ 365125 h 437"/>
              <a:gd name="T40" fmla="*/ 1217612 w 1060"/>
              <a:gd name="T41" fmla="*/ 338138 h 437"/>
              <a:gd name="T42" fmla="*/ 1265237 w 1060"/>
              <a:gd name="T43" fmla="*/ 320675 h 437"/>
              <a:gd name="T44" fmla="*/ 1309687 w 1060"/>
              <a:gd name="T45" fmla="*/ 304800 h 437"/>
              <a:gd name="T46" fmla="*/ 1363662 w 1060"/>
              <a:gd name="T47" fmla="*/ 260350 h 437"/>
              <a:gd name="T48" fmla="*/ 1401762 w 1060"/>
              <a:gd name="T49" fmla="*/ 217488 h 437"/>
              <a:gd name="T50" fmla="*/ 1452562 w 1060"/>
              <a:gd name="T51" fmla="*/ 169863 h 437"/>
              <a:gd name="T52" fmla="*/ 1504950 w 1060"/>
              <a:gd name="T53" fmla="*/ 106363 h 437"/>
              <a:gd name="T54" fmla="*/ 1557337 w 1060"/>
              <a:gd name="T55" fmla="*/ 57150 h 437"/>
              <a:gd name="T56" fmla="*/ 1608137 w 1060"/>
              <a:gd name="T57" fmla="*/ 36513 h 437"/>
              <a:gd name="T58" fmla="*/ 1681163 w 1060"/>
              <a:gd name="T59" fmla="*/ 0 h 43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060"/>
              <a:gd name="T91" fmla="*/ 0 h 437"/>
              <a:gd name="T92" fmla="*/ 1060 w 1060"/>
              <a:gd name="T93" fmla="*/ 437 h 43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060" h="437">
                <a:moveTo>
                  <a:pt x="0" y="411"/>
                </a:moveTo>
                <a:lnTo>
                  <a:pt x="109" y="414"/>
                </a:lnTo>
                <a:lnTo>
                  <a:pt x="147" y="417"/>
                </a:lnTo>
                <a:lnTo>
                  <a:pt x="182" y="427"/>
                </a:lnTo>
                <a:lnTo>
                  <a:pt x="222" y="436"/>
                </a:lnTo>
                <a:lnTo>
                  <a:pt x="295" y="435"/>
                </a:lnTo>
                <a:lnTo>
                  <a:pt x="364" y="434"/>
                </a:lnTo>
                <a:lnTo>
                  <a:pt x="437" y="435"/>
                </a:lnTo>
                <a:lnTo>
                  <a:pt x="490" y="436"/>
                </a:lnTo>
                <a:lnTo>
                  <a:pt x="516" y="436"/>
                </a:lnTo>
                <a:lnTo>
                  <a:pt x="543" y="425"/>
                </a:lnTo>
                <a:lnTo>
                  <a:pt x="564" y="412"/>
                </a:lnTo>
                <a:lnTo>
                  <a:pt x="575" y="404"/>
                </a:lnTo>
                <a:lnTo>
                  <a:pt x="580" y="373"/>
                </a:lnTo>
                <a:lnTo>
                  <a:pt x="588" y="355"/>
                </a:lnTo>
                <a:lnTo>
                  <a:pt x="612" y="317"/>
                </a:lnTo>
                <a:lnTo>
                  <a:pt x="643" y="297"/>
                </a:lnTo>
                <a:lnTo>
                  <a:pt x="670" y="280"/>
                </a:lnTo>
                <a:lnTo>
                  <a:pt x="707" y="253"/>
                </a:lnTo>
                <a:lnTo>
                  <a:pt x="739" y="230"/>
                </a:lnTo>
                <a:lnTo>
                  <a:pt x="767" y="213"/>
                </a:lnTo>
                <a:lnTo>
                  <a:pt x="797" y="202"/>
                </a:lnTo>
                <a:lnTo>
                  <a:pt x="825" y="192"/>
                </a:lnTo>
                <a:lnTo>
                  <a:pt x="859" y="164"/>
                </a:lnTo>
                <a:lnTo>
                  <a:pt x="883" y="137"/>
                </a:lnTo>
                <a:lnTo>
                  <a:pt x="915" y="107"/>
                </a:lnTo>
                <a:lnTo>
                  <a:pt x="948" y="67"/>
                </a:lnTo>
                <a:lnTo>
                  <a:pt x="981" y="36"/>
                </a:lnTo>
                <a:lnTo>
                  <a:pt x="1013" y="23"/>
                </a:lnTo>
                <a:lnTo>
                  <a:pt x="1059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6" name="Freeform 1159"/>
          <p:cNvSpPr>
            <a:spLocks/>
          </p:cNvSpPr>
          <p:nvPr/>
        </p:nvSpPr>
        <p:spPr bwMode="auto">
          <a:xfrm>
            <a:off x="5581650" y="2062163"/>
            <a:ext cx="1868488" cy="1101725"/>
          </a:xfrm>
          <a:custGeom>
            <a:avLst/>
            <a:gdLst>
              <a:gd name="T0" fmla="*/ 0 w 1177"/>
              <a:gd name="T1" fmla="*/ 23812 h 694"/>
              <a:gd name="T2" fmla="*/ 49213 w 1177"/>
              <a:gd name="T3" fmla="*/ 23812 h 694"/>
              <a:gd name="T4" fmla="*/ 211138 w 1177"/>
              <a:gd name="T5" fmla="*/ 0 h 694"/>
              <a:gd name="T6" fmla="*/ 309563 w 1177"/>
              <a:gd name="T7" fmla="*/ 17462 h 694"/>
              <a:gd name="T8" fmla="*/ 455613 w 1177"/>
              <a:gd name="T9" fmla="*/ 68263 h 694"/>
              <a:gd name="T10" fmla="*/ 557213 w 1177"/>
              <a:gd name="T11" fmla="*/ 101600 h 694"/>
              <a:gd name="T12" fmla="*/ 603250 w 1177"/>
              <a:gd name="T13" fmla="*/ 107950 h 694"/>
              <a:gd name="T14" fmla="*/ 819150 w 1177"/>
              <a:gd name="T15" fmla="*/ 84137 h 694"/>
              <a:gd name="T16" fmla="*/ 1049338 w 1177"/>
              <a:gd name="T17" fmla="*/ 76200 h 694"/>
              <a:gd name="T18" fmla="*/ 1204913 w 1177"/>
              <a:gd name="T19" fmla="*/ 74612 h 694"/>
              <a:gd name="T20" fmla="*/ 1246188 w 1177"/>
              <a:gd name="T21" fmla="*/ 96837 h 694"/>
              <a:gd name="T22" fmla="*/ 1336675 w 1177"/>
              <a:gd name="T23" fmla="*/ 255588 h 694"/>
              <a:gd name="T24" fmla="*/ 1374775 w 1177"/>
              <a:gd name="T25" fmla="*/ 328612 h 694"/>
              <a:gd name="T26" fmla="*/ 1435100 w 1177"/>
              <a:gd name="T27" fmla="*/ 388937 h 694"/>
              <a:gd name="T28" fmla="*/ 1447800 w 1177"/>
              <a:gd name="T29" fmla="*/ 414338 h 694"/>
              <a:gd name="T30" fmla="*/ 1485900 w 1177"/>
              <a:gd name="T31" fmla="*/ 454025 h 694"/>
              <a:gd name="T32" fmla="*/ 1554163 w 1177"/>
              <a:gd name="T33" fmla="*/ 561975 h 694"/>
              <a:gd name="T34" fmla="*/ 1582738 w 1177"/>
              <a:gd name="T35" fmla="*/ 615950 h 694"/>
              <a:gd name="T36" fmla="*/ 1620838 w 1177"/>
              <a:gd name="T37" fmla="*/ 646112 h 694"/>
              <a:gd name="T38" fmla="*/ 1682751 w 1177"/>
              <a:gd name="T39" fmla="*/ 687387 h 694"/>
              <a:gd name="T40" fmla="*/ 1736726 w 1177"/>
              <a:gd name="T41" fmla="*/ 766762 h 694"/>
              <a:gd name="T42" fmla="*/ 1778001 w 1177"/>
              <a:gd name="T43" fmla="*/ 836613 h 694"/>
              <a:gd name="T44" fmla="*/ 1806576 w 1177"/>
              <a:gd name="T45" fmla="*/ 879475 h 694"/>
              <a:gd name="T46" fmla="*/ 1866901 w 1177"/>
              <a:gd name="T47" fmla="*/ 990600 h 694"/>
              <a:gd name="T48" fmla="*/ 1849438 w 1177"/>
              <a:gd name="T49" fmla="*/ 1100138 h 69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77"/>
              <a:gd name="T76" fmla="*/ 0 h 694"/>
              <a:gd name="T77" fmla="*/ 1177 w 1177"/>
              <a:gd name="T78" fmla="*/ 694 h 69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77" h="694">
                <a:moveTo>
                  <a:pt x="0" y="15"/>
                </a:moveTo>
                <a:lnTo>
                  <a:pt x="31" y="15"/>
                </a:lnTo>
                <a:lnTo>
                  <a:pt x="133" y="0"/>
                </a:lnTo>
                <a:lnTo>
                  <a:pt x="195" y="11"/>
                </a:lnTo>
                <a:lnTo>
                  <a:pt x="287" y="43"/>
                </a:lnTo>
                <a:lnTo>
                  <a:pt x="351" y="64"/>
                </a:lnTo>
                <a:lnTo>
                  <a:pt x="380" y="68"/>
                </a:lnTo>
                <a:lnTo>
                  <a:pt x="516" y="53"/>
                </a:lnTo>
                <a:lnTo>
                  <a:pt x="661" y="48"/>
                </a:lnTo>
                <a:lnTo>
                  <a:pt x="759" y="47"/>
                </a:lnTo>
                <a:lnTo>
                  <a:pt x="785" y="61"/>
                </a:lnTo>
                <a:lnTo>
                  <a:pt x="842" y="161"/>
                </a:lnTo>
                <a:lnTo>
                  <a:pt x="866" y="207"/>
                </a:lnTo>
                <a:lnTo>
                  <a:pt x="904" y="245"/>
                </a:lnTo>
                <a:lnTo>
                  <a:pt x="912" y="261"/>
                </a:lnTo>
                <a:lnTo>
                  <a:pt x="936" y="286"/>
                </a:lnTo>
                <a:lnTo>
                  <a:pt x="979" y="354"/>
                </a:lnTo>
                <a:lnTo>
                  <a:pt x="997" y="388"/>
                </a:lnTo>
                <a:lnTo>
                  <a:pt x="1021" y="407"/>
                </a:lnTo>
                <a:lnTo>
                  <a:pt x="1060" y="433"/>
                </a:lnTo>
                <a:lnTo>
                  <a:pt x="1094" y="483"/>
                </a:lnTo>
                <a:lnTo>
                  <a:pt x="1120" y="527"/>
                </a:lnTo>
                <a:lnTo>
                  <a:pt x="1138" y="554"/>
                </a:lnTo>
                <a:lnTo>
                  <a:pt x="1176" y="624"/>
                </a:lnTo>
                <a:lnTo>
                  <a:pt x="1165" y="693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7" name="Freeform 1160"/>
          <p:cNvSpPr>
            <a:spLocks/>
          </p:cNvSpPr>
          <p:nvPr/>
        </p:nvSpPr>
        <p:spPr bwMode="auto">
          <a:xfrm>
            <a:off x="5715000" y="5746750"/>
            <a:ext cx="125413" cy="849313"/>
          </a:xfrm>
          <a:custGeom>
            <a:avLst/>
            <a:gdLst>
              <a:gd name="T0" fmla="*/ 0 w 79"/>
              <a:gd name="T1" fmla="*/ 849313 h 535"/>
              <a:gd name="T2" fmla="*/ 68263 w 79"/>
              <a:gd name="T3" fmla="*/ 333375 h 535"/>
              <a:gd name="T4" fmla="*/ 125413 w 79"/>
              <a:gd name="T5" fmla="*/ 0 h 535"/>
              <a:gd name="T6" fmla="*/ 0 60000 65536"/>
              <a:gd name="T7" fmla="*/ 0 60000 65536"/>
              <a:gd name="T8" fmla="*/ 0 60000 65536"/>
              <a:gd name="T9" fmla="*/ 0 w 79"/>
              <a:gd name="T10" fmla="*/ 0 h 535"/>
              <a:gd name="T11" fmla="*/ 79 w 79"/>
              <a:gd name="T12" fmla="*/ 535 h 5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" h="535">
                <a:moveTo>
                  <a:pt x="0" y="535"/>
                </a:moveTo>
                <a:lnTo>
                  <a:pt x="43" y="210"/>
                </a:lnTo>
                <a:lnTo>
                  <a:pt x="79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8" name="Freeform 1161"/>
          <p:cNvSpPr>
            <a:spLocks/>
          </p:cNvSpPr>
          <p:nvPr/>
        </p:nvSpPr>
        <p:spPr bwMode="auto">
          <a:xfrm>
            <a:off x="5778500" y="5019675"/>
            <a:ext cx="58738" cy="722313"/>
          </a:xfrm>
          <a:custGeom>
            <a:avLst/>
            <a:gdLst>
              <a:gd name="T0" fmla="*/ 57150 w 37"/>
              <a:gd name="T1" fmla="*/ 720725 h 455"/>
              <a:gd name="T2" fmla="*/ 46038 w 37"/>
              <a:gd name="T3" fmla="*/ 153988 h 455"/>
              <a:gd name="T4" fmla="*/ 0 w 37"/>
              <a:gd name="T5" fmla="*/ 0 h 455"/>
              <a:gd name="T6" fmla="*/ 0 60000 65536"/>
              <a:gd name="T7" fmla="*/ 0 60000 65536"/>
              <a:gd name="T8" fmla="*/ 0 60000 65536"/>
              <a:gd name="T9" fmla="*/ 0 w 37"/>
              <a:gd name="T10" fmla="*/ 0 h 455"/>
              <a:gd name="T11" fmla="*/ 37 w 37"/>
              <a:gd name="T12" fmla="*/ 455 h 4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" h="455">
                <a:moveTo>
                  <a:pt x="36" y="454"/>
                </a:moveTo>
                <a:lnTo>
                  <a:pt x="29" y="97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89" name="Freeform 1162"/>
          <p:cNvSpPr>
            <a:spLocks/>
          </p:cNvSpPr>
          <p:nvPr/>
        </p:nvSpPr>
        <p:spPr bwMode="auto">
          <a:xfrm>
            <a:off x="5643563" y="833438"/>
            <a:ext cx="439737" cy="2360612"/>
          </a:xfrm>
          <a:custGeom>
            <a:avLst/>
            <a:gdLst>
              <a:gd name="T0" fmla="*/ 85725 w 277"/>
              <a:gd name="T1" fmla="*/ 2359025 h 1487"/>
              <a:gd name="T2" fmla="*/ 144462 w 277"/>
              <a:gd name="T3" fmla="*/ 2241550 h 1487"/>
              <a:gd name="T4" fmla="*/ 136525 w 277"/>
              <a:gd name="T5" fmla="*/ 2195512 h 1487"/>
              <a:gd name="T6" fmla="*/ 90487 w 277"/>
              <a:gd name="T7" fmla="*/ 2105025 h 1487"/>
              <a:gd name="T8" fmla="*/ 66675 w 277"/>
              <a:gd name="T9" fmla="*/ 2049462 h 1487"/>
              <a:gd name="T10" fmla="*/ 36512 w 277"/>
              <a:gd name="T11" fmla="*/ 2016125 h 1487"/>
              <a:gd name="T12" fmla="*/ 9525 w 277"/>
              <a:gd name="T13" fmla="*/ 1997075 h 1487"/>
              <a:gd name="T14" fmla="*/ 0 w 277"/>
              <a:gd name="T15" fmla="*/ 1970087 h 1487"/>
              <a:gd name="T16" fmla="*/ 3175 w 277"/>
              <a:gd name="T17" fmla="*/ 1933575 h 1487"/>
              <a:gd name="T18" fmla="*/ 77787 w 277"/>
              <a:gd name="T19" fmla="*/ 1711325 h 1487"/>
              <a:gd name="T20" fmla="*/ 160337 w 277"/>
              <a:gd name="T21" fmla="*/ 1441450 h 1487"/>
              <a:gd name="T22" fmla="*/ 211137 w 277"/>
              <a:gd name="T23" fmla="*/ 1243012 h 1487"/>
              <a:gd name="T24" fmla="*/ 228600 w 277"/>
              <a:gd name="T25" fmla="*/ 1119187 h 1487"/>
              <a:gd name="T26" fmla="*/ 347662 w 277"/>
              <a:gd name="T27" fmla="*/ 847725 h 1487"/>
              <a:gd name="T28" fmla="*/ 363537 w 277"/>
              <a:gd name="T29" fmla="*/ 795337 h 1487"/>
              <a:gd name="T30" fmla="*/ 361950 w 277"/>
              <a:gd name="T31" fmla="*/ 746125 h 1487"/>
              <a:gd name="T32" fmla="*/ 361950 w 277"/>
              <a:gd name="T33" fmla="*/ 671512 h 1487"/>
              <a:gd name="T34" fmla="*/ 360362 w 277"/>
              <a:gd name="T35" fmla="*/ 615950 h 1487"/>
              <a:gd name="T36" fmla="*/ 342900 w 277"/>
              <a:gd name="T37" fmla="*/ 560387 h 1487"/>
              <a:gd name="T38" fmla="*/ 330200 w 277"/>
              <a:gd name="T39" fmla="*/ 474662 h 1487"/>
              <a:gd name="T40" fmla="*/ 339725 w 277"/>
              <a:gd name="T41" fmla="*/ 409575 h 1487"/>
              <a:gd name="T42" fmla="*/ 347662 w 277"/>
              <a:gd name="T43" fmla="*/ 336550 h 1487"/>
              <a:gd name="T44" fmla="*/ 350837 w 277"/>
              <a:gd name="T45" fmla="*/ 263525 h 1487"/>
              <a:gd name="T46" fmla="*/ 363537 w 277"/>
              <a:gd name="T47" fmla="*/ 198437 h 1487"/>
              <a:gd name="T48" fmla="*/ 388937 w 277"/>
              <a:gd name="T49" fmla="*/ 144462 h 1487"/>
              <a:gd name="T50" fmla="*/ 419100 w 277"/>
              <a:gd name="T51" fmla="*/ 85725 h 1487"/>
              <a:gd name="T52" fmla="*/ 433387 w 277"/>
              <a:gd name="T53" fmla="*/ 36512 h 1487"/>
              <a:gd name="T54" fmla="*/ 438150 w 277"/>
              <a:gd name="T55" fmla="*/ 0 h 1487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7"/>
              <a:gd name="T85" fmla="*/ 0 h 1487"/>
              <a:gd name="T86" fmla="*/ 277 w 277"/>
              <a:gd name="T87" fmla="*/ 1487 h 1487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7" h="1487">
                <a:moveTo>
                  <a:pt x="54" y="1486"/>
                </a:moveTo>
                <a:lnTo>
                  <a:pt x="91" y="1412"/>
                </a:lnTo>
                <a:lnTo>
                  <a:pt x="86" y="1383"/>
                </a:lnTo>
                <a:lnTo>
                  <a:pt x="57" y="1326"/>
                </a:lnTo>
                <a:lnTo>
                  <a:pt x="42" y="1291"/>
                </a:lnTo>
                <a:lnTo>
                  <a:pt x="23" y="1270"/>
                </a:lnTo>
                <a:lnTo>
                  <a:pt x="6" y="1258"/>
                </a:lnTo>
                <a:lnTo>
                  <a:pt x="0" y="1241"/>
                </a:lnTo>
                <a:lnTo>
                  <a:pt x="2" y="1218"/>
                </a:lnTo>
                <a:lnTo>
                  <a:pt x="49" y="1078"/>
                </a:lnTo>
                <a:lnTo>
                  <a:pt x="101" y="908"/>
                </a:lnTo>
                <a:lnTo>
                  <a:pt x="133" y="783"/>
                </a:lnTo>
                <a:lnTo>
                  <a:pt x="144" y="705"/>
                </a:lnTo>
                <a:lnTo>
                  <a:pt x="219" y="534"/>
                </a:lnTo>
                <a:lnTo>
                  <a:pt x="229" y="501"/>
                </a:lnTo>
                <a:lnTo>
                  <a:pt x="228" y="470"/>
                </a:lnTo>
                <a:lnTo>
                  <a:pt x="228" y="423"/>
                </a:lnTo>
                <a:lnTo>
                  <a:pt x="227" y="388"/>
                </a:lnTo>
                <a:lnTo>
                  <a:pt x="216" y="353"/>
                </a:lnTo>
                <a:lnTo>
                  <a:pt x="208" y="299"/>
                </a:lnTo>
                <a:lnTo>
                  <a:pt x="214" y="258"/>
                </a:lnTo>
                <a:lnTo>
                  <a:pt x="219" y="212"/>
                </a:lnTo>
                <a:lnTo>
                  <a:pt x="221" y="166"/>
                </a:lnTo>
                <a:lnTo>
                  <a:pt x="229" y="125"/>
                </a:lnTo>
                <a:lnTo>
                  <a:pt x="245" y="91"/>
                </a:lnTo>
                <a:lnTo>
                  <a:pt x="264" y="54"/>
                </a:lnTo>
                <a:lnTo>
                  <a:pt x="273" y="23"/>
                </a:lnTo>
                <a:lnTo>
                  <a:pt x="276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0" name="Freeform 1163"/>
          <p:cNvSpPr>
            <a:spLocks/>
          </p:cNvSpPr>
          <p:nvPr/>
        </p:nvSpPr>
        <p:spPr bwMode="auto">
          <a:xfrm>
            <a:off x="5140325" y="3189288"/>
            <a:ext cx="431800" cy="698500"/>
          </a:xfrm>
          <a:custGeom>
            <a:avLst/>
            <a:gdLst>
              <a:gd name="T0" fmla="*/ 430213 w 272"/>
              <a:gd name="T1" fmla="*/ 696913 h 440"/>
              <a:gd name="T2" fmla="*/ 411163 w 272"/>
              <a:gd name="T3" fmla="*/ 669925 h 440"/>
              <a:gd name="T4" fmla="*/ 398462 w 272"/>
              <a:gd name="T5" fmla="*/ 631825 h 440"/>
              <a:gd name="T6" fmla="*/ 369887 w 272"/>
              <a:gd name="T7" fmla="*/ 611188 h 440"/>
              <a:gd name="T8" fmla="*/ 339725 w 272"/>
              <a:gd name="T9" fmla="*/ 603250 h 440"/>
              <a:gd name="T10" fmla="*/ 319087 w 272"/>
              <a:gd name="T11" fmla="*/ 595313 h 440"/>
              <a:gd name="T12" fmla="*/ 306387 w 272"/>
              <a:gd name="T13" fmla="*/ 561975 h 440"/>
              <a:gd name="T14" fmla="*/ 300037 w 272"/>
              <a:gd name="T15" fmla="*/ 493713 h 440"/>
              <a:gd name="T16" fmla="*/ 300037 w 272"/>
              <a:gd name="T17" fmla="*/ 446088 h 440"/>
              <a:gd name="T18" fmla="*/ 295275 w 272"/>
              <a:gd name="T19" fmla="*/ 407988 h 440"/>
              <a:gd name="T20" fmla="*/ 292100 w 272"/>
              <a:gd name="T21" fmla="*/ 379412 h 440"/>
              <a:gd name="T22" fmla="*/ 295275 w 272"/>
              <a:gd name="T23" fmla="*/ 338138 h 440"/>
              <a:gd name="T24" fmla="*/ 293687 w 272"/>
              <a:gd name="T25" fmla="*/ 300038 h 440"/>
              <a:gd name="T26" fmla="*/ 276225 w 272"/>
              <a:gd name="T27" fmla="*/ 258763 h 440"/>
              <a:gd name="T28" fmla="*/ 238125 w 272"/>
              <a:gd name="T29" fmla="*/ 222250 h 440"/>
              <a:gd name="T30" fmla="*/ 211138 w 272"/>
              <a:gd name="T31" fmla="*/ 193675 h 440"/>
              <a:gd name="T32" fmla="*/ 174625 w 272"/>
              <a:gd name="T33" fmla="*/ 161925 h 440"/>
              <a:gd name="T34" fmla="*/ 130175 w 272"/>
              <a:gd name="T35" fmla="*/ 150813 h 440"/>
              <a:gd name="T36" fmla="*/ 79375 w 272"/>
              <a:gd name="T37" fmla="*/ 150813 h 440"/>
              <a:gd name="T38" fmla="*/ 41275 w 272"/>
              <a:gd name="T39" fmla="*/ 119063 h 440"/>
              <a:gd name="T40" fmla="*/ 22225 w 272"/>
              <a:gd name="T41" fmla="*/ 82550 h 440"/>
              <a:gd name="T42" fmla="*/ 12700 w 272"/>
              <a:gd name="T43" fmla="*/ 39688 h 440"/>
              <a:gd name="T44" fmla="*/ 0 w 272"/>
              <a:gd name="T45" fmla="*/ 0 h 44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72"/>
              <a:gd name="T70" fmla="*/ 0 h 440"/>
              <a:gd name="T71" fmla="*/ 272 w 272"/>
              <a:gd name="T72" fmla="*/ 440 h 44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72" h="440">
                <a:moveTo>
                  <a:pt x="271" y="439"/>
                </a:moveTo>
                <a:lnTo>
                  <a:pt x="259" y="422"/>
                </a:lnTo>
                <a:lnTo>
                  <a:pt x="251" y="398"/>
                </a:lnTo>
                <a:lnTo>
                  <a:pt x="233" y="385"/>
                </a:lnTo>
                <a:lnTo>
                  <a:pt x="214" y="380"/>
                </a:lnTo>
                <a:lnTo>
                  <a:pt x="201" y="375"/>
                </a:lnTo>
                <a:lnTo>
                  <a:pt x="193" y="354"/>
                </a:lnTo>
                <a:lnTo>
                  <a:pt x="189" y="311"/>
                </a:lnTo>
                <a:lnTo>
                  <a:pt x="189" y="281"/>
                </a:lnTo>
                <a:lnTo>
                  <a:pt x="186" y="257"/>
                </a:lnTo>
                <a:lnTo>
                  <a:pt x="184" y="239"/>
                </a:lnTo>
                <a:lnTo>
                  <a:pt x="186" y="213"/>
                </a:lnTo>
                <a:lnTo>
                  <a:pt x="185" y="189"/>
                </a:lnTo>
                <a:lnTo>
                  <a:pt x="174" y="163"/>
                </a:lnTo>
                <a:lnTo>
                  <a:pt x="150" y="140"/>
                </a:lnTo>
                <a:lnTo>
                  <a:pt x="133" y="122"/>
                </a:lnTo>
                <a:lnTo>
                  <a:pt x="110" y="102"/>
                </a:lnTo>
                <a:lnTo>
                  <a:pt x="82" y="95"/>
                </a:lnTo>
                <a:lnTo>
                  <a:pt x="50" y="95"/>
                </a:lnTo>
                <a:lnTo>
                  <a:pt x="26" y="75"/>
                </a:lnTo>
                <a:lnTo>
                  <a:pt x="14" y="52"/>
                </a:lnTo>
                <a:lnTo>
                  <a:pt x="8" y="25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1" name="Freeform 1164"/>
          <p:cNvSpPr>
            <a:spLocks/>
          </p:cNvSpPr>
          <p:nvPr/>
        </p:nvSpPr>
        <p:spPr bwMode="auto">
          <a:xfrm>
            <a:off x="5137150" y="2968625"/>
            <a:ext cx="441325" cy="222250"/>
          </a:xfrm>
          <a:custGeom>
            <a:avLst/>
            <a:gdLst>
              <a:gd name="T0" fmla="*/ 0 w 278"/>
              <a:gd name="T1" fmla="*/ 220663 h 140"/>
              <a:gd name="T2" fmla="*/ 22225 w 278"/>
              <a:gd name="T3" fmla="*/ 176212 h 140"/>
              <a:gd name="T4" fmla="*/ 57150 w 278"/>
              <a:gd name="T5" fmla="*/ 147637 h 140"/>
              <a:gd name="T6" fmla="*/ 92075 w 278"/>
              <a:gd name="T7" fmla="*/ 120650 h 140"/>
              <a:gd name="T8" fmla="*/ 120650 w 278"/>
              <a:gd name="T9" fmla="*/ 106363 h 140"/>
              <a:gd name="T10" fmla="*/ 150812 w 278"/>
              <a:gd name="T11" fmla="*/ 85725 h 140"/>
              <a:gd name="T12" fmla="*/ 168275 w 278"/>
              <a:gd name="T13" fmla="*/ 66675 h 140"/>
              <a:gd name="T14" fmla="*/ 184150 w 278"/>
              <a:gd name="T15" fmla="*/ 52388 h 140"/>
              <a:gd name="T16" fmla="*/ 220663 w 278"/>
              <a:gd name="T17" fmla="*/ 36512 h 140"/>
              <a:gd name="T18" fmla="*/ 247650 w 278"/>
              <a:gd name="T19" fmla="*/ 23812 h 140"/>
              <a:gd name="T20" fmla="*/ 288925 w 278"/>
              <a:gd name="T21" fmla="*/ 9525 h 140"/>
              <a:gd name="T22" fmla="*/ 314325 w 278"/>
              <a:gd name="T23" fmla="*/ 1588 h 140"/>
              <a:gd name="T24" fmla="*/ 357187 w 278"/>
              <a:gd name="T25" fmla="*/ 0 h 140"/>
              <a:gd name="T26" fmla="*/ 401637 w 278"/>
              <a:gd name="T27" fmla="*/ 3175 h 140"/>
              <a:gd name="T28" fmla="*/ 439738 w 278"/>
              <a:gd name="T29" fmla="*/ 4762 h 1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78"/>
              <a:gd name="T46" fmla="*/ 0 h 140"/>
              <a:gd name="T47" fmla="*/ 278 w 278"/>
              <a:gd name="T48" fmla="*/ 140 h 1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78" h="140">
                <a:moveTo>
                  <a:pt x="0" y="139"/>
                </a:moveTo>
                <a:lnTo>
                  <a:pt x="14" y="111"/>
                </a:lnTo>
                <a:lnTo>
                  <a:pt x="36" y="93"/>
                </a:lnTo>
                <a:lnTo>
                  <a:pt x="58" y="76"/>
                </a:lnTo>
                <a:lnTo>
                  <a:pt x="76" y="67"/>
                </a:lnTo>
                <a:lnTo>
                  <a:pt x="95" y="54"/>
                </a:lnTo>
                <a:lnTo>
                  <a:pt x="106" y="42"/>
                </a:lnTo>
                <a:lnTo>
                  <a:pt x="116" y="33"/>
                </a:lnTo>
                <a:lnTo>
                  <a:pt x="139" y="23"/>
                </a:lnTo>
                <a:lnTo>
                  <a:pt x="156" y="15"/>
                </a:lnTo>
                <a:lnTo>
                  <a:pt x="182" y="6"/>
                </a:lnTo>
                <a:lnTo>
                  <a:pt x="198" y="1"/>
                </a:lnTo>
                <a:lnTo>
                  <a:pt x="225" y="0"/>
                </a:lnTo>
                <a:lnTo>
                  <a:pt x="253" y="2"/>
                </a:lnTo>
                <a:lnTo>
                  <a:pt x="277" y="3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2" name="Freeform 1165"/>
          <p:cNvSpPr>
            <a:spLocks/>
          </p:cNvSpPr>
          <p:nvPr/>
        </p:nvSpPr>
        <p:spPr bwMode="auto">
          <a:xfrm>
            <a:off x="5711825" y="3194050"/>
            <a:ext cx="87313" cy="1068388"/>
          </a:xfrm>
          <a:custGeom>
            <a:avLst/>
            <a:gdLst>
              <a:gd name="T0" fmla="*/ 61913 w 55"/>
              <a:gd name="T1" fmla="*/ 1066800 h 673"/>
              <a:gd name="T2" fmla="*/ 49213 w 55"/>
              <a:gd name="T3" fmla="*/ 1039813 h 673"/>
              <a:gd name="T4" fmla="*/ 41275 w 55"/>
              <a:gd name="T5" fmla="*/ 1004888 h 673"/>
              <a:gd name="T6" fmla="*/ 41275 w 55"/>
              <a:gd name="T7" fmla="*/ 974725 h 673"/>
              <a:gd name="T8" fmla="*/ 47625 w 55"/>
              <a:gd name="T9" fmla="*/ 935038 h 673"/>
              <a:gd name="T10" fmla="*/ 38100 w 55"/>
              <a:gd name="T11" fmla="*/ 892175 h 673"/>
              <a:gd name="T12" fmla="*/ 38100 w 55"/>
              <a:gd name="T13" fmla="*/ 839788 h 673"/>
              <a:gd name="T14" fmla="*/ 38100 w 55"/>
              <a:gd name="T15" fmla="*/ 803275 h 673"/>
              <a:gd name="T16" fmla="*/ 31750 w 55"/>
              <a:gd name="T17" fmla="*/ 782638 h 673"/>
              <a:gd name="T18" fmla="*/ 26988 w 55"/>
              <a:gd name="T19" fmla="*/ 744538 h 673"/>
              <a:gd name="T20" fmla="*/ 36513 w 55"/>
              <a:gd name="T21" fmla="*/ 711200 h 673"/>
              <a:gd name="T22" fmla="*/ 53975 w 55"/>
              <a:gd name="T23" fmla="*/ 674688 h 673"/>
              <a:gd name="T24" fmla="*/ 60325 w 55"/>
              <a:gd name="T25" fmla="*/ 644525 h 673"/>
              <a:gd name="T26" fmla="*/ 47625 w 55"/>
              <a:gd name="T27" fmla="*/ 620713 h 673"/>
              <a:gd name="T28" fmla="*/ 57150 w 55"/>
              <a:gd name="T29" fmla="*/ 581025 h 673"/>
              <a:gd name="T30" fmla="*/ 55563 w 55"/>
              <a:gd name="T31" fmla="*/ 547688 h 673"/>
              <a:gd name="T32" fmla="*/ 26988 w 55"/>
              <a:gd name="T33" fmla="*/ 523875 h 673"/>
              <a:gd name="T34" fmla="*/ 9525 w 55"/>
              <a:gd name="T35" fmla="*/ 511175 h 673"/>
              <a:gd name="T36" fmla="*/ 17463 w 55"/>
              <a:gd name="T37" fmla="*/ 474663 h 673"/>
              <a:gd name="T38" fmla="*/ 25400 w 55"/>
              <a:gd name="T39" fmla="*/ 447675 h 673"/>
              <a:gd name="T40" fmla="*/ 22225 w 55"/>
              <a:gd name="T41" fmla="*/ 425450 h 673"/>
              <a:gd name="T42" fmla="*/ 28575 w 55"/>
              <a:gd name="T43" fmla="*/ 403225 h 673"/>
              <a:gd name="T44" fmla="*/ 53975 w 55"/>
              <a:gd name="T45" fmla="*/ 382588 h 673"/>
              <a:gd name="T46" fmla="*/ 77788 w 55"/>
              <a:gd name="T47" fmla="*/ 360363 h 673"/>
              <a:gd name="T48" fmla="*/ 85725 w 55"/>
              <a:gd name="T49" fmla="*/ 341313 h 673"/>
              <a:gd name="T50" fmla="*/ 79375 w 55"/>
              <a:gd name="T51" fmla="*/ 315913 h 673"/>
              <a:gd name="T52" fmla="*/ 49213 w 55"/>
              <a:gd name="T53" fmla="*/ 282575 h 673"/>
              <a:gd name="T54" fmla="*/ 30163 w 55"/>
              <a:gd name="T55" fmla="*/ 252413 h 673"/>
              <a:gd name="T56" fmla="*/ 20638 w 55"/>
              <a:gd name="T57" fmla="*/ 209550 h 673"/>
              <a:gd name="T58" fmla="*/ 11113 w 55"/>
              <a:gd name="T59" fmla="*/ 134938 h 673"/>
              <a:gd name="T60" fmla="*/ 6350 w 55"/>
              <a:gd name="T61" fmla="*/ 90488 h 673"/>
              <a:gd name="T62" fmla="*/ 4763 w 55"/>
              <a:gd name="T63" fmla="*/ 63500 h 673"/>
              <a:gd name="T64" fmla="*/ 0 w 55"/>
              <a:gd name="T65" fmla="*/ 28575 h 673"/>
              <a:gd name="T66" fmla="*/ 11113 w 55"/>
              <a:gd name="T67" fmla="*/ 0 h 6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5"/>
              <a:gd name="T103" fmla="*/ 0 h 673"/>
              <a:gd name="T104" fmla="*/ 55 w 55"/>
              <a:gd name="T105" fmla="*/ 673 h 6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5" h="673">
                <a:moveTo>
                  <a:pt x="39" y="672"/>
                </a:moveTo>
                <a:lnTo>
                  <a:pt x="31" y="655"/>
                </a:lnTo>
                <a:lnTo>
                  <a:pt x="26" y="633"/>
                </a:lnTo>
                <a:lnTo>
                  <a:pt x="26" y="614"/>
                </a:lnTo>
                <a:lnTo>
                  <a:pt x="30" y="589"/>
                </a:lnTo>
                <a:lnTo>
                  <a:pt x="24" y="562"/>
                </a:lnTo>
                <a:lnTo>
                  <a:pt x="24" y="529"/>
                </a:lnTo>
                <a:lnTo>
                  <a:pt x="24" y="506"/>
                </a:lnTo>
                <a:lnTo>
                  <a:pt x="20" y="493"/>
                </a:lnTo>
                <a:lnTo>
                  <a:pt x="17" y="469"/>
                </a:lnTo>
                <a:lnTo>
                  <a:pt x="23" y="448"/>
                </a:lnTo>
                <a:lnTo>
                  <a:pt x="34" y="425"/>
                </a:lnTo>
                <a:lnTo>
                  <a:pt x="38" y="406"/>
                </a:lnTo>
                <a:lnTo>
                  <a:pt x="30" y="391"/>
                </a:lnTo>
                <a:lnTo>
                  <a:pt x="36" y="366"/>
                </a:lnTo>
                <a:lnTo>
                  <a:pt x="35" y="345"/>
                </a:lnTo>
                <a:lnTo>
                  <a:pt x="17" y="330"/>
                </a:lnTo>
                <a:lnTo>
                  <a:pt x="6" y="322"/>
                </a:lnTo>
                <a:lnTo>
                  <a:pt x="11" y="299"/>
                </a:lnTo>
                <a:lnTo>
                  <a:pt x="16" y="282"/>
                </a:lnTo>
                <a:lnTo>
                  <a:pt x="14" y="268"/>
                </a:lnTo>
                <a:lnTo>
                  <a:pt x="18" y="254"/>
                </a:lnTo>
                <a:lnTo>
                  <a:pt x="34" y="241"/>
                </a:lnTo>
                <a:lnTo>
                  <a:pt x="49" y="227"/>
                </a:lnTo>
                <a:lnTo>
                  <a:pt x="54" y="215"/>
                </a:lnTo>
                <a:lnTo>
                  <a:pt x="50" y="199"/>
                </a:lnTo>
                <a:lnTo>
                  <a:pt x="31" y="178"/>
                </a:lnTo>
                <a:lnTo>
                  <a:pt x="19" y="159"/>
                </a:lnTo>
                <a:lnTo>
                  <a:pt x="13" y="132"/>
                </a:lnTo>
                <a:lnTo>
                  <a:pt x="7" y="85"/>
                </a:lnTo>
                <a:lnTo>
                  <a:pt x="4" y="57"/>
                </a:lnTo>
                <a:lnTo>
                  <a:pt x="3" y="40"/>
                </a:lnTo>
                <a:lnTo>
                  <a:pt x="0" y="18"/>
                </a:lnTo>
                <a:lnTo>
                  <a:pt x="7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3" name="Line 1166"/>
          <p:cNvSpPr>
            <a:spLocks noChangeShapeType="1"/>
          </p:cNvSpPr>
          <p:nvPr/>
        </p:nvSpPr>
        <p:spPr bwMode="auto">
          <a:xfrm flipH="1">
            <a:off x="6429375" y="2965450"/>
            <a:ext cx="68263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4" name="Freeform 1167"/>
          <p:cNvSpPr>
            <a:spLocks/>
          </p:cNvSpPr>
          <p:nvPr/>
        </p:nvSpPr>
        <p:spPr bwMode="auto">
          <a:xfrm>
            <a:off x="7761288" y="2976563"/>
            <a:ext cx="1116012" cy="398462"/>
          </a:xfrm>
          <a:custGeom>
            <a:avLst/>
            <a:gdLst>
              <a:gd name="T0" fmla="*/ 0 w 703"/>
              <a:gd name="T1" fmla="*/ 398462 h 251"/>
              <a:gd name="T2" fmla="*/ 1116012 w 703"/>
              <a:gd name="T3" fmla="*/ 0 h 251"/>
              <a:gd name="T4" fmla="*/ 0 60000 65536"/>
              <a:gd name="T5" fmla="*/ 0 60000 65536"/>
              <a:gd name="T6" fmla="*/ 0 w 703"/>
              <a:gd name="T7" fmla="*/ 0 h 251"/>
              <a:gd name="T8" fmla="*/ 703 w 703"/>
              <a:gd name="T9" fmla="*/ 251 h 2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3" h="251">
                <a:moveTo>
                  <a:pt x="0" y="251"/>
                </a:moveTo>
                <a:lnTo>
                  <a:pt x="703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5" name="Freeform 1168"/>
          <p:cNvSpPr>
            <a:spLocks/>
          </p:cNvSpPr>
          <p:nvPr/>
        </p:nvSpPr>
        <p:spPr bwMode="auto">
          <a:xfrm>
            <a:off x="7797800" y="5916613"/>
            <a:ext cx="600075" cy="669925"/>
          </a:xfrm>
          <a:custGeom>
            <a:avLst/>
            <a:gdLst>
              <a:gd name="T0" fmla="*/ 600075 w 378"/>
              <a:gd name="T1" fmla="*/ 669925 h 422"/>
              <a:gd name="T2" fmla="*/ 539750 w 378"/>
              <a:gd name="T3" fmla="*/ 595313 h 422"/>
              <a:gd name="T4" fmla="*/ 493713 w 378"/>
              <a:gd name="T5" fmla="*/ 538163 h 422"/>
              <a:gd name="T6" fmla="*/ 476250 w 378"/>
              <a:gd name="T7" fmla="*/ 517525 h 422"/>
              <a:gd name="T8" fmla="*/ 460375 w 378"/>
              <a:gd name="T9" fmla="*/ 481013 h 422"/>
              <a:gd name="T10" fmla="*/ 450850 w 378"/>
              <a:gd name="T11" fmla="*/ 449263 h 422"/>
              <a:gd name="T12" fmla="*/ 430213 w 378"/>
              <a:gd name="T13" fmla="*/ 422275 h 422"/>
              <a:gd name="T14" fmla="*/ 388937 w 378"/>
              <a:gd name="T15" fmla="*/ 374650 h 422"/>
              <a:gd name="T16" fmla="*/ 357187 w 378"/>
              <a:gd name="T17" fmla="*/ 327025 h 422"/>
              <a:gd name="T18" fmla="*/ 288925 w 378"/>
              <a:gd name="T19" fmla="*/ 269875 h 422"/>
              <a:gd name="T20" fmla="*/ 141288 w 378"/>
              <a:gd name="T21" fmla="*/ 133350 h 422"/>
              <a:gd name="T22" fmla="*/ 0 w 378"/>
              <a:gd name="T23" fmla="*/ 0 h 4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78"/>
              <a:gd name="T37" fmla="*/ 0 h 422"/>
              <a:gd name="T38" fmla="*/ 378 w 378"/>
              <a:gd name="T39" fmla="*/ 422 h 4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78" h="422">
                <a:moveTo>
                  <a:pt x="378" y="422"/>
                </a:moveTo>
                <a:lnTo>
                  <a:pt x="340" y="375"/>
                </a:lnTo>
                <a:lnTo>
                  <a:pt x="311" y="339"/>
                </a:lnTo>
                <a:lnTo>
                  <a:pt x="300" y="326"/>
                </a:lnTo>
                <a:lnTo>
                  <a:pt x="290" y="303"/>
                </a:lnTo>
                <a:lnTo>
                  <a:pt x="284" y="283"/>
                </a:lnTo>
                <a:lnTo>
                  <a:pt x="271" y="266"/>
                </a:lnTo>
                <a:lnTo>
                  <a:pt x="245" y="236"/>
                </a:lnTo>
                <a:lnTo>
                  <a:pt x="225" y="206"/>
                </a:lnTo>
                <a:lnTo>
                  <a:pt x="182" y="170"/>
                </a:lnTo>
                <a:lnTo>
                  <a:pt x="89" y="84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496" name="Rectangle 1169"/>
          <p:cNvSpPr>
            <a:spLocks noChangeArrowheads="1"/>
          </p:cNvSpPr>
          <p:nvPr/>
        </p:nvSpPr>
        <p:spPr bwMode="auto">
          <a:xfrm>
            <a:off x="5813425" y="2782888"/>
            <a:ext cx="588963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410</a:t>
            </a:r>
          </a:p>
        </p:txBody>
      </p:sp>
      <p:sp>
        <p:nvSpPr>
          <p:cNvPr id="15497" name="Rectangle 1170"/>
          <p:cNvSpPr>
            <a:spLocks noChangeArrowheads="1"/>
          </p:cNvSpPr>
          <p:nvPr/>
        </p:nvSpPr>
        <p:spPr bwMode="auto">
          <a:xfrm>
            <a:off x="4076700" y="2076450"/>
            <a:ext cx="5270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1604</a:t>
            </a:r>
          </a:p>
        </p:txBody>
      </p:sp>
      <p:sp>
        <p:nvSpPr>
          <p:cNvPr id="15498" name="Rectangle 1171"/>
          <p:cNvSpPr>
            <a:spLocks noChangeArrowheads="1"/>
          </p:cNvSpPr>
          <p:nvPr/>
        </p:nvSpPr>
        <p:spPr bwMode="auto">
          <a:xfrm rot="-3300000">
            <a:off x="7542213" y="3827463"/>
            <a:ext cx="197167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37C03"/>
                </a:solidFill>
              </a:rPr>
              <a:t>Bexar County</a:t>
            </a:r>
          </a:p>
        </p:txBody>
      </p:sp>
      <p:sp>
        <p:nvSpPr>
          <p:cNvPr id="15499" name="AutoShape 1172"/>
          <p:cNvSpPr>
            <a:spLocks noChangeArrowheads="1"/>
          </p:cNvSpPr>
          <p:nvPr/>
        </p:nvSpPr>
        <p:spPr bwMode="auto">
          <a:xfrm>
            <a:off x="7407275" y="1185863"/>
            <a:ext cx="161925" cy="190500"/>
          </a:xfrm>
          <a:prstGeom prst="triangle">
            <a:avLst>
              <a:gd name="adj" fmla="val 49995"/>
            </a:avLst>
          </a:prstGeom>
          <a:solidFill>
            <a:srgbClr val="0000FF"/>
          </a:solidFill>
          <a:ln w="127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00" name="Rectangle 1173"/>
          <p:cNvSpPr>
            <a:spLocks noChangeArrowheads="1"/>
          </p:cNvSpPr>
          <p:nvPr/>
        </p:nvSpPr>
        <p:spPr bwMode="auto">
          <a:xfrm>
            <a:off x="7569200" y="1144588"/>
            <a:ext cx="12303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WRC (Water 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Recycling Center)</a:t>
            </a:r>
          </a:p>
        </p:txBody>
      </p:sp>
      <p:sp>
        <p:nvSpPr>
          <p:cNvPr id="15501" name="Rectangle 1174"/>
          <p:cNvSpPr>
            <a:spLocks noChangeArrowheads="1"/>
          </p:cNvSpPr>
          <p:nvPr/>
        </p:nvSpPr>
        <p:spPr bwMode="auto">
          <a:xfrm>
            <a:off x="7343775" y="427038"/>
            <a:ext cx="222250" cy="155575"/>
          </a:xfrm>
          <a:prstGeom prst="rect">
            <a:avLst/>
          </a:prstGeom>
          <a:solidFill>
            <a:srgbClr val="FCD1C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02" name="Rectangle 1175"/>
          <p:cNvSpPr>
            <a:spLocks noChangeArrowheads="1"/>
          </p:cNvSpPr>
          <p:nvPr/>
        </p:nvSpPr>
        <p:spPr bwMode="auto">
          <a:xfrm>
            <a:off x="7346950" y="652463"/>
            <a:ext cx="222250" cy="157162"/>
          </a:xfrm>
          <a:prstGeom prst="rect">
            <a:avLst/>
          </a:prstGeom>
          <a:solidFill>
            <a:srgbClr val="C1C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03" name="Rectangle 1176"/>
          <p:cNvSpPr>
            <a:spLocks noChangeArrowheads="1"/>
          </p:cNvSpPr>
          <p:nvPr/>
        </p:nvSpPr>
        <p:spPr bwMode="auto">
          <a:xfrm>
            <a:off x="7350125" y="873125"/>
            <a:ext cx="222250" cy="157163"/>
          </a:xfrm>
          <a:prstGeom prst="rect">
            <a:avLst/>
          </a:prstGeom>
          <a:solidFill>
            <a:srgbClr val="F6BF6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04" name="Rectangle 1177"/>
          <p:cNvSpPr>
            <a:spLocks noChangeArrowheads="1"/>
          </p:cNvSpPr>
          <p:nvPr/>
        </p:nvSpPr>
        <p:spPr bwMode="auto">
          <a:xfrm>
            <a:off x="7566025" y="377825"/>
            <a:ext cx="14668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Medio Creek WRC</a:t>
            </a:r>
          </a:p>
        </p:txBody>
      </p:sp>
      <p:sp>
        <p:nvSpPr>
          <p:cNvPr id="15505" name="Rectangle 1178"/>
          <p:cNvSpPr>
            <a:spLocks noChangeArrowheads="1"/>
          </p:cNvSpPr>
          <p:nvPr/>
        </p:nvSpPr>
        <p:spPr bwMode="auto">
          <a:xfrm>
            <a:off x="7545388" y="654050"/>
            <a:ext cx="1712912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06" name="Rectangle 1179"/>
          <p:cNvSpPr>
            <a:spLocks noChangeArrowheads="1"/>
          </p:cNvSpPr>
          <p:nvPr/>
        </p:nvSpPr>
        <p:spPr bwMode="auto">
          <a:xfrm>
            <a:off x="7569200" y="839788"/>
            <a:ext cx="13938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Dos Rios WRC</a:t>
            </a:r>
          </a:p>
        </p:txBody>
      </p:sp>
      <p:sp>
        <p:nvSpPr>
          <p:cNvPr id="15507" name="Rectangle 1180"/>
          <p:cNvSpPr>
            <a:spLocks noChangeArrowheads="1"/>
          </p:cNvSpPr>
          <p:nvPr/>
        </p:nvSpPr>
        <p:spPr bwMode="auto">
          <a:xfrm>
            <a:off x="7569200" y="611188"/>
            <a:ext cx="14668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Leon Creek WRC</a:t>
            </a:r>
          </a:p>
        </p:txBody>
      </p:sp>
      <p:sp>
        <p:nvSpPr>
          <p:cNvPr id="15508" name="Rectangle 1181"/>
          <p:cNvSpPr>
            <a:spLocks noChangeArrowheads="1"/>
          </p:cNvSpPr>
          <p:nvPr/>
        </p:nvSpPr>
        <p:spPr bwMode="auto">
          <a:xfrm>
            <a:off x="3117850" y="3449638"/>
            <a:ext cx="91598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Medio</a:t>
            </a:r>
          </a:p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 i="1" smtClean="0">
                <a:solidFill>
                  <a:srgbClr val="114FFB"/>
                </a:solidFill>
              </a:rPr>
              <a:t>Creek</a:t>
            </a:r>
          </a:p>
        </p:txBody>
      </p:sp>
      <p:sp>
        <p:nvSpPr>
          <p:cNvPr id="15509" name="Freeform 1182"/>
          <p:cNvSpPr>
            <a:spLocks/>
          </p:cNvSpPr>
          <p:nvPr/>
        </p:nvSpPr>
        <p:spPr bwMode="auto">
          <a:xfrm>
            <a:off x="5568950" y="2111375"/>
            <a:ext cx="20638" cy="49213"/>
          </a:xfrm>
          <a:custGeom>
            <a:avLst/>
            <a:gdLst>
              <a:gd name="T0" fmla="*/ 0 w 13"/>
              <a:gd name="T1" fmla="*/ 0 h 31"/>
              <a:gd name="T2" fmla="*/ 14288 w 13"/>
              <a:gd name="T3" fmla="*/ 9525 h 31"/>
              <a:gd name="T4" fmla="*/ 19050 w 13"/>
              <a:gd name="T5" fmla="*/ 23813 h 31"/>
              <a:gd name="T6" fmla="*/ 14288 w 13"/>
              <a:gd name="T7" fmla="*/ 42863 h 31"/>
              <a:gd name="T8" fmla="*/ 0 w 13"/>
              <a:gd name="T9" fmla="*/ 47625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31"/>
              <a:gd name="T17" fmla="*/ 13 w 13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31">
                <a:moveTo>
                  <a:pt x="0" y="0"/>
                </a:moveTo>
                <a:lnTo>
                  <a:pt x="9" y="6"/>
                </a:lnTo>
                <a:lnTo>
                  <a:pt x="12" y="15"/>
                </a:lnTo>
                <a:lnTo>
                  <a:pt x="9" y="27"/>
                </a:lnTo>
                <a:lnTo>
                  <a:pt x="0" y="30"/>
                </a:lnTo>
              </a:path>
            </a:pathLst>
          </a:custGeom>
          <a:noFill/>
          <a:ln w="12700" cap="rnd" cmpd="sng">
            <a:solidFill>
              <a:srgbClr val="063DE8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10" name="Rectangle 1183"/>
          <p:cNvSpPr>
            <a:spLocks noChangeArrowheads="1"/>
          </p:cNvSpPr>
          <p:nvPr/>
        </p:nvSpPr>
        <p:spPr bwMode="auto">
          <a:xfrm>
            <a:off x="5065713" y="5072063"/>
            <a:ext cx="8048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algn="r"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700" i="1" smtClean="0">
                <a:solidFill>
                  <a:srgbClr val="114FFB"/>
                </a:solidFill>
              </a:rPr>
              <a:t>Mitchell Lake</a:t>
            </a:r>
          </a:p>
        </p:txBody>
      </p:sp>
      <p:sp>
        <p:nvSpPr>
          <p:cNvPr id="15511" name="Rectangle 1184"/>
          <p:cNvSpPr>
            <a:spLocks noChangeArrowheads="1"/>
          </p:cNvSpPr>
          <p:nvPr/>
        </p:nvSpPr>
        <p:spPr bwMode="auto">
          <a:xfrm>
            <a:off x="6362700" y="6057900"/>
            <a:ext cx="5270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 smtClean="0">
                <a:solidFill>
                  <a:srgbClr val="000000"/>
                </a:solidFill>
              </a:rPr>
              <a:t>1604</a:t>
            </a:r>
          </a:p>
        </p:txBody>
      </p:sp>
      <p:sp>
        <p:nvSpPr>
          <p:cNvPr id="15512" name="Oval 1185"/>
          <p:cNvSpPr>
            <a:spLocks noChangeArrowheads="1"/>
          </p:cNvSpPr>
          <p:nvPr/>
        </p:nvSpPr>
        <p:spPr bwMode="auto">
          <a:xfrm>
            <a:off x="7481888" y="1550988"/>
            <a:ext cx="76200" cy="76200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13" name="Rectangle 1186"/>
          <p:cNvSpPr>
            <a:spLocks noChangeArrowheads="1"/>
          </p:cNvSpPr>
          <p:nvPr/>
        </p:nvSpPr>
        <p:spPr bwMode="auto">
          <a:xfrm>
            <a:off x="7569200" y="1525588"/>
            <a:ext cx="1371600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12" tIns="49212" rIns="100012" bIns="49212">
            <a:spAutoFit/>
          </a:bodyPr>
          <a:lstStyle/>
          <a:p>
            <a:pPr defTabSz="987425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Discharge location</a:t>
            </a:r>
          </a:p>
        </p:txBody>
      </p:sp>
      <p:grpSp>
        <p:nvGrpSpPr>
          <p:cNvPr id="15514" name="Group 1187"/>
          <p:cNvGrpSpPr>
            <a:grpSpLocks/>
          </p:cNvGrpSpPr>
          <p:nvPr/>
        </p:nvGrpSpPr>
        <p:grpSpPr bwMode="auto">
          <a:xfrm>
            <a:off x="7416800" y="1754188"/>
            <a:ext cx="1457325" cy="327025"/>
            <a:chOff x="4272" y="1104"/>
            <a:chExt cx="918" cy="206"/>
          </a:xfrm>
        </p:grpSpPr>
        <p:sp>
          <p:nvSpPr>
            <p:cNvPr id="15553" name="Rectangle 1188"/>
            <p:cNvSpPr>
              <a:spLocks noChangeArrowheads="1"/>
            </p:cNvSpPr>
            <p:nvPr/>
          </p:nvSpPr>
          <p:spPr bwMode="auto">
            <a:xfrm>
              <a:off x="4448" y="1104"/>
              <a:ext cx="742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49212" rIns="100012" bIns="49212">
              <a:spAutoFit/>
            </a:bodyPr>
            <a:lstStyle/>
            <a:p>
              <a:pPr defTabSz="987425" eaLnBrk="0" fontAlgn="base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</a:rPr>
                <a:t>Recycle system</a:t>
              </a:r>
            </a:p>
            <a:p>
              <a:pPr defTabSz="987425" eaLnBrk="0" fontAlgn="base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</a:rPr>
                <a:t>initial phase</a:t>
              </a:r>
            </a:p>
          </p:txBody>
        </p:sp>
        <p:sp>
          <p:nvSpPr>
            <p:cNvPr id="15554" name="Line 1189"/>
            <p:cNvSpPr>
              <a:spLocks noChangeShapeType="1"/>
            </p:cNvSpPr>
            <p:nvPr/>
          </p:nvSpPr>
          <p:spPr bwMode="auto">
            <a:xfrm>
              <a:off x="4272" y="1152"/>
              <a:ext cx="192" cy="0"/>
            </a:xfrm>
            <a:prstGeom prst="line">
              <a:avLst/>
            </a:prstGeom>
            <a:noFill/>
            <a:ln w="76200">
              <a:solidFill>
                <a:srgbClr val="C5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5515" name="Group 1190"/>
          <p:cNvGrpSpPr>
            <a:grpSpLocks/>
          </p:cNvGrpSpPr>
          <p:nvPr/>
        </p:nvGrpSpPr>
        <p:grpSpPr bwMode="auto">
          <a:xfrm>
            <a:off x="7416800" y="2058988"/>
            <a:ext cx="1371600" cy="327025"/>
            <a:chOff x="4672" y="1297"/>
            <a:chExt cx="864" cy="206"/>
          </a:xfrm>
        </p:grpSpPr>
        <p:sp>
          <p:nvSpPr>
            <p:cNvPr id="15551" name="Line 1191"/>
            <p:cNvSpPr>
              <a:spLocks noChangeShapeType="1"/>
            </p:cNvSpPr>
            <p:nvPr/>
          </p:nvSpPr>
          <p:spPr bwMode="auto">
            <a:xfrm>
              <a:off x="4672" y="1345"/>
              <a:ext cx="192" cy="0"/>
            </a:xfrm>
            <a:prstGeom prst="line">
              <a:avLst/>
            </a:prstGeom>
            <a:noFill/>
            <a:ln w="76200">
              <a:solidFill>
                <a:srgbClr val="3FA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2" name="Rectangle 1192"/>
            <p:cNvSpPr>
              <a:spLocks noChangeArrowheads="1"/>
            </p:cNvSpPr>
            <p:nvPr/>
          </p:nvSpPr>
          <p:spPr bwMode="auto">
            <a:xfrm>
              <a:off x="4832" y="1297"/>
              <a:ext cx="704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49212" rIns="100012" bIns="49212">
              <a:spAutoFit/>
            </a:bodyPr>
            <a:lstStyle/>
            <a:p>
              <a:pPr defTabSz="987425" eaLnBrk="0" fontAlgn="base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</a:rPr>
                <a:t>Recycle system</a:t>
              </a:r>
            </a:p>
            <a:p>
              <a:pPr defTabSz="987425" eaLnBrk="0" fontAlgn="base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</a:rPr>
                <a:t>interconnect</a:t>
              </a:r>
            </a:p>
          </p:txBody>
        </p:sp>
      </p:grpSp>
      <p:sp>
        <p:nvSpPr>
          <p:cNvPr id="15516" name="Rectangle 1193"/>
          <p:cNvSpPr>
            <a:spLocks noChangeArrowheads="1"/>
          </p:cNvSpPr>
          <p:nvPr/>
        </p:nvSpPr>
        <p:spPr bwMode="auto">
          <a:xfrm>
            <a:off x="2565400" y="330200"/>
            <a:ext cx="6324600" cy="6273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grpSp>
        <p:nvGrpSpPr>
          <p:cNvPr id="15517" name="Group 1194"/>
          <p:cNvGrpSpPr>
            <a:grpSpLocks/>
          </p:cNvGrpSpPr>
          <p:nvPr/>
        </p:nvGrpSpPr>
        <p:grpSpPr bwMode="auto">
          <a:xfrm>
            <a:off x="7416800" y="2392363"/>
            <a:ext cx="1371600" cy="174625"/>
            <a:chOff x="4272" y="1506"/>
            <a:chExt cx="864" cy="110"/>
          </a:xfrm>
        </p:grpSpPr>
        <p:sp>
          <p:nvSpPr>
            <p:cNvPr id="15549" name="Line 1195"/>
            <p:cNvSpPr>
              <a:spLocks noChangeShapeType="1"/>
            </p:cNvSpPr>
            <p:nvPr/>
          </p:nvSpPr>
          <p:spPr bwMode="auto">
            <a:xfrm>
              <a:off x="4272" y="1545"/>
              <a:ext cx="192" cy="0"/>
            </a:xfrm>
            <a:prstGeom prst="line">
              <a:avLst/>
            </a:prstGeom>
            <a:noFill/>
            <a:ln w="63500">
              <a:solidFill>
                <a:srgbClr val="007F0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50" name="Rectangle 1196"/>
            <p:cNvSpPr>
              <a:spLocks noChangeArrowheads="1"/>
            </p:cNvSpPr>
            <p:nvPr/>
          </p:nvSpPr>
          <p:spPr bwMode="auto">
            <a:xfrm>
              <a:off x="4432" y="1506"/>
              <a:ext cx="704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49212" rIns="100012" bIns="49212">
              <a:spAutoFit/>
            </a:bodyPr>
            <a:lstStyle/>
            <a:p>
              <a:pPr defTabSz="987425" eaLnBrk="0" fontAlgn="base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</a:rPr>
                <a:t>Future</a:t>
              </a:r>
            </a:p>
          </p:txBody>
        </p:sp>
      </p:grpSp>
      <p:sp>
        <p:nvSpPr>
          <p:cNvPr id="15518" name="Rectangle 1197"/>
          <p:cNvSpPr>
            <a:spLocks noChangeArrowheads="1"/>
          </p:cNvSpPr>
          <p:nvPr/>
        </p:nvSpPr>
        <p:spPr bwMode="auto">
          <a:xfrm>
            <a:off x="2630488" y="4318000"/>
            <a:ext cx="1535112" cy="228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000000"/>
                </a:solidFill>
              </a:rPr>
              <a:t>Medio Creek WRC</a:t>
            </a:r>
          </a:p>
        </p:txBody>
      </p:sp>
      <p:sp>
        <p:nvSpPr>
          <p:cNvPr id="15519" name="Rectangle 1198"/>
          <p:cNvSpPr>
            <a:spLocks noChangeArrowheads="1"/>
          </p:cNvSpPr>
          <p:nvPr/>
        </p:nvSpPr>
        <p:spPr bwMode="auto">
          <a:xfrm>
            <a:off x="4787900" y="5816600"/>
            <a:ext cx="1295400" cy="228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000000"/>
                </a:solidFill>
              </a:rPr>
              <a:t>Dos Rios WRC</a:t>
            </a:r>
          </a:p>
        </p:txBody>
      </p:sp>
      <p:sp>
        <p:nvSpPr>
          <p:cNvPr id="15520" name="Rectangle 1199"/>
          <p:cNvSpPr>
            <a:spLocks noChangeArrowheads="1"/>
          </p:cNvSpPr>
          <p:nvPr/>
        </p:nvSpPr>
        <p:spPr bwMode="auto">
          <a:xfrm>
            <a:off x="3949700" y="5461000"/>
            <a:ext cx="1371600" cy="228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000000"/>
                </a:solidFill>
              </a:rPr>
              <a:t>Leon Creek WRC</a:t>
            </a:r>
          </a:p>
        </p:txBody>
      </p:sp>
      <p:pic>
        <p:nvPicPr>
          <p:cNvPr id="15521" name="Picture 1200" descr="Untitled-55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798763"/>
            <a:ext cx="29162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522" name="Group 1201"/>
          <p:cNvGrpSpPr>
            <a:grpSpLocks/>
          </p:cNvGrpSpPr>
          <p:nvPr/>
        </p:nvGrpSpPr>
        <p:grpSpPr bwMode="auto">
          <a:xfrm>
            <a:off x="3963988" y="3313113"/>
            <a:ext cx="2398712" cy="2608262"/>
            <a:chOff x="2097" y="2086"/>
            <a:chExt cx="1511" cy="1643"/>
          </a:xfrm>
        </p:grpSpPr>
        <p:sp>
          <p:nvSpPr>
            <p:cNvPr id="15537" name="AutoShape 1202"/>
            <p:cNvSpPr>
              <a:spLocks noChangeArrowheads="1"/>
            </p:cNvSpPr>
            <p:nvPr/>
          </p:nvSpPr>
          <p:spPr bwMode="auto">
            <a:xfrm>
              <a:off x="3472" y="3574"/>
              <a:ext cx="103" cy="118"/>
            </a:xfrm>
            <a:prstGeom prst="triangle">
              <a:avLst>
                <a:gd name="adj" fmla="val 49995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38" name="AutoShape 1203"/>
            <p:cNvSpPr>
              <a:spLocks noChangeArrowheads="1"/>
            </p:cNvSpPr>
            <p:nvPr/>
          </p:nvSpPr>
          <p:spPr bwMode="auto">
            <a:xfrm>
              <a:off x="2954" y="3332"/>
              <a:ext cx="102" cy="118"/>
            </a:xfrm>
            <a:prstGeom prst="triangle">
              <a:avLst>
                <a:gd name="adj" fmla="val 49995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39" name="AutoShape 1204"/>
            <p:cNvSpPr>
              <a:spLocks noChangeArrowheads="1"/>
            </p:cNvSpPr>
            <p:nvPr/>
          </p:nvSpPr>
          <p:spPr bwMode="auto">
            <a:xfrm>
              <a:off x="2146" y="2546"/>
              <a:ext cx="101" cy="118"/>
            </a:xfrm>
            <a:prstGeom prst="triangle">
              <a:avLst>
                <a:gd name="adj" fmla="val 49995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0" name="Oval 1205"/>
            <p:cNvSpPr>
              <a:spLocks noChangeArrowheads="1"/>
            </p:cNvSpPr>
            <p:nvPr/>
          </p:nvSpPr>
          <p:spPr bwMode="auto">
            <a:xfrm>
              <a:off x="3209" y="2368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1" name="Oval 1206"/>
            <p:cNvSpPr>
              <a:spLocks noChangeArrowheads="1"/>
            </p:cNvSpPr>
            <p:nvPr/>
          </p:nvSpPr>
          <p:spPr bwMode="auto">
            <a:xfrm>
              <a:off x="3165" y="2486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2" name="Oval 1207"/>
            <p:cNvSpPr>
              <a:spLocks noChangeArrowheads="1"/>
            </p:cNvSpPr>
            <p:nvPr/>
          </p:nvSpPr>
          <p:spPr bwMode="auto">
            <a:xfrm>
              <a:off x="3560" y="3681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3" name="Oval 1208"/>
            <p:cNvSpPr>
              <a:spLocks noChangeArrowheads="1"/>
            </p:cNvSpPr>
            <p:nvPr/>
          </p:nvSpPr>
          <p:spPr bwMode="auto">
            <a:xfrm>
              <a:off x="3476" y="3435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4" name="Oval 1209"/>
            <p:cNvSpPr>
              <a:spLocks noChangeArrowheads="1"/>
            </p:cNvSpPr>
            <p:nvPr/>
          </p:nvSpPr>
          <p:spPr bwMode="auto">
            <a:xfrm>
              <a:off x="3072" y="3456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5" name="Oval 1210"/>
            <p:cNvSpPr>
              <a:spLocks noChangeArrowheads="1"/>
            </p:cNvSpPr>
            <p:nvPr/>
          </p:nvSpPr>
          <p:spPr bwMode="auto">
            <a:xfrm>
              <a:off x="2097" y="2601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6" name="Oval 1211"/>
            <p:cNvSpPr>
              <a:spLocks noChangeArrowheads="1"/>
            </p:cNvSpPr>
            <p:nvPr/>
          </p:nvSpPr>
          <p:spPr bwMode="auto">
            <a:xfrm>
              <a:off x="3229" y="2301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7" name="Oval 1212"/>
            <p:cNvSpPr>
              <a:spLocks noChangeArrowheads="1"/>
            </p:cNvSpPr>
            <p:nvPr/>
          </p:nvSpPr>
          <p:spPr bwMode="auto">
            <a:xfrm>
              <a:off x="3096" y="3370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48" name="Oval 1213"/>
            <p:cNvSpPr>
              <a:spLocks noChangeArrowheads="1"/>
            </p:cNvSpPr>
            <p:nvPr/>
          </p:nvSpPr>
          <p:spPr bwMode="auto">
            <a:xfrm>
              <a:off x="3537" y="2086"/>
              <a:ext cx="48" cy="4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5523" name="Group 1214"/>
          <p:cNvGrpSpPr>
            <a:grpSpLocks/>
          </p:cNvGrpSpPr>
          <p:nvPr/>
        </p:nvGrpSpPr>
        <p:grpSpPr bwMode="auto">
          <a:xfrm>
            <a:off x="2566988" y="6140450"/>
            <a:ext cx="2084387" cy="503238"/>
            <a:chOff x="1625" y="3825"/>
            <a:chExt cx="1313" cy="317"/>
          </a:xfrm>
        </p:grpSpPr>
        <p:sp>
          <p:nvSpPr>
            <p:cNvPr id="15528" name="Rectangle 1215"/>
            <p:cNvSpPr>
              <a:spLocks noChangeArrowheads="1"/>
            </p:cNvSpPr>
            <p:nvPr/>
          </p:nvSpPr>
          <p:spPr bwMode="auto">
            <a:xfrm>
              <a:off x="1625" y="3830"/>
              <a:ext cx="1313" cy="288"/>
            </a:xfrm>
            <a:prstGeom prst="rect">
              <a:avLst/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29" name="Rectangle 1216"/>
            <p:cNvSpPr>
              <a:spLocks noChangeArrowheads="1"/>
            </p:cNvSpPr>
            <p:nvPr/>
          </p:nvSpPr>
          <p:spPr bwMode="auto">
            <a:xfrm>
              <a:off x="1690" y="3954"/>
              <a:ext cx="1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87425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15530" name="Rectangle 1217"/>
            <p:cNvSpPr>
              <a:spLocks noChangeArrowheads="1"/>
            </p:cNvSpPr>
            <p:nvPr/>
          </p:nvSpPr>
          <p:spPr bwMode="auto">
            <a:xfrm>
              <a:off x="1821" y="3825"/>
              <a:ext cx="181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49212" rIns="100012" bIns="49212">
              <a:spAutoFit/>
            </a:bodyPr>
            <a:lstStyle/>
            <a:p>
              <a:pPr algn="ctr" defTabSz="98742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  <a:latin typeface="Arial Narrow" pitchFamily="34" charset="0"/>
                </a:rPr>
                <a:t>0</a:t>
              </a:r>
            </a:p>
          </p:txBody>
        </p:sp>
        <p:sp>
          <p:nvSpPr>
            <p:cNvPr id="15531" name="Rectangle 1218"/>
            <p:cNvSpPr>
              <a:spLocks noChangeArrowheads="1"/>
            </p:cNvSpPr>
            <p:nvPr/>
          </p:nvSpPr>
          <p:spPr bwMode="auto">
            <a:xfrm>
              <a:off x="2191" y="3984"/>
              <a:ext cx="323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49212" rIns="100012" bIns="49212">
              <a:spAutoFit/>
            </a:bodyPr>
            <a:lstStyle/>
            <a:p>
              <a:pPr defTabSz="98742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  <a:latin typeface="Arial Narrow" pitchFamily="34" charset="0"/>
                </a:rPr>
                <a:t>MILES</a:t>
              </a:r>
            </a:p>
          </p:txBody>
        </p:sp>
        <p:sp>
          <p:nvSpPr>
            <p:cNvPr id="15532" name="Rectangle 1219"/>
            <p:cNvSpPr>
              <a:spLocks noChangeArrowheads="1"/>
            </p:cNvSpPr>
            <p:nvPr/>
          </p:nvSpPr>
          <p:spPr bwMode="auto">
            <a:xfrm>
              <a:off x="2291" y="3825"/>
              <a:ext cx="16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12" tIns="49212" rIns="100012" bIns="49212">
              <a:spAutoFit/>
            </a:bodyPr>
            <a:lstStyle/>
            <a:p>
              <a:pPr algn="ctr" defTabSz="98742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  <a:latin typeface="Arial Narrow" pitchFamily="34" charset="0"/>
                </a:rPr>
                <a:t>5</a:t>
              </a:r>
            </a:p>
          </p:txBody>
        </p:sp>
        <p:sp>
          <p:nvSpPr>
            <p:cNvPr id="15533" name="Rectangle 1220"/>
            <p:cNvSpPr>
              <a:spLocks noChangeArrowheads="1"/>
            </p:cNvSpPr>
            <p:nvPr/>
          </p:nvSpPr>
          <p:spPr bwMode="auto">
            <a:xfrm>
              <a:off x="1901" y="3964"/>
              <a:ext cx="461" cy="45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34" name="Rectangle 1221"/>
            <p:cNvSpPr>
              <a:spLocks noChangeArrowheads="1"/>
            </p:cNvSpPr>
            <p:nvPr/>
          </p:nvSpPr>
          <p:spPr bwMode="auto">
            <a:xfrm>
              <a:off x="2366" y="3964"/>
              <a:ext cx="450" cy="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535" name="Rectangle 1222"/>
            <p:cNvSpPr>
              <a:spLocks noChangeArrowheads="1"/>
            </p:cNvSpPr>
            <p:nvPr/>
          </p:nvSpPr>
          <p:spPr bwMode="auto">
            <a:xfrm>
              <a:off x="2707" y="3830"/>
              <a:ext cx="19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12" tIns="49212" rIns="100012" bIns="49212">
              <a:spAutoFit/>
            </a:bodyPr>
            <a:lstStyle/>
            <a:p>
              <a:pPr algn="ctr" defTabSz="98742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smtClean="0">
                  <a:solidFill>
                    <a:srgbClr val="000000"/>
                  </a:solidFill>
                  <a:latin typeface="Arial Narrow" pitchFamily="34" charset="0"/>
                </a:rPr>
                <a:t>10</a:t>
              </a:r>
            </a:p>
          </p:txBody>
        </p:sp>
        <p:sp>
          <p:nvSpPr>
            <p:cNvPr id="15536" name="Line 1223"/>
            <p:cNvSpPr>
              <a:spLocks noChangeShapeType="1"/>
            </p:cNvSpPr>
            <p:nvPr/>
          </p:nvSpPr>
          <p:spPr bwMode="auto">
            <a:xfrm flipV="1">
              <a:off x="1741" y="3850"/>
              <a:ext cx="0" cy="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4400" smtClean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</p:grpSp>
      <p:sp>
        <p:nvSpPr>
          <p:cNvPr id="15524" name="Rectangle 1224"/>
          <p:cNvSpPr>
            <a:spLocks noChangeArrowheads="1"/>
          </p:cNvSpPr>
          <p:nvPr/>
        </p:nvSpPr>
        <p:spPr bwMode="auto">
          <a:xfrm>
            <a:off x="4648200" y="2133600"/>
            <a:ext cx="1790700" cy="6159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80008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800080"/>
                </a:solidFill>
              </a:rPr>
              <a:t>northern interconnect</a:t>
            </a:r>
          </a:p>
        </p:txBody>
      </p:sp>
      <p:sp>
        <p:nvSpPr>
          <p:cNvPr id="15525" name="Rectangle 1225"/>
          <p:cNvSpPr>
            <a:spLocks noChangeArrowheads="1"/>
          </p:cNvSpPr>
          <p:nvPr/>
        </p:nvSpPr>
        <p:spPr bwMode="auto">
          <a:xfrm>
            <a:off x="2438400" y="2819400"/>
            <a:ext cx="1790700" cy="684213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80008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800080"/>
                </a:solidFill>
              </a:rPr>
              <a:t>future interconnect</a:t>
            </a:r>
          </a:p>
        </p:txBody>
      </p:sp>
      <p:sp>
        <p:nvSpPr>
          <p:cNvPr id="15526" name="Line 1226"/>
          <p:cNvSpPr>
            <a:spLocks noChangeShapeType="1"/>
          </p:cNvSpPr>
          <p:nvPr/>
        </p:nvSpPr>
        <p:spPr bwMode="auto">
          <a:xfrm>
            <a:off x="3657600" y="3429000"/>
            <a:ext cx="463550" cy="51435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527" name="Line 1227"/>
          <p:cNvSpPr>
            <a:spLocks noChangeShapeType="1"/>
          </p:cNvSpPr>
          <p:nvPr/>
        </p:nvSpPr>
        <p:spPr bwMode="auto">
          <a:xfrm flipH="1">
            <a:off x="5410200" y="2708275"/>
            <a:ext cx="228600" cy="415925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4400" smtClean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4905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5" y="276225"/>
            <a:ext cx="8951913" cy="1039813"/>
          </a:xfrm>
        </p:spPr>
        <p:txBody>
          <a:bodyPr/>
          <a:lstStyle/>
          <a:p>
            <a:pPr eaLnBrk="1" hangingPunct="1"/>
            <a:r>
              <a:rPr lang="en-US" sz="3200" smtClean="0"/>
              <a:t>What’s needed for Watershed-Based Permitting to move forward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25" y="1790700"/>
            <a:ext cx="8283575" cy="3841750"/>
          </a:xfrm>
        </p:spPr>
        <p:txBody>
          <a:bodyPr/>
          <a:lstStyle/>
          <a:p>
            <a:pPr eaLnBrk="1" hangingPunct="1"/>
            <a:r>
              <a:rPr lang="en-US" sz="2400" smtClean="0"/>
              <a:t>D.C., Regions and State with same level of commitment</a:t>
            </a:r>
          </a:p>
          <a:p>
            <a:pPr eaLnBrk="1" hangingPunct="1"/>
            <a:r>
              <a:rPr lang="en-US" sz="2400" smtClean="0"/>
              <a:t>EPA educates the State on watershed concept</a:t>
            </a:r>
          </a:p>
          <a:p>
            <a:pPr eaLnBrk="1" hangingPunct="1"/>
            <a:r>
              <a:rPr lang="en-US" sz="2400" smtClean="0"/>
              <a:t>Modeling on a realistic basis, not unrealistic scenarios</a:t>
            </a:r>
          </a:p>
          <a:p>
            <a:pPr eaLnBrk="1" hangingPunct="1"/>
            <a:r>
              <a:rPr lang="en-US" sz="2400" smtClean="0"/>
              <a:t>Shared risk </a:t>
            </a:r>
          </a:p>
          <a:p>
            <a:pPr eaLnBrk="1" hangingPunct="1"/>
            <a:r>
              <a:rPr lang="en-US" sz="2400" smtClean="0"/>
              <a:t>Environmental enhancement vs. enforcement mentality</a:t>
            </a:r>
          </a:p>
          <a:p>
            <a:pPr eaLnBrk="1" hangingPunct="1"/>
            <a:r>
              <a:rPr lang="en-US" sz="2400" smtClean="0"/>
              <a:t>Recognition that if watershed permit fails, regulators can always fall back on traditional permits</a:t>
            </a:r>
          </a:p>
        </p:txBody>
      </p:sp>
    </p:spTree>
    <p:extLst>
      <p:ext uri="{BB962C8B-B14F-4D97-AF65-F5344CB8AC3E}">
        <p14:creationId xmlns:p14="http://schemas.microsoft.com/office/powerpoint/2010/main" val="360318811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447800"/>
            <a:ext cx="7408333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Need clear policy or regulatory clarification from EPA addressing wet weather discharges</a:t>
            </a:r>
          </a:p>
          <a:p>
            <a:r>
              <a:rPr lang="en-US" b="1" dirty="0" smtClean="0"/>
              <a:t>SSOs are point sources, so address them through the NPDES program – similar to CSOs</a:t>
            </a:r>
          </a:p>
          <a:p>
            <a:r>
              <a:rPr lang="en-US" b="1" dirty="0" smtClean="0"/>
              <a:t>Blending is not a bypass</a:t>
            </a:r>
          </a:p>
          <a:p>
            <a:r>
              <a:rPr lang="en-US" b="1" dirty="0" smtClean="0"/>
              <a:t>Apply watershed management approach to assist with prioritization</a:t>
            </a:r>
          </a:p>
          <a:p>
            <a:r>
              <a:rPr lang="en-US" b="1" dirty="0" smtClean="0"/>
              <a:t>Compliance schedules should be applied to wet weather issues that will take many years to solve – via NPDES permit not enforcement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25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>
                <a:lumMod val="41000"/>
                <a:lumOff val="59000"/>
              </a:srgbClr>
            </a:gs>
            <a:gs pos="87000">
              <a:schemeClr val="bg1">
                <a:tint val="65000"/>
                <a:satMod val="300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4038600" cy="29718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buFont typeface="Wingdings 3" pitchFamily="18" charset="2"/>
              <a:buNone/>
            </a:pPr>
            <a:r>
              <a:rPr lang="en-US" b="1" dirty="0" smtClean="0">
                <a:latin typeface="Calibri" pitchFamily="34" charset="0"/>
              </a:rPr>
              <a:t>Patrick Bradley</a:t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Senior Scientist </a:t>
            </a:r>
          </a:p>
          <a:p>
            <a:pPr eaLnBrk="1" hangingPunct="1">
              <a:lnSpc>
                <a:spcPct val="110000"/>
              </a:lnSpc>
              <a:buFont typeface="Wingdings 3" pitchFamily="18" charset="2"/>
              <a:buNone/>
            </a:pP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   </a:t>
            </a:r>
            <a:r>
              <a:rPr lang="en-US" b="1" dirty="0" err="1" smtClean="0">
                <a:latin typeface="Calibri" pitchFamily="34" charset="0"/>
              </a:rPr>
              <a:t>LimnoTech</a:t>
            </a:r>
            <a:r>
              <a:rPr lang="en-US" b="1" dirty="0" smtClean="0">
                <a:latin typeface="Calibri" pitchFamily="34" charset="0"/>
              </a:rPr>
              <a:t/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1705 DeSales St, NW  Suite 600</a:t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Washington, DC 20036</a:t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202-833-9140</a:t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pbradley@limno.com</a:t>
            </a:r>
            <a:endParaRPr lang="en-US" b="1" dirty="0" smtClean="0"/>
          </a:p>
        </p:txBody>
      </p:sp>
      <p:sp>
        <p:nvSpPr>
          <p:cNvPr id="604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8" name="Picture 7" descr="full_logo_with_transparent_background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876800" y="3810000"/>
            <a:ext cx="34290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WS 09 - Title Page">
  <a:themeElements>
    <a:clrScheme name="SAWS 09 - Title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WS 09 - Title Pag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SAWS 09 - Titl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AWS 09 - Title Page">
  <a:themeElements>
    <a:clrScheme name="SAWS 09 - Title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WS 09 - Title Pag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SAWS 09 - Titl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WS 09 - Titl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WS 09 - Titl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13961</TotalTime>
  <Words>1849</Words>
  <Application>Microsoft Office PowerPoint</Application>
  <PresentationFormat>On-screen Show (4:3)</PresentationFormat>
  <Paragraphs>417</Paragraphs>
  <Slides>36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Concourse</vt:lpstr>
      <vt:lpstr>SAWS 09 - Title Page</vt:lpstr>
      <vt:lpstr>1_SAWS 09 - Title Page</vt:lpstr>
      <vt:lpstr>Default Design</vt:lpstr>
      <vt:lpstr>Integrated Planning/Permitting:  Past, Present and Future</vt:lpstr>
      <vt:lpstr>Just for Fun</vt:lpstr>
      <vt:lpstr>Quick History</vt:lpstr>
      <vt:lpstr>PowerPoint Presentation</vt:lpstr>
      <vt:lpstr>Nostalgia</vt:lpstr>
      <vt:lpstr>Permit  Type: Consolidating Permits</vt:lpstr>
      <vt:lpstr>Framework History</vt:lpstr>
      <vt:lpstr>Stoner/Giles Memo to Regions October 27, 2011</vt:lpstr>
      <vt:lpstr>Municipal CWA Programs</vt:lpstr>
      <vt:lpstr>What does the Framework say?</vt:lpstr>
      <vt:lpstr>Outline of Framework</vt:lpstr>
      <vt:lpstr>Integrated Approach</vt:lpstr>
      <vt:lpstr>Overarching Principles for Integrated Approach</vt:lpstr>
      <vt:lpstr>Guiding Principles for Plan Development</vt:lpstr>
      <vt:lpstr>Integrated Plan Elements </vt:lpstr>
      <vt:lpstr>Integrated Plan Implementation  Permits</vt:lpstr>
      <vt:lpstr>Integrated Plan Implementation  Enforcement</vt:lpstr>
      <vt:lpstr>Next Steps for EPA</vt:lpstr>
      <vt:lpstr>Integrated Planning, Integrated Permitting and Enforcement</vt:lpstr>
      <vt:lpstr>Integrated Planning, Integrated Permitting and Enforcement</vt:lpstr>
      <vt:lpstr>Integrated Planning, Integrated Permitting and Enforcement</vt:lpstr>
      <vt:lpstr>Integrated Planning, Integrated Permitting and Enforcement</vt:lpstr>
      <vt:lpstr>PowerPoint Presentation</vt:lpstr>
      <vt:lpstr>Based on 1994 CSO Policy Where are we in EPA’s WQS coordination process? </vt:lpstr>
      <vt:lpstr>Conceptual Source-Stressor-Response Model</vt:lpstr>
      <vt:lpstr>Applications of Source-Stressor-Response Model</vt:lpstr>
      <vt:lpstr>Examples</vt:lpstr>
      <vt:lpstr>Early colonial map of Maryland and Virginia (from Ogilby, 1671). The map is oriented with north on the right, reflecting its original purpose as a port-finding chart for ship captains approaching the entrance of the Chesapeake Bay. </vt:lpstr>
      <vt:lpstr>The James River watershed is Virginia’s largest. It covers about 10,236 square miles, nearly a quarter of the entire state. The 2000 James River watershed population was 2,604,246 people, most living in eastern region</vt:lpstr>
      <vt:lpstr>The City of Richmond, Virginia and the Middle James River Watershed - Service Territory</vt:lpstr>
      <vt:lpstr>CSO LTCP Selection Bases  Percent of James River Miles Meeting WQS </vt:lpstr>
      <vt:lpstr>Integrated Municipal Permit:  Clean Water Services; Washington County, OR </vt:lpstr>
      <vt:lpstr>PowerPoint Presentation</vt:lpstr>
      <vt:lpstr>What’s needed for Watershed-Based Permitting to move forward</vt:lpstr>
      <vt:lpstr>Possible Approach</vt:lpstr>
      <vt:lpstr>Questions?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Planning (Permitting, Enforcement, other): View from Oregon</dc:title>
  <dc:creator>Pat Bradley</dc:creator>
  <cp:lastModifiedBy>Pat Bradley</cp:lastModifiedBy>
  <cp:revision>68</cp:revision>
  <cp:lastPrinted>2012-12-31T13:13:54Z</cp:lastPrinted>
  <dcterms:created xsi:type="dcterms:W3CDTF">2012-03-20T11:30:20Z</dcterms:created>
  <dcterms:modified xsi:type="dcterms:W3CDTF">2012-12-31T15:02:21Z</dcterms:modified>
</cp:coreProperties>
</file>