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66" r:id="rId3"/>
    <p:sldId id="376" r:id="rId4"/>
    <p:sldId id="383" r:id="rId5"/>
    <p:sldId id="439" r:id="rId6"/>
    <p:sldId id="358" r:id="rId7"/>
    <p:sldId id="404" r:id="rId8"/>
    <p:sldId id="405" r:id="rId9"/>
    <p:sldId id="432" r:id="rId10"/>
    <p:sldId id="434" r:id="rId11"/>
    <p:sldId id="435" r:id="rId12"/>
    <p:sldId id="437" r:id="rId13"/>
    <p:sldId id="436" r:id="rId14"/>
    <p:sldId id="440" r:id="rId15"/>
    <p:sldId id="442" r:id="rId16"/>
    <p:sldId id="370" r:id="rId17"/>
  </p:sldIdLst>
  <p:sldSz cx="9144000" cy="6858000" type="screen4x3"/>
  <p:notesSz cx="7023100" cy="9309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w E. Cadmus" initials="AE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000"/>
    <a:srgbClr val="E7E9EE"/>
    <a:srgbClr val="CBD0DC"/>
    <a:srgbClr val="00408D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78" autoAdjust="0"/>
    <p:restoredTop sz="94333" autoAdjust="0"/>
  </p:normalViewPr>
  <p:slideViewPr>
    <p:cSldViewPr snapToObjects="1">
      <p:cViewPr varScale="1">
        <p:scale>
          <a:sx n="66" d="100"/>
          <a:sy n="66" d="100"/>
        </p:scale>
        <p:origin x="-732" y="-96"/>
      </p:cViewPr>
      <p:guideLst>
        <p:guide orient="horz" pos="419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>
        <p:scale>
          <a:sx n="100" d="100"/>
          <a:sy n="100" d="100"/>
        </p:scale>
        <p:origin x="-1500" y="2472"/>
      </p:cViewPr>
      <p:guideLst>
        <p:guide orient="horz" pos="2932"/>
        <p:guide pos="2212"/>
      </p:guideLst>
    </p:cSldViewPr>
  </p:notesViewPr>
  <p:gridSpacing cx="58989913" cy="5898991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"/>
  <c:chart>
    <c:title>
      <c:tx>
        <c:rich>
          <a:bodyPr/>
          <a:lstStyle/>
          <a:p>
            <a:pPr>
              <a:defRPr sz="1800"/>
            </a:pPr>
            <a:r>
              <a:rPr lang="en-US" sz="1800" dirty="0" smtClean="0"/>
              <a:t>I-95</a:t>
            </a:r>
            <a:r>
              <a:rPr lang="en-US" sz="1800" baseline="0" dirty="0" smtClean="0"/>
              <a:t> Funding Sources</a:t>
            </a:r>
            <a:endParaRPr lang="en-US" sz="1800" dirty="0"/>
          </a:p>
        </c:rich>
      </c:tx>
      <c:layout>
        <c:manualLayout>
          <c:xMode val="edge"/>
          <c:yMode val="edge"/>
          <c:x val="0.37568736473730285"/>
          <c:y val="0.82077812226090863"/>
        </c:manualLayout>
      </c:layout>
    </c:title>
    <c:view3D>
      <c:rotX val="30"/>
      <c:perspective val="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25"/>
          <c:dPt>
            <c:idx val="2"/>
            <c:spPr>
              <a:solidFill>
                <a:schemeClr val="accent1"/>
              </a:solidFill>
            </c:spPr>
          </c:dPt>
          <c:dLbls>
            <c:delete val="1"/>
          </c:dLbls>
          <c:cat>
            <c:strRef>
              <c:f>Sheet1!$A$2:$A$4</c:f>
              <c:strCache>
                <c:ptCount val="3"/>
                <c:pt idx="0">
                  <c:v>Six Year 
Improvement Program</c:v>
                </c:pt>
                <c:pt idx="1">
                  <c:v>Operations &amp; 
Maintenance</c:v>
                </c:pt>
                <c:pt idx="2">
                  <c:v>Toll Revenue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359</c:v>
                </c:pt>
                <c:pt idx="1">
                  <c:v>252</c:v>
                </c:pt>
                <c:pt idx="2">
                  <c:v>155</c:v>
                </c:pt>
              </c:numCache>
            </c:numRef>
          </c:val>
        </c:ser>
        <c:dLbls>
          <c:showPercent val="1"/>
        </c:dLbls>
      </c:pie3DChart>
    </c:plotArea>
    <c:legend>
      <c:legendPos val="b"/>
      <c:layout>
        <c:manualLayout>
          <c:xMode val="edge"/>
          <c:yMode val="edge"/>
          <c:x val="0.101641340885021"/>
          <c:y val="0.87022194388073604"/>
          <c:w val="0.77624948197264787"/>
          <c:h val="0.12977805611926396"/>
        </c:manualLayout>
      </c:layout>
      <c:txPr>
        <a:bodyPr/>
        <a:lstStyle/>
        <a:p>
          <a:pPr>
            <a:defRPr baseline="0">
              <a:solidFill>
                <a:srgbClr val="00408D"/>
              </a:solidFill>
            </a:defRPr>
          </a:pPr>
          <a:endParaRPr lang="en-US"/>
        </a:p>
      </c:txPr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"/>
  <c:chart>
    <c:plotArea>
      <c:layout/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Net Revenue Available for Projects</c:v>
                </c:pt>
              </c:strCache>
            </c:strRef>
          </c:tx>
          <c:spPr>
            <a:solidFill>
              <a:schemeClr val="tx1">
                <a:lumMod val="75000"/>
              </a:schemeClr>
            </a:solidFill>
          </c:spPr>
          <c:cat>
            <c:numRef>
              <c:f>Sheet1!$A$2:$A$26</c:f>
              <c:numCache>
                <c:formatCode>General</c:formatCode>
                <c:ptCount val="2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</c:numCache>
            </c:numRef>
          </c:cat>
          <c:val>
            <c:numRef>
              <c:f>Sheet1!$B$2:$B$26</c:f>
              <c:numCache>
                <c:formatCode>_(* #,##0_);_(* \(#,##0\);_(* "-"??_);_(@_)</c:formatCode>
                <c:ptCount val="25"/>
                <c:pt idx="0">
                  <c:v>18731.670522928376</c:v>
                </c:pt>
                <c:pt idx="1">
                  <c:v>21992.080284383595</c:v>
                </c:pt>
                <c:pt idx="2">
                  <c:v>25418.748126804021</c:v>
                </c:pt>
                <c:pt idx="3">
                  <c:v>28562.00303616426</c:v>
                </c:pt>
                <c:pt idx="4">
                  <c:v>29560.609706859086</c:v>
                </c:pt>
                <c:pt idx="5">
                  <c:v>30568.130715440253</c:v>
                </c:pt>
                <c:pt idx="6">
                  <c:v>41584.489263364318</c:v>
                </c:pt>
                <c:pt idx="7">
                  <c:v>42703.854442967131</c:v>
                </c:pt>
                <c:pt idx="8">
                  <c:v>43836.327106454402</c:v>
                </c:pt>
                <c:pt idx="9">
                  <c:v>44981.907253826212</c:v>
                </c:pt>
                <c:pt idx="10">
                  <c:v>46140.594885082384</c:v>
                </c:pt>
                <c:pt idx="11">
                  <c:v>47312.390000223117</c:v>
                </c:pt>
                <c:pt idx="12">
                  <c:v>48497.292599248343</c:v>
                </c:pt>
                <c:pt idx="13">
                  <c:v>49695.302682158013</c:v>
                </c:pt>
                <c:pt idx="14">
                  <c:v>50906.420248952192</c:v>
                </c:pt>
                <c:pt idx="15">
                  <c:v>52130.645299630785</c:v>
                </c:pt>
                <c:pt idx="16">
                  <c:v>53367.977834193967</c:v>
                </c:pt>
                <c:pt idx="17">
                  <c:v>54618.417852641542</c:v>
                </c:pt>
                <c:pt idx="18">
                  <c:v>55881.965354973596</c:v>
                </c:pt>
                <c:pt idx="19">
                  <c:v>57158.620341190159</c:v>
                </c:pt>
                <c:pt idx="20">
                  <c:v>58448.382811291245</c:v>
                </c:pt>
                <c:pt idx="21">
                  <c:v>59126.713472309486</c:v>
                </c:pt>
                <c:pt idx="22">
                  <c:v>59777.978061833775</c:v>
                </c:pt>
                <c:pt idx="23">
                  <c:v>60402.927824616985</c:v>
                </c:pt>
                <c:pt idx="24">
                  <c:v>61002.326353195698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Toll Collection Costs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cat>
            <c:numRef>
              <c:f>Sheet1!$A$2:$A$26</c:f>
              <c:numCache>
                <c:formatCode>General</c:formatCode>
                <c:ptCount val="2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</c:numCache>
            </c:numRef>
          </c:cat>
          <c:val>
            <c:numRef>
              <c:f>Sheet1!$C$2:$C$26</c:f>
              <c:numCache>
                <c:formatCode>_(* #,##0_);_(* \(#,##0\);_(* "-"??_);_(@_)</c:formatCode>
                <c:ptCount val="25"/>
                <c:pt idx="0">
                  <c:v>5632.3640770716056</c:v>
                </c:pt>
                <c:pt idx="1">
                  <c:v>5717.8485796164159</c:v>
                </c:pt>
                <c:pt idx="2">
                  <c:v>5817.5899121959883</c:v>
                </c:pt>
                <c:pt idx="3">
                  <c:v>5928.2740138357485</c:v>
                </c:pt>
                <c:pt idx="4">
                  <c:v>6026.5850531408796</c:v>
                </c:pt>
                <c:pt idx="5">
                  <c:v>6129.2940345597599</c:v>
                </c:pt>
                <c:pt idx="6">
                  <c:v>6236.4777566356734</c:v>
                </c:pt>
                <c:pt idx="7">
                  <c:v>6253.9671270328799</c:v>
                </c:pt>
                <c:pt idx="8">
                  <c:v>6271.6612935456133</c:v>
                </c:pt>
                <c:pt idx="9">
                  <c:v>6289.5602561738478</c:v>
                </c:pt>
                <c:pt idx="10">
                  <c:v>6307.6640149176055</c:v>
                </c:pt>
                <c:pt idx="11">
                  <c:v>6325.9725697768854</c:v>
                </c:pt>
                <c:pt idx="12">
                  <c:v>6344.4859207516856</c:v>
                </c:pt>
                <c:pt idx="13">
                  <c:v>6363.2040678419999</c:v>
                </c:pt>
                <c:pt idx="14">
                  <c:v>6382.1270110478454</c:v>
                </c:pt>
                <c:pt idx="15">
                  <c:v>6401.2547503691985</c:v>
                </c:pt>
                <c:pt idx="16">
                  <c:v>6420.5872858060775</c:v>
                </c:pt>
                <c:pt idx="17">
                  <c:v>6440.1246173584814</c:v>
                </c:pt>
                <c:pt idx="18">
                  <c:v>6459.8667450264002</c:v>
                </c:pt>
                <c:pt idx="19">
                  <c:v>6479.8136688098457</c:v>
                </c:pt>
                <c:pt idx="20">
                  <c:v>6499.9653887087998</c:v>
                </c:pt>
                <c:pt idx="21">
                  <c:v>6510.5638747064941</c:v>
                </c:pt>
                <c:pt idx="22">
                  <c:v>6520.7394705176957</c:v>
                </c:pt>
                <c:pt idx="23">
                  <c:v>6530.5039138648035</c:v>
                </c:pt>
                <c:pt idx="24">
                  <c:v>6539.8691353965023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Toll Facilities Capital</c:v>
                </c:pt>
              </c:strCache>
            </c:strRef>
          </c:tx>
          <c:cat>
            <c:numRef>
              <c:f>Sheet1!$A$2:$A$26</c:f>
              <c:numCache>
                <c:formatCode>General</c:formatCode>
                <c:ptCount val="2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</c:numCache>
            </c:numRef>
          </c:cat>
          <c:val>
            <c:numRef>
              <c:f>Sheet1!$D$2:$D$26</c:f>
              <c:numCache>
                <c:formatCode>_(* #,##0_);_(* \(#,##0\);_(* "-"??_);_(@_)</c:formatCode>
                <c:ptCount val="25"/>
                <c:pt idx="0">
                  <c:v>10000</c:v>
                </c:pt>
                <c:pt idx="1">
                  <c:v>10000</c:v>
                </c:pt>
                <c:pt idx="2">
                  <c:v>10000</c:v>
                </c:pt>
                <c:pt idx="3">
                  <c:v>10000</c:v>
                </c:pt>
                <c:pt idx="4">
                  <c:v>10000</c:v>
                </c:pt>
                <c:pt idx="5">
                  <c:v>10000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</c:ser>
        <c:overlap val="100"/>
        <c:axId val="93336320"/>
        <c:axId val="93338240"/>
      </c:barChart>
      <c:catAx>
        <c:axId val="9333632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3338240"/>
        <c:crosses val="autoZero"/>
        <c:auto val="1"/>
        <c:lblAlgn val="ctr"/>
        <c:lblOffset val="100"/>
      </c:catAx>
      <c:valAx>
        <c:axId val="9333824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($000s)</a:t>
                </a:r>
              </a:p>
            </c:rich>
          </c:tx>
        </c:title>
        <c:numFmt formatCode="&quot;$&quot;#,##0" sourceLinked="0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3336320"/>
        <c:crosses val="autoZero"/>
        <c:crossBetween val="between"/>
      </c:valAx>
    </c:plotArea>
    <c:legend>
      <c:legendPos val="b"/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300" tIns="46651" rIns="93300" bIns="46651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9760" y="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300" tIns="46651" rIns="93300" bIns="46651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3645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300" tIns="46651" rIns="93300" bIns="46651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9760" y="8843645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300" tIns="46651" rIns="93300" bIns="46651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2E408EA3-5B62-4EA5-B2C4-277918848C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300" tIns="46651" rIns="93300" bIns="46651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9760" y="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300" tIns="46651" rIns="93300" bIns="46651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54550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417" y="4421826"/>
            <a:ext cx="5150273" cy="4189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300" tIns="46651" rIns="93300" bIns="4665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3645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300" tIns="46651" rIns="93300" bIns="46651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9760" y="8843645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300" tIns="46651" rIns="93300" bIns="46651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BF1D95CF-A65D-4D54-BDE0-7BC24E4ECD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1D95CF-A65D-4D54-BDE0-7BC24E4ECD63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1D95CF-A65D-4D54-BDE0-7BC24E4ECD6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1D95CF-A65D-4D54-BDE0-7BC24E4ECD6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1D95CF-A65D-4D54-BDE0-7BC24E4ECD63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1D95CF-A65D-4D54-BDE0-7BC24E4ECD6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1D95CF-A65D-4D54-BDE0-7BC24E4ECD6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1D95CF-A65D-4D54-BDE0-7BC24E4ECD6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1D95CF-A65D-4D54-BDE0-7BC24E4ECD63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1D95CF-A65D-4D54-BDE0-7BC24E4ECD63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Powerpointslidemasterback-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209800" y="3505200"/>
            <a:ext cx="6400800" cy="1371600"/>
          </a:xfrm>
        </p:spPr>
        <p:txBody>
          <a:bodyPr/>
          <a:lstStyle>
            <a:lvl1pPr algn="l"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209800" y="5029200"/>
            <a:ext cx="3505200" cy="990600"/>
          </a:xfrm>
        </p:spPr>
        <p:txBody>
          <a:bodyPr/>
          <a:lstStyle>
            <a:lvl1pPr marL="0" indent="0">
              <a:defRPr sz="1400" b="0">
                <a:solidFill>
                  <a:srgbClr val="00408D"/>
                </a:solidFill>
              </a:defRPr>
            </a:lvl1pPr>
          </a:lstStyle>
          <a:p>
            <a:r>
              <a:rPr lang="en-US"/>
              <a:t>Date</a:t>
            </a:r>
          </a:p>
          <a:p>
            <a:r>
              <a:rPr lang="en-US"/>
              <a:t>Name </a:t>
            </a:r>
          </a:p>
          <a:p>
            <a:r>
              <a:rPr lang="en-US"/>
              <a:t>Title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F973C-A8FB-4726-9A82-AA4992463D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50F9AD-757F-4029-A186-AA0AD8BF62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600200"/>
            <a:ext cx="41148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EF6647-AE92-4454-80D2-E2C2F9DF8C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0901FF-F37D-49C3-84E6-3FE076A226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AC3D8-46A2-46F8-85B9-2BE2B1EDE0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7DFD5-6371-410C-A822-8EE9061B78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FB63A-21CB-4A4B-8459-1638A80B45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23894-2F61-4C37-A959-A5AEBB6864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F59C93-6A38-4A55-A434-A99FA1DFD3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28600"/>
            <a:ext cx="20955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1341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306E3-FDEF-49FA-A1B1-E5156458F3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owerpointslidemasterback-0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33600" y="228600"/>
            <a:ext cx="6705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3820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rgbClr val="FF8000"/>
                </a:solidFill>
              </a:defRPr>
            </a:lvl1pPr>
          </a:lstStyle>
          <a:p>
            <a:pPr>
              <a:defRPr/>
            </a:pPr>
            <a:fld id="{E5A7BD8E-398B-4885-B8B4-FE8D9333ED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8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8000"/>
          </a:solidFill>
          <a:latin typeface="Arial" charset="0"/>
          <a:ea typeface="ＭＳ Ｐゴシック" pitchFamily="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8000"/>
          </a:solidFill>
          <a:latin typeface="Arial" charset="0"/>
          <a:ea typeface="ＭＳ Ｐゴシック" pitchFamily="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8000"/>
          </a:solidFill>
          <a:latin typeface="Arial" charset="0"/>
          <a:ea typeface="ＭＳ Ｐゴシック" pitchFamily="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8000"/>
          </a:solidFill>
          <a:latin typeface="Arial" charset="0"/>
          <a:ea typeface="ＭＳ Ｐゴシック" pitchFamily="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2400" b="1">
          <a:solidFill>
            <a:srgbClr val="FF8000"/>
          </a:solidFill>
          <a:latin typeface="Arial" charset="0"/>
          <a:ea typeface="ＭＳ Ｐゴシック" pitchFamily="1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2400" b="1">
          <a:solidFill>
            <a:srgbClr val="FF8000"/>
          </a:solidFill>
          <a:latin typeface="Arial" charset="0"/>
          <a:ea typeface="ＭＳ Ｐゴシック" pitchFamily="1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2400" b="1">
          <a:solidFill>
            <a:srgbClr val="FF8000"/>
          </a:solidFill>
          <a:latin typeface="Arial" charset="0"/>
          <a:ea typeface="ＭＳ Ｐゴシック" pitchFamily="1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2400" b="1">
          <a:solidFill>
            <a:srgbClr val="FF8000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b="1">
          <a:solidFill>
            <a:srgbClr val="FF8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1600" b="1">
          <a:solidFill>
            <a:srgbClr val="00408D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rgbClr val="00408D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rgbClr val="00408D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00408D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00408D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00408D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00408D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0040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28800" y="3657600"/>
            <a:ext cx="6781800" cy="13716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Interstate 95 Corridor Improvement Program</a:t>
            </a:r>
            <a:br>
              <a:rPr lang="en-US" sz="2400" dirty="0" smtClean="0"/>
            </a:br>
            <a:endParaRPr lang="en-US" sz="240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5733280"/>
            <a:ext cx="3886200" cy="286520"/>
          </a:xfrm>
        </p:spPr>
        <p:txBody>
          <a:bodyPr/>
          <a:lstStyle/>
          <a:p>
            <a:pPr eaLnBrk="1" hangingPunct="1"/>
            <a:r>
              <a:rPr lang="en-US" b="1" dirty="0" smtClean="0"/>
              <a:t>June </a:t>
            </a:r>
            <a:r>
              <a:rPr lang="en-US" b="1" dirty="0" smtClean="0"/>
              <a:t>20, </a:t>
            </a:r>
            <a:r>
              <a:rPr lang="en-US" b="1" dirty="0" smtClean="0"/>
              <a:t>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3F973C-A8FB-4726-9A82-AA4992463DE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171450"/>
            <a:ext cx="6705600" cy="11430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Virginia’s Interstate 95</a:t>
            </a:r>
            <a:endParaRPr lang="en-US" sz="2800" i="1" dirty="0" smtClean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5474246" y="2955449"/>
            <a:ext cx="4796406" cy="1628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81000" y="1752600"/>
            <a:ext cx="6629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b="1" kern="0" noProof="0" dirty="0" smtClean="0">
                <a:solidFill>
                  <a:srgbClr val="00408D"/>
                </a:solidFill>
                <a:latin typeface="+mn-lt"/>
                <a:ea typeface="+mn-ea"/>
              </a:rPr>
              <a:t>Opened to Traffic in the 1950’s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dirty="0" smtClean="0">
                <a:ln>
                  <a:noFill/>
                </a:ln>
                <a:solidFill>
                  <a:srgbClr val="00408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178 Miles from N</a:t>
            </a:r>
            <a:r>
              <a:rPr kumimoji="0" lang="en-US" sz="2400" b="1" i="0" u="none" strike="noStrike" kern="0" cap="none" spc="0" normalizeH="0" dirty="0" smtClean="0">
                <a:ln>
                  <a:noFill/>
                </a:ln>
                <a:solidFill>
                  <a:srgbClr val="00408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 to DC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b="1" kern="0" baseline="0" noProof="0" dirty="0" smtClean="0">
                <a:solidFill>
                  <a:srgbClr val="00408D"/>
                </a:solidFill>
                <a:latin typeface="+mn-lt"/>
                <a:ea typeface="+mn-ea"/>
              </a:rPr>
              <a:t>Crosses</a:t>
            </a:r>
            <a:r>
              <a:rPr lang="en-US" sz="2400" b="1" kern="0" noProof="0" dirty="0" smtClean="0">
                <a:solidFill>
                  <a:srgbClr val="00408D"/>
                </a:solidFill>
                <a:latin typeface="+mn-lt"/>
                <a:ea typeface="+mn-ea"/>
              </a:rPr>
              <a:t> 17 Jurisdictions</a:t>
            </a:r>
            <a:endParaRPr lang="en-US" sz="2400" b="1" kern="0" baseline="0" noProof="0" dirty="0" smtClean="0">
              <a:solidFill>
                <a:srgbClr val="00408D"/>
              </a:solidFill>
              <a:latin typeface="+mn-lt"/>
              <a:ea typeface="+mn-ea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b="1" kern="0" dirty="0" smtClean="0">
                <a:solidFill>
                  <a:srgbClr val="00408D"/>
                </a:solidFill>
              </a:rPr>
              <a:t>427 Structures</a:t>
            </a:r>
            <a:endParaRPr kumimoji="0" lang="en-US" sz="2400" b="1" i="0" u="none" strike="noStrike" kern="0" cap="none" spc="0" normalizeH="0" baseline="0" dirty="0" smtClean="0">
              <a:ln>
                <a:noFill/>
              </a:ln>
              <a:solidFill>
                <a:srgbClr val="00408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dirty="0" smtClean="0">
                <a:ln>
                  <a:noFill/>
                </a:ln>
                <a:solidFill>
                  <a:srgbClr val="00408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40%</a:t>
            </a:r>
            <a:r>
              <a:rPr kumimoji="0" lang="en-US" sz="2400" b="1" i="0" u="none" strike="noStrike" kern="0" cap="none" spc="0" normalizeH="0" dirty="0" smtClean="0">
                <a:ln>
                  <a:noFill/>
                </a:ln>
                <a:solidFill>
                  <a:srgbClr val="00408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the Interstate Traffic in Virginia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b="1" kern="0" baseline="0" noProof="0" dirty="0" smtClean="0">
                <a:solidFill>
                  <a:srgbClr val="00408D"/>
                </a:solidFill>
                <a:latin typeface="+mn-lt"/>
                <a:ea typeface="+mn-ea"/>
              </a:rPr>
              <a:t>Some of the Worst</a:t>
            </a:r>
            <a:r>
              <a:rPr lang="en-US" sz="2400" b="1" kern="0" noProof="0" dirty="0" smtClean="0">
                <a:solidFill>
                  <a:srgbClr val="00408D"/>
                </a:solidFill>
                <a:latin typeface="+mn-lt"/>
                <a:ea typeface="+mn-ea"/>
              </a:rPr>
              <a:t> Congestion in the US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dirty="0" smtClean="0">
                <a:ln>
                  <a:noFill/>
                </a:ln>
                <a:solidFill>
                  <a:srgbClr val="00408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67</a:t>
            </a:r>
            <a:r>
              <a:rPr kumimoji="0" lang="en-US" sz="2400" b="1" i="0" u="none" strike="noStrike" kern="0" cap="none" spc="0" normalizeH="0" dirty="0" smtClean="0">
                <a:ln>
                  <a:noFill/>
                </a:ln>
                <a:solidFill>
                  <a:srgbClr val="00408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Fatal Crashes from 2008 to 2010</a:t>
            </a: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7429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8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8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8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943600"/>
            <a:ext cx="885636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3F973C-A8FB-4726-9A82-AA4992463DE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171450"/>
            <a:ext cx="6705600" cy="11430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I-95 is a Critical Link </a:t>
            </a:r>
            <a:br>
              <a:rPr lang="en-US" sz="2800" dirty="0" smtClean="0"/>
            </a:br>
            <a:r>
              <a:rPr lang="en-US" sz="2800" dirty="0" smtClean="0"/>
              <a:t>for Virginia’s Economy</a:t>
            </a:r>
            <a:endParaRPr lang="en-US" sz="2800" i="1" dirty="0" smtClean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943600"/>
            <a:ext cx="885636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81000" y="1752600"/>
            <a:ext cx="655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b="1" kern="0" noProof="0" dirty="0" smtClean="0">
                <a:solidFill>
                  <a:srgbClr val="00408D"/>
                </a:solidFill>
                <a:latin typeface="+mn-lt"/>
                <a:ea typeface="+mn-ea"/>
              </a:rPr>
              <a:t>Serves 45% of Population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dirty="0" smtClean="0">
                <a:ln>
                  <a:noFill/>
                </a:ln>
                <a:solidFill>
                  <a:srgbClr val="00408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Links 1.7</a:t>
            </a:r>
            <a:r>
              <a:rPr kumimoji="0" lang="en-US" sz="2400" b="1" i="0" u="none" strike="noStrike" kern="0" cap="none" spc="0" normalizeH="0" dirty="0" smtClean="0">
                <a:ln>
                  <a:noFill/>
                </a:ln>
                <a:solidFill>
                  <a:srgbClr val="00408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400" b="1" kern="0" dirty="0" smtClean="0">
                <a:solidFill>
                  <a:srgbClr val="00408D"/>
                </a:solidFill>
                <a:latin typeface="+mn-lt"/>
                <a:ea typeface="+mn-ea"/>
              </a:rPr>
              <a:t>M</a:t>
            </a:r>
            <a:r>
              <a:rPr kumimoji="0" lang="en-US" sz="2400" b="1" i="0" u="none" strike="noStrike" kern="0" cap="none" spc="0" normalizeH="0" dirty="0" smtClean="0">
                <a:ln>
                  <a:noFill/>
                </a:ln>
                <a:solidFill>
                  <a:srgbClr val="00408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illion Jobs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b="1" kern="0" baseline="0" noProof="0" dirty="0" smtClean="0">
                <a:solidFill>
                  <a:srgbClr val="00408D"/>
                </a:solidFill>
                <a:latin typeface="+mn-lt"/>
                <a:ea typeface="+mn-ea"/>
              </a:rPr>
              <a:t>Connects Virginians to the World’s</a:t>
            </a:r>
            <a:r>
              <a:rPr lang="en-US" sz="2400" b="1" kern="0" noProof="0" dirty="0" smtClean="0">
                <a:solidFill>
                  <a:srgbClr val="00408D"/>
                </a:solidFill>
                <a:latin typeface="+mn-lt"/>
                <a:ea typeface="+mn-ea"/>
              </a:rPr>
              <a:t> Largest Regional Economy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b="1" kern="0" noProof="0" dirty="0" smtClean="0">
                <a:solidFill>
                  <a:srgbClr val="00408D"/>
                </a:solidFill>
                <a:latin typeface="+mn-lt"/>
                <a:ea typeface="+mn-ea"/>
              </a:rPr>
              <a:t>Links 8 Million Square Feet of Warehouse/Distribution Facilities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b="1" kern="0" noProof="0" dirty="0" smtClean="0">
                <a:solidFill>
                  <a:srgbClr val="00408D"/>
                </a:solidFill>
                <a:latin typeface="+mn-lt"/>
                <a:ea typeface="+mn-ea"/>
              </a:rPr>
              <a:t>Access to 3 International Airports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b="1" kern="0" dirty="0" smtClean="0">
                <a:solidFill>
                  <a:srgbClr val="00408D"/>
                </a:solidFill>
                <a:latin typeface="+mn-lt"/>
                <a:ea typeface="+mn-ea"/>
              </a:rPr>
              <a:t>Serves Richmond and Norfolk Ports</a:t>
            </a:r>
            <a:endParaRPr lang="en-US" sz="2400" b="1" kern="0" noProof="0" dirty="0" smtClean="0">
              <a:solidFill>
                <a:srgbClr val="00408D"/>
              </a:solidFill>
              <a:latin typeface="+mn-lt"/>
              <a:ea typeface="+mn-ea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58097" y="1371599"/>
            <a:ext cx="1628703" cy="4796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171450"/>
            <a:ext cx="6705600" cy="11430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I-95 Needs</a:t>
            </a:r>
            <a:endParaRPr lang="en-US" sz="2800" i="1" dirty="0" smtClean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81000" y="1828800"/>
            <a:ext cx="655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2400" b="1" kern="0" noProof="0" dirty="0" smtClean="0">
              <a:solidFill>
                <a:srgbClr val="00408D"/>
              </a:solidFill>
              <a:latin typeface="+mn-lt"/>
              <a:ea typeface="+mn-ea"/>
            </a:endParaRPr>
          </a:p>
        </p:txBody>
      </p:sp>
      <p:grpSp>
        <p:nvGrpSpPr>
          <p:cNvPr id="2" name="Group 22"/>
          <p:cNvGrpSpPr/>
          <p:nvPr/>
        </p:nvGrpSpPr>
        <p:grpSpPr>
          <a:xfrm>
            <a:off x="171450" y="1828800"/>
            <a:ext cx="8915400" cy="1714500"/>
            <a:chOff x="2476500" y="1967647"/>
            <a:chExt cx="7683190" cy="1714500"/>
          </a:xfrm>
        </p:grpSpPr>
        <p:sp>
          <p:nvSpPr>
            <p:cNvPr id="10" name="TextBox 9"/>
            <p:cNvSpPr txBox="1"/>
            <p:nvPr/>
          </p:nvSpPr>
          <p:spPr>
            <a:xfrm>
              <a:off x="3652798" y="2083891"/>
              <a:ext cx="260969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kern="0" dirty="0" smtClean="0">
                  <a:solidFill>
                    <a:srgbClr val="00408D"/>
                  </a:solidFill>
                </a:rPr>
                <a:t>Mainline Bridges Over </a:t>
              </a:r>
            </a:p>
            <a:p>
              <a:r>
                <a:rPr lang="en-US" sz="2000" b="1" kern="0" dirty="0" smtClean="0">
                  <a:solidFill>
                    <a:srgbClr val="00408D"/>
                  </a:solidFill>
                </a:rPr>
                <a:t>40 Years Old</a:t>
              </a:r>
              <a:endParaRPr lang="en-US" sz="20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695700" y="2923460"/>
              <a:ext cx="2819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kern="0" dirty="0" smtClean="0">
                  <a:solidFill>
                    <a:srgbClr val="00408D"/>
                  </a:solidFill>
                </a:rPr>
                <a:t>Mainline Pavement in Need of Maintenance</a:t>
              </a:r>
              <a:endParaRPr lang="en-US" sz="20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40290" y="2079010"/>
              <a:ext cx="2819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kern="0" dirty="0" smtClean="0">
                  <a:solidFill>
                    <a:srgbClr val="00408D"/>
                  </a:solidFill>
                </a:rPr>
                <a:t>Portion of I-95 at or above Capacity by 2035</a:t>
              </a:r>
              <a:endParaRPr lang="en-US" sz="20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340290" y="2923460"/>
              <a:ext cx="2819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kern="0" dirty="0" smtClean="0">
                  <a:solidFill>
                    <a:srgbClr val="00408D"/>
                  </a:solidFill>
                </a:rPr>
                <a:t>Projected Increase in Travel Time by 2035</a:t>
              </a:r>
              <a:endParaRPr lang="en-US" sz="20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476500" y="1993900"/>
              <a:ext cx="13335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kern="0" dirty="0" smtClean="0">
                  <a:solidFill>
                    <a:schemeClr val="accent2">
                      <a:lumMod val="75000"/>
                    </a:schemeClr>
                  </a:solidFill>
                </a:rPr>
                <a:t>80%</a:t>
              </a:r>
              <a:endParaRPr lang="en-US" sz="48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476500" y="2851150"/>
              <a:ext cx="13335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kern="0" dirty="0" smtClean="0">
                  <a:solidFill>
                    <a:schemeClr val="accent2">
                      <a:lumMod val="75000"/>
                    </a:schemeClr>
                  </a:solidFill>
                </a:rPr>
                <a:t>72%</a:t>
              </a:r>
              <a:endParaRPr lang="en-US" sz="48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262493" y="1967647"/>
              <a:ext cx="13335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kern="0" dirty="0" smtClean="0">
                  <a:solidFill>
                    <a:schemeClr val="accent2">
                      <a:lumMod val="75000"/>
                    </a:schemeClr>
                  </a:solidFill>
                </a:rPr>
                <a:t>67%</a:t>
              </a:r>
              <a:endParaRPr lang="en-US" sz="48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262493" y="2846516"/>
              <a:ext cx="1333500" cy="8356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kern="0" dirty="0" smtClean="0">
                  <a:solidFill>
                    <a:schemeClr val="accent2">
                      <a:lumMod val="75000"/>
                    </a:schemeClr>
                  </a:solidFill>
                </a:rPr>
                <a:t>40%</a:t>
              </a:r>
              <a:endParaRPr lang="en-US" sz="48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5943600"/>
            <a:ext cx="885636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" name="Group 22"/>
          <p:cNvGrpSpPr/>
          <p:nvPr/>
        </p:nvGrpSpPr>
        <p:grpSpPr>
          <a:xfrm>
            <a:off x="1388470" y="3829050"/>
            <a:ext cx="6536329" cy="3024663"/>
            <a:chOff x="3658032" y="1567597"/>
            <a:chExt cx="5024121" cy="3024663"/>
          </a:xfrm>
        </p:grpSpPr>
        <p:sp>
          <p:nvSpPr>
            <p:cNvPr id="24" name="TextBox 23"/>
            <p:cNvSpPr txBox="1"/>
            <p:nvPr/>
          </p:nvSpPr>
          <p:spPr>
            <a:xfrm>
              <a:off x="5645615" y="2372102"/>
              <a:ext cx="303653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kern="0" dirty="0" smtClean="0">
                  <a:solidFill>
                    <a:srgbClr val="00408D"/>
                  </a:solidFill>
                </a:rPr>
                <a:t>Projected 25-Year Funding at Current Levels</a:t>
              </a:r>
              <a:endParaRPr lang="en-US" sz="20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645614" y="1783040"/>
              <a:ext cx="2819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kern="0" dirty="0" smtClean="0">
                  <a:solidFill>
                    <a:srgbClr val="00408D"/>
                  </a:solidFill>
                </a:rPr>
                <a:t>Projected 25-Year Need</a:t>
              </a:r>
              <a:endParaRPr lang="en-US" sz="20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810000" y="2310547"/>
              <a:ext cx="199281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kern="0" dirty="0" smtClean="0">
                  <a:solidFill>
                    <a:schemeClr val="accent2">
                      <a:lumMod val="75000"/>
                    </a:schemeClr>
                  </a:solidFill>
                </a:rPr>
                <a:t>$  2.5B</a:t>
              </a:r>
              <a:endParaRPr lang="en-US" sz="48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810000" y="1567597"/>
              <a:ext cx="199281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kern="0" dirty="0" smtClean="0">
                  <a:solidFill>
                    <a:schemeClr val="accent2">
                      <a:lumMod val="75000"/>
                    </a:schemeClr>
                  </a:solidFill>
                </a:rPr>
                <a:t>$12.1B</a:t>
              </a:r>
              <a:endParaRPr lang="en-US" sz="48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658032" y="3022600"/>
              <a:ext cx="199281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kern="0" dirty="0" smtClean="0">
                  <a:solidFill>
                    <a:srgbClr val="FF0000"/>
                  </a:solidFill>
                </a:rPr>
                <a:t>($  9.6B)</a:t>
              </a:r>
              <a:endParaRPr lang="en-US" sz="48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3997613" y="5486340"/>
            <a:ext cx="40188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kern="0" dirty="0" smtClean="0">
                <a:solidFill>
                  <a:srgbClr val="00408D"/>
                </a:solidFill>
              </a:rPr>
              <a:t>Funding Gap</a:t>
            </a:r>
            <a:endParaRPr lang="en-US" sz="2000" dirty="0"/>
          </a:p>
        </p:txBody>
      </p:sp>
      <p:cxnSp>
        <p:nvCxnSpPr>
          <p:cNvPr id="35" name="Straight Connector 34"/>
          <p:cNvCxnSpPr/>
          <p:nvPr/>
        </p:nvCxnSpPr>
        <p:spPr bwMode="auto">
          <a:xfrm>
            <a:off x="1543050" y="5347716"/>
            <a:ext cx="218715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934200" y="6248400"/>
            <a:ext cx="1905000" cy="457200"/>
          </a:xfrm>
        </p:spPr>
        <p:txBody>
          <a:bodyPr/>
          <a:lstStyle/>
          <a:p>
            <a:pPr>
              <a:defRPr/>
            </a:pPr>
            <a:fld id="{7D3F973C-A8FB-4726-9A82-AA4992463DE4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/>
          <p:nvPr/>
        </p:nvGraphicFramePr>
        <p:xfrm>
          <a:off x="152400" y="1931218"/>
          <a:ext cx="8686800" cy="4698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1403615" y="1143000"/>
            <a:ext cx="6600895" cy="4292600"/>
          </a:xfrm>
        </p:spPr>
        <p:txBody>
          <a:bodyPr/>
          <a:lstStyle/>
          <a:p>
            <a:pPr marL="0" indent="0"/>
            <a:r>
              <a:rPr lang="en-US" dirty="0" smtClean="0">
                <a:solidFill>
                  <a:schemeClr val="accent4"/>
                </a:solidFill>
              </a:rPr>
              <a:t>VDOT is committed to a balanced funding approach to advancing I-95 projects.</a:t>
            </a:r>
          </a:p>
          <a:p>
            <a:pPr marL="0" indent="0" algn="ctr"/>
            <a:endParaRPr lang="en-US" dirty="0" smtClean="0">
              <a:solidFill>
                <a:schemeClr val="accent4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7924800" cy="11430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Balanced Use of Funding</a:t>
            </a:r>
            <a:endParaRPr lang="en-US" sz="2800" i="1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3F973C-A8FB-4726-9A82-AA4992463DE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5943600"/>
            <a:ext cx="885636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1371600"/>
            <a:ext cx="1752600" cy="47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76C4A27-44F9-4DD8-B758-D38741DDC381}" type="slidenum">
              <a:rPr lang="en-US"/>
              <a:pPr/>
              <a:t>6</a:t>
            </a:fld>
            <a:endParaRPr lang="en-US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171450"/>
            <a:ext cx="6705600" cy="11430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Tolling Proposal </a:t>
            </a:r>
            <a:br>
              <a:rPr lang="en-US" sz="2800" dirty="0" smtClean="0"/>
            </a:br>
            <a:r>
              <a:rPr lang="en-US" sz="2800" dirty="0" smtClean="0"/>
              <a:t>Background</a:t>
            </a:r>
            <a:endParaRPr lang="en-US" sz="2800" i="1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6705600" cy="4648200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00408D"/>
                </a:solidFill>
              </a:rPr>
              <a:t>FHWA’s Interstate System Reconstruction and Rehabilitation Pilot Program (ISRRPP) permits a state to toll an interstate facility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Limited to three facilities in three different states</a:t>
            </a:r>
            <a:endParaRPr lang="en-US" sz="1800" dirty="0" smtClean="0"/>
          </a:p>
          <a:p>
            <a:pPr>
              <a:buFont typeface="Arial" pitchFamily="34" charset="0"/>
              <a:buChar char="•"/>
            </a:pPr>
            <a:endParaRPr lang="en-US" sz="700" dirty="0" smtClean="0">
              <a:solidFill>
                <a:srgbClr val="00408D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700" dirty="0" smtClean="0">
              <a:solidFill>
                <a:srgbClr val="00408D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700" dirty="0" smtClean="0">
              <a:solidFill>
                <a:srgbClr val="00408D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00408D"/>
                </a:solidFill>
              </a:rPr>
              <a:t>April 2010: VDOT submitted a proposal to toll I-95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00408D"/>
                </a:solidFill>
              </a:rPr>
              <a:t>January 2011: VDOT submitted an expression of interest</a:t>
            </a:r>
          </a:p>
          <a:p>
            <a:pPr>
              <a:buFont typeface="Arial" pitchFamily="34" charset="0"/>
              <a:buChar char="•"/>
              <a:tabLst>
                <a:tab pos="2057400" algn="l"/>
              </a:tabLst>
            </a:pPr>
            <a:r>
              <a:rPr lang="en-US" dirty="0" smtClean="0">
                <a:solidFill>
                  <a:srgbClr val="00408D"/>
                </a:solidFill>
              </a:rPr>
              <a:t>September 2011:  FHWA granted conditional provisional 	    approval</a:t>
            </a:r>
          </a:p>
          <a:p>
            <a:pPr>
              <a:buFont typeface="Arial" pitchFamily="34" charset="0"/>
              <a:buChar char="•"/>
            </a:pPr>
            <a:endParaRPr lang="en-US" sz="600" dirty="0" smtClean="0">
              <a:solidFill>
                <a:srgbClr val="00408D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600" dirty="0" smtClean="0">
              <a:solidFill>
                <a:srgbClr val="00408D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600" dirty="0" smtClean="0">
              <a:solidFill>
                <a:srgbClr val="00408D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00408D"/>
                </a:solidFill>
              </a:rPr>
              <a:t>The toll revenue will be used to make pavement, structural, operational, capacity, and safety improvements throughout the corridor </a:t>
            </a:r>
            <a:endParaRPr lang="en-US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5943600"/>
            <a:ext cx="885636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76C4A27-44F9-4DD8-B758-D38741DDC381}" type="slidenum">
              <a:rPr lang="en-US"/>
              <a:pPr/>
              <a:t>7</a:t>
            </a:fld>
            <a:endParaRPr lang="en-US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28600"/>
            <a:ext cx="6705600" cy="11430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Outreach &amp; Coordination</a:t>
            </a:r>
            <a:endParaRPr lang="en-US" sz="2800" i="1" dirty="0" smtClean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28650" y="1371600"/>
            <a:ext cx="8382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000" b="1" kern="0" dirty="0" smtClean="0">
                <a:solidFill>
                  <a:srgbClr val="00408D"/>
                </a:solidFill>
              </a:rPr>
              <a:t>Outreach &amp; Coordination (MPOs/PDCs/Local Governments)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1800" b="1" kern="0" dirty="0" smtClean="0">
                <a:solidFill>
                  <a:srgbClr val="00408D"/>
                </a:solidFill>
              </a:rPr>
              <a:t>Kick-off (February 8</a:t>
            </a:r>
            <a:r>
              <a:rPr lang="en-US" sz="1800" b="1" kern="0" baseline="30000" dirty="0" smtClean="0">
                <a:solidFill>
                  <a:srgbClr val="00408D"/>
                </a:solidFill>
              </a:rPr>
              <a:t>th</a:t>
            </a:r>
            <a:r>
              <a:rPr lang="en-US" sz="1800" b="1" kern="0" dirty="0" smtClean="0">
                <a:solidFill>
                  <a:srgbClr val="00408D"/>
                </a:solidFill>
              </a:rPr>
              <a:t> Winter meeting)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1800" b="1" kern="0" dirty="0" smtClean="0">
                <a:solidFill>
                  <a:srgbClr val="00408D"/>
                </a:solidFill>
              </a:rPr>
              <a:t>Individual meetings with MPO &amp; PDC staff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1800" b="1" kern="0" dirty="0" smtClean="0">
                <a:solidFill>
                  <a:srgbClr val="00408D"/>
                </a:solidFill>
              </a:rPr>
              <a:t>Environmental coordination letters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1800" b="1" kern="0" dirty="0" smtClean="0">
                <a:solidFill>
                  <a:srgbClr val="00408D"/>
                </a:solidFill>
              </a:rPr>
              <a:t>MPO Policy Board meetings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1800" b="1" kern="0" dirty="0" smtClean="0">
                <a:solidFill>
                  <a:srgbClr val="00408D"/>
                </a:solidFill>
              </a:rPr>
              <a:t>Regional workshops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b="1" kern="0" dirty="0" smtClean="0">
                <a:solidFill>
                  <a:srgbClr val="00408D"/>
                </a:solidFill>
              </a:rPr>
              <a:t>Business Stakeholders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1800" b="1" kern="0" dirty="0" smtClean="0">
                <a:solidFill>
                  <a:srgbClr val="00408D"/>
                </a:solidFill>
              </a:rPr>
              <a:t>Virginia Trucking Association (Briefing June 14</a:t>
            </a:r>
            <a:r>
              <a:rPr lang="en-US" sz="1800" b="1" kern="0" baseline="30000" dirty="0" smtClean="0">
                <a:solidFill>
                  <a:srgbClr val="00408D"/>
                </a:solidFill>
              </a:rPr>
              <a:t>th</a:t>
            </a:r>
            <a:r>
              <a:rPr lang="en-US" sz="1800" b="1" kern="0" dirty="0" smtClean="0">
                <a:solidFill>
                  <a:srgbClr val="00408D"/>
                </a:solidFill>
              </a:rPr>
              <a:t>)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1800" b="1" kern="0" dirty="0" smtClean="0">
                <a:solidFill>
                  <a:srgbClr val="00408D"/>
                </a:solidFill>
              </a:rPr>
              <a:t>Virginia Chamber of Commerce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1800" b="1" kern="0" dirty="0" smtClean="0">
                <a:solidFill>
                  <a:srgbClr val="00408D"/>
                </a:solidFill>
              </a:rPr>
              <a:t>Others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b="1" kern="0" dirty="0" smtClean="0">
                <a:solidFill>
                  <a:srgbClr val="00408D"/>
                </a:solidFill>
              </a:rPr>
              <a:t>Continued Outreach - Public Meetings (Fall 2012)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1800" b="1" kern="0" dirty="0" smtClean="0">
                <a:solidFill>
                  <a:srgbClr val="00408D"/>
                </a:solidFill>
              </a:rPr>
              <a:t>Residents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1800" b="1" kern="0" dirty="0" smtClean="0">
                <a:solidFill>
                  <a:srgbClr val="00408D"/>
                </a:solidFill>
              </a:rPr>
              <a:t>Businesses</a:t>
            </a:r>
          </a:p>
          <a:p>
            <a:pPr marL="342900" lvl="0" indent="-342900">
              <a:spcBef>
                <a:spcPct val="20000"/>
              </a:spcBef>
              <a:defRPr/>
            </a:pPr>
            <a:endParaRPr lang="en-US" sz="2000" b="1" kern="0" dirty="0" smtClean="0">
              <a:solidFill>
                <a:srgbClr val="00408D"/>
              </a:solidFill>
            </a:endParaRPr>
          </a:p>
          <a:p>
            <a:pPr marL="342900" indent="-342900">
              <a:spcBef>
                <a:spcPct val="20000"/>
              </a:spcBef>
            </a:pPr>
            <a:endParaRPr lang="en-US" sz="2000" b="1" kern="0" dirty="0" smtClean="0">
              <a:solidFill>
                <a:srgbClr val="00408D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943600"/>
            <a:ext cx="885636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76C4A27-44F9-4DD8-B758-D38741DDC381}" type="slidenum">
              <a:rPr lang="en-US"/>
              <a:pPr/>
              <a:t>8</a:t>
            </a:fld>
            <a:endParaRPr lang="en-US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28600"/>
            <a:ext cx="6705600" cy="723299"/>
          </a:xfrm>
        </p:spPr>
        <p:txBody>
          <a:bodyPr/>
          <a:lstStyle/>
          <a:p>
            <a:pPr eaLnBrk="1" hangingPunct="1"/>
            <a:r>
              <a:rPr lang="en-US" sz="2800" dirty="0" smtClean="0"/>
              <a:t>Outreach &amp; Coordination</a:t>
            </a:r>
            <a:endParaRPr lang="en-US" sz="2800" i="1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943600"/>
            <a:ext cx="885636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28650" y="1124720"/>
          <a:ext cx="7803018" cy="26720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974469"/>
                <a:gridCol w="2639484"/>
                <a:gridCol w="218906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MPO Policy Board Briefings</a:t>
                      </a:r>
                    </a:p>
                    <a:p>
                      <a:pPr algn="ctr"/>
                      <a:r>
                        <a:rPr lang="en-US" dirty="0" smtClean="0"/>
                        <a:t>(elected officials)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Process, Scenarios, etc.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Traffic &amp; Revenue, Tolling strategies, etc.</a:t>
                      </a:r>
                      <a:endParaRPr lang="en-US" dirty="0" smtClean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Richmond Area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April 12</a:t>
                      </a:r>
                      <a:r>
                        <a:rPr lang="en-US" baseline="30000" dirty="0" smtClean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June 14</a:t>
                      </a:r>
                      <a:r>
                        <a:rPr lang="en-US" baseline="30000" dirty="0" smtClean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Tri-Cities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April 12</a:t>
                      </a:r>
                      <a:r>
                        <a:rPr lang="en-US" baseline="30000" dirty="0" smtClean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June 14</a:t>
                      </a:r>
                      <a:r>
                        <a:rPr lang="en-US" baseline="30000" dirty="0" smtClean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endParaRPr lang="en-US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Fredericksburg Area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April 16</a:t>
                      </a:r>
                      <a:r>
                        <a:rPr lang="en-US" baseline="30000" dirty="0" smtClean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June 18</a:t>
                      </a:r>
                      <a:r>
                        <a:rPr lang="en-US" baseline="30000" dirty="0" smtClean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endParaRPr lang="en-US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ysClr val="windowText" lastClr="000000"/>
                          </a:solidFill>
                        </a:rPr>
                        <a:t>National Capital Region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April 18</a:t>
                      </a:r>
                      <a:r>
                        <a:rPr lang="en-US" baseline="30000" dirty="0" smtClean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June 20</a:t>
                      </a:r>
                      <a:r>
                        <a:rPr lang="en-US" baseline="30000" dirty="0" smtClean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endParaRPr lang="en-US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18829" y="4226560"/>
          <a:ext cx="6405971" cy="20218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205311"/>
                <a:gridCol w="22006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MPO/Local Government Staff Workshops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Date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Southern</a:t>
                      </a:r>
                      <a:r>
                        <a:rPr lang="en-US" baseline="0" dirty="0" smtClean="0">
                          <a:solidFill>
                            <a:sysClr val="windowText" lastClr="000000"/>
                          </a:solidFill>
                        </a:rPr>
                        <a:t> Workshop (Petersburg)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June 4</a:t>
                      </a:r>
                      <a:r>
                        <a:rPr lang="en-US" baseline="30000" dirty="0" smtClean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Northern Workshop</a:t>
                      </a:r>
                      <a:r>
                        <a:rPr lang="en-US" baseline="0" dirty="0" smtClean="0">
                          <a:solidFill>
                            <a:sysClr val="windowText" lastClr="000000"/>
                          </a:solidFill>
                        </a:rPr>
                        <a:t> (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Fredericksburg)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June 6</a:t>
                      </a:r>
                      <a:r>
                        <a:rPr lang="en-US" baseline="30000" dirty="0" smtClean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Richmond Area MPO</a:t>
                      </a:r>
                      <a:r>
                        <a:rPr lang="en-US" baseline="0" dirty="0" smtClean="0">
                          <a:solidFill>
                            <a:sysClr val="windowText" lastClr="000000"/>
                          </a:solidFill>
                        </a:rPr>
                        <a:t> Transportation Advisory Committee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June12</a:t>
                      </a:r>
                      <a:r>
                        <a:rPr lang="en-US" baseline="30000" dirty="0" smtClean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28600"/>
            <a:ext cx="6000750" cy="1143000"/>
          </a:xfrm>
        </p:spPr>
        <p:txBody>
          <a:bodyPr/>
          <a:lstStyle/>
          <a:p>
            <a:r>
              <a:rPr lang="en-US" sz="2800" dirty="0" smtClean="0"/>
              <a:t>What Toll Rates to Employ?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408D"/>
                </a:solidFill>
              </a:rPr>
              <a:t>If Virginia attempted to fund the entire $9.6 B gap over 25 years by tolls alone, the toll rate required would be:</a:t>
            </a:r>
          </a:p>
          <a:p>
            <a:pPr lvl="1">
              <a:buFont typeface="Arial" pitchFamily="34" charset="0"/>
              <a:buChar char="•"/>
            </a:pPr>
            <a:r>
              <a:rPr lang="en-US" sz="1800" b="0" dirty="0" smtClean="0"/>
              <a:t>Utilizing two collection points, one north of Richmond and one south of Petersburg, the toll rate would be ~ </a:t>
            </a:r>
            <a:r>
              <a:rPr lang="en-US" sz="1800" dirty="0" smtClean="0"/>
              <a:t>$0.53 per mile</a:t>
            </a:r>
            <a:r>
              <a:rPr lang="en-US" sz="1800" b="0" dirty="0" smtClean="0"/>
              <a:t>*</a:t>
            </a:r>
            <a:endParaRPr lang="en-US" sz="1800" b="0" dirty="0" smtClean="0">
              <a:solidFill>
                <a:srgbClr val="FF000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1800" b="0" dirty="0" smtClean="0"/>
              <a:t>Using a barrier system with 6 collection points, the toll rate would be ~ </a:t>
            </a:r>
            <a:r>
              <a:rPr lang="en-US" sz="1800" dirty="0" smtClean="0"/>
              <a:t>$0.27 per mile*</a:t>
            </a:r>
          </a:p>
          <a:p>
            <a:pPr lvl="1">
              <a:buFont typeface="Arial" pitchFamily="34" charset="0"/>
              <a:buChar char="•"/>
            </a:pPr>
            <a:r>
              <a:rPr lang="en-US" sz="1800" b="0" dirty="0" smtClean="0"/>
              <a:t>Using a closed system where all trips were charged based on actual miles traveled, the toll rate would be ~ </a:t>
            </a:r>
            <a:r>
              <a:rPr lang="en-US" sz="1800" dirty="0" smtClean="0"/>
              <a:t>$0.14 per mile</a:t>
            </a:r>
          </a:p>
          <a:p>
            <a:pPr lvl="1" algn="ctr"/>
            <a:endParaRPr lang="en-US" sz="800" dirty="0" smtClean="0"/>
          </a:p>
          <a:p>
            <a:pPr lvl="1">
              <a:buFont typeface="Arial" pitchFamily="34" charset="0"/>
              <a:buChar char="•"/>
            </a:pPr>
            <a:endParaRPr lang="en-US" sz="800" dirty="0" smtClean="0">
              <a:solidFill>
                <a:srgbClr val="00408D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408D"/>
                </a:solidFill>
              </a:rPr>
              <a:t>VDOT analyzed rates from $0.02 to $0.15 per mile</a:t>
            </a:r>
          </a:p>
          <a:p>
            <a:pPr>
              <a:buFont typeface="Arial" pitchFamily="34" charset="0"/>
              <a:buChar char="•"/>
            </a:pPr>
            <a:endParaRPr lang="en-US" sz="2000" dirty="0" smtClean="0">
              <a:solidFill>
                <a:srgbClr val="00408D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408D"/>
                </a:solidFill>
              </a:rPr>
              <a:t>VDOT is requesting approval to initiate tolling at a reduced rate of ~ $0.02 per mile</a:t>
            </a:r>
          </a:p>
          <a:p>
            <a:endParaRPr lang="en-US" sz="800" dirty="0" smtClean="0">
              <a:solidFill>
                <a:srgbClr val="00408D"/>
              </a:solidFill>
            </a:endParaRPr>
          </a:p>
          <a:p>
            <a:pPr marL="635000" indent="-635000"/>
            <a:r>
              <a:rPr lang="en-US" sz="1600" dirty="0" smtClean="0">
                <a:solidFill>
                  <a:srgbClr val="00408D"/>
                </a:solidFill>
              </a:rPr>
              <a:t>	* Note that diversion would be extremely high with rates of $0.27 to $0.53 per mile under these scenarios.</a:t>
            </a:r>
            <a:endParaRPr lang="en-US" sz="1400" dirty="0" smtClean="0">
              <a:solidFill>
                <a:srgbClr val="00408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3F973C-A8FB-4726-9A82-AA4992463DE4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5943600"/>
            <a:ext cx="885636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2550" y="228600"/>
            <a:ext cx="6705600" cy="1143000"/>
          </a:xfrm>
        </p:spPr>
        <p:txBody>
          <a:bodyPr/>
          <a:lstStyle/>
          <a:p>
            <a:r>
              <a:rPr lang="en-US" sz="2800" dirty="0" smtClean="0"/>
              <a:t>Toll Scenarios Analysis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7968"/>
            <a:ext cx="8686800" cy="4987131"/>
          </a:xfrm>
        </p:spPr>
        <p:txBody>
          <a:bodyPr/>
          <a:lstStyle/>
          <a:p>
            <a:r>
              <a:rPr lang="en-US" sz="2000" dirty="0" smtClean="0">
                <a:solidFill>
                  <a:srgbClr val="00408D"/>
                </a:solidFill>
              </a:rPr>
              <a:t>Potential Locations: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408D"/>
                </a:solidFill>
              </a:rPr>
              <a:t>A1:  1 Gantry System (tolling both directions)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408D"/>
                </a:solidFill>
              </a:rPr>
              <a:t>A2:  2 Gantry System (one toll northbound; one toll southbound)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408D"/>
                </a:solidFill>
              </a:rPr>
              <a:t>A3:  2 Gantry System (tolling both directions)</a:t>
            </a:r>
          </a:p>
          <a:p>
            <a:pPr marL="347663" indent="-347663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408D"/>
                </a:solidFill>
              </a:rPr>
              <a:t>B:  	6 Gantry System (tolling both directions at ~ 20 mile intervals)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408D"/>
                </a:solidFill>
              </a:rPr>
              <a:t>C:	Closed System (tolling at every interchange – ramps)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408D"/>
                </a:solidFill>
              </a:rPr>
              <a:t>D:	Hybrid System (mainline tolling + ramp tolling)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408D"/>
                </a:solidFill>
              </a:rPr>
              <a:t>E:	Closed System (tolling between every interchange)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3F973C-A8FB-4726-9A82-AA4992463DE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292" y="228600"/>
            <a:ext cx="6801908" cy="1143000"/>
          </a:xfrm>
        </p:spPr>
        <p:txBody>
          <a:bodyPr/>
          <a:lstStyle/>
          <a:p>
            <a:r>
              <a:rPr lang="en-US" sz="2800" dirty="0" smtClean="0"/>
              <a:t>How to toll?</a:t>
            </a:r>
            <a:br>
              <a:rPr lang="en-US" sz="2800" dirty="0" smtClean="0"/>
            </a:br>
            <a:r>
              <a:rPr lang="en-US" sz="2800" dirty="0" smtClean="0"/>
              <a:t>(location and # of gantries)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7970"/>
            <a:ext cx="8382000" cy="4987130"/>
          </a:xfrm>
        </p:spPr>
        <p:txBody>
          <a:bodyPr/>
          <a:lstStyle/>
          <a:p>
            <a:r>
              <a:rPr lang="en-US" sz="2000" dirty="0" smtClean="0">
                <a:solidFill>
                  <a:srgbClr val="00408D"/>
                </a:solidFill>
              </a:rPr>
              <a:t>Factors to consider (location):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408D"/>
                </a:solidFill>
              </a:rPr>
              <a:t>Traffic Characteristics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Local </a:t>
            </a:r>
            <a:r>
              <a:rPr lang="en-US" dirty="0" err="1" smtClean="0"/>
              <a:t>vs</a:t>
            </a:r>
            <a:r>
              <a:rPr lang="en-US" dirty="0" smtClean="0"/>
              <a:t> long-distance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Truck %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00408D"/>
                </a:solidFill>
              </a:rPr>
              <a:t>Diversion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Availability of routes for local trips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rgbClr val="00408D"/>
                </a:solidFill>
              </a:rPr>
              <a:t>Ability to reduce diversion (i.e. capacity for ramp tolling)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rgbClr val="00408D"/>
                </a:solidFill>
              </a:rPr>
              <a:t>Number and types of businesses in area (i.e. truck services, lodging, food services, etc.)</a:t>
            </a:r>
          </a:p>
          <a:p>
            <a:r>
              <a:rPr lang="en-US" sz="2000" dirty="0" smtClean="0">
                <a:solidFill>
                  <a:srgbClr val="00408D"/>
                </a:solidFill>
              </a:rPr>
              <a:t>Factors to consider (# of gantries):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408D"/>
                </a:solidFill>
              </a:rPr>
              <a:t>Implementation (ease and timeliness of construction, etc.)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408D"/>
                </a:solidFill>
              </a:rPr>
              <a:t>Cost effectiveness of up-front capital costs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408D"/>
                </a:solidFill>
              </a:rPr>
              <a:t>Operations and maintenance implications</a:t>
            </a:r>
          </a:p>
          <a:p>
            <a:pPr>
              <a:buFont typeface="Arial" pitchFamily="34" charset="0"/>
              <a:buChar char="•"/>
            </a:pPr>
            <a:endParaRPr lang="en-US" sz="2000" dirty="0" smtClean="0">
              <a:solidFill>
                <a:srgbClr val="00408D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000" dirty="0" smtClean="0">
              <a:solidFill>
                <a:srgbClr val="00408D"/>
              </a:solidFill>
            </a:endParaRPr>
          </a:p>
          <a:p>
            <a:pPr algn="ctr"/>
            <a:endParaRPr lang="en-US" sz="2000" dirty="0">
              <a:solidFill>
                <a:srgbClr val="00408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3F973C-A8FB-4726-9A82-AA4992463DE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1204" y="1471612"/>
            <a:ext cx="4326996" cy="523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6705600" cy="1143000"/>
          </a:xfrm>
        </p:spPr>
        <p:txBody>
          <a:bodyPr/>
          <a:lstStyle/>
          <a:p>
            <a:r>
              <a:rPr lang="en-US" sz="2800" dirty="0" smtClean="0"/>
              <a:t>Option A-1: One Gantry System (tolling both directions)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438525" cy="4343400"/>
          </a:xfrm>
        </p:spPr>
        <p:txBody>
          <a:bodyPr/>
          <a:lstStyle/>
          <a:p>
            <a:r>
              <a:rPr lang="en-US" dirty="0" smtClean="0">
                <a:solidFill>
                  <a:srgbClr val="00408D"/>
                </a:solidFill>
              </a:rPr>
              <a:t>Current Condition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00408D"/>
                </a:solidFill>
              </a:rPr>
              <a:t>ADT 36,000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00408D"/>
                </a:solidFill>
              </a:rPr>
              <a:t>15% trucks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00408D"/>
                </a:solidFill>
              </a:rPr>
              <a:t>48% of traffic continues through mile marker 100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00408D"/>
                </a:solidFill>
              </a:rPr>
              <a:t>Low commuter traffic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00408D"/>
                </a:solidFill>
              </a:rPr>
              <a:t>Low local trucks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00408D"/>
                </a:solidFill>
              </a:rPr>
              <a:t>High long-haul trucks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00408D"/>
                </a:solidFill>
              </a:rPr>
              <a:t>Items Under Further Review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00408D"/>
                </a:solidFill>
              </a:rPr>
              <a:t>Diversion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00408D"/>
                </a:solidFill>
              </a:rPr>
              <a:t>Toll Rate </a:t>
            </a:r>
            <a:r>
              <a:rPr lang="en-US" dirty="0" err="1" smtClean="0">
                <a:solidFill>
                  <a:srgbClr val="00408D"/>
                </a:solidFill>
              </a:rPr>
              <a:t>vs</a:t>
            </a:r>
            <a:r>
              <a:rPr lang="en-US" dirty="0" smtClean="0">
                <a:solidFill>
                  <a:srgbClr val="00408D"/>
                </a:solidFill>
              </a:rPr>
              <a:t> Revenue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00408D"/>
                </a:solidFill>
              </a:rPr>
              <a:t>Economic Review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solidFill>
                <a:srgbClr val="00408D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dirty="0" smtClean="0">
              <a:solidFill>
                <a:srgbClr val="00408D"/>
              </a:solidFill>
            </a:endParaRPr>
          </a:p>
          <a:p>
            <a:endParaRPr lang="en-US" dirty="0" smtClean="0">
              <a:solidFill>
                <a:srgbClr val="00408D"/>
              </a:solidFill>
            </a:endParaRPr>
          </a:p>
          <a:p>
            <a:endParaRPr lang="en-US" dirty="0">
              <a:solidFill>
                <a:srgbClr val="00408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3F973C-A8FB-4726-9A82-AA4992463DE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943600"/>
            <a:ext cx="885636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92661" y="5328198"/>
            <a:ext cx="1865539" cy="71229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3F973C-A8FB-4726-9A82-AA4992463DE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5943600"/>
            <a:ext cx="885636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585576"/>
            <a:ext cx="6477000" cy="4358024"/>
          </a:xfrm>
        </p:spPr>
        <p:txBody>
          <a:bodyPr/>
          <a:lstStyle/>
          <a:p>
            <a:r>
              <a:rPr lang="en-US" sz="2000" dirty="0" smtClean="0">
                <a:solidFill>
                  <a:srgbClr val="00408D"/>
                </a:solidFill>
              </a:rPr>
              <a:t>	</a:t>
            </a:r>
            <a:r>
              <a:rPr lang="en-US" sz="2000" u="sng" dirty="0" smtClean="0">
                <a:solidFill>
                  <a:srgbClr val="00408D"/>
                </a:solidFill>
              </a:rPr>
              <a:t>A-1: One Gantry System (tolling both directions)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408D"/>
                </a:solidFill>
              </a:rPr>
              <a:t>Location:	</a:t>
            </a:r>
            <a:r>
              <a:rPr lang="en-US" sz="2000" b="0" dirty="0" smtClean="0">
                <a:solidFill>
                  <a:srgbClr val="00408D"/>
                </a:solidFill>
              </a:rPr>
              <a:t>Gantry Between MP 20 and MP 24</a:t>
            </a:r>
          </a:p>
          <a:p>
            <a:r>
              <a:rPr lang="en-US" sz="2000" b="0" dirty="0" smtClean="0">
                <a:solidFill>
                  <a:srgbClr val="00408D"/>
                </a:solidFill>
              </a:rPr>
              <a:t>			Ramp Gantries to Minimize Diversion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408D"/>
                </a:solidFill>
              </a:rPr>
              <a:t>Method:	</a:t>
            </a:r>
            <a:r>
              <a:rPr lang="en-US" sz="2000" b="0" dirty="0" smtClean="0">
                <a:solidFill>
                  <a:srgbClr val="00408D"/>
                </a:solidFill>
              </a:rPr>
              <a:t>Open Road Tolling &amp; Cash Collection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408D"/>
                </a:solidFill>
              </a:rPr>
              <a:t>Rate:	</a:t>
            </a:r>
            <a:r>
              <a:rPr lang="en-US" sz="2000" b="0" dirty="0" smtClean="0">
                <a:solidFill>
                  <a:srgbClr val="00408D"/>
                </a:solidFill>
              </a:rPr>
              <a:t>$4.00 2-Axle Mainline (~$0.02/mile)</a:t>
            </a:r>
          </a:p>
          <a:p>
            <a:r>
              <a:rPr lang="en-US" sz="2000" b="0" dirty="0" smtClean="0">
                <a:solidFill>
                  <a:srgbClr val="00408D"/>
                </a:solidFill>
              </a:rPr>
              <a:t>			$2.00 2-Axle Ramp</a:t>
            </a:r>
            <a:endParaRPr lang="en-US" b="0" dirty="0" smtClean="0">
              <a:solidFill>
                <a:srgbClr val="00408D"/>
              </a:solidFill>
            </a:endParaRPr>
          </a:p>
          <a:p>
            <a:r>
              <a:rPr lang="en-US" sz="2000" dirty="0" smtClean="0">
                <a:solidFill>
                  <a:srgbClr val="00408D"/>
                </a:solidFill>
              </a:rPr>
              <a:t>			</a:t>
            </a:r>
            <a:r>
              <a:rPr lang="en-US" sz="2000" b="0" dirty="0" smtClean="0">
                <a:solidFill>
                  <a:srgbClr val="00408D"/>
                </a:solidFill>
              </a:rPr>
              <a:t>5-Axle Vehicle: 3X Base Rate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408D"/>
                </a:solidFill>
              </a:rPr>
              <a:t>Duration: 	</a:t>
            </a:r>
            <a:r>
              <a:rPr lang="en-US" sz="2000" b="0" dirty="0" smtClean="0">
                <a:solidFill>
                  <a:srgbClr val="00408D"/>
                </a:solidFill>
              </a:rPr>
              <a:t>&gt;30 Yrs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408D"/>
                </a:solidFill>
              </a:rPr>
              <a:t>Operator:	</a:t>
            </a:r>
            <a:r>
              <a:rPr lang="en-US" sz="2000" b="0" dirty="0" smtClean="0">
                <a:solidFill>
                  <a:srgbClr val="00408D"/>
                </a:solidFill>
              </a:rPr>
              <a:t>VDOT will own, operate, and maintain 		(option to contract)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408D"/>
                </a:solidFill>
              </a:rPr>
              <a:t>Congestion Pricing:  </a:t>
            </a:r>
            <a:r>
              <a:rPr lang="en-US" sz="2000" b="0" dirty="0" smtClean="0">
                <a:solidFill>
                  <a:srgbClr val="00408D"/>
                </a:solidFill>
              </a:rPr>
              <a:t>None, Fixed Rates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408D"/>
                </a:solidFill>
              </a:rPr>
              <a:t>Rate Changes: </a:t>
            </a:r>
            <a:r>
              <a:rPr lang="en-US" sz="2000" b="0" dirty="0" smtClean="0">
                <a:solidFill>
                  <a:srgbClr val="00408D"/>
                </a:solidFill>
              </a:rPr>
              <a:t>Indexed to Inflation</a:t>
            </a:r>
            <a:endParaRPr lang="en-US" sz="2000" dirty="0" smtClean="0">
              <a:solidFill>
                <a:srgbClr val="00408D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000" dirty="0" smtClean="0">
              <a:solidFill>
                <a:srgbClr val="00408D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000" dirty="0" smtClean="0">
              <a:solidFill>
                <a:srgbClr val="00408D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000" dirty="0" smtClean="0">
              <a:solidFill>
                <a:srgbClr val="00408D"/>
              </a:solidFill>
            </a:endParaRPr>
          </a:p>
        </p:txBody>
      </p:sp>
      <p:graphicFrame>
        <p:nvGraphicFramePr>
          <p:cNvPr id="92161" name="Object 1"/>
          <p:cNvGraphicFramePr>
            <a:graphicFrameLocks noChangeAspect="1"/>
          </p:cNvGraphicFramePr>
          <p:nvPr/>
        </p:nvGraphicFramePr>
        <p:xfrm>
          <a:off x="6313488" y="1028700"/>
          <a:ext cx="2944812" cy="5314950"/>
        </p:xfrm>
        <a:graphic>
          <a:graphicData uri="http://schemas.openxmlformats.org/presentationml/2006/ole">
            <p:oleObj spid="_x0000_s30722" r:id="rId5" imgW="1862036" imgH="3352441" progId="">
              <p:embed/>
            </p:oleObj>
          </a:graphicData>
        </a:graphic>
      </p:graphicFrame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6705600" cy="1143000"/>
          </a:xfrm>
        </p:spPr>
        <p:txBody>
          <a:bodyPr/>
          <a:lstStyle/>
          <a:p>
            <a:r>
              <a:rPr lang="en-US" sz="2800" dirty="0" smtClean="0"/>
              <a:t>Option A-1: One Gantry System (tolling both directions)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76C4A27-44F9-4DD8-B758-D38741DDC381}" type="slidenum">
              <a:rPr lang="en-US"/>
              <a:pPr/>
              <a:t>14</a:t>
            </a:fld>
            <a:endParaRPr lang="en-US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1806864" y="0"/>
            <a:ext cx="6705600" cy="11430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Benefits of Tolling Revenue</a:t>
            </a:r>
            <a:endParaRPr lang="en-US" sz="2800" i="1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943600"/>
            <a:ext cx="885636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27545" y="1143000"/>
            <a:ext cx="8011655" cy="5281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408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Gross</a:t>
            </a:r>
            <a:r>
              <a:rPr kumimoji="0" lang="en-US" sz="2000" b="1" i="0" u="none" strike="noStrike" kern="0" cap="none" spc="0" normalizeH="0" noProof="0" dirty="0" smtClean="0">
                <a:ln>
                  <a:noFill/>
                </a:ln>
                <a:solidFill>
                  <a:srgbClr val="00408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Revenue Projections: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b="1" kern="0" noProof="0" dirty="0" smtClean="0">
                <a:solidFill>
                  <a:srgbClr val="00408D"/>
                </a:solidFill>
                <a:latin typeface="+mn-lt"/>
                <a:ea typeface="+mn-ea"/>
              </a:rPr>
              <a:t>Scenario A-1	~ $35M - $40M/year (gross)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dirty="0" smtClean="0">
                <a:ln>
                  <a:noFill/>
                </a:ln>
                <a:solidFill>
                  <a:srgbClr val="00408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Other</a:t>
            </a:r>
            <a:r>
              <a:rPr kumimoji="0" lang="en-US" sz="2000" b="1" i="0" u="none" strike="noStrike" kern="0" cap="none" spc="0" normalizeH="0" dirty="0" smtClean="0">
                <a:ln>
                  <a:noFill/>
                </a:ln>
                <a:solidFill>
                  <a:srgbClr val="00408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Scenarios	~ $55M - $160M/year (gross)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00408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408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Acceleration of </a:t>
            </a:r>
            <a:r>
              <a:rPr lang="en-US" sz="2000" b="1" kern="0" noProof="0" dirty="0" smtClean="0">
                <a:solidFill>
                  <a:srgbClr val="00408D"/>
                </a:solidFill>
                <a:latin typeface="+mn-lt"/>
                <a:ea typeface="+mn-ea"/>
              </a:rPr>
              <a:t>an identified need</a:t>
            </a:r>
            <a:r>
              <a:rPr lang="en-US" sz="2000" b="1" kern="0" dirty="0" smtClean="0">
                <a:solidFill>
                  <a:srgbClr val="00408D"/>
                </a:solidFill>
                <a:latin typeface="+mn-lt"/>
                <a:ea typeface="+mn-ea"/>
              </a:rPr>
              <a:t> (SYIP,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408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CLRP, STP,</a:t>
            </a:r>
            <a:r>
              <a:rPr kumimoji="0" lang="en-US" sz="2000" b="1" i="0" u="none" strike="noStrike" kern="0" cap="none" spc="0" normalizeH="0" noProof="0" dirty="0" smtClean="0">
                <a:ln>
                  <a:noFill/>
                </a:ln>
                <a:solidFill>
                  <a:srgbClr val="00408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other priorities) – Potential uses of Scenario A-1 six year revenue: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00408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b="1" kern="0" dirty="0" smtClean="0">
                <a:solidFill>
                  <a:srgbClr val="00408D"/>
                </a:solidFill>
                <a:latin typeface="+mn-lt"/>
                <a:ea typeface="+mn-ea"/>
              </a:rPr>
              <a:t>Safety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b="1" kern="0" dirty="0" smtClean="0">
                <a:solidFill>
                  <a:srgbClr val="00408D"/>
                </a:solidFill>
                <a:latin typeface="+mn-lt"/>
                <a:ea typeface="+mn-ea"/>
              </a:rPr>
              <a:t>I-95/I-64 Overlap Study – Short Term Improvements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b="1" kern="0" dirty="0" smtClean="0">
                <a:solidFill>
                  <a:srgbClr val="00408D"/>
                </a:solidFill>
              </a:rPr>
              <a:t>Mobility/Economic Vitality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b="1" kern="0" dirty="0" smtClean="0">
                <a:solidFill>
                  <a:srgbClr val="00408D"/>
                </a:solidFill>
              </a:rPr>
              <a:t>I-95/I-85/460 Interchange upgrades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b="1" kern="0" dirty="0" smtClean="0">
                <a:solidFill>
                  <a:srgbClr val="00408D"/>
                </a:solidFill>
              </a:rPr>
              <a:t>System Maintenance &amp; Preservation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b="1" kern="0" dirty="0" smtClean="0">
                <a:solidFill>
                  <a:srgbClr val="00408D"/>
                </a:solidFill>
              </a:rPr>
              <a:t>Pavement Reconstruction (~ 35 Lane Miles)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b="1" kern="0" dirty="0" smtClean="0">
                <a:solidFill>
                  <a:srgbClr val="00408D"/>
                </a:solidFill>
              </a:rPr>
              <a:t>Bridge Reconstruction (~ 4 Bridges)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00408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00408D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Preliminary Revenue Projections</a:t>
            </a:r>
            <a:br>
              <a:rPr lang="en-US" dirty="0" smtClean="0"/>
            </a:br>
            <a:r>
              <a:rPr lang="en-US" dirty="0" smtClean="0"/>
              <a:t>Scenario A-1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3820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3F973C-A8FB-4726-9A82-AA4992463DE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76C4A27-44F9-4DD8-B758-D38741DDC381}" type="slidenum">
              <a:rPr lang="en-US"/>
              <a:pPr/>
              <a:t>16</a:t>
            </a:fld>
            <a:endParaRPr lang="en-US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15" y="389539"/>
            <a:ext cx="6705600" cy="779078"/>
          </a:xfrm>
        </p:spPr>
        <p:txBody>
          <a:bodyPr/>
          <a:lstStyle/>
          <a:p>
            <a:pPr eaLnBrk="1" hangingPunct="1"/>
            <a:r>
              <a:rPr lang="en-US" sz="2800" dirty="0" smtClean="0"/>
              <a:t>Preliminary Schedule</a:t>
            </a:r>
            <a:endParaRPr lang="en-US" sz="2800" i="1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38036" y="1543050"/>
            <a:ext cx="7934514" cy="4880144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408D"/>
                </a:solidFill>
              </a:rPr>
              <a:t>Jan – April 2012	Data Collection/Analysis</a:t>
            </a:r>
          </a:p>
          <a:p>
            <a:pPr>
              <a:buFont typeface="Arial" pitchFamily="34" charset="0"/>
              <a:buChar char="•"/>
            </a:pPr>
            <a:endParaRPr lang="en-US" sz="800" dirty="0" smtClean="0">
              <a:solidFill>
                <a:srgbClr val="00408D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408D"/>
                </a:solidFill>
              </a:rPr>
              <a:t>Feb 2012		Vision Plan</a:t>
            </a:r>
          </a:p>
          <a:p>
            <a:pPr>
              <a:buFont typeface="Arial" pitchFamily="34" charset="0"/>
              <a:buChar char="•"/>
            </a:pPr>
            <a:endParaRPr lang="en-US" sz="800" dirty="0" smtClean="0">
              <a:solidFill>
                <a:srgbClr val="00408D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408D"/>
                </a:solidFill>
              </a:rPr>
              <a:t>April 2012		MPO/Locality Briefings </a:t>
            </a:r>
          </a:p>
          <a:p>
            <a:pPr>
              <a:buFont typeface="Arial" pitchFamily="34" charset="0"/>
              <a:buChar char="•"/>
            </a:pPr>
            <a:endParaRPr lang="en-US" sz="800" dirty="0" smtClean="0">
              <a:solidFill>
                <a:srgbClr val="00408D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408D"/>
                </a:solidFill>
              </a:rPr>
              <a:t>May	2012		Preliminary Traffic &amp; Revenue Forecasts, 			tolling scenario analysis, etc.</a:t>
            </a:r>
          </a:p>
          <a:p>
            <a:pPr>
              <a:buFont typeface="Arial" pitchFamily="34" charset="0"/>
              <a:buChar char="•"/>
            </a:pPr>
            <a:endParaRPr lang="en-US" sz="800" dirty="0" smtClean="0">
              <a:solidFill>
                <a:srgbClr val="00408D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408D"/>
                </a:solidFill>
              </a:rPr>
              <a:t>June 2012		MPO/PDC/Locality Workshops</a:t>
            </a:r>
          </a:p>
          <a:p>
            <a:endParaRPr lang="en-US" sz="800" dirty="0" smtClean="0">
              <a:solidFill>
                <a:srgbClr val="00408D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408D"/>
                </a:solidFill>
              </a:rPr>
              <a:t>Summer 2012	Submit ISRRPP application to FHWA</a:t>
            </a:r>
          </a:p>
          <a:p>
            <a:pPr>
              <a:buFont typeface="Arial" pitchFamily="34" charset="0"/>
              <a:buChar char="•"/>
            </a:pPr>
            <a:endParaRPr lang="en-US" sz="800" dirty="0" smtClean="0">
              <a:solidFill>
                <a:srgbClr val="00408D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408D"/>
                </a:solidFill>
              </a:rPr>
              <a:t>Fall 2012		Public Hearings</a:t>
            </a:r>
          </a:p>
          <a:p>
            <a:pPr>
              <a:buFont typeface="Arial" pitchFamily="34" charset="0"/>
              <a:buChar char="•"/>
            </a:pPr>
            <a:endParaRPr lang="en-US" sz="800" dirty="0" smtClean="0">
              <a:solidFill>
                <a:srgbClr val="00408D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408D"/>
                </a:solidFill>
              </a:rPr>
              <a:t>Winter 2012		Execute Tolling Agreement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943600"/>
            <a:ext cx="885636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DOTtemplate1">
  <a:themeElements>
    <a:clrScheme name="VDOTtemplate1 1">
      <a:dk1>
        <a:srgbClr val="0060AA"/>
      </a:dk1>
      <a:lt1>
        <a:srgbClr val="FFFFFF"/>
      </a:lt1>
      <a:dk2>
        <a:srgbClr val="F47735"/>
      </a:dk2>
      <a:lt2>
        <a:srgbClr val="2D2015"/>
      </a:lt2>
      <a:accent1>
        <a:srgbClr val="F47735"/>
      </a:accent1>
      <a:accent2>
        <a:srgbClr val="F79A68"/>
      </a:accent2>
      <a:accent3>
        <a:srgbClr val="FFFFFF"/>
      </a:accent3>
      <a:accent4>
        <a:srgbClr val="005191"/>
      </a:accent4>
      <a:accent5>
        <a:srgbClr val="F8BDAE"/>
      </a:accent5>
      <a:accent6>
        <a:srgbClr val="E08B5E"/>
      </a:accent6>
      <a:hlink>
        <a:srgbClr val="0060AA"/>
      </a:hlink>
      <a:folHlink>
        <a:srgbClr val="949CA1"/>
      </a:folHlink>
    </a:clrScheme>
    <a:fontScheme name="VDOTtemplate1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VDOTtemplate1 1">
        <a:dk1>
          <a:srgbClr val="0060AA"/>
        </a:dk1>
        <a:lt1>
          <a:srgbClr val="FFFFFF"/>
        </a:lt1>
        <a:dk2>
          <a:srgbClr val="F47735"/>
        </a:dk2>
        <a:lt2>
          <a:srgbClr val="2D2015"/>
        </a:lt2>
        <a:accent1>
          <a:srgbClr val="F47735"/>
        </a:accent1>
        <a:accent2>
          <a:srgbClr val="F79A68"/>
        </a:accent2>
        <a:accent3>
          <a:srgbClr val="FFFFFF"/>
        </a:accent3>
        <a:accent4>
          <a:srgbClr val="005191"/>
        </a:accent4>
        <a:accent5>
          <a:srgbClr val="F8BDAE"/>
        </a:accent5>
        <a:accent6>
          <a:srgbClr val="E08B5E"/>
        </a:accent6>
        <a:hlink>
          <a:srgbClr val="0060AA"/>
        </a:hlink>
        <a:folHlink>
          <a:srgbClr val="949C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5174</TotalTime>
  <Words>718</Words>
  <Application>Microsoft Office PowerPoint</Application>
  <PresentationFormat>On-screen Show (4:3)</PresentationFormat>
  <Paragraphs>209</Paragraphs>
  <Slides>16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VDOTtemplate1</vt:lpstr>
      <vt:lpstr>Interstate 95 Corridor Improvement Program </vt:lpstr>
      <vt:lpstr>Virginia’s Interstate 95</vt:lpstr>
      <vt:lpstr>I-95 is a Critical Link  for Virginia’s Economy</vt:lpstr>
      <vt:lpstr>I-95 Needs</vt:lpstr>
      <vt:lpstr>Balanced Use of Funding</vt:lpstr>
      <vt:lpstr>Tolling Proposal  Background</vt:lpstr>
      <vt:lpstr>Outreach &amp; Coordination</vt:lpstr>
      <vt:lpstr>Outreach &amp; Coordination</vt:lpstr>
      <vt:lpstr>What Toll Rates to Employ?</vt:lpstr>
      <vt:lpstr>Toll Scenarios Analysis</vt:lpstr>
      <vt:lpstr>How to toll? (location and # of gantries)</vt:lpstr>
      <vt:lpstr>Option A-1: One Gantry System (tolling both directions)</vt:lpstr>
      <vt:lpstr>Option A-1: One Gantry System (tolling both directions)</vt:lpstr>
      <vt:lpstr>Benefits of Tolling Revenue</vt:lpstr>
      <vt:lpstr>Preliminary Revenue Projections Scenario A-1</vt:lpstr>
      <vt:lpstr>Preliminary Schedule</vt:lpstr>
    </vt:vector>
  </TitlesOfParts>
  <Company>Virginia Department of Transportation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robert.perry</dc:creator>
  <cp:lastModifiedBy>boardroom</cp:lastModifiedBy>
  <cp:revision>596</cp:revision>
  <dcterms:created xsi:type="dcterms:W3CDTF">2007-05-23T14:07:31Z</dcterms:created>
  <dcterms:modified xsi:type="dcterms:W3CDTF">2012-06-20T16:05:06Z</dcterms:modified>
</cp:coreProperties>
</file>