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75" r:id="rId3"/>
    <p:sldId id="283" r:id="rId4"/>
    <p:sldId id="291" r:id="rId5"/>
    <p:sldId id="290" r:id="rId6"/>
    <p:sldId id="277" r:id="rId7"/>
    <p:sldId id="287" r:id="rId8"/>
    <p:sldId id="276" r:id="rId9"/>
    <p:sldId id="259" r:id="rId10"/>
    <p:sldId id="289" r:id="rId11"/>
    <p:sldId id="288" r:id="rId12"/>
    <p:sldId id="264" r:id="rId13"/>
    <p:sldId id="282" r:id="rId14"/>
    <p:sldId id="285" r:id="rId15"/>
    <p:sldId id="281" r:id="rId16"/>
    <p:sldId id="260" r:id="rId17"/>
    <p:sldId id="292" r:id="rId18"/>
    <p:sldId id="278" r:id="rId19"/>
    <p:sldId id="284" r:id="rId20"/>
    <p:sldId id="279"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90" y="-2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1313DE-C644-4E61-A113-2E3529A317E3}" type="doc">
      <dgm:prSet loTypeId="urn:microsoft.com/office/officeart/2005/8/layout/hProcess9" loCatId="process" qsTypeId="urn:microsoft.com/office/officeart/2005/8/quickstyle/simple1" qsCatId="simple" csTypeId="urn:microsoft.com/office/officeart/2005/8/colors/accent1_2" csCatId="accent1" phldr="1"/>
      <dgm:spPr/>
    </dgm:pt>
    <dgm:pt modelId="{260C249B-55B6-42CA-A045-27F33BEF6D0B}">
      <dgm:prSet phldrT="[Text]" custT="1"/>
      <dgm:spPr>
        <a:solidFill>
          <a:schemeClr val="accent3"/>
        </a:solidFill>
      </dgm:spPr>
      <dgm:t>
        <a:bodyPr/>
        <a:lstStyle/>
        <a:p>
          <a:r>
            <a:rPr lang="en-US" sz="1800" baseline="0" dirty="0" smtClean="0">
              <a:solidFill>
                <a:schemeClr val="tx1"/>
              </a:solidFill>
            </a:rPr>
            <a:t>Vision</a:t>
          </a:r>
          <a:endParaRPr lang="en-US" sz="1800" baseline="0" dirty="0">
            <a:solidFill>
              <a:schemeClr val="tx1"/>
            </a:solidFill>
          </a:endParaRPr>
        </a:p>
      </dgm:t>
    </dgm:pt>
    <dgm:pt modelId="{F93BD952-381B-4E0E-817D-59BF44455510}" type="parTrans" cxnId="{5A796393-EDAE-4E90-890D-A71B007784A4}">
      <dgm:prSet/>
      <dgm:spPr/>
      <dgm:t>
        <a:bodyPr/>
        <a:lstStyle/>
        <a:p>
          <a:endParaRPr lang="en-US"/>
        </a:p>
      </dgm:t>
    </dgm:pt>
    <dgm:pt modelId="{9CC66B8E-29DE-4C77-BBF0-7F6DCC81E848}" type="sibTrans" cxnId="{5A796393-EDAE-4E90-890D-A71B007784A4}">
      <dgm:prSet/>
      <dgm:spPr/>
      <dgm:t>
        <a:bodyPr/>
        <a:lstStyle/>
        <a:p>
          <a:endParaRPr lang="en-US"/>
        </a:p>
      </dgm:t>
    </dgm:pt>
    <dgm:pt modelId="{3AAA105C-4A54-4C1F-997B-DDCC90C012CC}">
      <dgm:prSet phldrT="[Text]" custT="1"/>
      <dgm:spPr>
        <a:solidFill>
          <a:schemeClr val="accent6"/>
        </a:solidFill>
      </dgm:spPr>
      <dgm:t>
        <a:bodyPr/>
        <a:lstStyle/>
        <a:p>
          <a:r>
            <a:rPr lang="en-US" sz="1800" baseline="0" dirty="0" smtClean="0">
              <a:solidFill>
                <a:schemeClr val="tx1"/>
              </a:solidFill>
            </a:rPr>
            <a:t>Challenges</a:t>
          </a:r>
          <a:endParaRPr lang="en-US" sz="1800" baseline="0" dirty="0">
            <a:solidFill>
              <a:schemeClr val="tx1"/>
            </a:solidFill>
          </a:endParaRPr>
        </a:p>
      </dgm:t>
    </dgm:pt>
    <dgm:pt modelId="{E3EEB084-4059-49D0-9711-83FECEDDCF96}" type="parTrans" cxnId="{AC9B32EC-1A06-4084-8A31-994F75E8B644}">
      <dgm:prSet/>
      <dgm:spPr/>
      <dgm:t>
        <a:bodyPr/>
        <a:lstStyle/>
        <a:p>
          <a:endParaRPr lang="en-US"/>
        </a:p>
      </dgm:t>
    </dgm:pt>
    <dgm:pt modelId="{47BA1F2D-4340-40C4-BD09-2F2E1DC848F0}" type="sibTrans" cxnId="{AC9B32EC-1A06-4084-8A31-994F75E8B644}">
      <dgm:prSet/>
      <dgm:spPr/>
      <dgm:t>
        <a:bodyPr/>
        <a:lstStyle/>
        <a:p>
          <a:endParaRPr lang="en-US"/>
        </a:p>
      </dgm:t>
    </dgm:pt>
    <dgm:pt modelId="{FB26F272-17F9-4B8C-89FB-CBA27CF9A20F}">
      <dgm:prSet phldrT="[Text]" custT="1"/>
      <dgm:spPr>
        <a:solidFill>
          <a:schemeClr val="accent4"/>
        </a:solidFill>
      </dgm:spPr>
      <dgm:t>
        <a:bodyPr/>
        <a:lstStyle/>
        <a:p>
          <a:r>
            <a:rPr lang="en-US" sz="1800" baseline="0" dirty="0" smtClean="0">
              <a:solidFill>
                <a:schemeClr val="tx1"/>
              </a:solidFill>
            </a:rPr>
            <a:t>Strategies, Programs, and Projects</a:t>
          </a:r>
          <a:endParaRPr lang="en-US" sz="1800" baseline="0" dirty="0">
            <a:solidFill>
              <a:schemeClr val="tx1"/>
            </a:solidFill>
          </a:endParaRPr>
        </a:p>
      </dgm:t>
    </dgm:pt>
    <dgm:pt modelId="{BCEAAD70-29C9-4A65-86FE-7219D8EC97F7}" type="parTrans" cxnId="{B8CE7934-E13F-4EBD-A46A-837530391712}">
      <dgm:prSet/>
      <dgm:spPr/>
      <dgm:t>
        <a:bodyPr/>
        <a:lstStyle/>
        <a:p>
          <a:endParaRPr lang="en-US"/>
        </a:p>
      </dgm:t>
    </dgm:pt>
    <dgm:pt modelId="{56740690-B857-460D-9832-617AC753C4D4}" type="sibTrans" cxnId="{B8CE7934-E13F-4EBD-A46A-837530391712}">
      <dgm:prSet/>
      <dgm:spPr/>
      <dgm:t>
        <a:bodyPr/>
        <a:lstStyle/>
        <a:p>
          <a:endParaRPr lang="en-US"/>
        </a:p>
      </dgm:t>
    </dgm:pt>
    <dgm:pt modelId="{46DDC4B1-7C8B-4A23-9778-A36AA9E1EC95}">
      <dgm:prSet custT="1"/>
      <dgm:spPr/>
      <dgm:t>
        <a:bodyPr/>
        <a:lstStyle/>
        <a:p>
          <a:r>
            <a:rPr lang="en-US" sz="1800" baseline="0" dirty="0" smtClean="0">
              <a:solidFill>
                <a:schemeClr val="tx1"/>
              </a:solidFill>
            </a:rPr>
            <a:t>Goals and Performance Measures</a:t>
          </a:r>
          <a:endParaRPr lang="en-US" sz="1800" baseline="0" dirty="0">
            <a:solidFill>
              <a:schemeClr val="tx1"/>
            </a:solidFill>
          </a:endParaRPr>
        </a:p>
      </dgm:t>
    </dgm:pt>
    <dgm:pt modelId="{DCA4BFB6-59B9-4867-A8DF-44DECE41A7FF}" type="parTrans" cxnId="{F7522E06-E152-441A-8484-6817E04C9EFC}">
      <dgm:prSet/>
      <dgm:spPr/>
      <dgm:t>
        <a:bodyPr/>
        <a:lstStyle/>
        <a:p>
          <a:endParaRPr lang="en-US"/>
        </a:p>
      </dgm:t>
    </dgm:pt>
    <dgm:pt modelId="{D09BB55D-097F-4E24-984C-FE6A7CDBC021}" type="sibTrans" cxnId="{F7522E06-E152-441A-8484-6817E04C9EFC}">
      <dgm:prSet/>
      <dgm:spPr/>
      <dgm:t>
        <a:bodyPr/>
        <a:lstStyle/>
        <a:p>
          <a:endParaRPr lang="en-US"/>
        </a:p>
      </dgm:t>
    </dgm:pt>
    <dgm:pt modelId="{0BCE63F2-9B6E-428C-8A93-D33DDE959AD7}" type="pres">
      <dgm:prSet presAssocID="{F01313DE-C644-4E61-A113-2E3529A317E3}" presName="CompostProcess" presStyleCnt="0">
        <dgm:presLayoutVars>
          <dgm:dir/>
          <dgm:resizeHandles val="exact"/>
        </dgm:presLayoutVars>
      </dgm:prSet>
      <dgm:spPr/>
    </dgm:pt>
    <dgm:pt modelId="{115C49A2-84F0-466B-9BD5-A331B8D6C355}" type="pres">
      <dgm:prSet presAssocID="{F01313DE-C644-4E61-A113-2E3529A317E3}" presName="arrow" presStyleLbl="bgShp" presStyleIdx="0" presStyleCnt="1" custLinFactNeighborX="8310" custLinFactNeighborY="-6522"/>
      <dgm:spPr/>
    </dgm:pt>
    <dgm:pt modelId="{F1BB481F-2491-46BC-B675-16F5AD6EB558}" type="pres">
      <dgm:prSet presAssocID="{F01313DE-C644-4E61-A113-2E3529A317E3}" presName="linearProcess" presStyleCnt="0"/>
      <dgm:spPr/>
    </dgm:pt>
    <dgm:pt modelId="{27AD894A-FFAC-4C9D-82C5-8623F62A2D40}" type="pres">
      <dgm:prSet presAssocID="{260C249B-55B6-42CA-A045-27F33BEF6D0B}" presName="textNode" presStyleLbl="node1" presStyleIdx="0" presStyleCnt="4">
        <dgm:presLayoutVars>
          <dgm:bulletEnabled val="1"/>
        </dgm:presLayoutVars>
      </dgm:prSet>
      <dgm:spPr/>
      <dgm:t>
        <a:bodyPr/>
        <a:lstStyle/>
        <a:p>
          <a:endParaRPr lang="en-US"/>
        </a:p>
      </dgm:t>
    </dgm:pt>
    <dgm:pt modelId="{6E4D3D71-5B66-4A17-BBCA-6145125D9FA6}" type="pres">
      <dgm:prSet presAssocID="{9CC66B8E-29DE-4C77-BBF0-7F6DCC81E848}" presName="sibTrans" presStyleCnt="0"/>
      <dgm:spPr/>
    </dgm:pt>
    <dgm:pt modelId="{AF6F6A1A-17EF-40E8-A826-45A319540431}" type="pres">
      <dgm:prSet presAssocID="{46DDC4B1-7C8B-4A23-9778-A36AA9E1EC95}" presName="textNode" presStyleLbl="node1" presStyleIdx="1" presStyleCnt="4">
        <dgm:presLayoutVars>
          <dgm:bulletEnabled val="1"/>
        </dgm:presLayoutVars>
      </dgm:prSet>
      <dgm:spPr/>
      <dgm:t>
        <a:bodyPr/>
        <a:lstStyle/>
        <a:p>
          <a:endParaRPr lang="en-US"/>
        </a:p>
      </dgm:t>
    </dgm:pt>
    <dgm:pt modelId="{D373A60A-6A76-4027-BD03-C80FCB341B47}" type="pres">
      <dgm:prSet presAssocID="{D09BB55D-097F-4E24-984C-FE6A7CDBC021}" presName="sibTrans" presStyleCnt="0"/>
      <dgm:spPr/>
    </dgm:pt>
    <dgm:pt modelId="{B4E8B657-4373-4437-99C9-FD06EC753554}" type="pres">
      <dgm:prSet presAssocID="{3AAA105C-4A54-4C1F-997B-DDCC90C012CC}" presName="textNode" presStyleLbl="node1" presStyleIdx="2" presStyleCnt="4">
        <dgm:presLayoutVars>
          <dgm:bulletEnabled val="1"/>
        </dgm:presLayoutVars>
      </dgm:prSet>
      <dgm:spPr/>
      <dgm:t>
        <a:bodyPr/>
        <a:lstStyle/>
        <a:p>
          <a:endParaRPr lang="en-US"/>
        </a:p>
      </dgm:t>
    </dgm:pt>
    <dgm:pt modelId="{98D42546-7DE9-40BA-BA92-556E3FE50709}" type="pres">
      <dgm:prSet presAssocID="{47BA1F2D-4340-40C4-BD09-2F2E1DC848F0}" presName="sibTrans" presStyleCnt="0"/>
      <dgm:spPr/>
    </dgm:pt>
    <dgm:pt modelId="{1FBE31CF-11B7-4F35-B7A4-91B927FCF5B2}" type="pres">
      <dgm:prSet presAssocID="{FB26F272-17F9-4B8C-89FB-CBA27CF9A20F}" presName="textNode" presStyleLbl="node1" presStyleIdx="3" presStyleCnt="4">
        <dgm:presLayoutVars>
          <dgm:bulletEnabled val="1"/>
        </dgm:presLayoutVars>
      </dgm:prSet>
      <dgm:spPr/>
      <dgm:t>
        <a:bodyPr/>
        <a:lstStyle/>
        <a:p>
          <a:endParaRPr lang="en-US"/>
        </a:p>
      </dgm:t>
    </dgm:pt>
  </dgm:ptLst>
  <dgm:cxnLst>
    <dgm:cxn modelId="{C4731601-148E-4C16-8D4A-670CB864A59C}" type="presOf" srcId="{FB26F272-17F9-4B8C-89FB-CBA27CF9A20F}" destId="{1FBE31CF-11B7-4F35-B7A4-91B927FCF5B2}" srcOrd="0" destOrd="0" presId="urn:microsoft.com/office/officeart/2005/8/layout/hProcess9"/>
    <dgm:cxn modelId="{000560DF-9173-4E21-85D6-8BE7B6B7AC6B}" type="presOf" srcId="{3AAA105C-4A54-4C1F-997B-DDCC90C012CC}" destId="{B4E8B657-4373-4437-99C9-FD06EC753554}" srcOrd="0" destOrd="0" presId="urn:microsoft.com/office/officeart/2005/8/layout/hProcess9"/>
    <dgm:cxn modelId="{5A796393-EDAE-4E90-890D-A71B007784A4}" srcId="{F01313DE-C644-4E61-A113-2E3529A317E3}" destId="{260C249B-55B6-42CA-A045-27F33BEF6D0B}" srcOrd="0" destOrd="0" parTransId="{F93BD952-381B-4E0E-817D-59BF44455510}" sibTransId="{9CC66B8E-29DE-4C77-BBF0-7F6DCC81E848}"/>
    <dgm:cxn modelId="{F7522E06-E152-441A-8484-6817E04C9EFC}" srcId="{F01313DE-C644-4E61-A113-2E3529A317E3}" destId="{46DDC4B1-7C8B-4A23-9778-A36AA9E1EC95}" srcOrd="1" destOrd="0" parTransId="{DCA4BFB6-59B9-4867-A8DF-44DECE41A7FF}" sibTransId="{D09BB55D-097F-4E24-984C-FE6A7CDBC021}"/>
    <dgm:cxn modelId="{AC9B32EC-1A06-4084-8A31-994F75E8B644}" srcId="{F01313DE-C644-4E61-A113-2E3529A317E3}" destId="{3AAA105C-4A54-4C1F-997B-DDCC90C012CC}" srcOrd="2" destOrd="0" parTransId="{E3EEB084-4059-49D0-9711-83FECEDDCF96}" sibTransId="{47BA1F2D-4340-40C4-BD09-2F2E1DC848F0}"/>
    <dgm:cxn modelId="{6A6A98C6-94F2-4664-983C-78CDD7DA2921}" type="presOf" srcId="{F01313DE-C644-4E61-A113-2E3529A317E3}" destId="{0BCE63F2-9B6E-428C-8A93-D33DDE959AD7}" srcOrd="0" destOrd="0" presId="urn:microsoft.com/office/officeart/2005/8/layout/hProcess9"/>
    <dgm:cxn modelId="{7FEE4A9A-13CF-418F-BC5C-D22B15B387EC}" type="presOf" srcId="{46DDC4B1-7C8B-4A23-9778-A36AA9E1EC95}" destId="{AF6F6A1A-17EF-40E8-A826-45A319540431}" srcOrd="0" destOrd="0" presId="urn:microsoft.com/office/officeart/2005/8/layout/hProcess9"/>
    <dgm:cxn modelId="{B8CE7934-E13F-4EBD-A46A-837530391712}" srcId="{F01313DE-C644-4E61-A113-2E3529A317E3}" destId="{FB26F272-17F9-4B8C-89FB-CBA27CF9A20F}" srcOrd="3" destOrd="0" parTransId="{BCEAAD70-29C9-4A65-86FE-7219D8EC97F7}" sibTransId="{56740690-B857-460D-9832-617AC753C4D4}"/>
    <dgm:cxn modelId="{A545309D-DAE5-4AB7-BE20-400FB74CBDAD}" type="presOf" srcId="{260C249B-55B6-42CA-A045-27F33BEF6D0B}" destId="{27AD894A-FFAC-4C9D-82C5-8623F62A2D40}" srcOrd="0" destOrd="0" presId="urn:microsoft.com/office/officeart/2005/8/layout/hProcess9"/>
    <dgm:cxn modelId="{61A8406E-996C-4915-8C1E-C7D9E7CF75A7}" type="presParOf" srcId="{0BCE63F2-9B6E-428C-8A93-D33DDE959AD7}" destId="{115C49A2-84F0-466B-9BD5-A331B8D6C355}" srcOrd="0" destOrd="0" presId="urn:microsoft.com/office/officeart/2005/8/layout/hProcess9"/>
    <dgm:cxn modelId="{1D2D37BB-B43D-450A-A5B3-2EDA0E862B90}" type="presParOf" srcId="{0BCE63F2-9B6E-428C-8A93-D33DDE959AD7}" destId="{F1BB481F-2491-46BC-B675-16F5AD6EB558}" srcOrd="1" destOrd="0" presId="urn:microsoft.com/office/officeart/2005/8/layout/hProcess9"/>
    <dgm:cxn modelId="{C16149D2-93F0-4B94-9F1D-A6D2DE428CA9}" type="presParOf" srcId="{F1BB481F-2491-46BC-B675-16F5AD6EB558}" destId="{27AD894A-FFAC-4C9D-82C5-8623F62A2D40}" srcOrd="0" destOrd="0" presId="urn:microsoft.com/office/officeart/2005/8/layout/hProcess9"/>
    <dgm:cxn modelId="{1CAAD1E0-01CB-4699-9357-8FC98335D610}" type="presParOf" srcId="{F1BB481F-2491-46BC-B675-16F5AD6EB558}" destId="{6E4D3D71-5B66-4A17-BBCA-6145125D9FA6}" srcOrd="1" destOrd="0" presId="urn:microsoft.com/office/officeart/2005/8/layout/hProcess9"/>
    <dgm:cxn modelId="{195575A1-D019-4399-BC26-033A9BC61536}" type="presParOf" srcId="{F1BB481F-2491-46BC-B675-16F5AD6EB558}" destId="{AF6F6A1A-17EF-40E8-A826-45A319540431}" srcOrd="2" destOrd="0" presId="urn:microsoft.com/office/officeart/2005/8/layout/hProcess9"/>
    <dgm:cxn modelId="{9E85ADF3-AB8F-4381-BFE4-25A3EFF56688}" type="presParOf" srcId="{F1BB481F-2491-46BC-B675-16F5AD6EB558}" destId="{D373A60A-6A76-4027-BD03-C80FCB341B47}" srcOrd="3" destOrd="0" presId="urn:microsoft.com/office/officeart/2005/8/layout/hProcess9"/>
    <dgm:cxn modelId="{0BFFB33B-0393-4252-919B-C87B524CD50E}" type="presParOf" srcId="{F1BB481F-2491-46BC-B675-16F5AD6EB558}" destId="{B4E8B657-4373-4437-99C9-FD06EC753554}" srcOrd="4" destOrd="0" presId="urn:microsoft.com/office/officeart/2005/8/layout/hProcess9"/>
    <dgm:cxn modelId="{1BA52EBA-B2EB-41D6-97C1-810B5DA79030}" type="presParOf" srcId="{F1BB481F-2491-46BC-B675-16F5AD6EB558}" destId="{98D42546-7DE9-40BA-BA92-556E3FE50709}" srcOrd="5" destOrd="0" presId="urn:microsoft.com/office/officeart/2005/8/layout/hProcess9"/>
    <dgm:cxn modelId="{CB261E7F-27DC-4356-9F9D-F0E2CAFF92F7}" type="presParOf" srcId="{F1BB481F-2491-46BC-B675-16F5AD6EB558}" destId="{1FBE31CF-11B7-4F35-B7A4-91B927FCF5B2}" srcOrd="6"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5C49A2-84F0-466B-9BD5-A331B8D6C355}">
      <dsp:nvSpPr>
        <dsp:cNvPr id="0" name=""/>
        <dsp:cNvSpPr/>
      </dsp:nvSpPr>
      <dsp:spPr>
        <a:xfrm>
          <a:off x="1176323" y="0"/>
          <a:ext cx="6865620" cy="3810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AD894A-FFAC-4C9D-82C5-8623F62A2D40}">
      <dsp:nvSpPr>
        <dsp:cNvPr id="0" name=""/>
        <dsp:cNvSpPr/>
      </dsp:nvSpPr>
      <dsp:spPr>
        <a:xfrm>
          <a:off x="2760" y="1142999"/>
          <a:ext cx="1793706" cy="1524000"/>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baseline="0" dirty="0" smtClean="0">
              <a:solidFill>
                <a:schemeClr val="tx1"/>
              </a:solidFill>
            </a:rPr>
            <a:t>Vision</a:t>
          </a:r>
          <a:endParaRPr lang="en-US" sz="1800" kern="1200" baseline="0" dirty="0">
            <a:solidFill>
              <a:schemeClr val="tx1"/>
            </a:solidFill>
          </a:endParaRPr>
        </a:p>
      </dsp:txBody>
      <dsp:txXfrm>
        <a:off x="2760" y="1142999"/>
        <a:ext cx="1793706" cy="1524000"/>
      </dsp:txXfrm>
    </dsp:sp>
    <dsp:sp modelId="{AF6F6A1A-17EF-40E8-A826-45A319540431}">
      <dsp:nvSpPr>
        <dsp:cNvPr id="0" name=""/>
        <dsp:cNvSpPr/>
      </dsp:nvSpPr>
      <dsp:spPr>
        <a:xfrm>
          <a:off x="2095418" y="1142999"/>
          <a:ext cx="1793706" cy="1524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baseline="0" dirty="0" smtClean="0">
              <a:solidFill>
                <a:schemeClr val="tx1"/>
              </a:solidFill>
            </a:rPr>
            <a:t>Goals and Performance Measures</a:t>
          </a:r>
          <a:endParaRPr lang="en-US" sz="1800" kern="1200" baseline="0" dirty="0">
            <a:solidFill>
              <a:schemeClr val="tx1"/>
            </a:solidFill>
          </a:endParaRPr>
        </a:p>
      </dsp:txBody>
      <dsp:txXfrm>
        <a:off x="2095418" y="1142999"/>
        <a:ext cx="1793706" cy="1524000"/>
      </dsp:txXfrm>
    </dsp:sp>
    <dsp:sp modelId="{B4E8B657-4373-4437-99C9-FD06EC753554}">
      <dsp:nvSpPr>
        <dsp:cNvPr id="0" name=""/>
        <dsp:cNvSpPr/>
      </dsp:nvSpPr>
      <dsp:spPr>
        <a:xfrm>
          <a:off x="4188075" y="1142999"/>
          <a:ext cx="1793706" cy="1524000"/>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baseline="0" dirty="0" smtClean="0">
              <a:solidFill>
                <a:schemeClr val="tx1"/>
              </a:solidFill>
            </a:rPr>
            <a:t>Challenges</a:t>
          </a:r>
          <a:endParaRPr lang="en-US" sz="1800" kern="1200" baseline="0" dirty="0">
            <a:solidFill>
              <a:schemeClr val="tx1"/>
            </a:solidFill>
          </a:endParaRPr>
        </a:p>
      </dsp:txBody>
      <dsp:txXfrm>
        <a:off x="4188075" y="1142999"/>
        <a:ext cx="1793706" cy="1524000"/>
      </dsp:txXfrm>
    </dsp:sp>
    <dsp:sp modelId="{1FBE31CF-11B7-4F35-B7A4-91B927FCF5B2}">
      <dsp:nvSpPr>
        <dsp:cNvPr id="0" name=""/>
        <dsp:cNvSpPr/>
      </dsp:nvSpPr>
      <dsp:spPr>
        <a:xfrm>
          <a:off x="6280732" y="1142999"/>
          <a:ext cx="1793706" cy="1524000"/>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baseline="0" dirty="0" smtClean="0">
              <a:solidFill>
                <a:schemeClr val="tx1"/>
              </a:solidFill>
            </a:rPr>
            <a:t>Strategies, Programs, and Projects</a:t>
          </a:r>
          <a:endParaRPr lang="en-US" sz="1800" kern="1200" baseline="0" dirty="0">
            <a:solidFill>
              <a:schemeClr val="tx1"/>
            </a:solidFill>
          </a:endParaRPr>
        </a:p>
      </dsp:txBody>
      <dsp:txXfrm>
        <a:off x="6280732" y="1142999"/>
        <a:ext cx="1793706" cy="15240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936CC7D6-5A3D-4000-B822-F8D5888FF7BF}" type="datetimeFigureOut">
              <a:rPr lang="en-US" smtClean="0"/>
              <a:pPr/>
              <a:t>4/10/2012</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BC303A2-DB27-4DD2-9B55-E987A265CB2D}"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A586F3B-74B8-4A62-93AC-90F1E5FFEA3E}" type="datetimeFigureOut">
              <a:rPr lang="en-US" smtClean="0"/>
              <a:pPr/>
              <a:t>4/10/2012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04CC9BA-6D6B-4E48-AF41-C6F29A8FE2C7}"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89BB58-ED80-4804-A17E-83F3754E8D5C}" type="slidenum">
              <a:rPr lang="en-US"/>
              <a:pPr/>
              <a:t>6</a:t>
            </a:fld>
            <a:endParaRPr lang="en-US" dirty="0"/>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2C45B0F-92DD-4F27-A2AD-0028CC62A89C}" type="slidenum">
              <a:rPr lang="en-US" smtClean="0"/>
              <a:pPr>
                <a:defRPr/>
              </a:pPr>
              <a:t>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t>04/11/2012</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t>04/11/2012</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04/11/2012</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04/11/2012</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04/11/2012</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04/11/2012</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04/11/2012</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7EFA0-BA7A-4EF4-91AB-53D59C602F1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mwcog.org/clr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470025"/>
          </a:xfrm>
        </p:spPr>
        <p:txBody>
          <a:bodyPr>
            <a:normAutofit fontScale="90000"/>
          </a:bodyPr>
          <a:lstStyle/>
          <a:p>
            <a:r>
              <a:rPr lang="en-US" dirty="0" smtClean="0"/>
              <a:t>Transportation Planning Board:</a:t>
            </a:r>
            <a:br>
              <a:rPr lang="en-US" dirty="0" smtClean="0"/>
            </a:br>
            <a:r>
              <a:rPr lang="en-US" dirty="0" smtClean="0"/>
              <a:t>Background, Constrained Long-Range Plan, and Ongoing Work</a:t>
            </a:r>
            <a:endParaRPr lang="en-US" dirty="0"/>
          </a:p>
        </p:txBody>
      </p:sp>
      <p:sp>
        <p:nvSpPr>
          <p:cNvPr id="3" name="Subtitle 2"/>
          <p:cNvSpPr>
            <a:spLocks noGrp="1"/>
          </p:cNvSpPr>
          <p:nvPr>
            <p:ph type="subTitle" idx="1"/>
          </p:nvPr>
        </p:nvSpPr>
        <p:spPr>
          <a:xfrm>
            <a:off x="838200" y="3352800"/>
            <a:ext cx="7467600" cy="1752600"/>
          </a:xfrm>
        </p:spPr>
        <p:txBody>
          <a:bodyPr>
            <a:normAutofit fontScale="85000" lnSpcReduction="20000"/>
          </a:bodyPr>
          <a:lstStyle/>
          <a:p>
            <a:r>
              <a:rPr lang="en-US" dirty="0" smtClean="0"/>
              <a:t>Presentation to the </a:t>
            </a:r>
          </a:p>
          <a:p>
            <a:r>
              <a:rPr lang="en-US" dirty="0" smtClean="0"/>
              <a:t>Board of Directors</a:t>
            </a:r>
          </a:p>
          <a:p>
            <a:r>
              <a:rPr lang="en-US" dirty="0" smtClean="0"/>
              <a:t>Metropolitan Washington Council of Governments </a:t>
            </a:r>
          </a:p>
          <a:p>
            <a:r>
              <a:rPr lang="en-US" dirty="0" smtClean="0"/>
              <a:t>April 11, 2012</a:t>
            </a:r>
          </a:p>
        </p:txBody>
      </p:sp>
      <p:sp>
        <p:nvSpPr>
          <p:cNvPr id="4" name="TextBox 3"/>
          <p:cNvSpPr txBox="1"/>
          <p:nvPr/>
        </p:nvSpPr>
        <p:spPr>
          <a:xfrm>
            <a:off x="1828800" y="5486400"/>
            <a:ext cx="5486400" cy="646331"/>
          </a:xfrm>
          <a:prstGeom prst="rect">
            <a:avLst/>
          </a:prstGeom>
          <a:noFill/>
        </p:spPr>
        <p:txBody>
          <a:bodyPr wrap="square" rtlCol="0">
            <a:spAutoFit/>
          </a:bodyPr>
          <a:lstStyle/>
          <a:p>
            <a:pPr algn="ctr"/>
            <a:r>
              <a:rPr lang="en-US" dirty="0" smtClean="0"/>
              <a:t>Ronald Kirby</a:t>
            </a:r>
          </a:p>
          <a:p>
            <a:pPr algn="ctr"/>
            <a:r>
              <a:rPr lang="en-US" dirty="0" smtClean="0"/>
              <a:t>Director, Department of Transportation Planning</a:t>
            </a:r>
            <a:endParaRPr lang="en-US" dirty="0"/>
          </a:p>
        </p:txBody>
      </p:sp>
      <p:sp>
        <p:nvSpPr>
          <p:cNvPr id="5" name="Date Placeholder 4"/>
          <p:cNvSpPr>
            <a:spLocks noGrp="1"/>
          </p:cNvSpPr>
          <p:nvPr>
            <p:ph type="dt" sz="half" idx="10"/>
          </p:nvPr>
        </p:nvSpPr>
        <p:spPr/>
        <p:txBody>
          <a:bodyPr/>
          <a:lstStyle/>
          <a:p>
            <a:r>
              <a:rPr lang="en-US" dirty="0" smtClean="0"/>
              <a:t>04/11/2012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Autofit/>
          </a:bodyPr>
          <a:lstStyle/>
          <a:p>
            <a:r>
              <a:rPr lang="en-US" sz="4000" dirty="0" smtClean="0"/>
              <a:t>A. </a:t>
            </a:r>
            <a:r>
              <a:rPr lang="en-US" sz="4000" dirty="0" smtClean="0"/>
              <a:t> Transportation </a:t>
            </a:r>
            <a:r>
              <a:rPr lang="en-US" sz="4000" dirty="0" smtClean="0"/>
              <a:t>Planning Board (TPB)</a:t>
            </a:r>
            <a:endParaRPr lang="en-US" sz="4000" dirty="0"/>
          </a:p>
        </p:txBody>
      </p:sp>
      <p:sp>
        <p:nvSpPr>
          <p:cNvPr id="3" name="Content Placeholder 2"/>
          <p:cNvSpPr>
            <a:spLocks noGrp="1"/>
          </p:cNvSpPr>
          <p:nvPr>
            <p:ph idx="1"/>
          </p:nvPr>
        </p:nvSpPr>
        <p:spPr>
          <a:xfrm>
            <a:off x="381000" y="1447800"/>
            <a:ext cx="8092441" cy="5168766"/>
          </a:xfrm>
        </p:spPr>
        <p:txBody>
          <a:bodyPr>
            <a:normAutofit/>
          </a:bodyPr>
          <a:lstStyle/>
          <a:p>
            <a:pPr marL="342900" indent="-342900">
              <a:spcBef>
                <a:spcPct val="50000"/>
              </a:spcBef>
              <a:buSzPct val="35000"/>
              <a:buNone/>
            </a:pPr>
            <a:r>
              <a:rPr lang="en-US" b="1" dirty="0" smtClean="0">
                <a:solidFill>
                  <a:schemeClr val="accent6">
                    <a:lumMod val="50000"/>
                  </a:schemeClr>
                </a:solidFill>
              </a:rPr>
              <a:t>Federally Mandated Role:</a:t>
            </a:r>
            <a:r>
              <a:rPr lang="en-US" b="1" dirty="0" smtClean="0"/>
              <a:t> </a:t>
            </a:r>
          </a:p>
          <a:p>
            <a:pPr marL="690880" lvl="1" indent="-342900">
              <a:spcBef>
                <a:spcPts val="0"/>
              </a:spcBef>
              <a:buSzPct val="80000"/>
              <a:buFont typeface="Arial" pitchFamily="34" charset="0"/>
              <a:buChar char="•"/>
            </a:pPr>
            <a:r>
              <a:rPr lang="en-US" dirty="0" smtClean="0"/>
              <a:t>The Metropolitan Planning Organization (MPO) for the Washington region</a:t>
            </a:r>
          </a:p>
          <a:p>
            <a:pPr marL="690880" lvl="1" indent="-342900">
              <a:spcBef>
                <a:spcPts val="0"/>
              </a:spcBef>
              <a:buSzPct val="80000"/>
              <a:buFont typeface="Arial" pitchFamily="34" charset="0"/>
              <a:buChar char="•"/>
            </a:pPr>
            <a:r>
              <a:rPr lang="en-US" dirty="0" smtClean="0"/>
              <a:t>Established 1965, affiliated with COG in 1966</a:t>
            </a:r>
          </a:p>
          <a:p>
            <a:pPr marL="690880" lvl="1" indent="-342900">
              <a:spcBef>
                <a:spcPts val="0"/>
              </a:spcBef>
              <a:buSzPct val="80000"/>
              <a:buFont typeface="Arial" pitchFamily="34" charset="0"/>
              <a:buChar char="•"/>
            </a:pPr>
            <a:r>
              <a:rPr lang="en-US" dirty="0" smtClean="0"/>
              <a:t>Responsible for coordinating planning and funding for the region’s transportation system </a:t>
            </a:r>
          </a:p>
          <a:p>
            <a:pPr marL="457200" indent="-457200">
              <a:spcBef>
                <a:spcPts val="0"/>
              </a:spcBef>
              <a:buSzPct val="35000"/>
              <a:buNone/>
            </a:pPr>
            <a:r>
              <a:rPr lang="en-US" b="1" dirty="0" smtClean="0">
                <a:solidFill>
                  <a:schemeClr val="accent6">
                    <a:lumMod val="50000"/>
                  </a:schemeClr>
                </a:solidFill>
              </a:rPr>
              <a:t>Members:  </a:t>
            </a:r>
          </a:p>
          <a:p>
            <a:pPr marL="805180" lvl="1" indent="-457200">
              <a:spcBef>
                <a:spcPts val="0"/>
              </a:spcBef>
              <a:buSzPct val="80000"/>
              <a:buFont typeface="Arial" pitchFamily="34" charset="0"/>
              <a:buChar char="•"/>
            </a:pPr>
            <a:r>
              <a:rPr lang="en-US" dirty="0" smtClean="0"/>
              <a:t>Representatives of local governments</a:t>
            </a:r>
          </a:p>
          <a:p>
            <a:pPr marL="805180" lvl="1" indent="-457200">
              <a:spcBef>
                <a:spcPts val="0"/>
              </a:spcBef>
              <a:buSzPct val="80000"/>
              <a:buFont typeface="Arial" pitchFamily="34" charset="0"/>
              <a:buChar char="•"/>
            </a:pPr>
            <a:r>
              <a:rPr lang="en-US" dirty="0" smtClean="0"/>
              <a:t>State transportation agencies</a:t>
            </a:r>
          </a:p>
          <a:p>
            <a:pPr marL="805180" lvl="1" indent="-457200">
              <a:spcBef>
                <a:spcPts val="0"/>
              </a:spcBef>
              <a:buSzPct val="80000"/>
              <a:buFont typeface="Arial" pitchFamily="34" charset="0"/>
              <a:buChar char="•"/>
            </a:pPr>
            <a:r>
              <a:rPr lang="en-US" dirty="0" smtClean="0"/>
              <a:t>State and District of Columbia legislatures</a:t>
            </a:r>
          </a:p>
          <a:p>
            <a:pPr marL="805180" lvl="1" indent="-457200">
              <a:spcBef>
                <a:spcPts val="0"/>
              </a:spcBef>
              <a:buSzPct val="80000"/>
              <a:buFont typeface="Arial" pitchFamily="34" charset="0"/>
              <a:buChar char="•"/>
            </a:pPr>
            <a:r>
              <a:rPr lang="en-US" dirty="0" smtClean="0"/>
              <a:t>WMATA</a:t>
            </a:r>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2</a:t>
            </a:fld>
            <a:endParaRPr lang="en-US" dirty="0"/>
          </a:p>
        </p:txBody>
      </p:sp>
      <p:sp>
        <p:nvSpPr>
          <p:cNvPr id="6" name="Date Placeholder 5"/>
          <p:cNvSpPr>
            <a:spLocks noGrp="1"/>
          </p:cNvSpPr>
          <p:nvPr>
            <p:ph type="dt" sz="half" idx="10"/>
          </p:nvPr>
        </p:nvSpPr>
        <p:spPr/>
        <p:txBody>
          <a:bodyPr/>
          <a:lstStyle/>
          <a:p>
            <a:r>
              <a:rPr lang="en-US" dirty="0" smtClean="0"/>
              <a:t>04/11/2012</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296400" cy="1143000"/>
          </a:xfrm>
        </p:spPr>
        <p:txBody>
          <a:bodyPr>
            <a:normAutofit fontScale="90000"/>
          </a:bodyPr>
          <a:lstStyle/>
          <a:p>
            <a:r>
              <a:rPr lang="en-US" dirty="0" smtClean="0"/>
              <a:t>A. </a:t>
            </a:r>
            <a:r>
              <a:rPr lang="en-US" dirty="0" smtClean="0"/>
              <a:t> Transportation </a:t>
            </a:r>
            <a:r>
              <a:rPr lang="en-US" dirty="0" smtClean="0"/>
              <a:t>Planning Board (TPB) (Cont.)</a:t>
            </a:r>
            <a:endParaRPr lang="en-US" dirty="0"/>
          </a:p>
        </p:txBody>
      </p:sp>
      <p:sp>
        <p:nvSpPr>
          <p:cNvPr id="3" name="Content Placeholder 2"/>
          <p:cNvSpPr>
            <a:spLocks noGrp="1"/>
          </p:cNvSpPr>
          <p:nvPr>
            <p:ph idx="1"/>
          </p:nvPr>
        </p:nvSpPr>
        <p:spPr>
          <a:xfrm>
            <a:off x="228600" y="1600200"/>
            <a:ext cx="8686800" cy="4525963"/>
          </a:xfrm>
        </p:spPr>
        <p:txBody>
          <a:bodyPr/>
          <a:lstStyle/>
          <a:p>
            <a:pPr>
              <a:buNone/>
            </a:pPr>
            <a:r>
              <a:rPr lang="en-US" b="1" dirty="0" smtClean="0">
                <a:solidFill>
                  <a:schemeClr val="accent6">
                    <a:lumMod val="50000"/>
                  </a:schemeClr>
                </a:solidFill>
              </a:rPr>
              <a:t>Principal Activities </a:t>
            </a:r>
            <a:r>
              <a:rPr lang="en-US" b="1" dirty="0" smtClean="0">
                <a:solidFill>
                  <a:schemeClr val="accent6">
                    <a:lumMod val="50000"/>
                  </a:schemeClr>
                </a:solidFill>
              </a:rPr>
              <a:t>of the TPB:</a:t>
            </a:r>
          </a:p>
          <a:p>
            <a:pPr>
              <a:spcBef>
                <a:spcPts val="0"/>
              </a:spcBef>
              <a:buSzPct val="80000"/>
            </a:pPr>
            <a:r>
              <a:rPr lang="en-US" dirty="0" smtClean="0"/>
              <a:t>Financially Constrained Long-Range Plan (CLRP)/ Transportation Improvement Program</a:t>
            </a:r>
          </a:p>
          <a:p>
            <a:pPr>
              <a:spcBef>
                <a:spcPts val="0"/>
              </a:spcBef>
              <a:buSzPct val="80000"/>
            </a:pPr>
            <a:r>
              <a:rPr lang="en-US" dirty="0" smtClean="0"/>
              <a:t>Air Quality Conformity</a:t>
            </a:r>
          </a:p>
          <a:p>
            <a:pPr>
              <a:spcBef>
                <a:spcPts val="0"/>
              </a:spcBef>
              <a:buSzPct val="80000"/>
            </a:pPr>
            <a:r>
              <a:rPr lang="en-US" dirty="0" smtClean="0"/>
              <a:t>Technical Modeling &amp; Forecasting</a:t>
            </a:r>
          </a:p>
          <a:p>
            <a:pPr>
              <a:spcBef>
                <a:spcPts val="0"/>
              </a:spcBef>
              <a:buSzPct val="80000"/>
            </a:pPr>
            <a:r>
              <a:rPr lang="en-US" dirty="0" smtClean="0"/>
              <a:t>Technical Assistance to Member Agencies</a:t>
            </a:r>
          </a:p>
          <a:p>
            <a:pPr>
              <a:buNone/>
            </a:pPr>
            <a:endParaRPr lang="en-US" b="1" dirty="0" smtClean="0"/>
          </a:p>
          <a:p>
            <a:pPr>
              <a:buNone/>
            </a:pPr>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B.  </a:t>
            </a:r>
            <a:r>
              <a:rPr lang="en-US" dirty="0" smtClean="0"/>
              <a:t>TPB’s Annual</a:t>
            </a:r>
            <a:br>
              <a:rPr lang="en-US" dirty="0" smtClean="0"/>
            </a:br>
            <a:r>
              <a:rPr lang="en-US" dirty="0" smtClean="0"/>
              <a:t>United </a:t>
            </a:r>
            <a:r>
              <a:rPr lang="en-US" dirty="0" smtClean="0"/>
              <a:t>Planning Work Program (UPWP)</a:t>
            </a:r>
            <a:endParaRPr lang="en-US" dirty="0"/>
          </a:p>
        </p:txBody>
      </p:sp>
      <p:sp>
        <p:nvSpPr>
          <p:cNvPr id="3" name="Content Placeholder 2"/>
          <p:cNvSpPr>
            <a:spLocks noGrp="1"/>
          </p:cNvSpPr>
          <p:nvPr>
            <p:ph idx="1"/>
          </p:nvPr>
        </p:nvSpPr>
        <p:spPr/>
        <p:txBody>
          <a:bodyPr>
            <a:normAutofit/>
          </a:bodyPr>
          <a:lstStyle/>
          <a:p>
            <a:r>
              <a:rPr lang="en-US" dirty="0" smtClean="0"/>
              <a:t>Single document incorporating all federally assisted state, regional, and local planning activities to be undertaken in the </a:t>
            </a:r>
            <a:r>
              <a:rPr lang="en-US" dirty="0" smtClean="0"/>
              <a:t>region</a:t>
            </a:r>
            <a:endParaRPr lang="en-US" dirty="0" smtClean="0"/>
          </a:p>
          <a:p>
            <a:r>
              <a:rPr lang="en-US" dirty="0" smtClean="0"/>
              <a:t>Required as a basis and condition for all federal funding for transportation planning</a:t>
            </a:r>
          </a:p>
          <a:p>
            <a:r>
              <a:rPr lang="en-US" dirty="0" smtClean="0"/>
              <a:t>Integrated into COG’s fiscal year budget; COG membership dues provide 10 percent match to federal and state funds</a:t>
            </a:r>
            <a:endParaRPr lang="en-US" dirty="0" smtClean="0"/>
          </a:p>
          <a:p>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Slide Number Placeholder 4"/>
          <p:cNvSpPr>
            <a:spLocks noGrp="1"/>
          </p:cNvSpPr>
          <p:nvPr>
            <p:ph type="sldNum" sz="quarter" idx="12"/>
          </p:nvPr>
        </p:nvSpPr>
        <p:spPr/>
        <p:txBody>
          <a:bodyPr/>
          <a:lstStyle/>
          <a:p>
            <a:fld id="{B9A7EFA0-BA7A-4EF4-91AB-53D59C602F19}"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1143000"/>
          </a:xfrm>
        </p:spPr>
        <p:txBody>
          <a:bodyPr>
            <a:normAutofit fontScale="90000"/>
          </a:bodyPr>
          <a:lstStyle/>
          <a:p>
            <a:r>
              <a:rPr lang="en-US" sz="4900" dirty="0" smtClean="0"/>
              <a:t>B.  </a:t>
            </a:r>
            <a:r>
              <a:rPr lang="en-US" sz="4900" dirty="0" smtClean="0"/>
              <a:t>TPB’s Annual UPWP </a:t>
            </a:r>
            <a:r>
              <a:rPr lang="en-US" sz="4900" dirty="0" smtClean="0"/>
              <a:t>(Cont.)</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a:bodyPr>
          <a:lstStyle/>
          <a:p>
            <a:pPr marL="514350" indent="-514350"/>
            <a:r>
              <a:rPr lang="en-US" dirty="0" smtClean="0"/>
              <a:t>FY2013 total funding level </a:t>
            </a:r>
            <a:r>
              <a:rPr lang="en-US" dirty="0" smtClean="0"/>
              <a:t>is </a:t>
            </a:r>
            <a:r>
              <a:rPr lang="en-US" dirty="0" smtClean="0"/>
              <a:t>$12,089,300, </a:t>
            </a:r>
            <a:r>
              <a:rPr lang="en-US" dirty="0" smtClean="0"/>
              <a:t>the </a:t>
            </a:r>
            <a:r>
              <a:rPr lang="en-US" dirty="0" smtClean="0"/>
              <a:t>same as FY2012</a:t>
            </a:r>
          </a:p>
          <a:p>
            <a:pPr marL="514350" indent="-514350"/>
            <a:r>
              <a:rPr lang="en-US" dirty="0" smtClean="0"/>
              <a:t>Federal </a:t>
            </a:r>
            <a:r>
              <a:rPr lang="en-US" dirty="0" smtClean="0"/>
              <a:t>(80</a:t>
            </a:r>
            <a:r>
              <a:rPr lang="en-US" dirty="0" smtClean="0"/>
              <a:t>%), State (10%), Local (10%) from COG dues</a:t>
            </a:r>
          </a:p>
          <a:p>
            <a:pPr marL="514350" indent="-514350"/>
            <a:r>
              <a:rPr lang="en-US" dirty="0" smtClean="0"/>
              <a:t>Federal funds are allocated to MPOs by state DOTs using formulas based on urbanized area population</a:t>
            </a:r>
            <a:endParaRPr lang="en-US" dirty="0" smtClean="0"/>
          </a:p>
          <a:p>
            <a:pPr>
              <a:buNone/>
            </a:pPr>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Slide Number Placeholder 4"/>
          <p:cNvSpPr>
            <a:spLocks noGrp="1"/>
          </p:cNvSpPr>
          <p:nvPr>
            <p:ph type="sldNum" sz="quarter" idx="12"/>
          </p:nvPr>
        </p:nvSpPr>
        <p:spPr/>
        <p:txBody>
          <a:bodyPr/>
          <a:lstStyle/>
          <a:p>
            <a:fld id="{B9A7EFA0-BA7A-4EF4-91AB-53D59C602F19}"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4" name="Rectangle 4"/>
          <p:cNvSpPr>
            <a:spLocks noGrp="1" noChangeArrowheads="1"/>
          </p:cNvSpPr>
          <p:nvPr>
            <p:ph type="title"/>
          </p:nvPr>
        </p:nvSpPr>
        <p:spPr>
          <a:xfrm>
            <a:off x="0" y="228600"/>
            <a:ext cx="9144001" cy="928681"/>
          </a:xfrm>
          <a:noFill/>
          <a:ln/>
        </p:spPr>
        <p:txBody>
          <a:bodyPr anchor="b">
            <a:noAutofit/>
          </a:bodyPr>
          <a:lstStyle/>
          <a:p>
            <a:r>
              <a:rPr lang="en-US" dirty="0" smtClean="0">
                <a:solidFill>
                  <a:schemeClr val="bg2">
                    <a:lumMod val="10000"/>
                  </a:schemeClr>
                </a:solidFill>
                <a:cs typeface="Estrangelo Edessa" pitchFamily="66" charset="0"/>
              </a:rPr>
              <a:t>C.  TPB Vision</a:t>
            </a:r>
            <a:endParaRPr lang="en-US" dirty="0">
              <a:solidFill>
                <a:schemeClr val="bg2">
                  <a:lumMod val="10000"/>
                </a:schemeClr>
              </a:solidFill>
              <a:cs typeface="Estrangelo Edessa" pitchFamily="66" charset="0"/>
            </a:endParaRPr>
          </a:p>
        </p:txBody>
      </p:sp>
      <p:sp>
        <p:nvSpPr>
          <p:cNvPr id="6" name="Slide Number Placeholder 5"/>
          <p:cNvSpPr>
            <a:spLocks noGrp="1"/>
          </p:cNvSpPr>
          <p:nvPr>
            <p:ph type="sldNum" sz="quarter" idx="12"/>
          </p:nvPr>
        </p:nvSpPr>
        <p:spPr/>
        <p:txBody>
          <a:bodyPr/>
          <a:lstStyle/>
          <a:p>
            <a:fld id="{9AAB03A3-8185-4B01-BDE2-D1E8DA0C6CF7}" type="slidenum">
              <a:rPr lang="en-US"/>
              <a:pPr/>
              <a:t>6</a:t>
            </a:fld>
            <a:endParaRPr lang="en-US" dirty="0"/>
          </a:p>
        </p:txBody>
      </p:sp>
      <p:sp>
        <p:nvSpPr>
          <p:cNvPr id="573442" name="Rectangle 2"/>
          <p:cNvSpPr>
            <a:spLocks noChangeArrowheads="1"/>
          </p:cNvSpPr>
          <p:nvPr/>
        </p:nvSpPr>
        <p:spPr bwMode="auto">
          <a:xfrm>
            <a:off x="457200" y="1371600"/>
            <a:ext cx="6400800" cy="4046538"/>
          </a:xfrm>
          <a:prstGeom prst="rect">
            <a:avLst/>
          </a:prstGeom>
          <a:noFill/>
          <a:ln w="9525">
            <a:noFill/>
            <a:miter lim="800000"/>
            <a:headEnd/>
            <a:tailEnd/>
          </a:ln>
          <a:effectLst/>
        </p:spPr>
        <p:txBody>
          <a:bodyPr/>
          <a:lstStyle/>
          <a:p>
            <a:pPr>
              <a:buSzPct val="80000"/>
              <a:buFont typeface="Arial" pitchFamily="34" charset="0"/>
              <a:buChar char="•"/>
            </a:pPr>
            <a:r>
              <a:rPr lang="en-US" sz="3200" dirty="0" smtClean="0">
                <a:cs typeface="Estrangelo Edessa" pitchFamily="66" charset="0"/>
              </a:rPr>
              <a:t>  Adopted in 1998</a:t>
            </a:r>
          </a:p>
          <a:p>
            <a:pPr>
              <a:buSzPct val="80000"/>
              <a:buFont typeface="Arial" pitchFamily="34" charset="0"/>
              <a:buChar char="•"/>
            </a:pPr>
            <a:r>
              <a:rPr lang="en-US" sz="3200" dirty="0">
                <a:cs typeface="Estrangelo Edessa" pitchFamily="66" charset="0"/>
              </a:rPr>
              <a:t> </a:t>
            </a:r>
            <a:r>
              <a:rPr lang="en-US" sz="3200" dirty="0" smtClean="0">
                <a:cs typeface="Estrangelo Edessa" pitchFamily="66" charset="0"/>
              </a:rPr>
              <a:t> </a:t>
            </a:r>
            <a:r>
              <a:rPr lang="en-US" sz="3200" dirty="0" smtClean="0"/>
              <a:t>Policy </a:t>
            </a:r>
            <a:r>
              <a:rPr lang="en-US" sz="3200" dirty="0"/>
              <a:t>framework </a:t>
            </a:r>
            <a:r>
              <a:rPr lang="en-US" sz="3200" dirty="0" smtClean="0"/>
              <a:t>for TPB</a:t>
            </a:r>
          </a:p>
          <a:p>
            <a:pPr>
              <a:buSzPct val="80000"/>
              <a:buFont typeface="Arial" pitchFamily="34" charset="0"/>
              <a:buChar char="•"/>
            </a:pPr>
            <a:r>
              <a:rPr lang="en-US" sz="3200" dirty="0" smtClean="0"/>
              <a:t>  One of four building blocks for </a:t>
            </a:r>
            <a:r>
              <a:rPr lang="en-US" sz="3200" i="1" dirty="0" smtClean="0"/>
              <a:t>Region Forward</a:t>
            </a:r>
          </a:p>
          <a:p>
            <a:pPr>
              <a:buSzPct val="80000"/>
            </a:pPr>
            <a:endParaRPr lang="en-US" sz="3200" i="1" dirty="0" smtClean="0"/>
          </a:p>
          <a:p>
            <a:pPr marL="971550" lvl="1" indent="-514350">
              <a:buSzPct val="80000"/>
              <a:buFont typeface="+mj-lt"/>
              <a:buAutoNum type="arabicPeriod"/>
            </a:pPr>
            <a:endParaRPr lang="en-US" sz="3200" i="1" dirty="0" smtClean="0"/>
          </a:p>
          <a:p>
            <a:pPr marL="742950" lvl="1" indent="-285750" eaLnBrk="1" hangingPunct="1">
              <a:spcBef>
                <a:spcPct val="20000"/>
              </a:spcBef>
              <a:buClr>
                <a:schemeClr val="tx1"/>
              </a:buClr>
            </a:pPr>
            <a:endParaRPr lang="en-US" sz="2800" dirty="0">
              <a:effectLst>
                <a:outerShdw blurRad="38100" dist="38100" dir="2700000" algn="tl">
                  <a:srgbClr val="000000"/>
                </a:outerShdw>
              </a:effectLst>
              <a:latin typeface="Futura Md BT" pitchFamily="34" charset="0"/>
            </a:endParaRPr>
          </a:p>
        </p:txBody>
      </p:sp>
      <p:pic>
        <p:nvPicPr>
          <p:cNvPr id="573443" name="Picture 3"/>
          <p:cNvPicPr>
            <a:picLocks noChangeAspect="1" noChangeArrowheads="1"/>
          </p:cNvPicPr>
          <p:nvPr/>
        </p:nvPicPr>
        <p:blipFill>
          <a:blip r:embed="rId3" cstate="print"/>
          <a:srcRect/>
          <a:stretch>
            <a:fillRect/>
          </a:stretch>
        </p:blipFill>
        <p:spPr bwMode="auto">
          <a:xfrm rot="198009">
            <a:off x="6256381" y="1441088"/>
            <a:ext cx="2500518" cy="2996705"/>
          </a:xfrm>
          <a:prstGeom prst="rect">
            <a:avLst/>
          </a:prstGeom>
          <a:noFill/>
          <a:ln w="9525">
            <a:noFill/>
            <a:miter lim="800000"/>
            <a:headEnd/>
            <a:tailEnd/>
          </a:ln>
          <a:effectLst/>
        </p:spPr>
      </p:pic>
      <p:sp>
        <p:nvSpPr>
          <p:cNvPr id="8" name="Date Placeholder 7"/>
          <p:cNvSpPr>
            <a:spLocks noGrp="1"/>
          </p:cNvSpPr>
          <p:nvPr>
            <p:ph type="dt" sz="half" idx="10"/>
          </p:nvPr>
        </p:nvSpPr>
        <p:spPr/>
        <p:txBody>
          <a:bodyPr/>
          <a:lstStyle/>
          <a:p>
            <a:r>
              <a:rPr lang="en-US" dirty="0" smtClean="0"/>
              <a:t>04/11/2012</a:t>
            </a:r>
            <a:endParaRPr lang="en-US" dirty="0"/>
          </a:p>
        </p:txBody>
      </p:sp>
      <p:sp>
        <p:nvSpPr>
          <p:cNvPr id="9" name="TextBox 8"/>
          <p:cNvSpPr txBox="1"/>
          <p:nvPr/>
        </p:nvSpPr>
        <p:spPr>
          <a:xfrm>
            <a:off x="228600" y="3505200"/>
            <a:ext cx="5791200" cy="2554545"/>
          </a:xfrm>
          <a:prstGeom prst="rect">
            <a:avLst/>
          </a:prstGeom>
          <a:noFill/>
          <a:ln w="28575">
            <a:solidFill>
              <a:srgbClr val="00B050"/>
            </a:solidFill>
          </a:ln>
        </p:spPr>
        <p:txBody>
          <a:bodyPr wrap="square" rtlCol="0">
            <a:spAutoFit/>
          </a:bodyPr>
          <a:lstStyle/>
          <a:p>
            <a:r>
              <a:rPr lang="en-US" sz="1600" b="1" dirty="0" smtClean="0"/>
              <a:t>Vision Statement:  </a:t>
            </a:r>
            <a:r>
              <a:rPr lang="en-US" sz="1600" dirty="0" smtClean="0"/>
              <a:t>In the 21</a:t>
            </a:r>
            <a:r>
              <a:rPr lang="en-US" sz="1600" baseline="30000" dirty="0" smtClean="0"/>
              <a:t>st</a:t>
            </a:r>
            <a:r>
              <a:rPr lang="en-US" sz="1600" dirty="0" smtClean="0"/>
              <a:t> Century, the Washington metropolitan region remains a vibrant world capital with a transportation system that provides efficient movement of people and goods.  </a:t>
            </a:r>
            <a:r>
              <a:rPr lang="en-US" sz="1600" u="sng" dirty="0" smtClean="0"/>
              <a:t>This system promotes the region’s economy and environmental quality</a:t>
            </a:r>
            <a:r>
              <a:rPr lang="en-US" sz="1600" dirty="0" smtClean="0"/>
              <a:t>, and operates in an attractive and safe setting―it is a system that serves everyone.  The system is fiscally sustainable, promotes areas of concentrated growth, manages both demand and capacity, employs the best technology and joins rail, roadway, bus, air, water, pedestrian and bicycle facilities into a fully interconnected network.</a:t>
            </a:r>
            <a:endParaRPr lang="en-US" sz="16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10000"/>
                  </a:schemeClr>
                </a:solidFill>
                <a:cs typeface="Estrangelo Edessa" pitchFamily="66" charset="0"/>
              </a:rPr>
              <a:t>C.  TPB Vision (Cont.)</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u="sng" dirty="0" smtClean="0"/>
              <a:t>Vision Goals:</a:t>
            </a:r>
          </a:p>
          <a:p>
            <a:pPr marL="514350" indent="-514350">
              <a:buFont typeface="+mj-lt"/>
              <a:buAutoNum type="arabicPeriod"/>
            </a:pPr>
            <a:r>
              <a:rPr lang="en-US" dirty="0" smtClean="0"/>
              <a:t>Promote a Comprehensive Range of Transportation Options</a:t>
            </a:r>
          </a:p>
          <a:p>
            <a:pPr marL="514350" indent="-514350">
              <a:buFont typeface="+mj-lt"/>
              <a:buAutoNum type="arabicPeriod"/>
            </a:pPr>
            <a:r>
              <a:rPr lang="en-US" dirty="0" smtClean="0"/>
              <a:t>Promote Transportation Connections, Walkability, and Mixed Use Development in Activity Centers</a:t>
            </a:r>
          </a:p>
          <a:p>
            <a:pPr marL="514350" indent="-514350">
              <a:buFont typeface="+mj-lt"/>
              <a:buAutoNum type="arabicPeriod"/>
            </a:pPr>
            <a:r>
              <a:rPr lang="en-US" dirty="0" smtClean="0"/>
              <a:t>Ensure Adequate Maintenance, Preservation, and Safety of the Existing System</a:t>
            </a:r>
          </a:p>
          <a:p>
            <a:pPr marL="514350" indent="-514350">
              <a:buFont typeface="+mj-lt"/>
              <a:buAutoNum type="arabicPeriod"/>
            </a:pPr>
            <a:r>
              <a:rPr lang="en-US" dirty="0" smtClean="0"/>
              <a:t>Maximize Effectiveness of the Transportation System</a:t>
            </a:r>
          </a:p>
          <a:p>
            <a:pPr marL="514350" indent="-514350">
              <a:buFont typeface="+mj-lt"/>
              <a:buAutoNum type="arabicPeriod"/>
            </a:pPr>
            <a:r>
              <a:rPr lang="en-US" dirty="0" smtClean="0"/>
              <a:t>Enhance Environmental Quality, Protect Human Health, and Improve Energy Efficiency</a:t>
            </a:r>
          </a:p>
          <a:p>
            <a:pPr marL="514350" indent="-514350">
              <a:buFont typeface="+mj-lt"/>
              <a:buAutoNum type="arabicPeriod"/>
            </a:pPr>
            <a:r>
              <a:rPr lang="en-US" dirty="0" smtClean="0"/>
              <a:t>Support International and Inter-Regional Travel and Commerce</a:t>
            </a:r>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Slide Number Placeholder 4"/>
          <p:cNvSpPr>
            <a:spLocks noGrp="1"/>
          </p:cNvSpPr>
          <p:nvPr>
            <p:ph type="sldNum" sz="quarter" idx="12"/>
          </p:nvPr>
        </p:nvSpPr>
        <p:spPr/>
        <p:txBody>
          <a:bodyPr/>
          <a:lstStyle/>
          <a:p>
            <a:fld id="{B9A7EFA0-BA7A-4EF4-91AB-53D59C602F19}"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4000" dirty="0" smtClean="0"/>
              <a:t>D. </a:t>
            </a:r>
            <a:r>
              <a:rPr lang="en-US" sz="4000" dirty="0" smtClean="0"/>
              <a:t> Financially </a:t>
            </a:r>
            <a:r>
              <a:rPr lang="en-US" sz="4000" dirty="0" smtClean="0"/>
              <a:t>Constrained Long-Range Transportation Plan (CLRP)</a:t>
            </a:r>
            <a:endParaRPr lang="en-US" sz="4000" dirty="0"/>
          </a:p>
        </p:txBody>
      </p:sp>
      <p:sp>
        <p:nvSpPr>
          <p:cNvPr id="3" name="Content Placeholder 2"/>
          <p:cNvSpPr>
            <a:spLocks noGrp="1"/>
          </p:cNvSpPr>
          <p:nvPr>
            <p:ph idx="1"/>
          </p:nvPr>
        </p:nvSpPr>
        <p:spPr>
          <a:xfrm>
            <a:off x="457200" y="1689234"/>
            <a:ext cx="7900417" cy="4406766"/>
          </a:xfrm>
        </p:spPr>
        <p:txBody>
          <a:bodyPr>
            <a:normAutofit lnSpcReduction="10000"/>
          </a:bodyPr>
          <a:lstStyle/>
          <a:p>
            <a:r>
              <a:rPr lang="en-US" sz="2800" dirty="0" smtClean="0"/>
              <a:t>Developed cooperatively by government bodies and agencies represented on the TPB</a:t>
            </a:r>
          </a:p>
          <a:p>
            <a:r>
              <a:rPr lang="en-US" sz="2800" dirty="0" smtClean="0"/>
              <a:t>Contains all regionally significant transportation projects and programs</a:t>
            </a:r>
          </a:p>
          <a:p>
            <a:r>
              <a:rPr lang="en-US" sz="2800" dirty="0" smtClean="0"/>
              <a:t>Over 750 projects, including major highway and transit investments such as Dulles Rail, Purple Line, DC Streetcar, and I-95 HOT Lanes</a:t>
            </a:r>
          </a:p>
          <a:p>
            <a:r>
              <a:rPr lang="en-US" sz="2800" dirty="0" smtClean="0"/>
              <a:t>Updated every four </a:t>
            </a:r>
            <a:r>
              <a:rPr lang="en-US" sz="2800" dirty="0" smtClean="0"/>
              <a:t>years, amended annually</a:t>
            </a:r>
            <a:endParaRPr lang="en-US" sz="2800" dirty="0" smtClean="0"/>
          </a:p>
          <a:p>
            <a:r>
              <a:rPr lang="en-US" sz="2800" dirty="0" smtClean="0"/>
              <a:t>Funding must be “reasonably expected to be available”</a:t>
            </a:r>
          </a:p>
          <a:p>
            <a:pPr>
              <a:buNone/>
            </a:pPr>
            <a:endParaRPr lang="en-US" sz="2800" dirty="0" smtClean="0"/>
          </a:p>
        </p:txBody>
      </p:sp>
      <p:sp>
        <p:nvSpPr>
          <p:cNvPr id="4" name="Slide Number Placeholder 3"/>
          <p:cNvSpPr>
            <a:spLocks noGrp="1"/>
          </p:cNvSpPr>
          <p:nvPr>
            <p:ph type="sldNum" sz="quarter" idx="12"/>
          </p:nvPr>
        </p:nvSpPr>
        <p:spPr/>
        <p:txBody>
          <a:bodyPr/>
          <a:lstStyle/>
          <a:p>
            <a:pPr>
              <a:defRPr/>
            </a:pPr>
            <a:fld id="{0B434D85-4620-4484-BEC5-3318633A2EA6}" type="slidenum">
              <a:rPr lang="en-US" smtClean="0"/>
              <a:pPr>
                <a:defRPr/>
              </a:pPr>
              <a:t>8</a:t>
            </a:fld>
            <a:endParaRPr lang="en-US" dirty="0"/>
          </a:p>
        </p:txBody>
      </p:sp>
      <p:sp>
        <p:nvSpPr>
          <p:cNvPr id="6" name="Date Placeholder 5"/>
          <p:cNvSpPr>
            <a:spLocks noGrp="1"/>
          </p:cNvSpPr>
          <p:nvPr>
            <p:ph type="dt" sz="half" idx="10"/>
          </p:nvPr>
        </p:nvSpPr>
        <p:spPr/>
        <p:txBody>
          <a:bodyPr/>
          <a:lstStyle/>
          <a:p>
            <a:r>
              <a:rPr lang="en-US" dirty="0" smtClean="0"/>
              <a:t>04/11/2012</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fontScale="90000"/>
          </a:bodyPr>
          <a:lstStyle/>
          <a:p>
            <a:r>
              <a:rPr lang="en-US" dirty="0" smtClean="0"/>
              <a:t>D. </a:t>
            </a:r>
            <a:r>
              <a:rPr lang="en-US" dirty="0" smtClean="0"/>
              <a:t> Financially </a:t>
            </a:r>
            <a:r>
              <a:rPr lang="en-US" dirty="0" smtClean="0"/>
              <a:t>Constrained Long-Range Transportation Plan (CLRP) (Cont.)</a:t>
            </a:r>
            <a:endParaRPr lang="en-US" dirty="0"/>
          </a:p>
        </p:txBody>
      </p:sp>
      <p:sp>
        <p:nvSpPr>
          <p:cNvPr id="3" name="Content Placeholder 2"/>
          <p:cNvSpPr>
            <a:spLocks noGrp="1"/>
          </p:cNvSpPr>
          <p:nvPr>
            <p:ph idx="1"/>
          </p:nvPr>
        </p:nvSpPr>
        <p:spPr>
          <a:xfrm>
            <a:off x="228600" y="1600200"/>
            <a:ext cx="8915400" cy="4525963"/>
          </a:xfrm>
        </p:spPr>
        <p:txBody>
          <a:bodyPr>
            <a:normAutofit/>
          </a:bodyPr>
          <a:lstStyle/>
          <a:p>
            <a:r>
              <a:rPr lang="en-US" i="1" dirty="0" smtClean="0"/>
              <a:t>CLRP 2010</a:t>
            </a:r>
            <a:r>
              <a:rPr lang="en-US" dirty="0" smtClean="0"/>
              <a:t> update</a:t>
            </a:r>
          </a:p>
          <a:p>
            <a:r>
              <a:rPr lang="en-US" dirty="0" smtClean="0">
                <a:latin typeface="+mn-lt"/>
                <a:hlinkClick r:id="rId2"/>
              </a:rPr>
              <a:t>www.mwcog.org/clrp</a:t>
            </a:r>
            <a:r>
              <a:rPr lang="en-US" dirty="0" smtClean="0">
                <a:latin typeface="+mn-lt"/>
              </a:rPr>
              <a:t> </a:t>
            </a:r>
            <a:endParaRPr lang="en-US" dirty="0" smtClean="0"/>
          </a:p>
          <a:p>
            <a:r>
              <a:rPr lang="en-US" dirty="0" smtClean="0"/>
              <a:t>Provides baseline data and forecasts through 2040</a:t>
            </a:r>
          </a:p>
          <a:p>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Slide Number Placeholder 4"/>
          <p:cNvSpPr>
            <a:spLocks noGrp="1"/>
          </p:cNvSpPr>
          <p:nvPr>
            <p:ph type="sldNum" sz="quarter" idx="12"/>
          </p:nvPr>
        </p:nvSpPr>
        <p:spPr/>
        <p:txBody>
          <a:bodyPr/>
          <a:lstStyle/>
          <a:p>
            <a:fld id="{B9A7EFA0-BA7A-4EF4-91AB-53D59C602F19}" type="slidenum">
              <a:rPr lang="en-US" smtClean="0"/>
              <a:pPr/>
              <a:t>9</a:t>
            </a:fld>
            <a:endParaRPr lang="en-US" dirty="0"/>
          </a:p>
        </p:txBody>
      </p:sp>
      <p:pic>
        <p:nvPicPr>
          <p:cNvPr id="7" name="Picture 2"/>
          <p:cNvPicPr>
            <a:picLocks noChangeAspect="1" noChangeArrowheads="1"/>
          </p:cNvPicPr>
          <p:nvPr/>
        </p:nvPicPr>
        <p:blipFill>
          <a:blip r:embed="rId3" cstate="print"/>
          <a:srcRect l="58183" t="9073" r="8839" b="26283"/>
          <a:stretch>
            <a:fillRect/>
          </a:stretch>
        </p:blipFill>
        <p:spPr bwMode="auto">
          <a:xfrm rot="21247811">
            <a:off x="2564438" y="3594075"/>
            <a:ext cx="3363487" cy="2637291"/>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2" cstate="print"/>
          <a:srcRect/>
          <a:stretch>
            <a:fillRect/>
          </a:stretch>
        </p:blipFill>
        <p:spPr bwMode="auto">
          <a:xfrm>
            <a:off x="7543800" y="4572000"/>
            <a:ext cx="1728537" cy="2771274"/>
          </a:xfrm>
          <a:prstGeom prst="rect">
            <a:avLst/>
          </a:prstGeom>
          <a:noFill/>
          <a:ln w="9525">
            <a:noFill/>
            <a:miter lim="800000"/>
            <a:headEnd/>
            <a:tailEnd/>
          </a:ln>
          <a:effectLst/>
        </p:spPr>
      </p:pic>
      <p:sp>
        <p:nvSpPr>
          <p:cNvPr id="2" name="Title 1"/>
          <p:cNvSpPr>
            <a:spLocks noGrp="1"/>
          </p:cNvSpPr>
          <p:nvPr>
            <p:ph type="title"/>
          </p:nvPr>
        </p:nvSpPr>
        <p:spPr>
          <a:xfrm>
            <a:off x="457200" y="0"/>
            <a:ext cx="8229600" cy="1143000"/>
          </a:xfrm>
        </p:spPr>
        <p:txBody>
          <a:bodyPr/>
          <a:lstStyle/>
          <a:p>
            <a:r>
              <a:rPr lang="en-US" dirty="0" smtClean="0"/>
              <a:t>E. </a:t>
            </a:r>
            <a:r>
              <a:rPr lang="en-US" dirty="0" smtClean="0"/>
              <a:t> Ongoing </a:t>
            </a:r>
            <a:r>
              <a:rPr lang="en-US" dirty="0" smtClean="0"/>
              <a:t>TPB Programs</a:t>
            </a:r>
            <a:endParaRPr lang="en-US" dirty="0"/>
          </a:p>
        </p:txBody>
      </p:sp>
      <p:sp>
        <p:nvSpPr>
          <p:cNvPr id="3" name="Content Placeholder 2"/>
          <p:cNvSpPr>
            <a:spLocks noGrp="1"/>
          </p:cNvSpPr>
          <p:nvPr>
            <p:ph idx="1"/>
          </p:nvPr>
        </p:nvSpPr>
        <p:spPr>
          <a:xfrm>
            <a:off x="457200" y="1066800"/>
            <a:ext cx="8229600" cy="4525963"/>
          </a:xfrm>
        </p:spPr>
        <p:txBody>
          <a:bodyPr/>
          <a:lstStyle/>
          <a:p>
            <a:r>
              <a:rPr lang="en-US" dirty="0" smtClean="0"/>
              <a:t>Commuter Connections</a:t>
            </a:r>
          </a:p>
          <a:p>
            <a:r>
              <a:rPr lang="en-US" dirty="0" smtClean="0"/>
              <a:t>Transportation Land-Use Connections (TLC)</a:t>
            </a:r>
          </a:p>
          <a:p>
            <a:r>
              <a:rPr lang="en-US" dirty="0" smtClean="0"/>
              <a:t>Job Access/New Freedom </a:t>
            </a:r>
          </a:p>
          <a:p>
            <a:r>
              <a:rPr lang="en-US" dirty="0" smtClean="0"/>
              <a:t>Incident Management Coordination (MATOC)</a:t>
            </a:r>
          </a:p>
          <a:p>
            <a:r>
              <a:rPr lang="en-US" dirty="0" smtClean="0"/>
              <a:t>Street Smart</a:t>
            </a:r>
          </a:p>
          <a:p>
            <a:r>
              <a:rPr lang="en-US" dirty="0" smtClean="0"/>
              <a:t>Complete Streets (under development)</a:t>
            </a:r>
          </a:p>
          <a:p>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10</a:t>
            </a:fld>
            <a:endParaRPr lang="en-US" dirty="0"/>
          </a:p>
        </p:txBody>
      </p:sp>
      <p:pic>
        <p:nvPicPr>
          <p:cNvPr id="7" name="Picture 7" descr="page_5_TLC brochure cover"/>
          <p:cNvPicPr>
            <a:picLocks noChangeAspect="1" noChangeArrowheads="1"/>
          </p:cNvPicPr>
          <p:nvPr/>
        </p:nvPicPr>
        <p:blipFill>
          <a:blip r:embed="rId3" cstate="print"/>
          <a:srcRect/>
          <a:stretch>
            <a:fillRect/>
          </a:stretch>
        </p:blipFill>
        <p:spPr bwMode="auto">
          <a:xfrm>
            <a:off x="0" y="4572000"/>
            <a:ext cx="2180294" cy="4250266"/>
          </a:xfrm>
          <a:prstGeom prst="rect">
            <a:avLst/>
          </a:prstGeom>
          <a:noFill/>
        </p:spPr>
      </p:pic>
      <p:pic>
        <p:nvPicPr>
          <p:cNvPr id="10" name="Picture 3" descr="A photo-simulation of planned roadway improvements illustrates many Complete Streets features, such as a bike lane, improved sidewalks, medians, landscaping, and adjacent mixed-use development. "/>
          <p:cNvPicPr>
            <a:picLocks noChangeAspect="1" noChangeArrowheads="1"/>
          </p:cNvPicPr>
          <p:nvPr/>
        </p:nvPicPr>
        <p:blipFill rotWithShape="1">
          <a:blip r:embed="rId4" cstate="print"/>
          <a:srcRect r="40638"/>
          <a:stretch/>
        </p:blipFill>
        <p:spPr bwMode="auto">
          <a:xfrm>
            <a:off x="2133600" y="4572000"/>
            <a:ext cx="2743200" cy="2286000"/>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6324600" y="4572000"/>
            <a:ext cx="1371600" cy="2286000"/>
          </a:xfrm>
          <a:prstGeom prst="rect">
            <a:avLst/>
          </a:prstGeom>
          <a:noFill/>
          <a:ln w="9525">
            <a:noFill/>
            <a:miter lim="800000"/>
            <a:headEnd/>
            <a:tailEnd/>
          </a:ln>
        </p:spPr>
      </p:pic>
      <p:pic>
        <p:nvPicPr>
          <p:cNvPr id="1026" name="Picture 2"/>
          <p:cNvPicPr>
            <a:picLocks noChangeAspect="1" noChangeArrowheads="1"/>
          </p:cNvPicPr>
          <p:nvPr/>
        </p:nvPicPr>
        <p:blipFill>
          <a:blip r:embed="rId6" cstate="print"/>
          <a:srcRect/>
          <a:stretch>
            <a:fillRect/>
          </a:stretch>
        </p:blipFill>
        <p:spPr bwMode="auto">
          <a:xfrm>
            <a:off x="3352800" y="4572000"/>
            <a:ext cx="3047999" cy="2286000"/>
          </a:xfrm>
          <a:prstGeom prst="rect">
            <a:avLst/>
          </a:prstGeom>
          <a:noFill/>
          <a:ln w="9525">
            <a:noFill/>
            <a:miter lim="800000"/>
            <a:headEnd/>
            <a:tailEnd/>
          </a:ln>
        </p:spPr>
      </p:pic>
      <p:pic>
        <p:nvPicPr>
          <p:cNvPr id="2051" name="Picture 3"/>
          <p:cNvPicPr>
            <a:picLocks noChangeAspect="1" noChangeArrowheads="1"/>
          </p:cNvPicPr>
          <p:nvPr/>
        </p:nvPicPr>
        <p:blipFill>
          <a:blip r:embed="rId7" cstate="print"/>
          <a:srcRect/>
          <a:stretch>
            <a:fillRect/>
          </a:stretch>
        </p:blipFill>
        <p:spPr bwMode="auto">
          <a:xfrm>
            <a:off x="5029200" y="1116753"/>
            <a:ext cx="3124200" cy="5120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991600" cy="1143000"/>
          </a:xfrm>
        </p:spPr>
        <p:txBody>
          <a:bodyPr>
            <a:noAutofit/>
          </a:bodyPr>
          <a:lstStyle/>
          <a:p>
            <a:r>
              <a:rPr lang="en-US" sz="4000" dirty="0" smtClean="0"/>
              <a:t>F</a:t>
            </a:r>
            <a:r>
              <a:rPr lang="en-US" sz="4000" dirty="0" smtClean="0"/>
              <a:t>.  </a:t>
            </a:r>
            <a:r>
              <a:rPr lang="en-US" sz="4000" i="1" dirty="0" smtClean="0"/>
              <a:t>Regional Transportation Priorities Plan </a:t>
            </a:r>
            <a:r>
              <a:rPr lang="en-US" sz="4000" dirty="0" smtClean="0"/>
              <a:t>(</a:t>
            </a:r>
            <a:r>
              <a:rPr lang="en-US" sz="4000" i="1" dirty="0" smtClean="0"/>
              <a:t>RTPP</a:t>
            </a:r>
            <a:r>
              <a:rPr lang="en-US" sz="4000" dirty="0" smtClean="0"/>
              <a:t>)</a:t>
            </a:r>
            <a:endParaRPr lang="en-US" sz="4000" dirty="0"/>
          </a:p>
        </p:txBody>
      </p:sp>
      <p:sp>
        <p:nvSpPr>
          <p:cNvPr id="3" name="Content Placeholder 2"/>
          <p:cNvSpPr>
            <a:spLocks noGrp="1"/>
          </p:cNvSpPr>
          <p:nvPr>
            <p:ph idx="1"/>
          </p:nvPr>
        </p:nvSpPr>
        <p:spPr/>
        <p:txBody>
          <a:bodyPr>
            <a:normAutofit fontScale="92500" lnSpcReduction="10000"/>
          </a:bodyPr>
          <a:lstStyle/>
          <a:p>
            <a:r>
              <a:rPr lang="en-US" dirty="0" smtClean="0"/>
              <a:t>TPB Citizens Advisory Committee requested </a:t>
            </a:r>
            <a:r>
              <a:rPr lang="en-US" dirty="0" smtClean="0"/>
              <a:t>that the </a:t>
            </a:r>
            <a:r>
              <a:rPr lang="en-US" dirty="0" smtClean="0"/>
              <a:t>TPB </a:t>
            </a:r>
            <a:r>
              <a:rPr lang="en-US" dirty="0" smtClean="0"/>
              <a:t>develop </a:t>
            </a:r>
            <a:r>
              <a:rPr lang="en-US" dirty="0" smtClean="0"/>
              <a:t>a Regional </a:t>
            </a:r>
            <a:r>
              <a:rPr lang="en-US" dirty="0" smtClean="0"/>
              <a:t>Transportation Priorities </a:t>
            </a:r>
            <a:r>
              <a:rPr lang="en-US" dirty="0" smtClean="0"/>
              <a:t>Plan</a:t>
            </a:r>
          </a:p>
          <a:p>
            <a:r>
              <a:rPr lang="en-US" dirty="0" smtClean="0"/>
              <a:t>July 2011: TPB approved RTPP scope and schedule</a:t>
            </a:r>
          </a:p>
          <a:p>
            <a:pPr lvl="1"/>
            <a:r>
              <a:rPr lang="en-US" dirty="0" smtClean="0"/>
              <a:t>Purpose:  Build consensus around key strategies (perhaps ten to fifteen at any one time) that people from all corners of the region can get behind	</a:t>
            </a:r>
          </a:p>
          <a:p>
            <a:pPr lvl="1"/>
            <a:r>
              <a:rPr lang="en-US" dirty="0" smtClean="0"/>
              <a:t>Two-Year </a:t>
            </a:r>
            <a:r>
              <a:rPr lang="en-US" dirty="0" smtClean="0"/>
              <a:t>Schedule, FY </a:t>
            </a:r>
            <a:r>
              <a:rPr lang="en-US" dirty="0" smtClean="0"/>
              <a:t>2012-2013</a:t>
            </a:r>
          </a:p>
          <a:p>
            <a:pPr lvl="1"/>
            <a:r>
              <a:rPr lang="en-US" dirty="0" smtClean="0"/>
              <a:t>Public </a:t>
            </a:r>
            <a:r>
              <a:rPr lang="en-US" dirty="0" smtClean="0"/>
              <a:t>participation at each stage </a:t>
            </a:r>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Slide Number Placeholder 4"/>
          <p:cNvSpPr>
            <a:spLocks noGrp="1"/>
          </p:cNvSpPr>
          <p:nvPr>
            <p:ph type="sldNum" sz="quarter" idx="12"/>
          </p:nvPr>
        </p:nvSpPr>
        <p:spPr/>
        <p:txBody>
          <a:bodyPr/>
          <a:lstStyle/>
          <a:p>
            <a:fld id="{B9A7EFA0-BA7A-4EF4-91AB-53D59C602F19}"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  </a:t>
            </a:r>
            <a:r>
              <a:rPr lang="en-US" i="1" dirty="0" smtClean="0"/>
              <a:t>RTPP</a:t>
            </a:r>
            <a:r>
              <a:rPr lang="en-US" dirty="0" smtClean="0"/>
              <a:t> (Cont.)-Development Process </a:t>
            </a:r>
          </a:p>
        </p:txBody>
      </p:sp>
      <p:sp>
        <p:nvSpPr>
          <p:cNvPr id="5" name="Date Placeholder 4"/>
          <p:cNvSpPr>
            <a:spLocks noGrp="1"/>
          </p:cNvSpPr>
          <p:nvPr>
            <p:ph type="dt" sz="half" idx="10"/>
          </p:nvPr>
        </p:nvSpPr>
        <p:spPr/>
        <p:txBody>
          <a:bodyPr/>
          <a:lstStyle/>
          <a:p>
            <a:r>
              <a:rPr lang="en-US" dirty="0" smtClean="0"/>
              <a:t>04/11/2012</a:t>
            </a:r>
            <a:endParaRPr lang="en-US" dirty="0"/>
          </a:p>
        </p:txBody>
      </p:sp>
      <p:sp>
        <p:nvSpPr>
          <p:cNvPr id="4" name="Slide Number Placeholder 3"/>
          <p:cNvSpPr>
            <a:spLocks noGrp="1"/>
          </p:cNvSpPr>
          <p:nvPr>
            <p:ph type="sldNum" sz="quarter" idx="12"/>
          </p:nvPr>
        </p:nvSpPr>
        <p:spPr/>
        <p:txBody>
          <a:bodyPr/>
          <a:lstStyle/>
          <a:p>
            <a:fld id="{0B64BD2E-A5B7-43C7-80A8-FE7EAE5C282C}" type="slidenum">
              <a:rPr lang="en-US" smtClean="0"/>
              <a:pPr/>
              <a:t>12</a:t>
            </a:fld>
            <a:endParaRPr lang="en-US" dirty="0"/>
          </a:p>
        </p:txBody>
      </p:sp>
      <p:graphicFrame>
        <p:nvGraphicFramePr>
          <p:cNvPr id="8" name="Diagram 7"/>
          <p:cNvGraphicFramePr/>
          <p:nvPr/>
        </p:nvGraphicFramePr>
        <p:xfrm>
          <a:off x="533400" y="1905000"/>
          <a:ext cx="80772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t>
            </a:r>
            <a:r>
              <a:rPr lang="en-US" dirty="0" smtClean="0"/>
              <a:t>.  </a:t>
            </a:r>
            <a:r>
              <a:rPr lang="en-US" dirty="0" smtClean="0"/>
              <a:t>CLRP work that supports </a:t>
            </a:r>
            <a:r>
              <a:rPr lang="en-US" i="1" dirty="0" smtClean="0"/>
              <a:t>Region Forward</a:t>
            </a:r>
            <a:r>
              <a:rPr lang="en-US" dirty="0" smtClean="0"/>
              <a:t> and </a:t>
            </a:r>
            <a:r>
              <a:rPr lang="en-US" i="1" dirty="0" smtClean="0"/>
              <a:t>RTPP</a:t>
            </a:r>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13</a:t>
            </a:fld>
            <a:endParaRPr lang="en-US" dirty="0"/>
          </a:p>
        </p:txBody>
      </p:sp>
      <p:sp>
        <p:nvSpPr>
          <p:cNvPr id="7" name="TextBox 6"/>
          <p:cNvSpPr txBox="1"/>
          <p:nvPr/>
        </p:nvSpPr>
        <p:spPr>
          <a:xfrm>
            <a:off x="1676400" y="4724400"/>
            <a:ext cx="6248400" cy="830997"/>
          </a:xfrm>
          <a:prstGeom prst="rect">
            <a:avLst/>
          </a:prstGeom>
          <a:noFill/>
        </p:spPr>
        <p:txBody>
          <a:bodyPr wrap="square" rtlCol="0">
            <a:spAutoFit/>
          </a:bodyPr>
          <a:lstStyle/>
          <a:p>
            <a:r>
              <a:rPr lang="en-US" sz="1600" b="1" dirty="0" smtClean="0">
                <a:latin typeface="Times New Roman" pitchFamily="18" charset="0"/>
                <a:cs typeface="Times New Roman" pitchFamily="18" charset="0"/>
              </a:rPr>
              <a:t>Challenge:  Accelerate the rate of construction for TPB’s Bike and Pedestrian Plan, since at the current rate only 60% of the planned facilities will be built by 2040</a:t>
            </a:r>
            <a:endParaRPr lang="en-US" sz="1600" b="1" dirty="0">
              <a:latin typeface="Times New Roman" pitchFamily="18" charset="0"/>
              <a:cs typeface="Times New Roman" pitchFamily="18" charset="0"/>
            </a:endParaRPr>
          </a:p>
        </p:txBody>
      </p:sp>
      <p:sp>
        <p:nvSpPr>
          <p:cNvPr id="8" name="TextBox 7"/>
          <p:cNvSpPr txBox="1"/>
          <p:nvPr/>
        </p:nvSpPr>
        <p:spPr>
          <a:xfrm>
            <a:off x="1828800" y="2133600"/>
            <a:ext cx="57912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Implementing the TPB’s Bicycle and Pedestrian Plan</a:t>
            </a:r>
            <a:endParaRPr lang="en-US" b="1" dirty="0">
              <a:latin typeface="Times New Roman" pitchFamily="18" charset="0"/>
              <a:cs typeface="Times New Roman" pitchFamily="18" charset="0"/>
            </a:endParaRPr>
          </a:p>
        </p:txBody>
      </p:sp>
      <p:graphicFrame>
        <p:nvGraphicFramePr>
          <p:cNvPr id="10" name="Table 9"/>
          <p:cNvGraphicFramePr>
            <a:graphicFrameLocks noGrp="1"/>
          </p:cNvGraphicFramePr>
          <p:nvPr/>
        </p:nvGraphicFramePr>
        <p:xfrm>
          <a:off x="2286000" y="2743200"/>
          <a:ext cx="4419598" cy="1701165"/>
        </p:xfrm>
        <a:graphic>
          <a:graphicData uri="http://schemas.openxmlformats.org/drawingml/2006/table">
            <a:tbl>
              <a:tblPr/>
              <a:tblGrid>
                <a:gridCol w="1315533"/>
                <a:gridCol w="1123377"/>
                <a:gridCol w="990344"/>
                <a:gridCol w="990344"/>
              </a:tblGrid>
              <a:tr h="838200">
                <a:tc>
                  <a:txBody>
                    <a:bodyPr/>
                    <a:lstStyle/>
                    <a:p>
                      <a:pPr algn="ctr" fontAlgn="ctr"/>
                      <a:r>
                        <a:rPr lang="en-US" sz="1400" b="1" i="0" u="none" strike="noStrike" dirty="0">
                          <a:solidFill>
                            <a:srgbClr val="FFFFFF"/>
                          </a:solidFill>
                          <a:latin typeface="Calibri"/>
                        </a:rPr>
                        <a:t>Facility Type              (in miles)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ctr"/>
                      <a:r>
                        <a:rPr lang="en-US" sz="1400" b="1" i="0" u="none" strike="noStrike" dirty="0">
                          <a:solidFill>
                            <a:srgbClr val="FFFFFF"/>
                          </a:solidFill>
                          <a:latin typeface="Calibri"/>
                        </a:rPr>
                        <a:t>Existing Facilities in 2010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ctr"/>
                      <a:r>
                        <a:rPr lang="en-US" sz="1400" b="1" i="0" u="none" strike="noStrike" dirty="0">
                          <a:solidFill>
                            <a:srgbClr val="FFFFFF"/>
                          </a:solidFill>
                          <a:latin typeface="Calibri"/>
                        </a:rPr>
                        <a:t>Facilities in CLRP for 2040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c>
                  <a:txBody>
                    <a:bodyPr/>
                    <a:lstStyle/>
                    <a:p>
                      <a:pPr algn="ctr" fontAlgn="ctr"/>
                      <a:r>
                        <a:rPr lang="en-US" sz="1400" b="1" i="0" u="none" strike="noStrike" dirty="0">
                          <a:solidFill>
                            <a:srgbClr val="FFFFFF"/>
                          </a:solidFill>
                          <a:latin typeface="Calibri"/>
                        </a:rPr>
                        <a:t>TPB's Bike/Ped Plan for 2040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81BD"/>
                    </a:solidFill>
                  </a:tcPr>
                </a:tc>
              </a:tr>
              <a:tr h="279400">
                <a:tc>
                  <a:txBody>
                    <a:bodyPr/>
                    <a:lstStyle/>
                    <a:p>
                      <a:pPr algn="l" fontAlgn="ctr"/>
                      <a:r>
                        <a:rPr lang="en-US" sz="1400" b="0" i="0" u="none" strike="noStrike" dirty="0">
                          <a:solidFill>
                            <a:srgbClr val="000000"/>
                          </a:solidFill>
                          <a:latin typeface="Calibri"/>
                        </a:rPr>
                        <a:t>Bicycle Lane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en-US" sz="1400" b="0" i="0" u="none" strike="noStrike" dirty="0">
                          <a:solidFill>
                            <a:srgbClr val="000000"/>
                          </a:solidFill>
                          <a:latin typeface="Calibri"/>
                        </a:rPr>
                        <a:t>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en-US" sz="1400" b="0" i="0" u="none" strike="noStrike" dirty="0">
                          <a:solidFill>
                            <a:srgbClr val="000000"/>
                          </a:solidFill>
                          <a:latin typeface="Calibri"/>
                        </a:rPr>
                        <a:t>450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en-US" sz="1400" b="0" i="0" u="none" strike="noStrike" dirty="0">
                          <a:solidFill>
                            <a:srgbClr val="000000"/>
                          </a:solidFill>
                          <a:latin typeface="Calibri"/>
                        </a:rPr>
                        <a:t>541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r>
              <a:tr h="279400">
                <a:tc>
                  <a:txBody>
                    <a:bodyPr/>
                    <a:lstStyle/>
                    <a:p>
                      <a:pPr algn="l" fontAlgn="ctr"/>
                      <a:r>
                        <a:rPr lang="en-US" sz="1400" b="0" i="0" u="none" strike="noStrike" dirty="0">
                          <a:solidFill>
                            <a:srgbClr val="000000"/>
                          </a:solidFill>
                          <a:latin typeface="Calibri"/>
                        </a:rPr>
                        <a:t>Shared-Use Path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400" b="0" i="0" u="none" strike="noStrike" dirty="0">
                          <a:solidFill>
                            <a:srgbClr val="000000"/>
                          </a:solidFill>
                          <a:latin typeface="Calibri"/>
                        </a:rPr>
                        <a:t>543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400" b="0" i="0" u="none" strike="noStrike" dirty="0">
                          <a:solidFill>
                            <a:srgbClr val="000000"/>
                          </a:solidFill>
                          <a:latin typeface="Calibri"/>
                        </a:rPr>
                        <a:t>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400" b="0" i="0" u="none" strike="noStrike" dirty="0">
                          <a:solidFill>
                            <a:srgbClr val="000000"/>
                          </a:solidFill>
                          <a:latin typeface="Calibri"/>
                        </a:rPr>
                        <a:t>1173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r>
              <a:tr h="279400">
                <a:tc>
                  <a:txBody>
                    <a:bodyPr/>
                    <a:lstStyle/>
                    <a:p>
                      <a:pPr algn="l" fontAlgn="ctr"/>
                      <a:r>
                        <a:rPr lang="en-US" sz="1400" b="0" i="0" u="none" strike="noStrike" dirty="0">
                          <a:solidFill>
                            <a:srgbClr val="000000"/>
                          </a:solidFill>
                          <a:latin typeface="Calibri"/>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en-US" sz="1400" b="0" i="0" u="none" strike="noStrike" dirty="0">
                          <a:solidFill>
                            <a:srgbClr val="000000"/>
                          </a:solidFill>
                          <a:latin typeface="Calibri"/>
                        </a:rPr>
                        <a:t>634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en-US" sz="1400" b="0" i="0" u="none" strike="noStrike" dirty="0">
                          <a:solidFill>
                            <a:srgbClr val="000000"/>
                          </a:solidFill>
                          <a:latin typeface="Calibri"/>
                        </a:rPr>
                        <a:t>1080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en-US" sz="1400" b="0" i="0" u="none" strike="noStrike" dirty="0">
                          <a:solidFill>
                            <a:srgbClr val="000000"/>
                          </a:solidFill>
                          <a:latin typeface="Calibri"/>
                        </a:rPr>
                        <a:t>1714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t>
            </a:r>
            <a:r>
              <a:rPr lang="en-US" dirty="0" smtClean="0"/>
              <a:t>.  </a:t>
            </a:r>
            <a:r>
              <a:rPr lang="en-US" dirty="0" smtClean="0"/>
              <a:t>CLRP work that supports </a:t>
            </a:r>
            <a:r>
              <a:rPr lang="en-US" i="1" dirty="0" smtClean="0"/>
              <a:t>Region Forward</a:t>
            </a:r>
            <a:r>
              <a:rPr lang="en-US" dirty="0" smtClean="0"/>
              <a:t> and </a:t>
            </a:r>
            <a:r>
              <a:rPr lang="en-US" i="1" dirty="0" smtClean="0"/>
              <a:t>RTPP </a:t>
            </a:r>
            <a:r>
              <a:rPr lang="en-US" dirty="0" smtClean="0"/>
              <a:t>(Cont.)</a:t>
            </a:r>
            <a:endParaRPr lang="en-US" dirty="0"/>
          </a:p>
        </p:txBody>
      </p:sp>
      <p:sp>
        <p:nvSpPr>
          <p:cNvPr id="3" name="Date Placeholder 2"/>
          <p:cNvSpPr>
            <a:spLocks noGrp="1"/>
          </p:cNvSpPr>
          <p:nvPr>
            <p:ph type="dt" sz="half" idx="10"/>
          </p:nvPr>
        </p:nvSpPr>
        <p:spPr/>
        <p:txBody>
          <a:bodyPr/>
          <a:lstStyle/>
          <a:p>
            <a:r>
              <a:rPr lang="en-US" dirty="0" smtClean="0"/>
              <a:t>04/11/2012</a:t>
            </a:r>
            <a:endParaRPr lang="en-US" dirty="0"/>
          </a:p>
        </p:txBody>
      </p:sp>
      <p:sp>
        <p:nvSpPr>
          <p:cNvPr id="5" name="Slide Number Placeholder 4"/>
          <p:cNvSpPr>
            <a:spLocks noGrp="1"/>
          </p:cNvSpPr>
          <p:nvPr>
            <p:ph type="sldNum" sz="quarter" idx="12"/>
          </p:nvPr>
        </p:nvSpPr>
        <p:spPr/>
        <p:txBody>
          <a:bodyPr/>
          <a:lstStyle/>
          <a:p>
            <a:fld id="{B9A7EFA0-BA7A-4EF4-91AB-53D59C602F19}" type="slidenum">
              <a:rPr lang="en-US" smtClean="0"/>
              <a:pPr/>
              <a:t>14</a:t>
            </a:fld>
            <a:endParaRPr lang="en-US" dirty="0"/>
          </a:p>
        </p:txBody>
      </p:sp>
      <p:pic>
        <p:nvPicPr>
          <p:cNvPr id="12" name="Picture 3" descr="I:\PrioritiesPM-InterimReport\TPB - December 20, 2011\Dan's Graphics\Mode Share Comparison key.png"/>
          <p:cNvPicPr>
            <a:picLocks noChangeAspect="1" noChangeArrowheads="1"/>
          </p:cNvPicPr>
          <p:nvPr/>
        </p:nvPicPr>
        <p:blipFill>
          <a:blip r:embed="rId2" cstate="print"/>
          <a:srcRect/>
          <a:stretch>
            <a:fillRect/>
          </a:stretch>
        </p:blipFill>
        <p:spPr bwMode="auto">
          <a:xfrm>
            <a:off x="2590800" y="5029373"/>
            <a:ext cx="3962804" cy="449719"/>
          </a:xfrm>
          <a:prstGeom prst="rect">
            <a:avLst/>
          </a:prstGeom>
          <a:noFill/>
        </p:spPr>
      </p:pic>
      <p:pic>
        <p:nvPicPr>
          <p:cNvPr id="13" name="Picture 4" descr="I:\2010CLRP\Brochure\Images\Illustrator-Excel files\Dan's Graphics\Mode Share Daily Trips- 2008 NEW.png"/>
          <p:cNvPicPr>
            <a:picLocks noChangeAspect="1" noChangeArrowheads="1"/>
          </p:cNvPicPr>
          <p:nvPr/>
        </p:nvPicPr>
        <p:blipFill>
          <a:blip r:embed="rId3" cstate="print"/>
          <a:srcRect/>
          <a:stretch>
            <a:fillRect/>
          </a:stretch>
        </p:blipFill>
        <p:spPr bwMode="auto">
          <a:xfrm>
            <a:off x="1371599" y="2362218"/>
            <a:ext cx="3056557" cy="2450124"/>
          </a:xfrm>
          <a:prstGeom prst="rect">
            <a:avLst/>
          </a:prstGeom>
          <a:noFill/>
        </p:spPr>
      </p:pic>
      <p:pic>
        <p:nvPicPr>
          <p:cNvPr id="14" name="Picture 5" descr="I:\2010CLRP\Brochure\Images\Illustrator-Excel files\Dan's Graphics\Mode Share Commute - 2008 NEW.png"/>
          <p:cNvPicPr>
            <a:picLocks noChangeAspect="1" noChangeArrowheads="1"/>
          </p:cNvPicPr>
          <p:nvPr/>
        </p:nvPicPr>
        <p:blipFill>
          <a:blip r:embed="rId4" cstate="print"/>
          <a:srcRect/>
          <a:stretch>
            <a:fillRect/>
          </a:stretch>
        </p:blipFill>
        <p:spPr bwMode="auto">
          <a:xfrm>
            <a:off x="5105400" y="2362200"/>
            <a:ext cx="3030415" cy="2450020"/>
          </a:xfrm>
          <a:prstGeom prst="rect">
            <a:avLst/>
          </a:prstGeom>
          <a:noFill/>
        </p:spPr>
      </p:pic>
      <p:sp>
        <p:nvSpPr>
          <p:cNvPr id="15" name="TextBox 14"/>
          <p:cNvSpPr txBox="1"/>
          <p:nvPr/>
        </p:nvSpPr>
        <p:spPr>
          <a:xfrm>
            <a:off x="934019" y="1688143"/>
            <a:ext cx="2901462" cy="584775"/>
          </a:xfrm>
          <a:prstGeom prst="rect">
            <a:avLst/>
          </a:prstGeom>
          <a:noFill/>
        </p:spPr>
        <p:txBody>
          <a:bodyPr wrap="square" rtlCol="0">
            <a:spAutoFit/>
          </a:bodyPr>
          <a:lstStyle/>
          <a:p>
            <a:pPr algn="ctr"/>
            <a:r>
              <a:rPr lang="en-US" sz="1600" b="1" dirty="0" smtClean="0">
                <a:latin typeface="Cambria" pitchFamily="18" charset="0"/>
              </a:rPr>
              <a:t>Commute Mode Share </a:t>
            </a:r>
            <a:r>
              <a:rPr lang="en-US" sz="1600" b="1" dirty="0" smtClean="0">
                <a:solidFill>
                  <a:schemeClr val="tx1">
                    <a:lumMod val="50000"/>
                    <a:lumOff val="50000"/>
                  </a:schemeClr>
                </a:solidFill>
                <a:latin typeface="Cambria" pitchFamily="18" charset="0"/>
              </a:rPr>
              <a:t>2007/08</a:t>
            </a:r>
            <a:endParaRPr lang="en-US" sz="1600" b="1" dirty="0">
              <a:solidFill>
                <a:schemeClr val="tx1">
                  <a:lumMod val="50000"/>
                  <a:lumOff val="50000"/>
                </a:schemeClr>
              </a:solidFill>
              <a:latin typeface="Cambria" pitchFamily="18" charset="0"/>
            </a:endParaRPr>
          </a:p>
        </p:txBody>
      </p:sp>
      <p:sp>
        <p:nvSpPr>
          <p:cNvPr id="16" name="TextBox 15"/>
          <p:cNvSpPr txBox="1"/>
          <p:nvPr/>
        </p:nvSpPr>
        <p:spPr>
          <a:xfrm>
            <a:off x="5201218" y="1688143"/>
            <a:ext cx="2514600" cy="584775"/>
          </a:xfrm>
          <a:prstGeom prst="rect">
            <a:avLst/>
          </a:prstGeom>
          <a:noFill/>
        </p:spPr>
        <p:txBody>
          <a:bodyPr wrap="square" rtlCol="0">
            <a:spAutoFit/>
          </a:bodyPr>
          <a:lstStyle/>
          <a:p>
            <a:pPr algn="ctr"/>
            <a:r>
              <a:rPr lang="en-US" sz="1600" b="1" dirty="0" smtClean="0">
                <a:latin typeface="Cambria" pitchFamily="18" charset="0"/>
              </a:rPr>
              <a:t>Daily Mode Share </a:t>
            </a:r>
            <a:r>
              <a:rPr lang="en-US" sz="1600" b="1" dirty="0" smtClean="0">
                <a:solidFill>
                  <a:schemeClr val="tx1">
                    <a:lumMod val="50000"/>
                    <a:lumOff val="50000"/>
                  </a:schemeClr>
                </a:solidFill>
                <a:latin typeface="Cambria" pitchFamily="18" charset="0"/>
              </a:rPr>
              <a:t>2007/08</a:t>
            </a:r>
            <a:endParaRPr lang="en-US" sz="1600" b="1" dirty="0">
              <a:solidFill>
                <a:schemeClr val="tx1">
                  <a:lumMod val="50000"/>
                  <a:lumOff val="50000"/>
                </a:schemeClr>
              </a:solidFill>
              <a:latin typeface="Cambria" pitchFamily="18" charset="0"/>
            </a:endParaRPr>
          </a:p>
        </p:txBody>
      </p:sp>
      <p:sp>
        <p:nvSpPr>
          <p:cNvPr id="17" name="Title 1"/>
          <p:cNvSpPr txBox="1">
            <a:spLocks/>
          </p:cNvSpPr>
          <p:nvPr/>
        </p:nvSpPr>
        <p:spPr>
          <a:xfrm>
            <a:off x="609600" y="5867400"/>
            <a:ext cx="7743028" cy="371218"/>
          </a:xfrm>
          <a:prstGeom prst="rect">
            <a:avLst/>
          </a:prstGeom>
        </p:spPr>
        <p:txBody>
          <a:bodyPr vert="horz" lIns="91440" tIns="45720" rIns="91440" bIns="45720" rtlCol="0" anchor="ctr">
            <a:noAutofit/>
          </a:bodyPr>
          <a:lstStyle/>
          <a:p>
            <a:pPr algn="ctr"/>
            <a:r>
              <a:rPr lang="en-US" b="1" dirty="0" smtClean="0">
                <a:latin typeface="Times New Roman" pitchFamily="18" charset="0"/>
                <a:cs typeface="Times New Roman" pitchFamily="18" charset="0"/>
              </a:rPr>
              <a:t>Challenge:  Increase use of alternatives to single occupant vehicle travel</a:t>
            </a:r>
            <a:endParaRPr lang="en-US" dirty="0">
              <a:latin typeface="Times New Roman" pitchFamily="18" charset="0"/>
              <a:cs typeface="Times New Roman" pitchFamily="18" charset="0"/>
            </a:endParaRPr>
          </a:p>
        </p:txBody>
      </p:sp>
      <p:sp>
        <p:nvSpPr>
          <p:cNvPr id="11" name="TextBox 10"/>
          <p:cNvSpPr txBox="1"/>
          <p:nvPr/>
        </p:nvSpPr>
        <p:spPr>
          <a:xfrm>
            <a:off x="7162800" y="5105400"/>
            <a:ext cx="1676400" cy="430887"/>
          </a:xfrm>
          <a:prstGeom prst="rect">
            <a:avLst/>
          </a:prstGeom>
          <a:noFill/>
        </p:spPr>
        <p:txBody>
          <a:bodyPr wrap="square" rtlCol="0">
            <a:spAutoFit/>
          </a:bodyPr>
          <a:lstStyle/>
          <a:p>
            <a:r>
              <a:rPr lang="en-US" sz="1100" b="1" dirty="0" smtClean="0">
                <a:latin typeface="Times New Roman" pitchFamily="18" charset="0"/>
                <a:cs typeface="Times New Roman" pitchFamily="18" charset="0"/>
              </a:rPr>
              <a:t>Source:</a:t>
            </a:r>
            <a:r>
              <a:rPr lang="en-US" sz="1100" dirty="0" smtClean="0">
                <a:latin typeface="Times New Roman" pitchFamily="18" charset="0"/>
                <a:cs typeface="Times New Roman" pitchFamily="18" charset="0"/>
              </a:rPr>
              <a:t>  TPB 2007/2008 Household Travel Survey</a:t>
            </a:r>
            <a:endParaRPr lang="en-US" sz="11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t>
            </a:r>
            <a:r>
              <a:rPr lang="en-US" dirty="0" smtClean="0"/>
              <a:t>.  </a:t>
            </a:r>
            <a:r>
              <a:rPr lang="en-US" dirty="0" smtClean="0"/>
              <a:t>CLRP work that supports </a:t>
            </a:r>
            <a:r>
              <a:rPr lang="en-US" i="1" dirty="0" smtClean="0"/>
              <a:t>Region Forward</a:t>
            </a:r>
            <a:r>
              <a:rPr lang="en-US" dirty="0" smtClean="0"/>
              <a:t> and </a:t>
            </a:r>
            <a:r>
              <a:rPr lang="en-US" i="1" dirty="0" smtClean="0"/>
              <a:t>RTPP </a:t>
            </a:r>
            <a:r>
              <a:rPr lang="en-US" dirty="0" smtClean="0"/>
              <a:t>(Cont.)</a:t>
            </a:r>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15</a:t>
            </a:fld>
            <a:endParaRPr lang="en-US" dirty="0"/>
          </a:p>
        </p:txBody>
      </p:sp>
      <p:pic>
        <p:nvPicPr>
          <p:cNvPr id="1026" name="Picture 2"/>
          <p:cNvPicPr>
            <a:picLocks noGrp="1" noChangeAspect="1" noChangeArrowheads="1"/>
          </p:cNvPicPr>
          <p:nvPr>
            <p:ph idx="4294967295"/>
          </p:nvPr>
        </p:nvPicPr>
        <p:blipFill>
          <a:blip r:embed="rId2" cstate="print"/>
          <a:srcRect/>
          <a:stretch>
            <a:fillRect/>
          </a:stretch>
        </p:blipFill>
        <p:spPr bwMode="auto">
          <a:xfrm>
            <a:off x="685800" y="1676400"/>
            <a:ext cx="7772400" cy="44623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 </a:t>
            </a:r>
            <a:r>
              <a:rPr lang="en-US" dirty="0" smtClean="0"/>
              <a:t> CLRP </a:t>
            </a:r>
            <a:r>
              <a:rPr lang="en-US" dirty="0" smtClean="0"/>
              <a:t>work that supports </a:t>
            </a:r>
            <a:r>
              <a:rPr lang="en-US" i="1" dirty="0" smtClean="0"/>
              <a:t>Region Forward</a:t>
            </a:r>
            <a:r>
              <a:rPr lang="en-US" dirty="0" smtClean="0"/>
              <a:t> and </a:t>
            </a:r>
            <a:r>
              <a:rPr lang="en-US" i="1" dirty="0" smtClean="0"/>
              <a:t>RTPP </a:t>
            </a:r>
            <a:r>
              <a:rPr lang="en-US" dirty="0" smtClean="0"/>
              <a:t>(Cont.)</a:t>
            </a:r>
            <a:endParaRPr lang="en-US" i="1"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Slide Number Placeholder 4"/>
          <p:cNvSpPr>
            <a:spLocks noGrp="1"/>
          </p:cNvSpPr>
          <p:nvPr>
            <p:ph type="sldNum" sz="quarter" idx="12"/>
          </p:nvPr>
        </p:nvSpPr>
        <p:spPr/>
        <p:txBody>
          <a:bodyPr/>
          <a:lstStyle/>
          <a:p>
            <a:fld id="{B9A7EFA0-BA7A-4EF4-91AB-53D59C602F19}" type="slidenum">
              <a:rPr lang="en-US" smtClean="0"/>
              <a:pPr/>
              <a:t>16</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219200" y="2133600"/>
            <a:ext cx="7057818" cy="3819525"/>
          </a:xfrm>
          <a:prstGeom prst="rect">
            <a:avLst/>
          </a:prstGeom>
          <a:noFill/>
          <a:ln w="9525">
            <a:noFill/>
            <a:miter lim="800000"/>
            <a:headEnd/>
            <a:tailEnd/>
          </a:ln>
        </p:spPr>
      </p:pic>
      <p:sp>
        <p:nvSpPr>
          <p:cNvPr id="7" name="TextBox 6"/>
          <p:cNvSpPr txBox="1"/>
          <p:nvPr/>
        </p:nvSpPr>
        <p:spPr>
          <a:xfrm>
            <a:off x="2590800" y="1752600"/>
            <a:ext cx="2743200" cy="369332"/>
          </a:xfrm>
          <a:prstGeom prst="rect">
            <a:avLst/>
          </a:prstGeom>
          <a:noFill/>
        </p:spPr>
        <p:txBody>
          <a:bodyPr wrap="square" rtlCol="0">
            <a:spAutoFit/>
          </a:bodyPr>
          <a:lstStyle/>
          <a:p>
            <a:pPr algn="ctr"/>
            <a:r>
              <a:rPr lang="en-US" b="1" dirty="0" smtClean="0">
                <a:latin typeface="Times New Roman" pitchFamily="18" charset="0"/>
                <a:cs typeface="Times New Roman" pitchFamily="18" charset="0"/>
              </a:rPr>
              <a:t>Incident Clearance Time</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  </a:t>
            </a:r>
            <a:r>
              <a:rPr lang="en-US" dirty="0" smtClean="0"/>
              <a:t>Example Strategies/Goals Matrix for RTPP </a:t>
            </a:r>
            <a:endParaRPr lang="en-US" b="1"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5" name="Slide Number Placeholder 4"/>
          <p:cNvSpPr>
            <a:spLocks noGrp="1"/>
          </p:cNvSpPr>
          <p:nvPr>
            <p:ph type="sldNum" sz="quarter" idx="12"/>
          </p:nvPr>
        </p:nvSpPr>
        <p:spPr/>
        <p:txBody>
          <a:bodyPr/>
          <a:lstStyle/>
          <a:p>
            <a:fld id="{B9A7EFA0-BA7A-4EF4-91AB-53D59C602F19}" type="slidenum">
              <a:rPr lang="en-US" smtClean="0"/>
              <a:pPr/>
              <a:t>17</a:t>
            </a:fld>
            <a:endParaRPr lang="en-US" dirty="0"/>
          </a:p>
        </p:txBody>
      </p:sp>
      <p:graphicFrame>
        <p:nvGraphicFramePr>
          <p:cNvPr id="8" name="Table 7"/>
          <p:cNvGraphicFramePr>
            <a:graphicFrameLocks noGrp="1"/>
          </p:cNvGraphicFramePr>
          <p:nvPr/>
        </p:nvGraphicFramePr>
        <p:xfrm>
          <a:off x="457200" y="1752600"/>
          <a:ext cx="8153399" cy="4430202"/>
        </p:xfrm>
        <a:graphic>
          <a:graphicData uri="http://schemas.openxmlformats.org/drawingml/2006/table">
            <a:tbl>
              <a:tblPr/>
              <a:tblGrid>
                <a:gridCol w="2117057"/>
                <a:gridCol w="1006057"/>
                <a:gridCol w="1006057"/>
                <a:gridCol w="1006057"/>
                <a:gridCol w="1006057"/>
                <a:gridCol w="1006057"/>
                <a:gridCol w="1006057"/>
              </a:tblGrid>
              <a:tr h="184814">
                <a:tc rowSpan="2">
                  <a:txBody>
                    <a:bodyPr/>
                    <a:lstStyle/>
                    <a:p>
                      <a:pPr algn="ctr" fontAlgn="b"/>
                      <a:r>
                        <a:rPr lang="en-US" sz="1000" b="0" i="0" u="none" strike="noStrike" dirty="0">
                          <a:solidFill>
                            <a:srgbClr val="000000"/>
                          </a:solidFill>
                          <a:latin typeface="Calibri"/>
                        </a:rPr>
                        <a:t> </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Goal 1</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b"/>
                      <a:r>
                        <a:rPr lang="en-US" sz="1200" b="1" i="0" u="none" strike="noStrike" dirty="0">
                          <a:solidFill>
                            <a:srgbClr val="000000"/>
                          </a:solidFill>
                          <a:latin typeface="Calibri"/>
                        </a:rPr>
                        <a:t>Goal 2</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fontAlgn="b"/>
                      <a:r>
                        <a:rPr lang="en-US" sz="1200" b="1" i="0" u="none" strike="noStrike" dirty="0">
                          <a:solidFill>
                            <a:srgbClr val="000000"/>
                          </a:solidFill>
                          <a:latin typeface="Calibri"/>
                        </a:rPr>
                        <a:t>Goal 3</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EF3"/>
                    </a:solidFill>
                  </a:tcPr>
                </a:tc>
                <a:tc>
                  <a:txBody>
                    <a:bodyPr/>
                    <a:lstStyle/>
                    <a:p>
                      <a:pPr algn="ctr" fontAlgn="b"/>
                      <a:r>
                        <a:rPr lang="en-US" sz="1200" b="1" i="0" u="none" strike="noStrike" dirty="0">
                          <a:solidFill>
                            <a:srgbClr val="000000"/>
                          </a:solidFill>
                          <a:latin typeface="Calibri"/>
                        </a:rPr>
                        <a:t>Goal 4</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b"/>
                      <a:r>
                        <a:rPr lang="en-US" sz="1200" b="1" i="0" u="none" strike="noStrike" dirty="0">
                          <a:solidFill>
                            <a:srgbClr val="000000"/>
                          </a:solidFill>
                          <a:latin typeface="Calibri"/>
                        </a:rPr>
                        <a:t>Goal 5</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dirty="0">
                          <a:solidFill>
                            <a:srgbClr val="000000"/>
                          </a:solidFill>
                          <a:latin typeface="Calibri"/>
                        </a:rPr>
                        <a:t>Goal 6</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1140533">
                <a:tc vMerge="1">
                  <a:txBody>
                    <a:bodyPr/>
                    <a:lstStyle/>
                    <a:p>
                      <a:endParaRPr lang="en-US"/>
                    </a:p>
                  </a:txBody>
                  <a:tcPr/>
                </a:tc>
                <a:tc>
                  <a:txBody>
                    <a:bodyPr/>
                    <a:lstStyle/>
                    <a:p>
                      <a:pPr algn="ctr" fontAlgn="t"/>
                      <a:r>
                        <a:rPr lang="en-US" sz="1100" b="1" i="0" u="none" strike="noStrike" dirty="0">
                          <a:solidFill>
                            <a:srgbClr val="000000"/>
                          </a:solidFill>
                          <a:latin typeface="Calibri"/>
                        </a:rPr>
                        <a:t>Provide a Comprehensive Range of Transportation Options</a:t>
                      </a:r>
                    </a:p>
                  </a:txBody>
                  <a:tcPr marL="5126" marR="5126" marT="51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t"/>
                      <a:r>
                        <a:rPr lang="en-US" sz="1100" b="1" i="0" u="none" strike="noStrike" dirty="0">
                          <a:solidFill>
                            <a:srgbClr val="000000"/>
                          </a:solidFill>
                          <a:latin typeface="Calibri"/>
                        </a:rPr>
                        <a:t>Promote Walkable and Mixed Use Activity Centers</a:t>
                      </a:r>
                    </a:p>
                  </a:txBody>
                  <a:tcPr marL="5126" marR="5126" marT="51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fontAlgn="t"/>
                      <a:r>
                        <a:rPr lang="en-US" sz="1100" b="1" i="0" u="none" strike="noStrike" dirty="0">
                          <a:solidFill>
                            <a:srgbClr val="000000"/>
                          </a:solidFill>
                          <a:latin typeface="Calibri"/>
                        </a:rPr>
                        <a:t>Ensure System  Maintenance Preservation, and Safety</a:t>
                      </a:r>
                    </a:p>
                  </a:txBody>
                  <a:tcPr marL="5126" marR="5126" marT="51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EF3"/>
                    </a:solidFill>
                  </a:tcPr>
                </a:tc>
                <a:tc>
                  <a:txBody>
                    <a:bodyPr/>
                    <a:lstStyle/>
                    <a:p>
                      <a:pPr algn="ctr" fontAlgn="t"/>
                      <a:r>
                        <a:rPr lang="en-US" sz="1100" b="1" i="0" u="none" strike="noStrike" dirty="0">
                          <a:solidFill>
                            <a:srgbClr val="000000"/>
                          </a:solidFill>
                          <a:latin typeface="Calibri"/>
                        </a:rPr>
                        <a:t>Maximize Effectiveness of the Transportation System</a:t>
                      </a:r>
                    </a:p>
                  </a:txBody>
                  <a:tcPr marL="5126" marR="5126" marT="51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t"/>
                      <a:r>
                        <a:rPr lang="en-US" sz="1100" b="1" i="0" u="none" strike="noStrike" dirty="0">
                          <a:solidFill>
                            <a:srgbClr val="000000"/>
                          </a:solidFill>
                          <a:latin typeface="Calibri"/>
                        </a:rPr>
                        <a:t>Enhance Environmental Quality, Protect Human Health, and Improve Energy Efficiency</a:t>
                      </a:r>
                    </a:p>
                  </a:txBody>
                  <a:tcPr marL="5126" marR="5126" marT="51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fontAlgn="t"/>
                      <a:r>
                        <a:rPr lang="en-US" sz="1100" b="1" i="0" u="none" strike="noStrike" dirty="0">
                          <a:solidFill>
                            <a:srgbClr val="000000"/>
                          </a:solidFill>
                          <a:latin typeface="Calibri"/>
                        </a:rPr>
                        <a:t>Support International and Inter‐Regional Travel and Commerce</a:t>
                      </a:r>
                    </a:p>
                  </a:txBody>
                  <a:tcPr marL="5126" marR="5126" marT="51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166170">
                <a:tc>
                  <a:txBody>
                    <a:bodyPr/>
                    <a:lstStyle/>
                    <a:p>
                      <a:pPr algn="ctr" fontAlgn="ctr"/>
                      <a:r>
                        <a:rPr lang="en-US" sz="1100" b="1" i="0" u="none" strike="noStrike" dirty="0">
                          <a:solidFill>
                            <a:srgbClr val="000000"/>
                          </a:solidFill>
                          <a:latin typeface="Calibri"/>
                        </a:rPr>
                        <a:t>Example Strategies</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1000" b="1" i="0" u="none" strike="noStrike" dirty="0">
                          <a:solidFill>
                            <a:srgbClr val="000000"/>
                          </a:solidFill>
                          <a:latin typeface="Calibri"/>
                        </a:rPr>
                        <a:t> </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1000" b="1" i="0" u="none" strike="noStrike" dirty="0">
                          <a:solidFill>
                            <a:srgbClr val="000000"/>
                          </a:solidFill>
                          <a:latin typeface="Calibri"/>
                        </a:rPr>
                        <a:t> </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1000" b="1" i="0" u="none" strike="noStrike" dirty="0">
                          <a:solidFill>
                            <a:srgbClr val="000000"/>
                          </a:solidFill>
                          <a:latin typeface="Calibri"/>
                        </a:rPr>
                        <a:t> </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1000" b="1" i="0" u="none" strike="noStrike" dirty="0">
                          <a:solidFill>
                            <a:srgbClr val="000000"/>
                          </a:solidFill>
                          <a:latin typeface="Calibri"/>
                        </a:rPr>
                        <a:t> </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1000" b="1" i="0" u="none" strike="noStrike" dirty="0">
                          <a:solidFill>
                            <a:srgbClr val="000000"/>
                          </a:solidFill>
                          <a:latin typeface="Calibri"/>
                        </a:rPr>
                        <a:t> </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1000" b="1" i="0" u="none" strike="noStrike" dirty="0">
                          <a:solidFill>
                            <a:srgbClr val="000000"/>
                          </a:solidFill>
                          <a:latin typeface="Calibri"/>
                        </a:rPr>
                        <a:t> </a:t>
                      </a:r>
                    </a:p>
                  </a:txBody>
                  <a:tcPr marL="5126" marR="5126" marT="51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574043">
                <a:tc>
                  <a:txBody>
                    <a:bodyPr/>
                    <a:lstStyle/>
                    <a:p>
                      <a:pPr algn="l" fontAlgn="ctr"/>
                      <a:r>
                        <a:rPr lang="en-US" sz="1100" b="0" i="0" u="none" strike="noStrike" dirty="0">
                          <a:solidFill>
                            <a:srgbClr val="000000"/>
                          </a:solidFill>
                          <a:latin typeface="Calibri"/>
                        </a:rPr>
                        <a:t>Seek continuation of </a:t>
                      </a:r>
                      <a:r>
                        <a:rPr lang="en-US" sz="1100" b="1" i="0" u="none" strike="noStrike" dirty="0">
                          <a:solidFill>
                            <a:srgbClr val="000000"/>
                          </a:solidFill>
                          <a:latin typeface="Calibri"/>
                        </a:rPr>
                        <a:t>funding to ensure</a:t>
                      </a:r>
                      <a:r>
                        <a:rPr lang="en-US" sz="1100" b="0" i="0" u="none" strike="noStrike" dirty="0">
                          <a:solidFill>
                            <a:srgbClr val="000000"/>
                          </a:solidFill>
                          <a:latin typeface="Calibri"/>
                        </a:rPr>
                        <a:t> the </a:t>
                      </a:r>
                      <a:r>
                        <a:rPr lang="en-US" sz="1100" b="1" i="0" u="none" strike="noStrike" dirty="0">
                          <a:solidFill>
                            <a:srgbClr val="000000"/>
                          </a:solidFill>
                          <a:latin typeface="Calibri"/>
                        </a:rPr>
                        <a:t>reliability and safety</a:t>
                      </a:r>
                      <a:r>
                        <a:rPr lang="en-US" sz="1100" b="0" i="0" u="none" strike="noStrike" dirty="0">
                          <a:solidFill>
                            <a:srgbClr val="000000"/>
                          </a:solidFill>
                          <a:latin typeface="Calibri"/>
                        </a:rPr>
                        <a:t> of the region's transit network</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546550">
                <a:tc>
                  <a:txBody>
                    <a:bodyPr/>
                    <a:lstStyle/>
                    <a:p>
                      <a:pPr algn="l" fontAlgn="ctr"/>
                      <a:r>
                        <a:rPr lang="en-US" sz="1100" b="0" i="0" u="none" strike="noStrike" dirty="0">
                          <a:solidFill>
                            <a:srgbClr val="000000"/>
                          </a:solidFill>
                          <a:latin typeface="Calibri"/>
                        </a:rPr>
                        <a:t>Support cost-effective programs for </a:t>
                      </a:r>
                      <a:r>
                        <a:rPr lang="en-US" sz="1100" b="1" i="0" u="none" strike="noStrike" dirty="0">
                          <a:solidFill>
                            <a:srgbClr val="000000"/>
                          </a:solidFill>
                          <a:latin typeface="Calibri"/>
                        </a:rPr>
                        <a:t>encouraging use of alternative modes </a:t>
                      </a:r>
                      <a:endParaRPr lang="en-US" sz="1100" b="0" i="0" u="none" strike="noStrike" dirty="0">
                        <a:solidFill>
                          <a:srgbClr val="000000"/>
                        </a:solidFill>
                        <a:latin typeface="Calibri"/>
                      </a:endParaRP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574043">
                <a:tc>
                  <a:txBody>
                    <a:bodyPr/>
                    <a:lstStyle/>
                    <a:p>
                      <a:pPr algn="l" fontAlgn="ctr"/>
                      <a:r>
                        <a:rPr lang="en-US" sz="1100" b="0" i="0" u="none" strike="noStrike" dirty="0">
                          <a:solidFill>
                            <a:srgbClr val="000000"/>
                          </a:solidFill>
                          <a:latin typeface="Calibri"/>
                        </a:rPr>
                        <a:t>Use transportation resources to </a:t>
                      </a:r>
                      <a:r>
                        <a:rPr lang="en-US" sz="1100" b="1" i="0" u="none" strike="noStrike" dirty="0">
                          <a:solidFill>
                            <a:srgbClr val="000000"/>
                          </a:solidFill>
                          <a:latin typeface="Calibri"/>
                        </a:rPr>
                        <a:t>support mixed use development</a:t>
                      </a:r>
                      <a:r>
                        <a:rPr lang="en-US" sz="1100" b="0" i="0" u="none" strike="noStrike" dirty="0">
                          <a:solidFill>
                            <a:srgbClr val="000000"/>
                          </a:solidFill>
                          <a:latin typeface="Calibri"/>
                        </a:rPr>
                        <a:t> in the region's activity centers</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726215">
                <a:tc>
                  <a:txBody>
                    <a:bodyPr/>
                    <a:lstStyle/>
                    <a:p>
                      <a:pPr algn="l" fontAlgn="ctr"/>
                      <a:r>
                        <a:rPr lang="en-US" sz="1100" b="0" i="0" u="none" strike="noStrike" dirty="0">
                          <a:solidFill>
                            <a:srgbClr val="000000"/>
                          </a:solidFill>
                          <a:latin typeface="Calibri"/>
                        </a:rPr>
                        <a:t>Implement cost-effective management techniques and capacity improvements to </a:t>
                      </a:r>
                      <a:r>
                        <a:rPr lang="en-US" sz="1100" b="1" i="0" u="none" strike="noStrike" dirty="0">
                          <a:solidFill>
                            <a:srgbClr val="000000"/>
                          </a:solidFill>
                          <a:latin typeface="Calibri"/>
                        </a:rPr>
                        <a:t>address </a:t>
                      </a:r>
                      <a:r>
                        <a:rPr lang="en-US" sz="1100" b="1" i="0" u="none" strike="noStrike" dirty="0" smtClean="0">
                          <a:solidFill>
                            <a:srgbClr val="000000"/>
                          </a:solidFill>
                          <a:latin typeface="Calibri"/>
                        </a:rPr>
                        <a:t>roadway </a:t>
                      </a:r>
                      <a:r>
                        <a:rPr lang="en-US" sz="1100" b="1" i="0" u="none" strike="noStrike" dirty="0">
                          <a:solidFill>
                            <a:srgbClr val="000000"/>
                          </a:solidFill>
                          <a:latin typeface="Calibri"/>
                        </a:rPr>
                        <a:t>congestion</a:t>
                      </a:r>
                      <a:endParaRPr lang="en-US" sz="1100" b="0" i="0" u="none" strike="noStrike" dirty="0">
                        <a:solidFill>
                          <a:srgbClr val="000000"/>
                        </a:solidFill>
                        <a:latin typeface="Calibri"/>
                      </a:endParaRP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499420">
                <a:tc>
                  <a:txBody>
                    <a:bodyPr/>
                    <a:lstStyle/>
                    <a:p>
                      <a:pPr algn="l" fontAlgn="ctr"/>
                      <a:r>
                        <a:rPr lang="en-US" sz="1100" b="0" i="0" u="none" strike="noStrike" dirty="0">
                          <a:solidFill>
                            <a:srgbClr val="000000"/>
                          </a:solidFill>
                          <a:latin typeface="Calibri"/>
                        </a:rPr>
                        <a:t>Ensure adequate roadway and transit </a:t>
                      </a:r>
                      <a:r>
                        <a:rPr lang="en-US" sz="1100" b="1" i="0" u="none" strike="noStrike" dirty="0">
                          <a:solidFill>
                            <a:srgbClr val="000000"/>
                          </a:solidFill>
                          <a:latin typeface="Calibri"/>
                        </a:rPr>
                        <a:t>access to the region’s airports</a:t>
                      </a:r>
                      <a:endParaRPr lang="en-US" sz="1100" b="0" i="0" u="none" strike="noStrike" dirty="0">
                        <a:solidFill>
                          <a:srgbClr val="000000"/>
                        </a:solidFill>
                        <a:latin typeface="Calibri"/>
                      </a:endParaRP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EF3"/>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ctr"/>
                      <a:r>
                        <a:rPr lang="en-US" sz="1800" b="0" i="0" u="none" strike="noStrike" dirty="0">
                          <a:solidFill>
                            <a:srgbClr val="000000"/>
                          </a:solidFill>
                          <a:latin typeface="Calibri"/>
                        </a:rPr>
                        <a:t> </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800" b="0" i="0" u="none" strike="noStrike" dirty="0">
                          <a:solidFill>
                            <a:srgbClr val="000000"/>
                          </a:solidFill>
                          <a:latin typeface="Calibri"/>
                        </a:rPr>
                        <a:t>x</a:t>
                      </a:r>
                    </a:p>
                  </a:txBody>
                  <a:tcPr marL="5126" marR="5126" marT="51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 </a:t>
            </a:r>
            <a:r>
              <a:rPr lang="en-US" dirty="0" smtClean="0"/>
              <a:t> Long-Range </a:t>
            </a:r>
            <a:r>
              <a:rPr lang="en-US" dirty="0" smtClean="0"/>
              <a:t>Scenario Studies</a:t>
            </a:r>
            <a:endParaRPr lang="en-US" dirty="0"/>
          </a:p>
        </p:txBody>
      </p:sp>
      <p:sp>
        <p:nvSpPr>
          <p:cNvPr id="3" name="Content Placeholder 2"/>
          <p:cNvSpPr>
            <a:spLocks noGrp="1"/>
          </p:cNvSpPr>
          <p:nvPr>
            <p:ph idx="1"/>
          </p:nvPr>
        </p:nvSpPr>
        <p:spPr>
          <a:xfrm>
            <a:off x="228600" y="1600200"/>
            <a:ext cx="8686800" cy="4525963"/>
          </a:xfrm>
        </p:spPr>
        <p:txBody>
          <a:bodyPr>
            <a:noAutofit/>
          </a:bodyPr>
          <a:lstStyle/>
          <a:p>
            <a:pPr>
              <a:buSzPct val="80000"/>
            </a:pPr>
            <a:r>
              <a:rPr lang="en-US" sz="2400" dirty="0" smtClean="0"/>
              <a:t>CLRP Aspirations Scenario:  Initiated by the TPB in 2008</a:t>
            </a:r>
          </a:p>
          <a:p>
            <a:pPr marL="914400" lvl="1" indent="-457200">
              <a:spcBef>
                <a:spcPts val="0"/>
              </a:spcBef>
              <a:buFont typeface="+mj-lt"/>
              <a:buAutoNum type="arabicPeriod"/>
            </a:pPr>
            <a:r>
              <a:rPr lang="en-US" sz="2400" dirty="0" smtClean="0"/>
              <a:t>1,500 lane-miles of variably-priced lanes</a:t>
            </a:r>
          </a:p>
          <a:p>
            <a:pPr marL="914400" lvl="1" indent="-457200">
              <a:spcBef>
                <a:spcPts val="0"/>
              </a:spcBef>
              <a:buFont typeface="+mj-lt"/>
              <a:buAutoNum type="arabicPeriod"/>
            </a:pPr>
            <a:r>
              <a:rPr lang="en-US" sz="2400" dirty="0" smtClean="0"/>
              <a:t>500-mile regional bus rapid transit (BRT) network</a:t>
            </a:r>
          </a:p>
          <a:p>
            <a:pPr marL="914400" lvl="1" indent="-457200">
              <a:spcBef>
                <a:spcPts val="0"/>
              </a:spcBef>
              <a:buFont typeface="+mj-lt"/>
              <a:buAutoNum type="arabicPeriod"/>
            </a:pPr>
            <a:r>
              <a:rPr lang="en-US" sz="2400" dirty="0" smtClean="0"/>
              <a:t>relocation of 50% of projected housing and job growth to areas around existing or planned </a:t>
            </a:r>
            <a:r>
              <a:rPr lang="en-US" sz="2400" dirty="0" smtClean="0"/>
              <a:t>rail transit/BRT</a:t>
            </a:r>
            <a:endParaRPr lang="en-US" sz="2400" dirty="0" smtClean="0"/>
          </a:p>
          <a:p>
            <a:pPr marL="514350" indent="-457200">
              <a:spcBef>
                <a:spcPts val="0"/>
              </a:spcBef>
              <a:buSzPct val="80000"/>
            </a:pPr>
            <a:r>
              <a:rPr lang="en-US" sz="2400" dirty="0" smtClean="0"/>
              <a:t>Greenhouse Gas Scenario</a:t>
            </a:r>
          </a:p>
          <a:p>
            <a:pPr marL="914400" lvl="1" indent="-457200">
              <a:spcBef>
                <a:spcPts val="0"/>
              </a:spcBef>
              <a:buSzPct val="80000"/>
            </a:pPr>
            <a:r>
              <a:rPr lang="en-US" sz="2400" dirty="0" smtClean="0"/>
              <a:t>What Would It </a:t>
            </a:r>
            <a:r>
              <a:rPr lang="en-US" sz="2400" dirty="0" smtClean="0"/>
              <a:t>Take to Reduce GHG by 40% by 2030 (to track COG Climate Goal of 80% reduction by 2050)?</a:t>
            </a:r>
            <a:endParaRPr lang="en-US" sz="2400" dirty="0" smtClean="0"/>
          </a:p>
          <a:p>
            <a:pPr marL="514350" indent="-457200">
              <a:spcBef>
                <a:spcPts val="0"/>
              </a:spcBef>
              <a:buSzPct val="80000"/>
            </a:pPr>
            <a:r>
              <a:rPr lang="en-US" sz="2400" dirty="0" smtClean="0"/>
              <a:t>Value Pricing Study (ongoing)</a:t>
            </a:r>
          </a:p>
          <a:p>
            <a:pPr marL="914400" lvl="1" indent="-457200">
              <a:spcBef>
                <a:spcPts val="0"/>
              </a:spcBef>
              <a:buSzPct val="80000"/>
            </a:pPr>
            <a:r>
              <a:rPr lang="en-US" sz="2400" dirty="0" smtClean="0"/>
              <a:t>Public Acceptability of Congestion Pricing</a:t>
            </a:r>
            <a:endParaRPr lang="en-US" sz="2400" dirty="0" smtClean="0">
              <a:solidFill>
                <a:srgbClr val="FF0000"/>
              </a:solidFill>
            </a:endParaRPr>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  Future Prospects and Challenges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Federal reauthorization uncertain, and maintaining current funding levels may be the best we can hope for</a:t>
            </a:r>
          </a:p>
          <a:p>
            <a:r>
              <a:rPr lang="en-US" dirty="0" smtClean="0"/>
              <a:t>State funding challenges continue</a:t>
            </a:r>
            <a:endParaRPr lang="en-US" dirty="0" smtClean="0"/>
          </a:p>
          <a:p>
            <a:r>
              <a:rPr lang="en-US" dirty="0" smtClean="0"/>
              <a:t>Increased focus </a:t>
            </a:r>
            <a:r>
              <a:rPr lang="en-US" dirty="0" smtClean="0"/>
              <a:t>on tolls, development districts, public/private </a:t>
            </a:r>
            <a:r>
              <a:rPr lang="en-US" dirty="0" smtClean="0"/>
              <a:t>partnerships (e.g. Dulles Rail, Beltway HOT Lanes)</a:t>
            </a:r>
            <a:endParaRPr lang="en-US" dirty="0" smtClean="0"/>
          </a:p>
          <a:p>
            <a:r>
              <a:rPr lang="en-US" dirty="0" smtClean="0"/>
              <a:t>Maintaining safe and reliable operations will be a continuing challenge</a:t>
            </a:r>
          </a:p>
          <a:p>
            <a:r>
              <a:rPr lang="en-US" dirty="0" smtClean="0"/>
              <a:t>New transportation initiatives will require advocacy and (ideally) </a:t>
            </a:r>
            <a:r>
              <a:rPr lang="en-US" dirty="0" smtClean="0"/>
              <a:t>new </a:t>
            </a:r>
            <a:r>
              <a:rPr lang="en-US" dirty="0" smtClean="0"/>
              <a:t>funding sources </a:t>
            </a:r>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Questions?</a:t>
            </a:r>
            <a:endParaRPr lang="en-US" dirty="0"/>
          </a:p>
        </p:txBody>
      </p:sp>
      <p:sp>
        <p:nvSpPr>
          <p:cNvPr id="8" name="Subtitle 7"/>
          <p:cNvSpPr>
            <a:spLocks noGrp="1"/>
          </p:cNvSpPr>
          <p:nvPr>
            <p:ph type="subTitle" idx="1"/>
          </p:nvPr>
        </p:nvSpPr>
        <p:spPr/>
        <p:txBody>
          <a:bodyPr/>
          <a:lstStyle/>
          <a:p>
            <a:r>
              <a:rPr lang="en-US" sz="2400" dirty="0" smtClean="0"/>
              <a:t>Ronald Kirby</a:t>
            </a:r>
          </a:p>
          <a:p>
            <a:r>
              <a:rPr lang="en-US" sz="2400" dirty="0" smtClean="0"/>
              <a:t>Director, Department of Transportation Planning</a:t>
            </a:r>
          </a:p>
          <a:p>
            <a:endParaRPr lang="en-US" dirty="0"/>
          </a:p>
        </p:txBody>
      </p:sp>
      <p:sp>
        <p:nvSpPr>
          <p:cNvPr id="4" name="Date Placeholder 3"/>
          <p:cNvSpPr>
            <a:spLocks noGrp="1"/>
          </p:cNvSpPr>
          <p:nvPr>
            <p:ph type="dt" sz="half" idx="10"/>
          </p:nvPr>
        </p:nvSpPr>
        <p:spPr/>
        <p:txBody>
          <a:bodyPr/>
          <a:lstStyle/>
          <a:p>
            <a:r>
              <a:rPr lang="en-US" dirty="0" smtClean="0"/>
              <a:t>04/11/2012</a:t>
            </a:r>
            <a:endParaRPr lang="en-US" dirty="0"/>
          </a:p>
        </p:txBody>
      </p:sp>
      <p:sp>
        <p:nvSpPr>
          <p:cNvPr id="6" name="Slide Number Placeholder 5"/>
          <p:cNvSpPr>
            <a:spLocks noGrp="1"/>
          </p:cNvSpPr>
          <p:nvPr>
            <p:ph type="sldNum" sz="quarter" idx="12"/>
          </p:nvPr>
        </p:nvSpPr>
        <p:spPr/>
        <p:txBody>
          <a:bodyPr/>
          <a:lstStyle/>
          <a:p>
            <a:fld id="{B9A7EFA0-BA7A-4EF4-91AB-53D59C602F19}" type="slidenum">
              <a:rPr lang="en-US" smtClean="0"/>
              <a:pPr/>
              <a:t>20</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853</TotalTime>
  <Words>1121</Words>
  <Application>Microsoft Office PowerPoint</Application>
  <PresentationFormat>On-screen Show (4:3)</PresentationFormat>
  <Paragraphs>217</Paragraphs>
  <Slides>20</Slides>
  <Notes>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Transportation Planning Board: Background, Constrained Long-Range Plan, and Ongoing Work</vt:lpstr>
      <vt:lpstr>A.  Transportation Planning Board (TPB)</vt:lpstr>
      <vt:lpstr>A.  Transportation Planning Board (TPB) (Cont.)</vt:lpstr>
      <vt:lpstr>B.  TPB’s Annual United Planning Work Program (UPWP)</vt:lpstr>
      <vt:lpstr>B.  TPB’s Annual UPWP (Cont.) </vt:lpstr>
      <vt:lpstr>C.  TPB Vision</vt:lpstr>
      <vt:lpstr>C.  TPB Vision (Cont.)</vt:lpstr>
      <vt:lpstr>D.  Financially Constrained Long-Range Transportation Plan (CLRP)</vt:lpstr>
      <vt:lpstr>D.  Financially Constrained Long-Range Transportation Plan (CLRP) (Cont.)</vt:lpstr>
      <vt:lpstr>E.  Ongoing TPB Programs</vt:lpstr>
      <vt:lpstr>F.  Regional Transportation Priorities Plan (RTPP)</vt:lpstr>
      <vt:lpstr>F.  RTPP (Cont.)-Development Process </vt:lpstr>
      <vt:lpstr>G.  CLRP work that supports Region Forward and RTPP</vt:lpstr>
      <vt:lpstr>G.  CLRP work that supports Region Forward and RTPP (Cont.)</vt:lpstr>
      <vt:lpstr>G.  CLRP work that supports Region Forward and RTPP (Cont.)</vt:lpstr>
      <vt:lpstr>G.  CLRP work that supports Region Forward and RTPP (Cont.)</vt:lpstr>
      <vt:lpstr>H.  Example Strategies/Goals Matrix for RTPP </vt:lpstr>
      <vt:lpstr>I.  Long-Range Scenario Studies</vt:lpstr>
      <vt:lpstr>J.  Future Prospects and Challenges</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Transportation Planning Board: Background, Constrained Long-Range Plan, and Ongoing Work</dc:title>
  <dc:creator>kfoster</dc:creator>
  <cp:lastModifiedBy>kfoster</cp:lastModifiedBy>
  <cp:revision>128</cp:revision>
  <dcterms:created xsi:type="dcterms:W3CDTF">2012-04-02T16:52:24Z</dcterms:created>
  <dcterms:modified xsi:type="dcterms:W3CDTF">2012-04-10T20:05:02Z</dcterms:modified>
</cp:coreProperties>
</file>