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75" r:id="rId4"/>
    <p:sldId id="293" r:id="rId5"/>
    <p:sldId id="290" r:id="rId6"/>
    <p:sldId id="291" r:id="rId7"/>
    <p:sldId id="287" r:id="rId8"/>
    <p:sldId id="292" r:id="rId9"/>
    <p:sldId id="294" r:id="rId10"/>
    <p:sldId id="284" r:id="rId11"/>
    <p:sldId id="285" r:id="rId12"/>
    <p:sldId id="272" r:id="rId1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7D30"/>
    <a:srgbClr val="0F8F37"/>
    <a:srgbClr val="119F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23" autoAdjust="0"/>
  </p:normalViewPr>
  <p:slideViewPr>
    <p:cSldViewPr>
      <p:cViewPr varScale="1">
        <p:scale>
          <a:sx n="99" d="100"/>
          <a:sy n="99" d="100"/>
        </p:scale>
        <p:origin x="-3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AF3C1F8E-B9C3-4B9B-B5A6-086711DCC22D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35260301-90AE-40C7-89FB-1AF9A6E466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7228CE0D-0AC7-4138-A76D-B25363F10C97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 vert="horz" lIns="94851" tIns="47425" rIns="94851" bIns="474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A8DBD03A-3A04-4EBC-9089-AE3C148A0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</a:t>
            </a:r>
            <a:r>
              <a:rPr lang="en-US" baseline="0" dirty="0" smtClean="0"/>
              <a:t> to have 50 sign up in each </a:t>
            </a:r>
            <a:r>
              <a:rPr lang="en-US" baseline="0" smtClean="0"/>
              <a:t>pilot community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948507">
              <a:defRPr/>
            </a:pPr>
            <a:r>
              <a:rPr lang="en-US" sz="2500" dirty="0" smtClean="0"/>
              <a:t>-Will be expanded to the region in 2011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948507">
              <a:defRPr/>
            </a:pPr>
            <a:r>
              <a:rPr lang="en-US" sz="2500" dirty="0" smtClean="0"/>
              <a:t>Will communicate</a:t>
            </a:r>
            <a:r>
              <a:rPr lang="en-US" sz="2500" baseline="0" dirty="0" smtClean="0"/>
              <a:t> and publicize results</a:t>
            </a:r>
            <a:endParaRPr lang="en-US" sz="25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	</a:t>
            </a:r>
            <a:r>
              <a:rPr lang="en-US" b="1" u="sng" baseline="0" dirty="0" smtClean="0"/>
              <a:t>  </a:t>
            </a:r>
            <a:r>
              <a:rPr lang="en-US" b="1" u="sng" dirty="0" smtClean="0"/>
              <a:t>Greenbelt		Brookland		Cascades 		Totals</a:t>
            </a:r>
          </a:p>
          <a:p>
            <a:r>
              <a:rPr lang="en-US" dirty="0" smtClean="0"/>
              <a:t>Meetings</a:t>
            </a:r>
            <a:r>
              <a:rPr lang="en-US" baseline="0" dirty="0" smtClean="0"/>
              <a:t> 	          </a:t>
            </a:r>
            <a:r>
              <a:rPr lang="en-US" dirty="0" smtClean="0"/>
              <a:t>9		       6		</a:t>
            </a:r>
            <a:r>
              <a:rPr lang="en-US" baseline="0" dirty="0" smtClean="0"/>
              <a:t>       3		  </a:t>
            </a:r>
            <a:r>
              <a:rPr lang="en-US" b="1" baseline="0" dirty="0" smtClean="0"/>
              <a:t>18</a:t>
            </a:r>
            <a:endParaRPr lang="en-US" b="1" dirty="0" smtClean="0"/>
          </a:p>
          <a:p>
            <a:r>
              <a:rPr lang="en-US" baseline="0" dirty="0" smtClean="0"/>
              <a:t>Materials	        800		     150		      50 		</a:t>
            </a:r>
            <a:r>
              <a:rPr lang="en-US" b="1" baseline="0" dirty="0" smtClean="0"/>
              <a:t>1000</a:t>
            </a:r>
          </a:p>
          <a:p>
            <a:r>
              <a:rPr lang="en-US" baseline="0" dirty="0" smtClean="0"/>
              <a:t>News   	         10		       4				   </a:t>
            </a:r>
            <a:r>
              <a:rPr lang="en-US" b="1" baseline="0" dirty="0" smtClean="0"/>
              <a:t>15 </a:t>
            </a:r>
            <a:r>
              <a:rPr lang="en-US" b="0" baseline="0" dirty="0" smtClean="0"/>
              <a:t>(1 for COG e-news)</a:t>
            </a:r>
          </a:p>
          <a:p>
            <a:r>
              <a:rPr lang="en-US" baseline="0" dirty="0" smtClean="0"/>
              <a:t>TV  	          2</a:t>
            </a:r>
          </a:p>
          <a:p>
            <a:r>
              <a:rPr lang="en-US" baseline="0" dirty="0" smtClean="0"/>
              <a:t>Workshops 	         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48507">
              <a:defRPr/>
            </a:pPr>
            <a:r>
              <a:rPr lang="en-US" baseline="0" dirty="0" smtClean="0"/>
              <a:t>Green Transportation Owners section of the 2010 Greenbelt Labor Day Parade. Won 2</a:t>
            </a:r>
            <a:r>
              <a:rPr lang="en-US" baseline="30000" dirty="0" smtClean="0"/>
              <a:t>nd</a:t>
            </a:r>
            <a:r>
              <a:rPr lang="en-US" baseline="0" dirty="0" smtClean="0"/>
              <a:t> Prize</a:t>
            </a:r>
            <a:r>
              <a:rPr lang="en-US" baseline="0" dirty="0" smtClean="0"/>
              <a:t>!</a:t>
            </a:r>
          </a:p>
          <a:p>
            <a:pPr defTabSz="948507">
              <a:defRPr/>
            </a:pPr>
            <a:r>
              <a:rPr lang="en-US" baseline="0" dirty="0" smtClean="0"/>
              <a:t>Question for ACAPC – suggestions on how to reach out to youth, low-income and/or faith-based organizations?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D03A-3A04-4EBC-9089-AE3C148A0AA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9F18-74A3-4429-9AC7-07053D41DC7E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-12700" y="0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 rot="10800000">
            <a:off x="-533400" y="4669118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 rot="10800000">
            <a:off x="-546100" y="4669118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9B3DB-4937-430D-90EC-20266A4B69B0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>
            <a:off x="0" y="0"/>
            <a:ext cx="9690100" cy="2188882"/>
          </a:xfrm>
          <a:custGeom>
            <a:avLst/>
            <a:gdLst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0 w 9170894"/>
              <a:gd name="connsiteY3" fmla="*/ 2061882 h 2061882"/>
              <a:gd name="connsiteX0" fmla="*/ 0 w 9170894"/>
              <a:gd name="connsiteY0" fmla="*/ 2061882 h 2061882"/>
              <a:gd name="connsiteX1" fmla="*/ 8964 w 9170894"/>
              <a:gd name="connsiteY1" fmla="*/ 0 h 2061882"/>
              <a:gd name="connsiteX2" fmla="*/ 9170894 w 9170894"/>
              <a:gd name="connsiteY2" fmla="*/ 0 h 2061882"/>
              <a:gd name="connsiteX3" fmla="*/ 3124200 w 9170894"/>
              <a:gd name="connsiteY3" fmla="*/ 762000 h 2061882"/>
              <a:gd name="connsiteX4" fmla="*/ 0 w 9170894"/>
              <a:gd name="connsiteY4" fmla="*/ 2061882 h 2061882"/>
              <a:gd name="connsiteX0" fmla="*/ 0 w 9690100"/>
              <a:gd name="connsiteY0" fmla="*/ 2061882 h 2188882"/>
              <a:gd name="connsiteX1" fmla="*/ 8964 w 9690100"/>
              <a:gd name="connsiteY1" fmla="*/ 0 h 2188882"/>
              <a:gd name="connsiteX2" fmla="*/ 9170894 w 9690100"/>
              <a:gd name="connsiteY2" fmla="*/ 0 h 2188882"/>
              <a:gd name="connsiteX3" fmla="*/ 3124200 w 9690100"/>
              <a:gd name="connsiteY3" fmla="*/ 762000 h 2188882"/>
              <a:gd name="connsiteX4" fmla="*/ 0 w 9690100"/>
              <a:gd name="connsiteY4" fmla="*/ 2061882 h 218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90100" h="2188882">
                <a:moveTo>
                  <a:pt x="0" y="2061882"/>
                </a:moveTo>
                <a:lnTo>
                  <a:pt x="8964" y="0"/>
                </a:lnTo>
                <a:lnTo>
                  <a:pt x="9170894" y="0"/>
                </a:lnTo>
                <a:cubicBezTo>
                  <a:pt x="9690100" y="127000"/>
                  <a:pt x="4652682" y="418353"/>
                  <a:pt x="3124200" y="762000"/>
                </a:cubicBezTo>
                <a:cubicBezTo>
                  <a:pt x="1595718" y="1105647"/>
                  <a:pt x="519206" y="2188882"/>
                  <a:pt x="0" y="206188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cap="sq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29C0E-2FF2-418E-9A44-DE41B106C7DA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7C748-B3B9-45F2-A6B1-73419D61162C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AD92-0E6F-4FEE-8D2B-8EAB8662D50F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C3B0-B969-4EB2-BC5F-BA1ABCD3B22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6F42-765C-421F-AF6D-599437751924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79E30-E62A-479D-A575-280C0148E354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9A66-08F8-40E8-BB8D-3C9A9DA9D60D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3F254-1796-4462-A5F8-003BED2C53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F3AF7-58DF-4E82-A84A-DAD4AE269877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5B3A9-5A4B-4EFD-9DAA-9EA444161AF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5ECD2-18DE-49E4-A374-DD1A23A49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cansaveenergy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0"/>
            <a:ext cx="8382000" cy="1066800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Wi$e</a:t>
            </a:r>
            <a:r>
              <a:rPr lang="en-US" sz="2400" b="1" dirty="0" smtClean="0">
                <a:solidFill>
                  <a:schemeClr val="tx1"/>
                </a:solidFill>
              </a:rPr>
              <a:t> Energy by Capital Area Neighbors </a:t>
            </a:r>
          </a:p>
        </p:txBody>
      </p:sp>
      <p:pic>
        <p:nvPicPr>
          <p:cNvPr id="2050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172200"/>
            <a:ext cx="750194" cy="457200"/>
          </a:xfrm>
          <a:prstGeom prst="rect">
            <a:avLst/>
          </a:prstGeom>
          <a:noFill/>
        </p:spPr>
      </p:pic>
      <p:pic>
        <p:nvPicPr>
          <p:cNvPr id="6" name="Picture 5" descr="WeCan Save Energy Logo Final_webaddre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533400"/>
            <a:ext cx="5791201" cy="3589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0" y="4572000"/>
            <a:ext cx="5486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b="1" dirty="0" smtClean="0">
                <a:solidFill>
                  <a:srgbClr val="0D7D30"/>
                </a:solidFill>
              </a:rPr>
              <a:t>Pilot Program Update</a:t>
            </a:r>
          </a:p>
          <a:p>
            <a:pPr algn="ctr"/>
            <a:r>
              <a:rPr lang="en-US" sz="2000" b="1" dirty="0" smtClean="0"/>
              <a:t>MWCOG</a:t>
            </a:r>
          </a:p>
          <a:p>
            <a:pPr algn="ctr"/>
            <a:r>
              <a:rPr lang="en-US" sz="2000" b="1" dirty="0" smtClean="0"/>
              <a:t>October 18, 2010</a:t>
            </a:r>
            <a:endParaRPr lang="en-US" sz="20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3663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About WE CAN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1"/>
            <a:ext cx="8229600" cy="44196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 smtClean="0">
                <a:solidFill>
                  <a:srgbClr val="0F8F37"/>
                </a:solidFill>
              </a:rPr>
              <a:t>WHO:    </a:t>
            </a:r>
            <a:r>
              <a:rPr lang="en-US" sz="2800" dirty="0" smtClean="0">
                <a:solidFill>
                  <a:srgbClr val="0F8F37"/>
                </a:solidFill>
              </a:rPr>
              <a:t> </a:t>
            </a:r>
            <a:r>
              <a:rPr lang="en-US" sz="2600" dirty="0" smtClean="0"/>
              <a:t>Challenge is for  </a:t>
            </a:r>
            <a:r>
              <a:rPr lang="en-US" sz="2600" b="1" dirty="0" smtClean="0">
                <a:solidFill>
                  <a:srgbClr val="0F8F37"/>
                </a:solidFill>
              </a:rPr>
              <a:t>households</a:t>
            </a:r>
            <a:r>
              <a:rPr lang="en-US" sz="2600" dirty="0" smtClean="0"/>
              <a:t>.  Businesses and 	  	     community groups can also participate</a:t>
            </a:r>
          </a:p>
          <a:p>
            <a:pPr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 smtClean="0">
                <a:solidFill>
                  <a:srgbClr val="0F8F37"/>
                </a:solidFill>
              </a:rPr>
              <a:t>WHAT:    </a:t>
            </a:r>
            <a:r>
              <a:rPr lang="en-US" sz="2600" dirty="0" smtClean="0"/>
              <a:t>WE CAN is a web-based AND community- 	     	     based </a:t>
            </a:r>
            <a:r>
              <a:rPr lang="en-US" sz="2600" b="1" dirty="0" smtClean="0"/>
              <a:t>home energy challenge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F8F37"/>
                </a:solidFill>
              </a:rPr>
              <a:t>WHERE:  </a:t>
            </a:r>
            <a:r>
              <a:rPr lang="en-US" sz="2800" b="1" dirty="0" smtClean="0"/>
              <a:t>HERE</a:t>
            </a:r>
            <a:r>
              <a:rPr lang="en-US" sz="2800" dirty="0" smtClean="0"/>
              <a:t>! Pilot program in 3 Metro DC communities -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 smtClean="0"/>
              <a:t>  		      Greenbelt, Cascades (VA), Brookland (DC)</a:t>
            </a:r>
          </a:p>
          <a:p>
            <a:pPr>
              <a:spcAft>
                <a:spcPts val="1000"/>
              </a:spcAft>
              <a:buNone/>
            </a:pPr>
            <a:r>
              <a:rPr lang="en-US" sz="2800" b="1" dirty="0" smtClean="0">
                <a:solidFill>
                  <a:srgbClr val="0F8F37"/>
                </a:solidFill>
              </a:rPr>
              <a:t>WHEN:    </a:t>
            </a:r>
            <a:r>
              <a:rPr lang="en-US" sz="2600" b="1" dirty="0" smtClean="0"/>
              <a:t>NOW</a:t>
            </a:r>
            <a:r>
              <a:rPr lang="en-US" sz="2600" dirty="0" smtClean="0"/>
              <a:t>! (pilot program through March 2011)</a:t>
            </a:r>
          </a:p>
          <a:p>
            <a:pPr>
              <a:spcAft>
                <a:spcPts val="1000"/>
              </a:spcAft>
              <a:buNone/>
            </a:pPr>
            <a:r>
              <a:rPr lang="en-US" sz="2800" b="1" dirty="0" smtClean="0">
                <a:solidFill>
                  <a:srgbClr val="0F8F37"/>
                </a:solidFill>
              </a:rPr>
              <a:t>WHY:      </a:t>
            </a:r>
            <a:r>
              <a:rPr lang="en-US" sz="2800" dirty="0" smtClean="0"/>
              <a:t>Save Energy! Save Money! Earn Rewards!</a:t>
            </a:r>
          </a:p>
          <a:p>
            <a:pPr>
              <a:spcAft>
                <a:spcPts val="600"/>
              </a:spcAft>
              <a:buNone/>
            </a:pPr>
            <a:r>
              <a:rPr lang="en-US" sz="2800" b="1" dirty="0" smtClean="0">
                <a:solidFill>
                  <a:srgbClr val="0F8F37"/>
                </a:solidFill>
              </a:rPr>
              <a:t>HOW:     </a:t>
            </a:r>
            <a:r>
              <a:rPr lang="en-US" sz="2800" dirty="0" smtClean="0"/>
              <a:t>Sign-up Online Today!</a:t>
            </a:r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848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Outreach Plan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5344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>
                <a:solidFill>
                  <a:srgbClr val="0F8F37"/>
                </a:solidFill>
              </a:rPr>
              <a:t>Audience and Messaging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Households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Save energy, save money and earn rewards!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800" dirty="0" smtClean="0"/>
              <a:t>Businesses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Sponsor sustainability in your community! 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800" dirty="0" smtClean="0"/>
              <a:t>Community Groups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Help spread the word in Greenbelt! Encourage participation</a:t>
            </a:r>
          </a:p>
          <a:p>
            <a:pPr lvl="1">
              <a:buNone/>
            </a:pPr>
            <a:r>
              <a:rPr lang="en-US" sz="1600" i="1" dirty="0" smtClean="0"/>
              <a:t>(community groups include civic associations, HOAs and condo associations, </a:t>
            </a:r>
          </a:p>
          <a:p>
            <a:pPr lvl="1">
              <a:buNone/>
            </a:pPr>
            <a:r>
              <a:rPr lang="en-US" sz="1600" i="1" dirty="0" smtClean="0"/>
              <a:t>low-income households, faith-based organizations, schools, etc)</a:t>
            </a:r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848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Outreach Plan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80772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>
                <a:solidFill>
                  <a:srgbClr val="0D7D30"/>
                </a:solidFill>
              </a:rPr>
              <a:t>Goals</a:t>
            </a:r>
          </a:p>
          <a:p>
            <a:pPr lvl="0">
              <a:buFont typeface="Wingdings" pitchFamily="2" charset="2"/>
              <a:buChar char="Ø"/>
            </a:pPr>
            <a:r>
              <a:rPr lang="en-US" sz="2400" b="1" dirty="0" smtClean="0"/>
              <a:t>Recruit</a:t>
            </a:r>
            <a:r>
              <a:rPr lang="en-US" sz="2400" dirty="0" smtClean="0"/>
              <a:t> participants</a:t>
            </a:r>
          </a:p>
          <a:p>
            <a:pPr lvl="0">
              <a:buFont typeface="Wingdings" pitchFamily="2" charset="2"/>
              <a:buChar char="Ø"/>
            </a:pPr>
            <a:r>
              <a:rPr lang="en-US" sz="2400" b="1" dirty="0" smtClean="0"/>
              <a:t>Drive </a:t>
            </a:r>
            <a:r>
              <a:rPr lang="en-US" sz="2400" dirty="0" smtClean="0"/>
              <a:t>participants to the WE CAN web site to get</a:t>
            </a:r>
            <a:r>
              <a:rPr lang="en-US" sz="2400" b="1" dirty="0" smtClean="0"/>
              <a:t> </a:t>
            </a:r>
            <a:r>
              <a:rPr lang="en-US" sz="2400" dirty="0" smtClean="0"/>
              <a:t>information, news, incentives, tips.</a:t>
            </a: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/>
              <a:t>Keep them </a:t>
            </a:r>
            <a:r>
              <a:rPr lang="en-US" sz="2400" b="1" dirty="0" smtClean="0"/>
              <a:t>involved</a:t>
            </a:r>
            <a:r>
              <a:rPr lang="en-US" sz="2400" dirty="0" smtClean="0"/>
              <a:t> over time (6-month challenge) </a:t>
            </a: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/>
              <a:t>Provide them </a:t>
            </a:r>
            <a:r>
              <a:rPr lang="en-US" sz="2400" b="1" dirty="0" smtClean="0"/>
              <a:t>support</a:t>
            </a:r>
            <a:r>
              <a:rPr lang="en-US" sz="2400" dirty="0" smtClean="0"/>
              <a:t> toward achievement of actual energy savings</a:t>
            </a: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/>
              <a:t>Recruit </a:t>
            </a:r>
            <a:r>
              <a:rPr lang="en-US" sz="2400" b="1" dirty="0" smtClean="0"/>
              <a:t>sponsors</a:t>
            </a:r>
            <a:r>
              <a:rPr lang="en-US" sz="2400" dirty="0" smtClean="0"/>
              <a:t> for reward program and final prizes.</a:t>
            </a:r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838200"/>
            <a:ext cx="7467600" cy="9144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Outreach Plan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80772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>
                <a:solidFill>
                  <a:srgbClr val="0F8F37"/>
                </a:solidFill>
              </a:rPr>
              <a:t>Outreach Material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Website </a:t>
            </a:r>
            <a:r>
              <a:rPr lang="en-US" sz="2400" dirty="0" smtClean="0"/>
              <a:t>(version 1 available, version 2 under development)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Social Media </a:t>
            </a:r>
            <a:r>
              <a:rPr lang="en-US" sz="2400" dirty="0" smtClean="0"/>
              <a:t>(Twitter, </a:t>
            </a:r>
            <a:r>
              <a:rPr lang="en-US" sz="2400" dirty="0" err="1" smtClean="0"/>
              <a:t>Tumblr</a:t>
            </a:r>
            <a:r>
              <a:rPr lang="en-US" sz="2400" dirty="0" smtClean="0"/>
              <a:t>, </a:t>
            </a:r>
            <a:r>
              <a:rPr lang="en-US" sz="2400" dirty="0" err="1" smtClean="0"/>
              <a:t>Facebook</a:t>
            </a:r>
            <a:r>
              <a:rPr lang="en-US" sz="2400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Monthly E-newsletter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WE CAN flyers and postcards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Home energy workshops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Suggested language for community groups’ newsletters, social media and emails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848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Outreach Plan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9248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>
                <a:solidFill>
                  <a:srgbClr val="0F8F37"/>
                </a:solidFill>
              </a:rPr>
              <a:t>Outreach Material (continued)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Business recruitment materials </a:t>
            </a:r>
            <a:r>
              <a:rPr lang="en-US" sz="2400" dirty="0" smtClean="0"/>
              <a:t>(under development)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Federal, state and utility energy tips  and information </a:t>
            </a:r>
            <a:r>
              <a:rPr lang="en-US" sz="2400" dirty="0" smtClean="0"/>
              <a:t>(such as DOE Energy Saver booklet)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Utility web and email promotion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MEA energy booth?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848600" cy="3048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  <p:pic>
        <p:nvPicPr>
          <p:cNvPr id="1026" name="Picture 2" descr="C:\Users\mdavis\AppData\Local\Microsoft\Windows\Temporary Internet Files\Content.Outlook\0NMO3KV6\Attcht#3_screenshot_WECAN_portal_blu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667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2390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Postcard</a:t>
            </a:r>
            <a:endParaRPr lang="en-US" sz="4000" b="1" dirty="0">
              <a:solidFill>
                <a:srgbClr val="0F8F37"/>
              </a:solidFill>
            </a:endParaRPr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2057400"/>
            <a:ext cx="373312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057400"/>
            <a:ext cx="373190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848600" cy="838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Flyers</a:t>
            </a:r>
            <a:endParaRPr lang="en-US" sz="4000" b="1" dirty="0">
              <a:solidFill>
                <a:srgbClr val="0F8F37"/>
              </a:solidFill>
            </a:endParaRPr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172200"/>
            <a:ext cx="750194" cy="4572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676400"/>
            <a:ext cx="3521676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1676400"/>
            <a:ext cx="3326210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09600"/>
            <a:ext cx="7010400" cy="96043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Stats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5814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 smtClean="0"/>
              <a:t>Total homes signed up on </a:t>
            </a:r>
            <a:r>
              <a:rPr lang="en-US" sz="2800" dirty="0" smtClean="0">
                <a:hlinkClick r:id="rId3"/>
              </a:rPr>
              <a:t>wecansaveenergy.org</a:t>
            </a:r>
            <a:r>
              <a:rPr lang="en-US" sz="2800" dirty="0" smtClean="0"/>
              <a:t> = </a:t>
            </a:r>
            <a:r>
              <a:rPr lang="en-US" sz="2800" b="1" dirty="0" smtClean="0">
                <a:solidFill>
                  <a:srgbClr val="0D7D30"/>
                </a:solidFill>
              </a:rPr>
              <a:t>89</a:t>
            </a:r>
          </a:p>
          <a:p>
            <a:pPr lvl="1">
              <a:spcAft>
                <a:spcPts val="600"/>
              </a:spcAft>
              <a:buNone/>
            </a:pPr>
            <a:r>
              <a:rPr lang="en-US" sz="1400" dirty="0" smtClean="0"/>
              <a:t>	(includes homes outside of pilot communities)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 smtClean="0"/>
              <a:t>Total homes signed up in pilot communities = </a:t>
            </a:r>
            <a:r>
              <a:rPr lang="en-US" sz="2800" b="1" dirty="0" smtClean="0">
                <a:solidFill>
                  <a:srgbClr val="0D7D30"/>
                </a:solidFill>
              </a:rPr>
              <a:t>102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Brookland = </a:t>
            </a:r>
            <a:r>
              <a:rPr lang="en-US" sz="2600" b="1" dirty="0" smtClean="0">
                <a:solidFill>
                  <a:srgbClr val="0D7D30"/>
                </a:solidFill>
              </a:rPr>
              <a:t>23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Cascades = </a:t>
            </a:r>
            <a:r>
              <a:rPr lang="en-US" sz="2600" b="1" dirty="0" smtClean="0">
                <a:solidFill>
                  <a:srgbClr val="0D7D30"/>
                </a:solidFill>
              </a:rPr>
              <a:t>50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smtClean="0"/>
              <a:t>Greenbelt = </a:t>
            </a:r>
            <a:r>
              <a:rPr lang="en-US" sz="2600" b="1" dirty="0" smtClean="0">
                <a:solidFill>
                  <a:srgbClr val="0D7D30"/>
                </a:solidFill>
              </a:rPr>
              <a:t>29</a:t>
            </a:r>
          </a:p>
          <a:p>
            <a:pPr lvl="1">
              <a:spcAft>
                <a:spcPts val="600"/>
              </a:spcAft>
              <a:buNone/>
            </a:pPr>
            <a:r>
              <a:rPr lang="en-US" sz="1500" dirty="0" smtClean="0"/>
              <a:t>	(includes homes that had Earth Aid account before WE CAN)</a:t>
            </a:r>
            <a:endParaRPr lang="en-US" sz="1500" b="1" dirty="0" smtClean="0">
              <a:solidFill>
                <a:srgbClr val="0D7D3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Total signed up on Earth Aid in region </a:t>
            </a:r>
            <a:r>
              <a:rPr lang="en-US" sz="2800" b="1" dirty="0" smtClean="0">
                <a:solidFill>
                  <a:srgbClr val="0D7D30"/>
                </a:solidFill>
              </a:rPr>
              <a:t>&gt; 2,000</a:t>
            </a:r>
          </a:p>
          <a:p>
            <a:pPr>
              <a:buNone/>
            </a:pPr>
            <a:endParaRPr lang="en-US" sz="2800" b="1" dirty="0" smtClean="0">
              <a:solidFill>
                <a:srgbClr val="0D7D30"/>
              </a:solidFill>
            </a:endParaRP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010400" cy="96043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F8F37"/>
                </a:solidFill>
              </a:rPr>
              <a:t>WE CAN Stats</a:t>
            </a:r>
            <a:endParaRPr lang="en-US" sz="4000" b="1" dirty="0">
              <a:solidFill>
                <a:srgbClr val="0F8F3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848600" cy="3657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000" dirty="0" smtClean="0"/>
              <a:t>Community Meetings =  </a:t>
            </a:r>
            <a:r>
              <a:rPr lang="en-US" b="1" dirty="0" smtClean="0">
                <a:solidFill>
                  <a:srgbClr val="0D7D30"/>
                </a:solidFill>
              </a:rPr>
              <a:t>18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000" dirty="0" smtClean="0"/>
              <a:t>WE CAN material distributed = </a:t>
            </a:r>
            <a:r>
              <a:rPr lang="en-US" b="1" dirty="0" smtClean="0">
                <a:solidFill>
                  <a:srgbClr val="0D7D30"/>
                </a:solidFill>
              </a:rPr>
              <a:t>1,000</a:t>
            </a:r>
            <a:r>
              <a:rPr lang="en-US" sz="3000" dirty="0" smtClean="0"/>
              <a:t>  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000" dirty="0" smtClean="0"/>
              <a:t>Newsletters/Articles = </a:t>
            </a:r>
            <a:r>
              <a:rPr lang="en-US" b="1" dirty="0" smtClean="0">
                <a:solidFill>
                  <a:srgbClr val="0D7D30"/>
                </a:solidFill>
              </a:rPr>
              <a:t>15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000" dirty="0" smtClean="0"/>
              <a:t>Local Access TV = </a:t>
            </a:r>
            <a:r>
              <a:rPr lang="en-US" b="1" dirty="0" smtClean="0">
                <a:solidFill>
                  <a:srgbClr val="0D7D30"/>
                </a:solidFill>
              </a:rPr>
              <a:t>2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000" dirty="0" smtClean="0"/>
              <a:t>Workshop = </a:t>
            </a:r>
            <a:r>
              <a:rPr lang="en-US" sz="3000" b="1" dirty="0" smtClean="0">
                <a:solidFill>
                  <a:srgbClr val="0D7D30"/>
                </a:solidFill>
              </a:rPr>
              <a:t>1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WeCan Save Energy Logo Final_no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152400"/>
            <a:ext cx="1598111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 descr="C:\Users\JAltavilla\Documents\Layout\CO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0"/>
            <a:ext cx="750194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19600"/>
            <a:ext cx="3276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0"/>
            <a:ext cx="2895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4648200"/>
            <a:ext cx="3276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4343401"/>
            <a:ext cx="2819401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0"/>
            <a:ext cx="3352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2057400"/>
            <a:ext cx="3276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971800" cy="216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828800"/>
            <a:ext cx="58769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5ECD2-18DE-49E4-A374-DD1A23A49203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62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65AB11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347</Words>
  <Application>Microsoft Office PowerPoint</Application>
  <PresentationFormat>On-screen Show (4:3)</PresentationFormat>
  <Paragraphs>96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About WE CAN</vt:lpstr>
      <vt:lpstr>WE CAN Outreach Plan</vt:lpstr>
      <vt:lpstr>WE CAN Outreach Plan</vt:lpstr>
      <vt:lpstr>WE CAN Outreach Plan</vt:lpstr>
      <vt:lpstr>WE CAN Outreach Plan</vt:lpstr>
      <vt:lpstr>Slide 7</vt:lpstr>
      <vt:lpstr>WE CAN Postcard</vt:lpstr>
      <vt:lpstr>WE CAN Flyers</vt:lpstr>
      <vt:lpstr>WE CAN Stats</vt:lpstr>
      <vt:lpstr>WE CAN Stats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CAN LOGO HERE Wi$e Energy by Capital Area Neighbors</dc:title>
  <dc:creator>JAltavilla</dc:creator>
  <cp:lastModifiedBy>mdavis</cp:lastModifiedBy>
  <cp:revision>215</cp:revision>
  <dcterms:created xsi:type="dcterms:W3CDTF">2010-08-12T15:07:33Z</dcterms:created>
  <dcterms:modified xsi:type="dcterms:W3CDTF">2010-10-15T14:56:12Z</dcterms:modified>
</cp:coreProperties>
</file>