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8" r:id="rId3"/>
    <p:sldId id="279" r:id="rId4"/>
    <p:sldId id="262" r:id="rId5"/>
    <p:sldId id="275" r:id="rId6"/>
    <p:sldId id="273" r:id="rId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9900"/>
    <a:srgbClr val="F4F7ED"/>
    <a:srgbClr val="FFFF66"/>
    <a:srgbClr val="FFFFCC"/>
    <a:srgbClr val="52B82E"/>
    <a:srgbClr val="389E38"/>
    <a:srgbClr val="339933"/>
    <a:srgbClr val="003300"/>
    <a:srgbClr val="00CC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9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2.9585798816568056E-2"/>
          <c:y val="3.3333333333333402E-2"/>
          <c:w val="0.85207100591715978"/>
          <c:h val="0.93809523809523865"/>
        </c:manualLayout>
      </c:layout>
      <c:barChart>
        <c:barDir val="bar"/>
        <c:grouping val="stacked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noFill/>
            <a:ln w="25400">
              <a:noFill/>
            </a:ln>
          </c:spPr>
          <c:cat>
            <c:strRef>
              <c:f>Sheet1!$A$2:$A$10</c:f>
              <c:strCache>
                <c:ptCount val="9"/>
                <c:pt idx="1">
                  <c:v>Energy loss</c:v>
                </c:pt>
                <c:pt idx="2">
                  <c:v>Transport</c:v>
                </c:pt>
                <c:pt idx="3">
                  <c:v>Commercial</c:v>
                </c:pt>
                <c:pt idx="4">
                  <c:v>Government</c:v>
                </c:pt>
                <c:pt idx="5">
                  <c:v>Power</c:v>
                </c:pt>
                <c:pt idx="6">
                  <c:v>Industry</c:v>
                </c:pt>
                <c:pt idx="7">
                  <c:v>GWR Total</c:v>
                </c:pt>
                <c:pt idx="8">
                  <c:v>US Average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1">
                  <c:v>47.058823529416991</c:v>
                </c:pt>
                <c:pt idx="2">
                  <c:v>72.815937415591534</c:v>
                </c:pt>
                <c:pt idx="3">
                  <c:v>85.112980916766588</c:v>
                </c:pt>
                <c:pt idx="4">
                  <c:v>95.861395575702133</c:v>
                </c:pt>
                <c:pt idx="5">
                  <c:v>98.935656450995893</c:v>
                </c:pt>
                <c:pt idx="6">
                  <c:v>99.787131290208293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  <a:prstDash val="solid"/>
            </a:ln>
          </c:spPr>
          <c:dPt>
            <c:idx val="0"/>
            <c:spPr>
              <a:solidFill>
                <a:schemeClr val="tx2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hlink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5"/>
            <c:spPr>
              <a:solidFill>
                <a:schemeClr val="accent1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6"/>
            <c:spPr>
              <a:solidFill>
                <a:schemeClr val="accent1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7"/>
            <c:spPr>
              <a:solidFill>
                <a:schemeClr val="tx2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Pt>
            <c:idx val="8"/>
            <c:spPr>
              <a:solidFill>
                <a:schemeClr val="tx2"/>
              </a:solidFill>
              <a:ln w="12700">
                <a:solidFill>
                  <a:schemeClr val="tx1"/>
                </a:solidFill>
                <a:prstDash val="solid"/>
              </a:ln>
            </c:spPr>
          </c:dPt>
          <c:dLbls>
            <c:dLbl>
              <c:idx val="4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inBase"/>
              <c:showVal val="1"/>
            </c:dLbl>
            <c:dLbl>
              <c:idx val="5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inBase"/>
              <c:showVal val="1"/>
            </c:dLbl>
            <c:dLbl>
              <c:idx val="6"/>
              <c:layout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inBase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Val val="1"/>
          </c:dLbls>
          <c:cat>
            <c:strRef>
              <c:f>Sheet1!$A$2:$A$10</c:f>
              <c:strCache>
                <c:ptCount val="9"/>
                <c:pt idx="1">
                  <c:v>Energy loss</c:v>
                </c:pt>
                <c:pt idx="2">
                  <c:v>Transport</c:v>
                </c:pt>
                <c:pt idx="3">
                  <c:v>Commercial</c:v>
                </c:pt>
                <c:pt idx="4">
                  <c:v>Government</c:v>
                </c:pt>
                <c:pt idx="5">
                  <c:v>Power</c:v>
                </c:pt>
                <c:pt idx="6">
                  <c:v>Industry</c:v>
                </c:pt>
                <c:pt idx="7">
                  <c:v>GWR Total</c:v>
                </c:pt>
                <c:pt idx="8">
                  <c:v>US Average</c:v>
                </c:pt>
              </c:strCache>
            </c:strRef>
          </c:cat>
          <c:val>
            <c:numRef>
              <c:f>Sheet1!$C$2:$C$10</c:f>
              <c:numCache>
                <c:formatCode>#,##0;\-#,##0;0</c:formatCode>
                <c:ptCount val="9"/>
                <c:pt idx="0">
                  <c:v>47.058823529416983</c:v>
                </c:pt>
                <c:pt idx="1">
                  <c:v>25.757113886174722</c:v>
                </c:pt>
                <c:pt idx="2">
                  <c:v>12.297043501175068</c:v>
                </c:pt>
                <c:pt idx="3">
                  <c:v>10.748414658935204</c:v>
                </c:pt>
                <c:pt idx="4">
                  <c:v>3.0742608752937621</c:v>
                </c:pt>
                <c:pt idx="5">
                  <c:v>0.85147483921238365</c:v>
                </c:pt>
                <c:pt idx="6">
                  <c:v>0.21286870980309949</c:v>
                </c:pt>
                <c:pt idx="7">
                  <c:v>47.058823529416998</c:v>
                </c:pt>
                <c:pt idx="8">
                  <c:v>20.000000000002274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spPr>
            <a:solidFill>
              <a:schemeClr val="hlink"/>
            </a:solidFill>
            <a:ln w="12700">
              <a:solidFill>
                <a:schemeClr val="tx1"/>
              </a:solidFill>
              <a:prstDash val="solid"/>
            </a:ln>
          </c:spPr>
          <c:dLbls>
            <c:txPr>
              <a:bodyPr/>
              <a:lstStyle/>
              <a:p>
                <a:pPr>
                  <a:defRPr sz="10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Sheet1!$A$2:$A$10</c:f>
              <c:strCache>
                <c:ptCount val="9"/>
                <c:pt idx="1">
                  <c:v>Energy loss</c:v>
                </c:pt>
                <c:pt idx="2">
                  <c:v>Transport</c:v>
                </c:pt>
                <c:pt idx="3">
                  <c:v>Commercial</c:v>
                </c:pt>
                <c:pt idx="4">
                  <c:v>Government</c:v>
                </c:pt>
                <c:pt idx="5">
                  <c:v>Power</c:v>
                </c:pt>
                <c:pt idx="6">
                  <c:v>Industry</c:v>
                </c:pt>
                <c:pt idx="7">
                  <c:v>GWR Total</c:v>
                </c:pt>
                <c:pt idx="8">
                  <c:v>US Average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7" formatCode="#,##0;\-#,##0;0">
                  <c:v>25.757113886174729</c:v>
                </c:pt>
                <c:pt idx="8" formatCode="#,##0;\-#,##0;0">
                  <c:v>19.00000000000216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  <a:prstDash val="solid"/>
            </a:ln>
          </c:spPr>
          <c:dLbls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Val val="1"/>
          </c:dLbls>
          <c:cat>
            <c:strRef>
              <c:f>Sheet1!$A$2:$A$10</c:f>
              <c:strCache>
                <c:ptCount val="9"/>
                <c:pt idx="1">
                  <c:v>Energy loss</c:v>
                </c:pt>
                <c:pt idx="2">
                  <c:v>Transport</c:v>
                </c:pt>
                <c:pt idx="3">
                  <c:v>Commercial</c:v>
                </c:pt>
                <c:pt idx="4">
                  <c:v>Government</c:v>
                </c:pt>
                <c:pt idx="5">
                  <c:v>Power</c:v>
                </c:pt>
                <c:pt idx="6">
                  <c:v>Industry</c:v>
                </c:pt>
                <c:pt idx="7">
                  <c:v>GWR Total</c:v>
                </c:pt>
                <c:pt idx="8">
                  <c:v>US Average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7" formatCode="#,##0;\-#,##0;0">
                  <c:v>26.119719035404046</c:v>
                </c:pt>
                <c:pt idx="8" formatCode="#,##0;\-#,##0;0">
                  <c:v>14.000000000001592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  <a:prstDash val="solid"/>
            </a:ln>
          </c:spPr>
          <c:dLbls>
            <c:dLbl>
              <c:idx val="7"/>
              <c:layout>
                <c:manualLayout>
                  <c:x val="6.5339749294420491E-2"/>
                  <c:y val="9.2353001329379767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ctr"/>
              <c:showVal val="1"/>
            </c:dLbl>
            <c:dLbl>
              <c:idx val="8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Sheet1!$A$2:$A$10</c:f>
              <c:strCache>
                <c:ptCount val="9"/>
                <c:pt idx="1">
                  <c:v>Energy loss</c:v>
                </c:pt>
                <c:pt idx="2">
                  <c:v>Transport</c:v>
                </c:pt>
                <c:pt idx="3">
                  <c:v>Commercial</c:v>
                </c:pt>
                <c:pt idx="4">
                  <c:v>Government</c:v>
                </c:pt>
                <c:pt idx="5">
                  <c:v>Power</c:v>
                </c:pt>
                <c:pt idx="6">
                  <c:v>Industry</c:v>
                </c:pt>
                <c:pt idx="7">
                  <c:v>GWR Total</c:v>
                </c:pt>
                <c:pt idx="8">
                  <c:v>US Average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7" formatCode="#,##0;\-#,##0;0">
                  <c:v>1.0643435490154831</c:v>
                </c:pt>
                <c:pt idx="8" formatCode="#,##0;\-#,##0;0">
                  <c:v>47.000000000005343</c:v>
                </c:pt>
              </c:numCache>
            </c:numRef>
          </c:val>
        </c:ser>
        <c:gapWidth val="40"/>
        <c:overlap val="100"/>
        <c:axId val="96892416"/>
        <c:axId val="96893952"/>
      </c:barChart>
      <c:catAx>
        <c:axId val="96892416"/>
        <c:scaling>
          <c:orientation val="maxMin"/>
        </c:scaling>
        <c:axPos val="l"/>
        <c:numFmt formatCode="General" sourceLinked="1"/>
        <c:majorTickMark val="none"/>
        <c:tickLblPos val="none"/>
        <c:spPr>
          <a:ln w="38100">
            <a:solidFill>
              <a:schemeClr val="tx1"/>
            </a:solidFill>
            <a:prstDash val="solid"/>
          </a:ln>
        </c:spPr>
        <c:crossAx val="96893952"/>
        <c:crossesAt val="0"/>
        <c:auto val="1"/>
        <c:lblAlgn val="ctr"/>
        <c:lblOffset val="100"/>
        <c:tickLblSkip val="1"/>
        <c:tickMarkSkip val="1"/>
      </c:catAx>
      <c:valAx>
        <c:axId val="96893952"/>
        <c:scaling>
          <c:orientation val="minMax"/>
          <c:max val="100.00000000000001"/>
          <c:min val="0"/>
        </c:scaling>
        <c:axPos val="t"/>
        <c:numFmt formatCode="General" sourceLinked="1"/>
        <c:majorTickMark val="none"/>
        <c:tickLblPos val="none"/>
        <c:spPr>
          <a:ln w="9525">
            <a:noFill/>
          </a:ln>
        </c:spPr>
        <c:crossAx val="96892416"/>
        <c:crosses val="autoZero"/>
        <c:crossBetween val="between"/>
        <c:majorUnit val="1"/>
      </c:valAx>
      <c:spPr>
        <a:noFill/>
        <a:ln w="25400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AB75A4E9-4C6F-48C9-86A0-5CDE9B34F9FB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E9C68AE2-8129-417E-B5B7-37BDC0E3CE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68AE2-8129-417E-B5B7-37BDC0E3CEA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68AE2-8129-417E-B5B7-37BDC0E3CEA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68AE2-8129-417E-B5B7-37BDC0E3CEA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68AE2-8129-417E-B5B7-37BDC0E3CEA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68AE2-8129-417E-B5B7-37BDC0E3CEA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68AE2-8129-417E-B5B7-37BDC0E3CEA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99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BBF07-D516-4E66-8F99-7D9C0C047743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96FD6-38D3-4646-B679-B8C74DC268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>
            <a:lvl1pPr>
              <a:defRPr>
                <a:solidFill>
                  <a:srgbClr val="0099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88C4-BBEF-42D4-B95E-DE441D199AC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BBF07-D516-4E66-8F99-7D9C0C047743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96FD6-38D3-4646-B679-B8C74DC268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BBF07-D516-4E66-8F99-7D9C0C047743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96FD6-38D3-4646-B679-B8C74DC268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BBF07-D516-4E66-8F99-7D9C0C047743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96FD6-38D3-4646-B679-B8C74DC268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96FD6-38D3-4646-B679-B8C74DC268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52400" y="5410200"/>
            <a:ext cx="12192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pic>
        <p:nvPicPr>
          <p:cNvPr id="8" name="Picture 7" descr="Electrical%20Energy%20Savings%20Icon.jpg"/>
          <p:cNvPicPr>
            <a:picLocks noChangeAspect="1"/>
          </p:cNvPicPr>
          <p:nvPr userDrawn="1"/>
        </p:nvPicPr>
        <p:blipFill>
          <a:blip r:embed="rId2" cstate="print"/>
          <a:srcRect t="16444" b="51807"/>
          <a:stretch>
            <a:fillRect/>
          </a:stretch>
        </p:blipFill>
        <p:spPr>
          <a:xfrm>
            <a:off x="228600" y="6315456"/>
            <a:ext cx="1094232" cy="347408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 rot="10800000">
            <a:off x="225552" y="6315456"/>
            <a:ext cx="1600200" cy="0"/>
          </a:xfrm>
          <a:prstGeom prst="line">
            <a:avLst/>
          </a:pr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BBF07-D516-4E66-8F99-7D9C0C047743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96FD6-38D3-4646-B679-B8C74DC268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BBF07-D516-4E66-8F99-7D9C0C047743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96FD6-38D3-4646-B679-B8C74DC268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BBF07-D516-4E66-8F99-7D9C0C047743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96FD6-38D3-4646-B679-B8C74DC268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BBF07-D516-4E66-8F99-7D9C0C047743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96FD6-38D3-4646-B679-B8C74DC268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BBF07-D516-4E66-8F99-7D9C0C047743}" type="datetimeFigureOut">
              <a:rPr lang="en-US" smtClean="0"/>
              <a:pPr/>
              <a:t>5/25/2010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96FD6-38D3-4646-B679-B8C74DC268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17637"/>
            <a:ext cx="8458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29400" y="630999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400" b="1" kern="1200" smtClean="0">
                <a:solidFill>
                  <a:srgbClr val="006600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00096FD6-38D3-4646-B679-B8C74DC268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green_globe.gif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52400" y="5562600"/>
            <a:ext cx="1306286" cy="12192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1412966" y="6318278"/>
            <a:ext cx="7380514" cy="0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1335024" y="6327422"/>
            <a:ext cx="41633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6600"/>
                </a:solidFill>
                <a:latin typeface="Arial Narrow" pitchFamily="34" charset="0"/>
              </a:rPr>
              <a:t>National Capital Energy</a:t>
            </a:r>
            <a:r>
              <a:rPr lang="en-US" sz="1400" b="1" baseline="0" dirty="0" smtClean="0">
                <a:solidFill>
                  <a:srgbClr val="006600"/>
                </a:solidFill>
                <a:latin typeface="Arial Narrow" pitchFamily="34" charset="0"/>
              </a:rPr>
              <a:t> Fund</a:t>
            </a:r>
            <a:r>
              <a:rPr lang="en-US" sz="1400" dirty="0" smtClean="0">
                <a:solidFill>
                  <a:srgbClr val="006600"/>
                </a:solidFill>
                <a:latin typeface="Arial Narrow" pitchFamily="34" charset="0"/>
              </a:rPr>
              <a:t>  </a:t>
            </a:r>
            <a:r>
              <a:rPr lang="en-US" sz="1400" i="0" dirty="0" smtClean="0">
                <a:ln>
                  <a:solidFill>
                    <a:srgbClr val="92D050"/>
                  </a:solidFill>
                </a:ln>
                <a:solidFill>
                  <a:srgbClr val="006600"/>
                </a:solidFill>
                <a:latin typeface="Arial Narrow" pitchFamily="34" charset="0"/>
              </a:rPr>
              <a:t>Saving for a brighter future</a:t>
            </a:r>
            <a:endParaRPr lang="en-US" sz="1400" i="0" dirty="0">
              <a:ln>
                <a:solidFill>
                  <a:srgbClr val="92D050"/>
                </a:solidFill>
              </a:ln>
              <a:solidFill>
                <a:srgbClr val="006600"/>
              </a:solidFill>
              <a:latin typeface="Arial Narrow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6600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6600"/>
        </a:buClr>
        <a:buFont typeface="Arial" pitchFamily="34" charset="0"/>
        <a:buChar char="•"/>
        <a:defRPr sz="3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339933"/>
        </a:buClr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26" Type="http://schemas.openxmlformats.org/officeDocument/2006/relationships/tags" Target="../tags/tag25.xml"/><Relationship Id="rId39" Type="http://schemas.openxmlformats.org/officeDocument/2006/relationships/tags" Target="../tags/tag38.xml"/><Relationship Id="rId21" Type="http://schemas.openxmlformats.org/officeDocument/2006/relationships/tags" Target="../tags/tag20.xml"/><Relationship Id="rId34" Type="http://schemas.openxmlformats.org/officeDocument/2006/relationships/tags" Target="../tags/tag33.xml"/><Relationship Id="rId42" Type="http://schemas.openxmlformats.org/officeDocument/2006/relationships/tags" Target="../tags/tag41.xml"/><Relationship Id="rId47" Type="http://schemas.openxmlformats.org/officeDocument/2006/relationships/tags" Target="../tags/tag46.xml"/><Relationship Id="rId50" Type="http://schemas.openxmlformats.org/officeDocument/2006/relationships/tags" Target="../tags/tag49.xml"/><Relationship Id="rId55" Type="http://schemas.openxmlformats.org/officeDocument/2006/relationships/tags" Target="../tags/tag54.xml"/><Relationship Id="rId63" Type="http://schemas.openxmlformats.org/officeDocument/2006/relationships/tags" Target="../tags/tag62.xml"/><Relationship Id="rId68" Type="http://schemas.openxmlformats.org/officeDocument/2006/relationships/tags" Target="../tags/tag67.xml"/><Relationship Id="rId76" Type="http://schemas.openxmlformats.org/officeDocument/2006/relationships/tags" Target="../tags/tag75.xml"/><Relationship Id="rId84" Type="http://schemas.openxmlformats.org/officeDocument/2006/relationships/oleObject" Target="../embeddings/oleObject2.bin"/><Relationship Id="rId7" Type="http://schemas.openxmlformats.org/officeDocument/2006/relationships/tags" Target="../tags/tag6.xml"/><Relationship Id="rId71" Type="http://schemas.openxmlformats.org/officeDocument/2006/relationships/tags" Target="../tags/tag70.xml"/><Relationship Id="rId2" Type="http://schemas.openxmlformats.org/officeDocument/2006/relationships/tags" Target="../tags/tag1.xml"/><Relationship Id="rId16" Type="http://schemas.openxmlformats.org/officeDocument/2006/relationships/tags" Target="../tags/tag15.xml"/><Relationship Id="rId29" Type="http://schemas.openxmlformats.org/officeDocument/2006/relationships/tags" Target="../tags/tag28.xml"/><Relationship Id="rId11" Type="http://schemas.openxmlformats.org/officeDocument/2006/relationships/tags" Target="../tags/tag10.xml"/><Relationship Id="rId24" Type="http://schemas.openxmlformats.org/officeDocument/2006/relationships/tags" Target="../tags/tag23.xml"/><Relationship Id="rId32" Type="http://schemas.openxmlformats.org/officeDocument/2006/relationships/tags" Target="../tags/tag31.xml"/><Relationship Id="rId37" Type="http://schemas.openxmlformats.org/officeDocument/2006/relationships/tags" Target="../tags/tag36.xml"/><Relationship Id="rId40" Type="http://schemas.openxmlformats.org/officeDocument/2006/relationships/tags" Target="../tags/tag39.xml"/><Relationship Id="rId45" Type="http://schemas.openxmlformats.org/officeDocument/2006/relationships/tags" Target="../tags/tag44.xml"/><Relationship Id="rId53" Type="http://schemas.openxmlformats.org/officeDocument/2006/relationships/tags" Target="../tags/tag52.xml"/><Relationship Id="rId58" Type="http://schemas.openxmlformats.org/officeDocument/2006/relationships/tags" Target="../tags/tag57.xml"/><Relationship Id="rId66" Type="http://schemas.openxmlformats.org/officeDocument/2006/relationships/tags" Target="../tags/tag65.xml"/><Relationship Id="rId74" Type="http://schemas.openxmlformats.org/officeDocument/2006/relationships/tags" Target="../tags/tag73.xml"/><Relationship Id="rId79" Type="http://schemas.openxmlformats.org/officeDocument/2006/relationships/tags" Target="../tags/tag78.xml"/><Relationship Id="rId5" Type="http://schemas.openxmlformats.org/officeDocument/2006/relationships/tags" Target="../tags/tag4.xml"/><Relationship Id="rId61" Type="http://schemas.openxmlformats.org/officeDocument/2006/relationships/tags" Target="../tags/tag60.xml"/><Relationship Id="rId82" Type="http://schemas.openxmlformats.org/officeDocument/2006/relationships/notesSlide" Target="../notesSlides/notesSlide2.xml"/><Relationship Id="rId19" Type="http://schemas.openxmlformats.org/officeDocument/2006/relationships/tags" Target="../tags/tag18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Relationship Id="rId22" Type="http://schemas.openxmlformats.org/officeDocument/2006/relationships/tags" Target="../tags/tag21.xml"/><Relationship Id="rId27" Type="http://schemas.openxmlformats.org/officeDocument/2006/relationships/tags" Target="../tags/tag26.xml"/><Relationship Id="rId30" Type="http://schemas.openxmlformats.org/officeDocument/2006/relationships/tags" Target="../tags/tag29.xml"/><Relationship Id="rId35" Type="http://schemas.openxmlformats.org/officeDocument/2006/relationships/tags" Target="../tags/tag34.xml"/><Relationship Id="rId43" Type="http://schemas.openxmlformats.org/officeDocument/2006/relationships/tags" Target="../tags/tag42.xml"/><Relationship Id="rId48" Type="http://schemas.openxmlformats.org/officeDocument/2006/relationships/tags" Target="../tags/tag47.xml"/><Relationship Id="rId56" Type="http://schemas.openxmlformats.org/officeDocument/2006/relationships/tags" Target="../tags/tag55.xml"/><Relationship Id="rId64" Type="http://schemas.openxmlformats.org/officeDocument/2006/relationships/tags" Target="../tags/tag63.xml"/><Relationship Id="rId69" Type="http://schemas.openxmlformats.org/officeDocument/2006/relationships/tags" Target="../tags/tag68.xml"/><Relationship Id="rId77" Type="http://schemas.openxmlformats.org/officeDocument/2006/relationships/tags" Target="../tags/tag76.xml"/><Relationship Id="rId8" Type="http://schemas.openxmlformats.org/officeDocument/2006/relationships/tags" Target="../tags/tag7.xml"/><Relationship Id="rId51" Type="http://schemas.openxmlformats.org/officeDocument/2006/relationships/tags" Target="../tags/tag50.xml"/><Relationship Id="rId72" Type="http://schemas.openxmlformats.org/officeDocument/2006/relationships/tags" Target="../tags/tag71.xml"/><Relationship Id="rId80" Type="http://schemas.openxmlformats.org/officeDocument/2006/relationships/tags" Target="../tags/tag79.xml"/><Relationship Id="rId85" Type="http://schemas.openxmlformats.org/officeDocument/2006/relationships/chart" Target="../charts/chart1.xml"/><Relationship Id="rId3" Type="http://schemas.openxmlformats.org/officeDocument/2006/relationships/tags" Target="../tags/tag2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5" Type="http://schemas.openxmlformats.org/officeDocument/2006/relationships/tags" Target="../tags/tag24.xml"/><Relationship Id="rId33" Type="http://schemas.openxmlformats.org/officeDocument/2006/relationships/tags" Target="../tags/tag32.xml"/><Relationship Id="rId38" Type="http://schemas.openxmlformats.org/officeDocument/2006/relationships/tags" Target="../tags/tag37.xml"/><Relationship Id="rId46" Type="http://schemas.openxmlformats.org/officeDocument/2006/relationships/tags" Target="../tags/tag45.xml"/><Relationship Id="rId59" Type="http://schemas.openxmlformats.org/officeDocument/2006/relationships/tags" Target="../tags/tag58.xml"/><Relationship Id="rId67" Type="http://schemas.openxmlformats.org/officeDocument/2006/relationships/tags" Target="../tags/tag66.xml"/><Relationship Id="rId20" Type="http://schemas.openxmlformats.org/officeDocument/2006/relationships/tags" Target="../tags/tag19.xml"/><Relationship Id="rId41" Type="http://schemas.openxmlformats.org/officeDocument/2006/relationships/tags" Target="../tags/tag40.xml"/><Relationship Id="rId54" Type="http://schemas.openxmlformats.org/officeDocument/2006/relationships/tags" Target="../tags/tag53.xml"/><Relationship Id="rId62" Type="http://schemas.openxmlformats.org/officeDocument/2006/relationships/tags" Target="../tags/tag61.xml"/><Relationship Id="rId70" Type="http://schemas.openxmlformats.org/officeDocument/2006/relationships/tags" Target="../tags/tag69.xml"/><Relationship Id="rId75" Type="http://schemas.openxmlformats.org/officeDocument/2006/relationships/tags" Target="../tags/tag74.xml"/><Relationship Id="rId83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5" Type="http://schemas.openxmlformats.org/officeDocument/2006/relationships/tags" Target="../tags/tag14.xml"/><Relationship Id="rId23" Type="http://schemas.openxmlformats.org/officeDocument/2006/relationships/tags" Target="../tags/tag22.xml"/><Relationship Id="rId28" Type="http://schemas.openxmlformats.org/officeDocument/2006/relationships/tags" Target="../tags/tag27.xml"/><Relationship Id="rId36" Type="http://schemas.openxmlformats.org/officeDocument/2006/relationships/tags" Target="../tags/tag35.xml"/><Relationship Id="rId49" Type="http://schemas.openxmlformats.org/officeDocument/2006/relationships/tags" Target="../tags/tag48.xml"/><Relationship Id="rId57" Type="http://schemas.openxmlformats.org/officeDocument/2006/relationships/tags" Target="../tags/tag56.xml"/><Relationship Id="rId10" Type="http://schemas.openxmlformats.org/officeDocument/2006/relationships/tags" Target="../tags/tag9.xml"/><Relationship Id="rId31" Type="http://schemas.openxmlformats.org/officeDocument/2006/relationships/tags" Target="../tags/tag30.xml"/><Relationship Id="rId44" Type="http://schemas.openxmlformats.org/officeDocument/2006/relationships/tags" Target="../tags/tag43.xml"/><Relationship Id="rId52" Type="http://schemas.openxmlformats.org/officeDocument/2006/relationships/tags" Target="../tags/tag51.xml"/><Relationship Id="rId60" Type="http://schemas.openxmlformats.org/officeDocument/2006/relationships/tags" Target="../tags/tag59.xml"/><Relationship Id="rId65" Type="http://schemas.openxmlformats.org/officeDocument/2006/relationships/tags" Target="../tags/tag64.xml"/><Relationship Id="rId73" Type="http://schemas.openxmlformats.org/officeDocument/2006/relationships/tags" Target="../tags/tag72.xml"/><Relationship Id="rId78" Type="http://schemas.openxmlformats.org/officeDocument/2006/relationships/tags" Target="../tags/tag77.xml"/><Relationship Id="rId8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6600"/>
                </a:solidFill>
              </a:rPr>
              <a:t>Creating the</a:t>
            </a:r>
            <a:br>
              <a:rPr lang="en-US" sz="3200" dirty="0" smtClean="0">
                <a:solidFill>
                  <a:srgbClr val="006600"/>
                </a:solidFill>
              </a:rPr>
            </a:br>
            <a:r>
              <a:rPr lang="en-US" sz="3200" b="1" dirty="0" smtClean="0">
                <a:solidFill>
                  <a:srgbClr val="006600"/>
                </a:solidFill>
              </a:rPr>
              <a:t>National Capital Energy Fund:</a:t>
            </a:r>
            <a:r>
              <a:rPr lang="en-US" sz="3200" dirty="0" smtClean="0">
                <a:solidFill>
                  <a:srgbClr val="006600"/>
                </a:solidFill>
              </a:rPr>
              <a:t/>
            </a:r>
            <a:br>
              <a:rPr lang="en-US" sz="3200" dirty="0" smtClean="0">
                <a:solidFill>
                  <a:srgbClr val="006600"/>
                </a:solidFill>
              </a:rPr>
            </a:br>
            <a:r>
              <a:rPr lang="en-US" sz="3200" b="1" dirty="0" smtClean="0">
                <a:solidFill>
                  <a:srgbClr val="006600"/>
                </a:solidFill>
              </a:rPr>
              <a:t>A Property Assessment Clean Energy Solution</a:t>
            </a:r>
            <a:endParaRPr lang="en-US" sz="3200" b="1" dirty="0">
              <a:solidFill>
                <a:srgbClr val="006600"/>
              </a:solidFill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1371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Proposed by the District of Columbia</a:t>
            </a:r>
          </a:p>
          <a:p>
            <a:r>
              <a:rPr lang="en-US" sz="2400" dirty="0" smtClean="0"/>
              <a:t>May 2010 presentation to WCOG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le 88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DC’s Energy Usage</a:t>
            </a:r>
            <a:endParaRPr lang="en-US" sz="4000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3206750" y="1176336"/>
            <a:ext cx="2765425" cy="4964112"/>
            <a:chOff x="3206750" y="1600200"/>
            <a:chExt cx="2765425" cy="4964112"/>
          </a:xfrm>
        </p:grpSpPr>
        <p:graphicFrame>
          <p:nvGraphicFramePr>
            <p:cNvPr id="5" name="Object 7"/>
            <p:cNvGraphicFramePr>
              <a:graphicFrameLocks/>
            </p:cNvGraphicFramePr>
            <p:nvPr/>
          </p:nvGraphicFramePr>
          <p:xfrm>
            <a:off x="3227388" y="3475037"/>
            <a:ext cx="2713037" cy="2800350"/>
          </p:xfrm>
          <a:graphic>
            <a:graphicData uri="http://schemas.openxmlformats.org/presentationml/2006/ole">
              <p:oleObj spid="_x0000_s1026" name="Chart" r:id="rId83" imgW="2714625" imgH="2800350" progId="MSGraph.Chart.8">
                <p:embed followColorScheme="full"/>
              </p:oleObj>
            </a:graphicData>
          </a:graphic>
        </p:graphicFrame>
        <p:sp>
          <p:nvSpPr>
            <p:cNvPr id="6" name="Rectangle 29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4923131" y="2900362"/>
              <a:ext cx="179388" cy="1333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7" name="Rectangle 28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4923131" y="3141662"/>
              <a:ext cx="179388" cy="13335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8" name="Rectangle 21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3460750" y="4159250"/>
              <a:ext cx="3413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r>
                <a:rPr lang="en-US" altLang="zh-CN" sz="1200" b="0" dirty="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t>30%</a:t>
              </a:r>
            </a:p>
          </p:txBody>
        </p:sp>
        <p:sp>
          <p:nvSpPr>
            <p:cNvPr id="9" name="Rectangle 20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gray">
            <a:xfrm>
              <a:off x="3460750" y="5287962"/>
              <a:ext cx="341313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r>
                <a:rPr lang="en-US" altLang="zh-CN" sz="120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t>70%</a:t>
              </a:r>
            </a:p>
          </p:txBody>
        </p:sp>
        <p:sp>
          <p:nvSpPr>
            <p:cNvPr id="10" name="Rectangle 15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486150" y="3705225"/>
              <a:ext cx="2905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b"/>
            <a:lstStyle/>
            <a:p>
              <a:pPr algn="ctr" defTabSz="895350">
                <a:buClr>
                  <a:schemeClr val="tx2"/>
                </a:buClr>
              </a:pPr>
              <a:fld id="{D7C186E0-0BFA-489E-BA68-50070F2FDF65}" type="datetime'''''''''''''''''''''''''''''''29''2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292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7875" y="6272212"/>
              <a:ext cx="628650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defTabSz="895350">
                <a:buClr>
                  <a:schemeClr val="tx2"/>
                </a:buClr>
              </a:pPr>
              <a:fld id="{87BF01A1-86B2-4477-98C9-756708C12615}" type="datetime'''''''''''''D''''''''''''C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DC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12" name="Rectangle 27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089400" y="4883150"/>
              <a:ext cx="3413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r>
                <a:rPr lang="en-US" altLang="zh-CN" sz="1200" b="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t>67%</a:t>
              </a:r>
            </a:p>
          </p:txBody>
        </p:sp>
        <p:sp>
          <p:nvSpPr>
            <p:cNvPr id="13" name="Rectangle 22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gray">
            <a:xfrm>
              <a:off x="4089400" y="5778500"/>
              <a:ext cx="3413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r>
                <a:rPr lang="en-US" altLang="zh-CN" sz="1200" dirty="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t>33%</a:t>
              </a:r>
            </a:p>
          </p:txBody>
        </p:sp>
        <p:sp>
          <p:nvSpPr>
            <p:cNvPr id="14" name="Rectangle 16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4114800" y="4171950"/>
              <a:ext cx="2905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b"/>
            <a:lstStyle/>
            <a:p>
              <a:pPr algn="ctr" defTabSz="895350">
                <a:buClr>
                  <a:schemeClr val="tx2"/>
                </a:buClr>
              </a:pPr>
              <a:fld id="{D6EE1C70-23E7-46CD-A71A-BE54B05EC4B9}" type="datetime'''''''''''''''''''2''''''''''''''''''''''''3''''''''''''2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232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3946525" y="6272212"/>
              <a:ext cx="628650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defTabSz="895350">
                <a:buClr>
                  <a:schemeClr val="tx2"/>
                </a:buClr>
              </a:pPr>
              <a:fld id="{0CAE6AE3-EB89-449C-87D5-70C353C0B472}" type="datetime'''''''''''C''''''''A''''''''''''''''''''''''''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CA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16" name="Rectangle 26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4718050" y="4835525"/>
              <a:ext cx="3413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r>
                <a:rPr lang="en-US" altLang="zh-CN" sz="1200" b="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t>59%</a:t>
              </a:r>
            </a:p>
          </p:txBody>
        </p:sp>
        <p:sp>
          <p:nvSpPr>
            <p:cNvPr id="17" name="Rectangle 23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gray">
            <a:xfrm>
              <a:off x="4718050" y="5721350"/>
              <a:ext cx="3413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r>
                <a:rPr lang="en-US" altLang="zh-CN" sz="120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t>41%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4743450" y="4191000"/>
              <a:ext cx="2905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b"/>
            <a:lstStyle/>
            <a:p>
              <a:pPr algn="ctr" defTabSz="895350">
                <a:buClr>
                  <a:schemeClr val="tx2"/>
                </a:buClr>
              </a:pPr>
              <a:fld id="{1DED5F46-2EBB-4166-8D54-8C1C8CF8E02B}" type="datetime'2''''''''2''''''''''''''''''''''''9''''''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229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19" name="Rectangle 11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4575175" y="6272212"/>
              <a:ext cx="628650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defTabSz="895350">
                <a:buClr>
                  <a:schemeClr val="tx2"/>
                </a:buClr>
              </a:pPr>
              <a:fld id="{F9E680A2-FB11-4DE6-B38A-1FC728BCF190}" type="datetime'''''''''''''''''''''''''M''''''''A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MA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20" name="Rectangle 25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5339056" y="4259262"/>
              <a:ext cx="341313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r>
                <a:rPr lang="en-US" altLang="zh-CN" sz="1200" b="0" dirty="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t>60%</a:t>
              </a:r>
            </a:p>
          </p:txBody>
        </p:sp>
        <p:sp>
          <p:nvSpPr>
            <p:cNvPr id="21" name="Rectangle 2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gray">
            <a:xfrm>
              <a:off x="5346700" y="5559425"/>
              <a:ext cx="3413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r>
                <a:rPr lang="en-US" altLang="zh-CN" sz="1200" dirty="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t>40%</a:t>
              </a:r>
            </a:p>
          </p:txBody>
        </p:sp>
        <p:sp>
          <p:nvSpPr>
            <p:cNvPr id="22" name="Rectangle 18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5364456" y="3362325"/>
              <a:ext cx="2905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b"/>
            <a:lstStyle/>
            <a:p>
              <a:pPr algn="ctr" defTabSz="895350">
                <a:buClr>
                  <a:schemeClr val="tx2"/>
                </a:buClr>
              </a:pPr>
              <a:fld id="{9750EE33-5C3C-427B-B52C-E29AD635A031}" type="datetime'''''''''3''''''''''''''''''''''''''''37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337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5203825" y="6272212"/>
              <a:ext cx="628650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defTabSz="895350">
                <a:buClr>
                  <a:schemeClr val="tx2"/>
                </a:buClr>
              </a:pPr>
              <a:fld id="{18056716-3A46-4FC1-8180-8C3CE71F1D07}" type="datetime'''''''''''US''''''''''''''''''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US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24" name="Rectangle 13"/>
            <p:cNvSpPr>
              <a:spLocks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5204119" y="2897187"/>
              <a:ext cx="309562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defTabSz="895350">
                <a:buClr>
                  <a:schemeClr val="tx2"/>
                </a:buClr>
              </a:pPr>
              <a:fld id="{E7A173D6-5C30-4CC4-8272-2834F2049763}" type="datetime'''''''''F''''''''''''''''''u''el''''''''s'''">
                <a:rPr lang="en-US" altLang="zh-CN" sz="1200" b="0">
                  <a:ea typeface="SimSun" pitchFamily="2" charset="-122"/>
                  <a:cs typeface="Arial" charset="0"/>
                </a:rPr>
                <a:pPr defTabSz="895350">
                  <a:buClr>
                    <a:schemeClr val="tx2"/>
                  </a:buClr>
                </a:pPr>
                <a:t>Fuels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25" name="Rectangle 14"/>
            <p:cNvSpPr>
              <a:spLocks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5204119" y="3138487"/>
              <a:ext cx="542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defTabSz="895350">
                <a:buClr>
                  <a:schemeClr val="tx2"/>
                </a:buClr>
              </a:pPr>
              <a:fld id="{2C5A8098-4999-43D4-A877-32B89E5F64AA}" type="datetime'''''''''E''''''l''''''''e''''ctri''''''c''''''''it''''''y'">
                <a:rPr lang="en-US" altLang="zh-CN" sz="1200" b="0">
                  <a:ea typeface="SimSun" pitchFamily="2" charset="-122"/>
                  <a:cs typeface="Arial" charset="0"/>
                </a:rPr>
                <a:pPr defTabSz="895350">
                  <a:buClr>
                    <a:schemeClr val="tx2"/>
                  </a:buClr>
                </a:pPr>
                <a:t>Electricity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26" name="Rectangle 30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3286125" y="2298700"/>
              <a:ext cx="2557463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altLang="zh-CN" sz="1200">
                  <a:ea typeface="SimSun" pitchFamily="2" charset="-122"/>
                </a:rPr>
                <a:t>Electricity as a percentage of energy consumption</a:t>
              </a:r>
              <a:r>
                <a:rPr lang="en-US" altLang="zh-CN" sz="1200" baseline="30000">
                  <a:ea typeface="SimSun" pitchFamily="2" charset="-122"/>
                </a:rPr>
                <a:t>1</a:t>
              </a:r>
              <a:r>
                <a:rPr lang="en-US" altLang="zh-CN" sz="1200">
                  <a:ea typeface="SimSun" pitchFamily="2" charset="-122"/>
                </a:rPr>
                <a:t> </a:t>
              </a:r>
            </a:p>
            <a:p>
              <a:pPr defTabSz="895350">
                <a:buClr>
                  <a:schemeClr val="tx2"/>
                </a:buClr>
              </a:pPr>
              <a:r>
                <a:rPr lang="en-US" altLang="zh-CN" sz="1200" b="0">
                  <a:ea typeface="SimSun" pitchFamily="2" charset="-122"/>
                </a:rPr>
                <a:t>Percent; million BTUs</a:t>
              </a:r>
            </a:p>
          </p:txBody>
        </p:sp>
        <p:grpSp>
          <p:nvGrpSpPr>
            <p:cNvPr id="27" name="Group 69"/>
            <p:cNvGrpSpPr>
              <a:grpSpLocks/>
            </p:cNvGrpSpPr>
            <p:nvPr>
              <p:custDataLst>
                <p:tags r:id="rId74"/>
              </p:custDataLst>
            </p:nvPr>
          </p:nvGrpSpPr>
          <p:grpSpPr bwMode="auto">
            <a:xfrm>
              <a:off x="3206750" y="1638300"/>
              <a:ext cx="2763838" cy="4926012"/>
              <a:chOff x="1240" y="1968"/>
              <a:chExt cx="960" cy="960"/>
            </a:xfrm>
          </p:grpSpPr>
          <p:sp>
            <p:nvSpPr>
              <p:cNvPr id="32" name="Rectangle 70"/>
              <p:cNvSpPr>
                <a:spLocks noChangeArrowhead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1240" y="1968"/>
                <a:ext cx="960" cy="96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33" name="Rectangle 71"/>
              <p:cNvSpPr>
                <a:spLocks noChangeArrowhead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1240" y="1968"/>
                <a:ext cx="960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63500" tIns="63500" rIns="63500" bIns="0"/>
              <a:lstStyle/>
              <a:p>
                <a:pPr defTabSz="895350">
                  <a:buClr>
                    <a:schemeClr val="tx2"/>
                  </a:buClr>
                </a:pPr>
                <a:endParaRPr lang="en-US" altLang="zh-CN" sz="1200" b="0">
                  <a:ea typeface="SimSun" pitchFamily="2" charset="-122"/>
                </a:endParaRPr>
              </a:p>
            </p:txBody>
          </p:sp>
        </p:grpSp>
        <p:grpSp>
          <p:nvGrpSpPr>
            <p:cNvPr id="28" name="Group 72"/>
            <p:cNvGrpSpPr>
              <a:grpSpLocks/>
            </p:cNvGrpSpPr>
            <p:nvPr>
              <p:custDataLst>
                <p:tags r:id="rId75"/>
              </p:custDataLst>
            </p:nvPr>
          </p:nvGrpSpPr>
          <p:grpSpPr bwMode="auto">
            <a:xfrm>
              <a:off x="3206750" y="1600200"/>
              <a:ext cx="2765425" cy="665162"/>
              <a:chOff x="1240" y="1968"/>
              <a:chExt cx="960" cy="960"/>
            </a:xfrm>
          </p:grpSpPr>
          <p:sp>
            <p:nvSpPr>
              <p:cNvPr id="30" name="Rectangle 73"/>
              <p:cNvSpPr>
                <a:spLocks noChangeArrowheads="1"/>
              </p:cNvSpPr>
              <p:nvPr>
                <p:custDataLst>
                  <p:tags r:id="rId77"/>
                </p:custDataLst>
              </p:nvPr>
            </p:nvSpPr>
            <p:spPr bwMode="auto">
              <a:xfrm>
                <a:off x="1240" y="1968"/>
                <a:ext cx="960" cy="96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31" name="Rectangle 74"/>
              <p:cNvSpPr>
                <a:spLocks noChangeArrowheads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1240" y="1968"/>
                <a:ext cx="960" cy="96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lIns="63500" tIns="63500" rIns="63500" bIns="0"/>
              <a:lstStyle/>
              <a:p>
                <a:pPr defTabSz="895350">
                  <a:buClr>
                    <a:schemeClr val="tx2"/>
                  </a:buClr>
                </a:pPr>
                <a:endParaRPr lang="en-US" altLang="zh-CN" sz="1200">
                  <a:ea typeface="SimSun" pitchFamily="2" charset="-122"/>
                </a:endParaRPr>
              </a:p>
            </p:txBody>
          </p:sp>
        </p:grpSp>
        <p:sp>
          <p:nvSpPr>
            <p:cNvPr id="29" name="Rectangle 75"/>
            <p:cNvSpPr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286125" y="1639887"/>
              <a:ext cx="259556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altLang="zh-CN" sz="1200" b="1" dirty="0">
                  <a:solidFill>
                    <a:schemeClr val="bg1"/>
                  </a:solidFill>
                  <a:ea typeface="SimSun" pitchFamily="2" charset="-122"/>
                </a:rPr>
                <a:t>Electricity is a disproportionately large share of DC’s energy use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121400" y="1176336"/>
            <a:ext cx="2765425" cy="4964113"/>
            <a:chOff x="6121400" y="1611312"/>
            <a:chExt cx="2765425" cy="4964113"/>
          </a:xfrm>
        </p:grpSpPr>
        <p:graphicFrame>
          <p:nvGraphicFramePr>
            <p:cNvPr id="35" name="Object 32"/>
            <p:cNvGraphicFramePr>
              <a:graphicFrameLocks/>
            </p:cNvGraphicFramePr>
            <p:nvPr/>
          </p:nvGraphicFramePr>
          <p:xfrm>
            <a:off x="6122988" y="3481387"/>
            <a:ext cx="2741612" cy="2733675"/>
          </p:xfrm>
          <a:graphic>
            <a:graphicData uri="http://schemas.openxmlformats.org/presentationml/2006/ole">
              <p:oleObj spid="_x0000_s1027" name="Chart" r:id="rId84" imgW="2743200" imgH="2733675" progId="MSGraph.Chart.8">
                <p:embed followColorScheme="full"/>
              </p:oleObj>
            </a:graphicData>
          </a:graphic>
        </p:graphicFrame>
        <p:sp>
          <p:nvSpPr>
            <p:cNvPr id="36" name="Rectangle 56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7767638" y="2709862"/>
              <a:ext cx="179387" cy="1333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37" name="Rectangle 57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767638" y="2951162"/>
              <a:ext cx="179387" cy="1333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38" name="Rectangle 58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7767638" y="3192462"/>
              <a:ext cx="179387" cy="13335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39" name="Rectangle 5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7767638" y="3433762"/>
              <a:ext cx="179387" cy="133350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0" name="Rectangle 37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gray">
            <a:xfrm>
              <a:off x="6584950" y="5913437"/>
              <a:ext cx="122238" cy="18256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fld id="{F7FE411C-36C8-4B7E-9315-1CE5F44330A4}" type="datetime'''''''''''''''''''''4'''''''''''''''''''''''''''''''''">
                <a:rPr lang="en-US" altLang="zh-CN" sz="120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4</a:t>
              </a:fld>
              <a:endParaRPr lang="en-US" altLang="zh-CN" sz="1200">
                <a:solidFill>
                  <a:schemeClr val="bg1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41" name="Rectangle 38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gray">
            <a:xfrm>
              <a:off x="6356350" y="5975350"/>
              <a:ext cx="122238" cy="182562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fld id="{B489CF57-81AA-4903-8D81-3B1ECE46E4A6}" type="datetime'''''''''''''''5'''''''">
                <a:rPr lang="en-US" altLang="zh-CN" sz="120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5</a:t>
              </a:fld>
              <a:endParaRPr lang="en-US" altLang="zh-CN" sz="1200">
                <a:solidFill>
                  <a:schemeClr val="bg1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42" name="Rectangle 3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386513" y="3368675"/>
              <a:ext cx="290512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b"/>
            <a:lstStyle/>
            <a:p>
              <a:pPr algn="ctr" defTabSz="895350">
                <a:buClr>
                  <a:schemeClr val="tx2"/>
                </a:buClr>
              </a:pPr>
              <a:fld id="{3EBE4FD9-A1E4-45B2-95BA-9A80969BAE33}" type="datetime'''2''''''''''0''''''''''''''''''5''''''''''''''''''''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205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43" name="Rectangle 40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213475" y="6292850"/>
              <a:ext cx="6381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defTabSz="895350">
                <a:buClr>
                  <a:schemeClr val="tx2"/>
                </a:buClr>
              </a:pPr>
              <a:fld id="{AC77B81A-430B-496B-BB17-AFD03BE79DE8}" type="datetime'''''''''''''''''''''''''''''''''''''''D''''''C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DC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44" name="Rectangle 6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gray">
            <a:xfrm>
              <a:off x="7181850" y="5913437"/>
              <a:ext cx="206375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fld id="{0008EBFF-4926-4BFD-B666-AC6202AFA4BB}" type="datetime'''''''''''''''''''''1''''''''''''''''''''''''5'''''''''''">
                <a:rPr lang="en-US" altLang="zh-CN" sz="120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15</a:t>
              </a:fld>
              <a:endParaRPr lang="en-US" altLang="zh-CN" sz="1200">
                <a:solidFill>
                  <a:schemeClr val="bg1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45" name="Rectangle 42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gray">
            <a:xfrm>
              <a:off x="6994525" y="6008687"/>
              <a:ext cx="122238" cy="182563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fld id="{664DDF99-8190-4A4B-BB28-3F8B26A79813}" type="datetime'''''''0'''''''''''''''''''''''''''''''''''''">
                <a:rPr lang="en-US" altLang="zh-CN" sz="120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0</a:t>
              </a:fld>
              <a:endParaRPr lang="en-US" altLang="zh-CN" sz="1200">
                <a:solidFill>
                  <a:schemeClr val="bg1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46" name="Rectangle 43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7067550" y="4940300"/>
              <a:ext cx="2063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b"/>
            <a:lstStyle/>
            <a:p>
              <a:pPr algn="ctr" defTabSz="895350">
                <a:buClr>
                  <a:schemeClr val="tx2"/>
                </a:buClr>
              </a:pPr>
              <a:fld id="{1FB8E78E-63B9-4F73-AE1B-8C948C5448F7}" type="datetime'''7''''''''''''''''''''''''''''''''''''''8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78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47" name="Rectangle 44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6851650" y="6292850"/>
              <a:ext cx="6381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defTabSz="895350">
                <a:buClr>
                  <a:schemeClr val="tx2"/>
                </a:buClr>
              </a:pPr>
              <a:fld id="{34C3DBB7-277E-4368-8458-664002EB800A}" type="datetime'''''''''C''''''''''A''''''''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CA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48" name="Rectangle 62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gray">
            <a:xfrm>
              <a:off x="7812088" y="5899150"/>
              <a:ext cx="2063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fld id="{322AA1AF-5D6F-4262-8AC5-C271C283EB67}" type="datetime'''''''''''''''1''''''''''''''''''6'''''''''''''">
                <a:rPr lang="en-US" altLang="zh-CN" sz="120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16</a:t>
              </a:fld>
              <a:endParaRPr lang="en-US" altLang="zh-CN" sz="1200">
                <a:solidFill>
                  <a:schemeClr val="bg1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49" name="Rectangle 46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gray">
            <a:xfrm>
              <a:off x="7629525" y="6003925"/>
              <a:ext cx="122238" cy="182562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fld id="{EA803DBA-B8F3-462B-BC74-A434CBDD79C1}" type="datetime'''''''''''''''''''''''''''''''''1'''''''''''''''''''''''">
                <a:rPr lang="en-US" altLang="zh-CN" sz="120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1</a:t>
              </a:fld>
              <a:endParaRPr lang="en-US" altLang="zh-CN" sz="1200">
                <a:solidFill>
                  <a:schemeClr val="bg1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50" name="Rectangle 47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7700963" y="4740275"/>
              <a:ext cx="2063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b"/>
            <a:lstStyle/>
            <a:p>
              <a:pPr algn="ctr" defTabSz="895350">
                <a:buClr>
                  <a:schemeClr val="tx2"/>
                </a:buClr>
              </a:pPr>
              <a:fld id="{D11072AB-E733-4476-A0A5-1EB17D813FEB}" type="datetime'''''''93''''''''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93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51" name="Rectangle 48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7489825" y="6292850"/>
              <a:ext cx="628650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defTabSz="895350">
                <a:buClr>
                  <a:schemeClr val="tx2"/>
                </a:buClr>
              </a:pPr>
              <a:fld id="{650A82B0-D3C0-40B8-9510-3CAB059D8670}" type="datetime'''M''''''''''''''''''''''''''''A''''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MA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52" name="Rectangle 63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gray">
            <a:xfrm>
              <a:off x="8334375" y="5784850"/>
              <a:ext cx="2063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fld id="{AB9A35E5-6BF4-4F9B-B093-7D975985A6A2}" type="datetime'3''''''''''''''''''''''''''''''''6'''''''''''''''''''''''''">
                <a:rPr lang="en-US" altLang="zh-CN" sz="120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36</a:t>
              </a:fld>
              <a:endParaRPr lang="en-US" altLang="zh-CN" sz="1200">
                <a:solidFill>
                  <a:schemeClr val="bg1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53" name="Rectangle 49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gray">
            <a:xfrm>
              <a:off x="8375650" y="6008687"/>
              <a:ext cx="122238" cy="182563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ctr"/>
            <a:lstStyle/>
            <a:p>
              <a:pPr algn="ctr" defTabSz="895350">
                <a:buClr>
                  <a:schemeClr val="tx2"/>
                </a:buClr>
              </a:pPr>
              <a:fld id="{CF7A6218-D9F5-437C-ACB2-BCACFCFB3669}" type="datetime'''''''''''''''''''''''''''''''''''0'''''''''''''''''''''''">
                <a:rPr lang="en-US" altLang="zh-CN" sz="1200">
                  <a:solidFill>
                    <a:schemeClr val="bg1"/>
                  </a:solidFill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0</a:t>
              </a:fld>
              <a:endParaRPr lang="en-US" altLang="zh-CN" sz="1200">
                <a:solidFill>
                  <a:schemeClr val="bg1"/>
                </a:solidFill>
                <a:ea typeface="SimSun" pitchFamily="2" charset="-122"/>
                <a:cs typeface="Arial" charset="0"/>
              </a:endParaRPr>
            </a:p>
          </p:txBody>
        </p:sp>
        <p:sp>
          <p:nvSpPr>
            <p:cNvPr id="54" name="Rectangle 50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8291513" y="4235450"/>
              <a:ext cx="290512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9050" tIns="0" rIns="19050" bIns="0" anchor="b"/>
            <a:lstStyle/>
            <a:p>
              <a:pPr algn="ctr" defTabSz="895350">
                <a:buClr>
                  <a:schemeClr val="tx2"/>
                </a:buClr>
              </a:pPr>
              <a:fld id="{AC1085B7-35BF-41F7-BA09-DEE86885FD4E}" type="datetime'''''''''''''''''''''''''''1''''''3''''4''''''''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134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55" name="Rectangle 51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8118475" y="6292850"/>
              <a:ext cx="6381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defTabSz="895350">
                <a:buClr>
                  <a:schemeClr val="tx2"/>
                </a:buClr>
              </a:pPr>
              <a:fld id="{22093567-C6CA-4C9B-8477-150E57E85729}" type="datetime'''''''''''''''''''U''''''''''''S'''''''''''''''''''''''''''">
                <a:rPr lang="en-US" altLang="zh-CN" sz="1200" b="0">
                  <a:ea typeface="SimSun" pitchFamily="2" charset="-122"/>
                  <a:cs typeface="Arial" charset="0"/>
                </a:rPr>
                <a:pPr algn="ctr" defTabSz="895350">
                  <a:buClr>
                    <a:schemeClr val="tx2"/>
                  </a:buClr>
                </a:pPr>
                <a:t>US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8048625" y="2706687"/>
              <a:ext cx="62547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defTabSz="895350">
                <a:buClr>
                  <a:schemeClr val="tx2"/>
                </a:buClr>
              </a:pPr>
              <a:fld id="{BDEDCAB6-7F82-4477-90CD-05B7F07237E3}" type="datetime'R''''e''''si''d''''''''''e''''nt''''''i''''''''a''''''''l'''''">
                <a:rPr lang="en-US" altLang="zh-CN" sz="1200" b="0">
                  <a:ea typeface="SimSun" pitchFamily="2" charset="-122"/>
                  <a:cs typeface="Arial" charset="0"/>
                </a:rPr>
                <a:pPr defTabSz="895350">
                  <a:buClr>
                    <a:schemeClr val="tx2"/>
                  </a:buClr>
                </a:pPr>
                <a:t>Residential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57" name="Rectangle 53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8048625" y="2947987"/>
              <a:ext cx="677863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defTabSz="895350">
                <a:buClr>
                  <a:schemeClr val="tx2"/>
                </a:buClr>
              </a:pPr>
              <a:fld id="{A78153B0-4182-4E56-9243-92B678D6FC6A}" type="datetime'''C''omm''''''''''''e''''''r''''''cia''''''''l'''''''''">
                <a:rPr lang="en-US" altLang="zh-CN" sz="1200" b="0">
                  <a:ea typeface="SimSun" pitchFamily="2" charset="-122"/>
                  <a:cs typeface="Arial" charset="0"/>
                </a:rPr>
                <a:pPr defTabSz="895350">
                  <a:buClr>
                    <a:schemeClr val="tx2"/>
                  </a:buClr>
                </a:pPr>
                <a:t>Commercial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58" name="Rectangle 54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8048625" y="3189287"/>
              <a:ext cx="512763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defTabSz="895350">
                <a:buClr>
                  <a:schemeClr val="tx2"/>
                </a:buClr>
              </a:pPr>
              <a:fld id="{2CF7317A-C409-479E-B537-E6BE4795608C}" type="datetime'''I''''''''''n''''''''''du''''s''tr''''''i''''''a''''l'">
                <a:rPr lang="en-US" altLang="zh-CN" sz="1200" b="0">
                  <a:ea typeface="SimSun" pitchFamily="2" charset="-122"/>
                  <a:cs typeface="Arial" charset="0"/>
                </a:rPr>
                <a:pPr defTabSz="895350">
                  <a:buClr>
                    <a:schemeClr val="tx2"/>
                  </a:buClr>
                </a:pPr>
                <a:t>Industrial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sp>
          <p:nvSpPr>
            <p:cNvPr id="59" name="Rectangle 55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8048625" y="3430587"/>
              <a:ext cx="541338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defTabSz="895350">
                <a:buClr>
                  <a:schemeClr val="tx2"/>
                </a:buClr>
              </a:pPr>
              <a:fld id="{6A0E32E2-C7E8-4235-8FC0-427A38A6F701}" type="datetime'''''''Tr''''a''''nsp''o''''''''r''''''t'''">
                <a:rPr lang="en-US" altLang="zh-CN" sz="1200" b="0">
                  <a:ea typeface="SimSun" pitchFamily="2" charset="-122"/>
                  <a:cs typeface="Arial" charset="0"/>
                </a:rPr>
                <a:pPr defTabSz="895350">
                  <a:buClr>
                    <a:schemeClr val="tx2"/>
                  </a:buClr>
                </a:pPr>
                <a:t>Transport</a:t>
              </a:fld>
              <a:endParaRPr lang="en-US" altLang="zh-CN" sz="1200" b="0">
                <a:ea typeface="SimSun" pitchFamily="2" charset="-122"/>
                <a:cs typeface="Arial" charset="0"/>
              </a:endParaRPr>
            </a:p>
          </p:txBody>
        </p:sp>
        <p:grpSp>
          <p:nvGrpSpPr>
            <p:cNvPr id="60" name="Group 141"/>
            <p:cNvGrpSpPr>
              <a:grpSpLocks/>
            </p:cNvGrpSpPr>
            <p:nvPr>
              <p:custDataLst>
                <p:tags r:id="rId44"/>
              </p:custDataLst>
            </p:nvPr>
          </p:nvGrpSpPr>
          <p:grpSpPr bwMode="auto">
            <a:xfrm>
              <a:off x="6121403" y="1611313"/>
              <a:ext cx="2765427" cy="4964119"/>
              <a:chOff x="1925" y="657"/>
              <a:chExt cx="1742" cy="3127"/>
            </a:xfrm>
          </p:grpSpPr>
          <p:sp>
            <p:nvSpPr>
              <p:cNvPr id="61" name="Rectangle 31"/>
              <p:cNvSpPr>
                <a:spLocks noChangeArrowheads="1"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1983" y="1097"/>
                <a:ext cx="163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defTabSz="895350">
                  <a:buClr>
                    <a:schemeClr val="tx2"/>
                  </a:buClr>
                </a:pPr>
                <a:r>
                  <a:rPr lang="en-US" altLang="zh-CN" sz="1200">
                    <a:ea typeface="SimSun" pitchFamily="2" charset="-122"/>
                  </a:rPr>
                  <a:t>Electricity consumption per capita </a:t>
                </a:r>
                <a:r>
                  <a:rPr lang="en-US" altLang="zh-CN" sz="1200" b="0">
                    <a:ea typeface="SimSun" pitchFamily="2" charset="-122"/>
                  </a:rPr>
                  <a:t>Million BTUs</a:t>
                </a:r>
              </a:p>
            </p:txBody>
          </p:sp>
          <p:grpSp>
            <p:nvGrpSpPr>
              <p:cNvPr id="62" name="Group 76"/>
              <p:cNvGrpSpPr>
                <a:grpSpLocks/>
              </p:cNvGrpSpPr>
              <p:nvPr>
                <p:custDataLst>
                  <p:tags r:id="rId46"/>
                </p:custDataLst>
              </p:nvPr>
            </p:nvGrpSpPr>
            <p:grpSpPr bwMode="auto">
              <a:xfrm>
                <a:off x="1925" y="681"/>
                <a:ext cx="1741" cy="3103"/>
                <a:chOff x="1240" y="1968"/>
                <a:chExt cx="960" cy="960"/>
              </a:xfrm>
            </p:grpSpPr>
            <p:sp>
              <p:nvSpPr>
                <p:cNvPr id="67" name="Rectangle 77"/>
                <p:cNvSpPr>
                  <a:spLocks noChangeArrowheads="1"/>
                </p:cNvSpPr>
                <p:nvPr>
                  <p:custDataLst>
                    <p:tags r:id="rId51"/>
                  </p:custDataLst>
                </p:nvPr>
              </p:nvSpPr>
              <p:spPr bwMode="auto">
                <a:xfrm>
                  <a:off x="1240" y="1968"/>
                  <a:ext cx="960" cy="96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1200"/>
                </a:p>
              </p:txBody>
            </p:sp>
            <p:sp>
              <p:nvSpPr>
                <p:cNvPr id="68" name="Rectangle 78"/>
                <p:cNvSpPr>
                  <a:spLocks noChangeArrowheads="1"/>
                </p:cNvSpPr>
                <p:nvPr>
                  <p:custDataLst>
                    <p:tags r:id="rId52"/>
                  </p:custDataLst>
                </p:nvPr>
              </p:nvSpPr>
              <p:spPr bwMode="auto">
                <a:xfrm>
                  <a:off x="1240" y="1968"/>
                  <a:ext cx="960" cy="9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lIns="63500" tIns="63500" rIns="63500" bIns="0"/>
                <a:lstStyle/>
                <a:p>
                  <a:pPr defTabSz="895350">
                    <a:buClr>
                      <a:schemeClr val="tx2"/>
                    </a:buClr>
                  </a:pPr>
                  <a:endParaRPr lang="en-US" altLang="zh-CN" sz="1200" b="0">
                    <a:ea typeface="SimSun" pitchFamily="2" charset="-122"/>
                  </a:endParaRPr>
                </a:p>
              </p:txBody>
            </p:sp>
          </p:grpSp>
          <p:grpSp>
            <p:nvGrpSpPr>
              <p:cNvPr id="63" name="Group 79"/>
              <p:cNvGrpSpPr>
                <a:grpSpLocks/>
              </p:cNvGrpSpPr>
              <p:nvPr>
                <p:custDataLst>
                  <p:tags r:id="rId47"/>
                </p:custDataLst>
              </p:nvPr>
            </p:nvGrpSpPr>
            <p:grpSpPr bwMode="auto">
              <a:xfrm>
                <a:off x="1925" y="657"/>
                <a:ext cx="1742" cy="419"/>
                <a:chOff x="1240" y="1968"/>
                <a:chExt cx="960" cy="960"/>
              </a:xfrm>
            </p:grpSpPr>
            <p:sp>
              <p:nvSpPr>
                <p:cNvPr id="65" name="Rectangle 80"/>
                <p:cNvSpPr>
                  <a:spLocks noChangeArrowheads="1"/>
                </p:cNvSpPr>
                <p:nvPr>
                  <p:custDataLst>
                    <p:tags r:id="rId49"/>
                  </p:custDataLst>
                </p:nvPr>
              </p:nvSpPr>
              <p:spPr bwMode="auto">
                <a:xfrm>
                  <a:off x="1240" y="1968"/>
                  <a:ext cx="960" cy="96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1200"/>
                </a:p>
              </p:txBody>
            </p:sp>
            <p:sp>
              <p:nvSpPr>
                <p:cNvPr id="66" name="Rectangle 81"/>
                <p:cNvSpPr>
                  <a:spLocks noChangeArrowheads="1"/>
                </p:cNvSpPr>
                <p:nvPr>
                  <p:custDataLst>
                    <p:tags r:id="rId50"/>
                  </p:custDataLst>
                </p:nvPr>
              </p:nvSpPr>
              <p:spPr bwMode="auto">
                <a:xfrm>
                  <a:off x="1240" y="1968"/>
                  <a:ext cx="960" cy="96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lIns="63500" tIns="63500" rIns="63500" bIns="0"/>
                <a:lstStyle/>
                <a:p>
                  <a:pPr defTabSz="895350">
                    <a:buClr>
                      <a:schemeClr val="tx2"/>
                    </a:buClr>
                  </a:pPr>
                  <a:endParaRPr lang="en-US" altLang="zh-CN" sz="1200">
                    <a:ea typeface="SimSun" pitchFamily="2" charset="-122"/>
                  </a:endParaRPr>
                </a:p>
              </p:txBody>
            </p:sp>
          </p:grpSp>
          <p:sp>
            <p:nvSpPr>
              <p:cNvPr id="64" name="Rectangle 82"/>
              <p:cNvSpPr>
                <a:spLocks noChangeArrowheads="1"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1983" y="682"/>
                <a:ext cx="1635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defTabSz="895350">
                  <a:buClr>
                    <a:schemeClr val="tx2"/>
                  </a:buClr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ea typeface="SimSun" pitchFamily="2" charset="-122"/>
                  </a:rPr>
                  <a:t>DC’s </a:t>
                </a:r>
                <a:r>
                  <a:rPr lang="en-US" altLang="zh-CN" sz="1200" b="1" dirty="0">
                    <a:solidFill>
                      <a:schemeClr val="bg1"/>
                    </a:solidFill>
                    <a:ea typeface="SimSun" pitchFamily="2" charset="-122"/>
                  </a:rPr>
                  <a:t>electricity is consumed mainly by commercial buildings</a:t>
                </a: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257175" y="1176336"/>
            <a:ext cx="2761488" cy="4995864"/>
            <a:chOff x="257175" y="1611311"/>
            <a:chExt cx="2761488" cy="4995864"/>
          </a:xfrm>
        </p:grpSpPr>
        <p:grpSp>
          <p:nvGrpSpPr>
            <p:cNvPr id="70" name="Group 57"/>
            <p:cNvGrpSpPr>
              <a:grpSpLocks/>
            </p:cNvGrpSpPr>
            <p:nvPr>
              <p:custDataLst>
                <p:tags r:id="rId2"/>
              </p:custDataLst>
            </p:nvPr>
          </p:nvGrpSpPr>
          <p:grpSpPr bwMode="auto">
            <a:xfrm>
              <a:off x="257175" y="1641475"/>
              <a:ext cx="2761488" cy="4926012"/>
              <a:chOff x="1240" y="1968"/>
              <a:chExt cx="960" cy="960"/>
            </a:xfrm>
          </p:grpSpPr>
          <p:sp>
            <p:nvSpPr>
              <p:cNvPr id="87" name="Rectangle 58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240" y="1968"/>
                <a:ext cx="960" cy="96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88" name="Rectangle 59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240" y="1968"/>
                <a:ext cx="960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63500" tIns="63500" rIns="63500" bIns="0"/>
              <a:lstStyle/>
              <a:p>
                <a:pPr defTabSz="895350">
                  <a:buClr>
                    <a:schemeClr val="tx2"/>
                  </a:buClr>
                </a:pPr>
                <a:endParaRPr lang="en-US" altLang="zh-CN" sz="1200" b="0">
                  <a:ea typeface="SimSun" pitchFamily="2" charset="-122"/>
                </a:endParaRPr>
              </a:p>
            </p:txBody>
          </p:sp>
        </p:grpSp>
        <p:grpSp>
          <p:nvGrpSpPr>
            <p:cNvPr id="71" name="Group 60"/>
            <p:cNvGrpSpPr>
              <a:grpSpLocks/>
            </p:cNvGrpSpPr>
            <p:nvPr>
              <p:custDataLst>
                <p:tags r:id="rId3"/>
              </p:custDataLst>
            </p:nvPr>
          </p:nvGrpSpPr>
          <p:grpSpPr bwMode="auto">
            <a:xfrm>
              <a:off x="257175" y="1611311"/>
              <a:ext cx="2761488" cy="667512"/>
              <a:chOff x="1240" y="1968"/>
              <a:chExt cx="960" cy="960"/>
            </a:xfrm>
          </p:grpSpPr>
          <p:sp>
            <p:nvSpPr>
              <p:cNvPr id="85" name="Rectangle 61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1240" y="1968"/>
                <a:ext cx="960" cy="96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86" name="Rectangle 62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1240" y="1968"/>
                <a:ext cx="960" cy="96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lIns="63500" tIns="63500" rIns="63500" bIns="0"/>
              <a:lstStyle/>
              <a:p>
                <a:pPr defTabSz="895350">
                  <a:buClr>
                    <a:schemeClr val="tx2"/>
                  </a:buClr>
                </a:pPr>
                <a:endParaRPr lang="en-US" altLang="zh-CN" sz="1200">
                  <a:ea typeface="SimSun" pitchFamily="2" charset="-122"/>
                </a:endParaRPr>
              </a:p>
            </p:txBody>
          </p:sp>
        </p:grpSp>
        <p:sp>
          <p:nvSpPr>
            <p:cNvPr id="72" name="Rectangle 6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31788" y="1676400"/>
              <a:ext cx="233203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en-US" altLang="zh-CN" sz="1200" b="1" dirty="0" smtClean="0">
                  <a:solidFill>
                    <a:schemeClr val="bg1"/>
                  </a:solidFill>
                  <a:ea typeface="SimSun" pitchFamily="2" charset="-122"/>
                </a:rPr>
                <a:t>DC’s consumes more energy through buildings than the national average</a:t>
              </a:r>
              <a:endParaRPr lang="en-US" altLang="zh-CN" sz="1200" b="1" dirty="0">
                <a:solidFill>
                  <a:schemeClr val="bg1"/>
                </a:solidFill>
                <a:ea typeface="SimSun" pitchFamily="2" charset="-122"/>
              </a:endParaRPr>
            </a:p>
          </p:txBody>
        </p:sp>
        <p:graphicFrame>
          <p:nvGraphicFramePr>
            <p:cNvPr id="73" name="Object 5"/>
            <p:cNvGraphicFramePr>
              <a:graphicFrameLocks/>
            </p:cNvGraphicFramePr>
            <p:nvPr>
              <p:custDataLst>
                <p:tags r:id="rId5"/>
              </p:custDataLst>
            </p:nvPr>
          </p:nvGraphicFramePr>
          <p:xfrm>
            <a:off x="1247775" y="2601912"/>
            <a:ext cx="1743075" cy="40052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5"/>
            </a:graphicData>
          </a:graphic>
        </p:graphicFrame>
        <p:grpSp>
          <p:nvGrpSpPr>
            <p:cNvPr id="74" name="Group 130"/>
            <p:cNvGrpSpPr/>
            <p:nvPr/>
          </p:nvGrpSpPr>
          <p:grpSpPr>
            <a:xfrm>
              <a:off x="327025" y="2754303"/>
              <a:ext cx="695325" cy="3719508"/>
              <a:chOff x="69850" y="4719638"/>
              <a:chExt cx="695325" cy="1819275"/>
            </a:xfrm>
          </p:grpSpPr>
          <p:sp>
            <p:nvSpPr>
              <p:cNvPr id="76" name="Rectangle 106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69850" y="4719638"/>
                <a:ext cx="660400" cy="15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defTabSz="895350">
                  <a:buClr>
                    <a:schemeClr val="tx2"/>
                  </a:buClr>
                </a:pPr>
                <a:r>
                  <a:rPr lang="en-US" altLang="zh-CN" sz="1200" b="0" dirty="0">
                    <a:ea typeface="SimSun" pitchFamily="2" charset="-122"/>
                    <a:cs typeface="Arial" charset="0"/>
                  </a:rPr>
                  <a:t>Energy loss</a:t>
                </a:r>
              </a:p>
            </p:txBody>
          </p:sp>
          <p:sp>
            <p:nvSpPr>
              <p:cNvPr id="77" name="Rectangle 108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69850" y="4929188"/>
                <a:ext cx="541338" cy="15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defTabSz="895350">
                  <a:buClr>
                    <a:schemeClr val="tx2"/>
                  </a:buClr>
                </a:pPr>
                <a:fld id="{3EBC11E1-8797-4C65-802F-1705103F91E6}" type="datetime'''T''''''''''r''''''an''''''sp''''o''''''''''''r''t'''''''''">
                  <a:rPr lang="en-US" altLang="zh-CN" sz="1200" b="0">
                    <a:ea typeface="SimSun" pitchFamily="2" charset="-122"/>
                    <a:cs typeface="Arial" charset="0"/>
                  </a:rPr>
                  <a:pPr defTabSz="895350">
                    <a:buClr>
                      <a:schemeClr val="tx2"/>
                    </a:buClr>
                  </a:pPr>
                  <a:t>Transport</a:t>
                </a:fld>
                <a:endParaRPr lang="en-US" altLang="zh-CN" sz="1200" b="0">
                  <a:ea typeface="SimSun" pitchFamily="2" charset="-122"/>
                  <a:cs typeface="Arial" charset="0"/>
                </a:endParaRPr>
              </a:p>
            </p:txBody>
          </p:sp>
          <p:sp>
            <p:nvSpPr>
              <p:cNvPr id="78" name="Rectangle 109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69850" y="5138738"/>
                <a:ext cx="677863" cy="15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defTabSz="895350">
                  <a:buClr>
                    <a:schemeClr val="tx2"/>
                  </a:buClr>
                </a:pPr>
                <a:r>
                  <a:rPr lang="en-US" altLang="zh-CN" sz="1200" b="0" dirty="0">
                    <a:ea typeface="SimSun" pitchFamily="2" charset="-122"/>
                    <a:cs typeface="Arial" charset="0"/>
                  </a:rPr>
                  <a:t>Commercial</a:t>
                </a:r>
              </a:p>
            </p:txBody>
          </p:sp>
          <p:sp>
            <p:nvSpPr>
              <p:cNvPr id="79" name="Rectangle 111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69850" y="5348288"/>
                <a:ext cx="625475" cy="15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defTabSz="895350">
                  <a:buClr>
                    <a:schemeClr val="tx2"/>
                  </a:buClr>
                </a:pPr>
                <a:r>
                  <a:rPr lang="en-US" altLang="zh-CN" sz="1200" b="0">
                    <a:ea typeface="SimSun" pitchFamily="2" charset="-122"/>
                    <a:cs typeface="Arial" charset="0"/>
                  </a:rPr>
                  <a:t>Residential</a:t>
                </a:r>
              </a:p>
            </p:txBody>
          </p:sp>
          <p:sp>
            <p:nvSpPr>
              <p:cNvPr id="80" name="Rectangle 112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69850" y="5553075"/>
                <a:ext cx="695325" cy="15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defTabSz="895350">
                  <a:buClr>
                    <a:schemeClr val="tx2"/>
                  </a:buClr>
                </a:pPr>
                <a:r>
                  <a:rPr lang="en-US" altLang="zh-CN" sz="1200" b="0">
                    <a:ea typeface="SimSun" pitchFamily="2" charset="-122"/>
                    <a:cs typeface="Arial" charset="0"/>
                  </a:rPr>
                  <a:t>Government</a:t>
                </a:r>
              </a:p>
            </p:txBody>
          </p:sp>
          <p:sp>
            <p:nvSpPr>
              <p:cNvPr id="81" name="Rectangle 114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69850" y="5757863"/>
                <a:ext cx="358775" cy="15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defTabSz="895350">
                  <a:buClr>
                    <a:schemeClr val="tx2"/>
                  </a:buClr>
                </a:pPr>
                <a:r>
                  <a:rPr lang="en-US" altLang="zh-CN" sz="1200" b="0">
                    <a:ea typeface="SimSun" pitchFamily="2" charset="-122"/>
                    <a:cs typeface="Arial" charset="0"/>
                  </a:rPr>
                  <a:t>Power</a:t>
                </a:r>
              </a:p>
            </p:txBody>
          </p:sp>
          <p:sp>
            <p:nvSpPr>
              <p:cNvPr id="82" name="Rectangle 115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69850" y="5967413"/>
                <a:ext cx="449263" cy="15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defTabSz="895350">
                  <a:buClr>
                    <a:schemeClr val="tx2"/>
                  </a:buClr>
                </a:pPr>
                <a:fld id="{0187280B-8C09-4721-9101-E1A05E71C1A9}" type="datetime'''I''''''''''''''''''''''n''''''d''''''u''s''t''''ry'''''''''">
                  <a:rPr lang="en-US" altLang="zh-CN" sz="1200" b="0">
                    <a:ea typeface="SimSun" pitchFamily="2" charset="-122"/>
                    <a:cs typeface="Arial" charset="0"/>
                  </a:rPr>
                  <a:pPr defTabSz="895350">
                    <a:buClr>
                      <a:schemeClr val="tx2"/>
                    </a:buClr>
                  </a:pPr>
                  <a:t>Industry</a:t>
                </a:fld>
                <a:endParaRPr lang="en-US" altLang="zh-CN" sz="1200" b="0">
                  <a:ea typeface="SimSun" pitchFamily="2" charset="-122"/>
                  <a:cs typeface="Arial" charset="0"/>
                </a:endParaRPr>
              </a:p>
            </p:txBody>
          </p:sp>
          <p:sp>
            <p:nvSpPr>
              <p:cNvPr id="83" name="Rectangle 82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69850" y="6176963"/>
                <a:ext cx="584200" cy="15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defTabSz="895350">
                  <a:buClr>
                    <a:schemeClr val="tx2"/>
                  </a:buClr>
                </a:pPr>
                <a:r>
                  <a:rPr lang="en-US" altLang="zh-CN" sz="1200" b="0" dirty="0" smtClean="0">
                    <a:ea typeface="SimSun" pitchFamily="2" charset="-122"/>
                    <a:cs typeface="Arial" charset="0"/>
                  </a:rPr>
                  <a:t>DC Total</a:t>
                </a:r>
                <a:endParaRPr lang="en-US" altLang="zh-CN" sz="1200" b="0" dirty="0">
                  <a:ea typeface="SimSun" pitchFamily="2" charset="-122"/>
                  <a:cs typeface="Arial" charset="0"/>
                </a:endParaRPr>
              </a:p>
            </p:txBody>
          </p:sp>
          <p:sp>
            <p:nvSpPr>
              <p:cNvPr id="84" name="Rectangle 250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69850" y="6386513"/>
                <a:ext cx="666750" cy="15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defTabSz="895350">
                  <a:buClr>
                    <a:schemeClr val="tx2"/>
                  </a:buClr>
                </a:pPr>
                <a:fld id="{8F0F0DB6-033D-44E5-B026-CAB14CB9E7FD}" type="datetime'''''''''''''U''''S'''''''' ''''a''''''v''''''era''g''e'''">
                  <a:rPr lang="en-US" altLang="zh-CN" sz="1200" b="0">
                    <a:ea typeface="SimSun" pitchFamily="2" charset="-122"/>
                    <a:cs typeface="Arial" charset="0"/>
                  </a:rPr>
                  <a:pPr defTabSz="895350">
                    <a:buClr>
                      <a:schemeClr val="tx2"/>
                    </a:buClr>
                  </a:pPr>
                  <a:t>US average</a:t>
                </a:fld>
                <a:endParaRPr lang="en-US" altLang="zh-CN" sz="1200" b="0">
                  <a:ea typeface="SimSun" pitchFamily="2" charset="-122"/>
                  <a:cs typeface="Arial" charset="0"/>
                </a:endParaRPr>
              </a:p>
            </p:txBody>
          </p:sp>
        </p:grpSp>
        <p:sp>
          <p:nvSpPr>
            <p:cNvPr id="75" name="Rectangle 12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23850" y="2298700"/>
              <a:ext cx="26479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defTabSz="895350">
                <a:buClr>
                  <a:schemeClr val="tx2"/>
                </a:buClr>
              </a:pPr>
              <a:r>
                <a:rPr lang="en-US" altLang="zh-CN" sz="1200" dirty="0">
                  <a:ea typeface="SimSun" pitchFamily="2" charset="-122"/>
                </a:rPr>
                <a:t>Energy consumption in </a:t>
              </a:r>
              <a:r>
                <a:rPr lang="en-US" altLang="zh-CN" sz="1200" dirty="0" smtClean="0">
                  <a:ea typeface="SimSun" pitchFamily="2" charset="-122"/>
                </a:rPr>
                <a:t>DC region</a:t>
              </a:r>
              <a:endParaRPr lang="en-US" altLang="zh-CN" sz="1200" dirty="0">
                <a:ea typeface="SimSun" pitchFamily="2" charset="-122"/>
              </a:endParaRPr>
            </a:p>
            <a:p>
              <a:pPr defTabSz="895350">
                <a:buClr>
                  <a:schemeClr val="tx2"/>
                </a:buClr>
              </a:pPr>
              <a:r>
                <a:rPr lang="en-US" altLang="zh-CN" sz="1200" b="0" dirty="0">
                  <a:ea typeface="SimSun" pitchFamily="2" charset="-122"/>
                </a:rPr>
                <a:t>Percent</a:t>
              </a:r>
              <a:endParaRPr lang="en-US" altLang="zh-CN" sz="1200" b="0" baseline="30000" dirty="0">
                <a:ea typeface="SimSun" pitchFamily="2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Elbow Connector 2"/>
          <p:cNvCxnSpPr/>
          <p:nvPr/>
        </p:nvCxnSpPr>
        <p:spPr>
          <a:xfrm rot="10800000" flipH="1" flipV="1">
            <a:off x="990997" y="2406134"/>
            <a:ext cx="6048375" cy="2965450"/>
          </a:xfrm>
          <a:prstGeom prst="bentConnector3">
            <a:avLst>
              <a:gd name="adj1" fmla="val -3779"/>
            </a:avLst>
          </a:prstGeom>
          <a:ln w="28575">
            <a:solidFill>
              <a:schemeClr val="accent1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lbow Connector 3"/>
          <p:cNvCxnSpPr/>
          <p:nvPr/>
        </p:nvCxnSpPr>
        <p:spPr>
          <a:xfrm rot="10800000" flipH="1" flipV="1">
            <a:off x="990997" y="2406134"/>
            <a:ext cx="6048375" cy="1771650"/>
          </a:xfrm>
          <a:prstGeom prst="bentConnector3">
            <a:avLst>
              <a:gd name="adj1" fmla="val -3779"/>
            </a:avLst>
          </a:prstGeom>
          <a:ln w="28575">
            <a:solidFill>
              <a:schemeClr val="accent1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438797" y="2368034"/>
            <a:ext cx="4572000" cy="3810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533400" y="2286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The PACE retrofit program would include financing, energy benchmarks and savings verification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0600" y="1834634"/>
            <a:ext cx="1752600" cy="11430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/>
              <a:t>National Capital Energy Fund</a:t>
            </a:r>
          </a:p>
        </p:txBody>
      </p:sp>
      <p:sp>
        <p:nvSpPr>
          <p:cNvPr id="8" name="Rectangle 7"/>
          <p:cNvSpPr/>
          <p:nvPr/>
        </p:nvSpPr>
        <p:spPr>
          <a:xfrm>
            <a:off x="3581400" y="1834634"/>
            <a:ext cx="1676400" cy="1143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/>
              <a:t>Energy audits and benchmarking 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0" y="1834634"/>
            <a:ext cx="1600200" cy="1143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/>
              <a:t>Retrofit &amp; installation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10400" y="1834634"/>
            <a:ext cx="1828800" cy="1143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/>
              <a:t>Energy savings verification and maintenance</a:t>
            </a:r>
          </a:p>
        </p:txBody>
      </p:sp>
      <p:cxnSp>
        <p:nvCxnSpPr>
          <p:cNvPr id="11" name="Elbow Connector 10"/>
          <p:cNvCxnSpPr/>
          <p:nvPr/>
        </p:nvCxnSpPr>
        <p:spPr>
          <a:xfrm rot="5400000">
            <a:off x="4897041" y="-52109"/>
            <a:ext cx="1587" cy="6057900"/>
          </a:xfrm>
          <a:prstGeom prst="bentConnector3">
            <a:avLst>
              <a:gd name="adj1" fmla="val 31547491"/>
            </a:avLst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90600" y="3759682"/>
            <a:ext cx="2438400" cy="838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Individual job training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81400" y="3759682"/>
            <a:ext cx="1676400" cy="838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Audit and commissioning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63184" y="3759682"/>
            <a:ext cx="1571016" cy="838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Construction/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Retrofit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39584" y="3759682"/>
            <a:ext cx="1799616" cy="838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Audit and maintenance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90600" y="4953000"/>
            <a:ext cx="2514600" cy="838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Owner outreach and community education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28416" y="4953000"/>
            <a:ext cx="1676400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Publication of benchmarks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92368" y="4953000"/>
            <a:ext cx="1553184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Education for maintainers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039584" y="4953000"/>
            <a:ext cx="1799616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Publication of results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890" y="1981200"/>
            <a:ext cx="400110" cy="66338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n-lt"/>
                <a:cs typeface="+mn-cs"/>
              </a:rPr>
              <a:t>Retrofit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6447" y="3581400"/>
            <a:ext cx="615553" cy="101681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n-lt"/>
                <a:cs typeface="+mn-cs"/>
              </a:rPr>
              <a:t>Training &amp;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n-lt"/>
                <a:cs typeface="+mn-cs"/>
              </a:rPr>
              <a:t>Job Creation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890" y="4930554"/>
            <a:ext cx="400110" cy="784446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n-lt"/>
                <a:cs typeface="+mn-cs"/>
              </a:rPr>
              <a:t>Outreach</a:t>
            </a:r>
          </a:p>
        </p:txBody>
      </p:sp>
      <p:sp>
        <p:nvSpPr>
          <p:cNvPr id="23" name="TextBox 43"/>
          <p:cNvSpPr txBox="1">
            <a:spLocks noChangeArrowheads="1"/>
          </p:cNvSpPr>
          <p:nvPr/>
        </p:nvSpPr>
        <p:spPr bwMode="auto">
          <a:xfrm>
            <a:off x="1981597" y="3123684"/>
            <a:ext cx="56816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>
                <a:latin typeface="Calibri" pitchFamily="34" charset="0"/>
              </a:rPr>
              <a:t>Loan underwriting to factor in energy savings specifications and verification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 smtClean="0">
                <a:solidFill>
                  <a:srgbClr val="006600"/>
                </a:solidFill>
              </a:rPr>
              <a:t>The National Capital Energy Fund</a:t>
            </a:r>
            <a:endParaRPr lang="en-US" sz="2800" b="1" u="sng" dirty="0">
              <a:solidFill>
                <a:srgbClr val="006600"/>
              </a:solidFill>
            </a:endParaRPr>
          </a:p>
        </p:txBody>
      </p:sp>
      <p:cxnSp>
        <p:nvCxnSpPr>
          <p:cNvPr id="4" name="Elbow Connector 43"/>
          <p:cNvCxnSpPr>
            <a:endCxn id="16" idx="1"/>
          </p:cNvCxnSpPr>
          <p:nvPr/>
        </p:nvCxnSpPr>
        <p:spPr>
          <a:xfrm rot="5400000" flipH="1" flipV="1">
            <a:off x="3435232" y="2500039"/>
            <a:ext cx="2037821" cy="831324"/>
          </a:xfrm>
          <a:prstGeom prst="bentConnector2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lbow Connector 4"/>
          <p:cNvCxnSpPr/>
          <p:nvPr/>
        </p:nvCxnSpPr>
        <p:spPr>
          <a:xfrm flipV="1">
            <a:off x="2705595" y="2564948"/>
            <a:ext cx="2164209" cy="1363756"/>
          </a:xfrm>
          <a:prstGeom prst="bentConnector3">
            <a:avLst>
              <a:gd name="adj1" fmla="val 61611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6623845" y="4929738"/>
            <a:ext cx="723550" cy="189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6621946" y="3471275"/>
            <a:ext cx="723550" cy="189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/>
          <p:nvPr/>
        </p:nvCxnSpPr>
        <p:spPr>
          <a:xfrm flipV="1">
            <a:off x="3283596" y="2948900"/>
            <a:ext cx="1593204" cy="10135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6030099" y="4973303"/>
            <a:ext cx="636421" cy="18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390893" y="4973303"/>
            <a:ext cx="636421" cy="1897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5346380" y="3476010"/>
            <a:ext cx="723552" cy="1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86536" y="3475063"/>
            <a:ext cx="723550" cy="18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066800" y="3023026"/>
            <a:ext cx="2735042" cy="163301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FFFFCC"/>
                </a:solidFill>
                <a:cs typeface="Arial" charset="0"/>
              </a:rPr>
              <a:t>National Capital Energy </a:t>
            </a:r>
            <a:r>
              <a:rPr lang="en-US" sz="1600" b="1" dirty="0" smtClean="0">
                <a:solidFill>
                  <a:srgbClr val="FFFFCC"/>
                </a:solidFill>
                <a:cs typeface="Arial" charset="0"/>
              </a:rPr>
              <a:t>Fund</a:t>
            </a:r>
          </a:p>
          <a:p>
            <a:pPr algn="ctr">
              <a:defRPr/>
            </a:pPr>
            <a:endParaRPr lang="en-US" sz="1600" b="1" dirty="0">
              <a:solidFill>
                <a:srgbClr val="FFFFCC"/>
              </a:solidFill>
              <a:cs typeface="Arial" charset="0"/>
            </a:endParaRPr>
          </a:p>
          <a:p>
            <a:pPr algn="ctr">
              <a:defRPr/>
            </a:pPr>
            <a:r>
              <a:rPr lang="en-US" sz="1600" i="1" dirty="0" smtClean="0">
                <a:solidFill>
                  <a:srgbClr val="FFFFCC"/>
                </a:solidFill>
                <a:cs typeface="Arial" charset="0"/>
              </a:rPr>
              <a:t>(Replenished up to $250M)</a:t>
            </a:r>
            <a:endParaRPr lang="en-US" sz="1600" i="1" dirty="0">
              <a:solidFill>
                <a:srgbClr val="FFFFCC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55766" y="1655772"/>
            <a:ext cx="2157401" cy="9129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smtClean="0">
                <a:solidFill>
                  <a:srgbClr val="77933C"/>
                </a:solidFill>
                <a:cs typeface="Arial" charset="0"/>
              </a:rPr>
              <a:t>Private Banking Partners</a:t>
            </a:r>
          </a:p>
          <a:p>
            <a:pPr algn="ctr">
              <a:defRPr/>
            </a:pPr>
            <a:r>
              <a:rPr lang="en-US" sz="1400" i="1" dirty="0" smtClean="0">
                <a:solidFill>
                  <a:srgbClr val="77933C"/>
                </a:solidFill>
                <a:cs typeface="Arial" charset="0"/>
              </a:rPr>
              <a:t>($30 million)</a:t>
            </a:r>
            <a:endParaRPr lang="en-US" sz="1400" i="1" dirty="0">
              <a:solidFill>
                <a:srgbClr val="77933C"/>
              </a:solidFill>
              <a:cs typeface="Arial" charset="0"/>
            </a:endParaRPr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 rot="5400000">
            <a:off x="2207067" y="2796027"/>
            <a:ext cx="454586" cy="0"/>
          </a:xfrm>
          <a:prstGeom prst="straightConnector1">
            <a:avLst/>
          </a:prstGeom>
          <a:noFill/>
          <a:ln w="25400" algn="ctr">
            <a:solidFill>
              <a:srgbClr val="4F6228"/>
            </a:solidFill>
            <a:prstDash val="sysDot"/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6" name="Rectangle 15"/>
          <p:cNvSpPr/>
          <p:nvPr/>
        </p:nvSpPr>
        <p:spPr>
          <a:xfrm>
            <a:off x="4869804" y="1659980"/>
            <a:ext cx="3025308" cy="4736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smtClean="0">
                <a:solidFill>
                  <a:srgbClr val="FFFFFF"/>
                </a:solidFill>
                <a:cs typeface="Arial" charset="0"/>
              </a:rPr>
              <a:t>35% for Residential</a:t>
            </a:r>
            <a:endParaRPr lang="en-US" sz="14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69804" y="2133600"/>
            <a:ext cx="3025308" cy="38531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smtClean="0">
                <a:solidFill>
                  <a:srgbClr val="FFFFFF"/>
                </a:solidFill>
                <a:cs typeface="Arial" charset="0"/>
              </a:rPr>
              <a:t>10% for Business</a:t>
            </a:r>
            <a:endParaRPr lang="en-US" sz="1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794258" y="3837785"/>
            <a:ext cx="3100854" cy="109100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FFCC"/>
                </a:solidFill>
                <a:cs typeface="Arial" charset="0"/>
              </a:rPr>
              <a:t>Voluntary  RE Tax 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FFFFCC"/>
                </a:solidFill>
                <a:cs typeface="Arial" charset="0"/>
              </a:rPr>
              <a:t>Special Assessment Payment</a:t>
            </a:r>
          </a:p>
          <a:p>
            <a:pPr algn="ctr">
              <a:defRPr/>
            </a:pPr>
            <a:r>
              <a:rPr lang="en-US" sz="1400" i="1" dirty="0">
                <a:solidFill>
                  <a:srgbClr val="FFFFCC"/>
                </a:solidFill>
                <a:cs typeface="Arial" charset="0"/>
              </a:rPr>
              <a:t>(To repay energy loan over 20 year amortization period)</a:t>
            </a:r>
          </a:p>
        </p:txBody>
      </p:sp>
      <p:sp>
        <p:nvSpPr>
          <p:cNvPr id="19" name="TextBox 52"/>
          <p:cNvSpPr txBox="1">
            <a:spLocks noChangeArrowheads="1"/>
          </p:cNvSpPr>
          <p:nvPr/>
        </p:nvSpPr>
        <p:spPr bwMode="auto">
          <a:xfrm>
            <a:off x="4685935" y="1143000"/>
            <a:ext cx="32653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 u="sng" dirty="0">
                <a:latin typeface="Calibri" pitchFamily="34" charset="0"/>
              </a:rPr>
              <a:t>Energy Retrofit Loans to Property Owners</a:t>
            </a:r>
          </a:p>
        </p:txBody>
      </p:sp>
      <p:sp>
        <p:nvSpPr>
          <p:cNvPr id="20" name="Rounded Rectangle 16"/>
          <p:cNvSpPr/>
          <p:nvPr/>
        </p:nvSpPr>
        <p:spPr>
          <a:xfrm>
            <a:off x="4952139" y="5292462"/>
            <a:ext cx="2942972" cy="72733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FFCC"/>
                </a:solidFill>
                <a:cs typeface="Arial" charset="0"/>
              </a:rPr>
              <a:t>Debt Service Payment to Bond Trustee</a:t>
            </a:r>
            <a:endParaRPr lang="en-US" sz="1400" b="1" i="1" dirty="0">
              <a:solidFill>
                <a:srgbClr val="FFFFCC"/>
              </a:solidFill>
              <a:cs typeface="Arial" charset="0"/>
            </a:endParaRPr>
          </a:p>
        </p:txBody>
      </p:sp>
      <p:sp>
        <p:nvSpPr>
          <p:cNvPr id="21" name="Rectangle 60"/>
          <p:cNvSpPr>
            <a:spLocks noChangeArrowheads="1"/>
          </p:cNvSpPr>
          <p:nvPr/>
        </p:nvSpPr>
        <p:spPr bwMode="auto">
          <a:xfrm>
            <a:off x="1605428" y="1143440"/>
            <a:ext cx="13886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 u="sng" dirty="0">
                <a:latin typeface="Calibri" pitchFamily="34" charset="0"/>
              </a:rPr>
              <a:t>Funding Sources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rot="16200000" flipV="1">
            <a:off x="2208015" y="4882387"/>
            <a:ext cx="454586" cy="1896"/>
          </a:xfrm>
          <a:prstGeom prst="straightConnector1">
            <a:avLst/>
          </a:prstGeom>
          <a:noFill/>
          <a:ln w="25400" algn="ctr">
            <a:solidFill>
              <a:srgbClr val="4F6228"/>
            </a:solidFill>
            <a:prstDash val="solid"/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23" name="Straight Arrow Connector 22"/>
          <p:cNvCxnSpPr/>
          <p:nvPr/>
        </p:nvCxnSpPr>
        <p:spPr>
          <a:xfrm rot="10800000">
            <a:off x="3659662" y="5656131"/>
            <a:ext cx="1274618" cy="1895"/>
          </a:xfrm>
          <a:prstGeom prst="straightConnector1">
            <a:avLst/>
          </a:prstGeom>
          <a:noFill/>
          <a:ln w="25400" algn="ctr">
            <a:solidFill>
              <a:srgbClr val="4F6228"/>
            </a:solidFill>
            <a:prstDash val="solid"/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24" name="Rectangle 23"/>
          <p:cNvSpPr/>
          <p:nvPr/>
        </p:nvSpPr>
        <p:spPr>
          <a:xfrm>
            <a:off x="4869804" y="2514600"/>
            <a:ext cx="3025308" cy="8686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smtClean="0">
                <a:solidFill>
                  <a:srgbClr val="FFFFFF"/>
                </a:solidFill>
                <a:cs typeface="Arial" charset="0"/>
              </a:rPr>
              <a:t>55% for Commercial</a:t>
            </a:r>
            <a:endParaRPr lang="en-US" sz="14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48888" y="5019711"/>
            <a:ext cx="2423796" cy="1000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77933C"/>
                </a:solidFill>
                <a:cs typeface="Arial" charset="0"/>
              </a:rPr>
              <a:t>Bond Issuances</a:t>
            </a:r>
          </a:p>
          <a:p>
            <a:pPr algn="ctr">
              <a:defRPr/>
            </a:pPr>
            <a:r>
              <a:rPr lang="en-US" sz="1400" i="1" dirty="0" smtClean="0">
                <a:solidFill>
                  <a:srgbClr val="77933C"/>
                </a:solidFill>
                <a:cs typeface="Arial" charset="0"/>
              </a:rPr>
              <a:t>($30M -$50M issuances)</a:t>
            </a:r>
            <a:endParaRPr lang="en-US" sz="1400" i="1" dirty="0">
              <a:solidFill>
                <a:srgbClr val="77933C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6600"/>
                </a:solidFill>
              </a:rPr>
              <a:t>3-year Targets and Projections</a:t>
            </a:r>
            <a:endParaRPr lang="en-US" sz="3200" b="1" dirty="0">
              <a:solidFill>
                <a:srgbClr val="0066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1" y="1828800"/>
          <a:ext cx="8305799" cy="25958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886199"/>
                <a:gridCol w="1524000"/>
                <a:gridCol w="15240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Year 1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Year 2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Year 3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</a:t>
                      </a:r>
                      <a:r>
                        <a:rPr lang="en-US" sz="1600" baseline="0" dirty="0" smtClean="0"/>
                        <a:t> of buildings retrofitted</a:t>
                      </a:r>
                      <a:endParaRPr lang="en-US" sz="1600" baseline="0" dirty="0" smtClean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214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485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485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SF retrofitted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r>
                        <a:rPr lang="en-US" sz="1600" baseline="0" dirty="0" smtClean="0"/>
                        <a:t> million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 million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 million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Average utility savings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$1.9</a:t>
                      </a:r>
                      <a:r>
                        <a:rPr lang="en-US" sz="1600" baseline="0" dirty="0" smtClean="0"/>
                        <a:t> million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$3.9</a:t>
                      </a:r>
                      <a:r>
                        <a:rPr lang="en-US" sz="1600" baseline="0" dirty="0" smtClean="0"/>
                        <a:t> million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$3.9</a:t>
                      </a:r>
                      <a:r>
                        <a:rPr lang="en-US" sz="1600" baseline="0" dirty="0" smtClean="0"/>
                        <a:t> million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Average emission</a:t>
                      </a:r>
                      <a:r>
                        <a:rPr lang="en-US" sz="1600" baseline="0" dirty="0" smtClean="0"/>
                        <a:t> reduction (in MMT CO2)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3.9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7.8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7.8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 of jobs created or retained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700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1,400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1,400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District</a:t>
                      </a:r>
                      <a:r>
                        <a:rPr lang="en-US" sz="1600" baseline="0" dirty="0" smtClean="0"/>
                        <a:t> conduit-bond issuances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$30</a:t>
                      </a:r>
                      <a:r>
                        <a:rPr lang="en-US" sz="1600" baseline="0" dirty="0" smtClean="0">
                          <a:latin typeface="+mn-lt"/>
                        </a:rPr>
                        <a:t> million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$ 80 million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$ 80 million</a:t>
                      </a:r>
                      <a:endParaRPr lang="en-US" sz="16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6600"/>
                </a:solidFill>
              </a:rPr>
              <a:t>Next Steps</a:t>
            </a:r>
            <a:endParaRPr lang="en-US" sz="3200" b="1" dirty="0">
              <a:solidFill>
                <a:srgbClr val="00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4525963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sz="2400" dirty="0" smtClean="0"/>
              <a:t>Issue an RFP for PACE Administrator (Summer 2010)</a:t>
            </a:r>
          </a:p>
          <a:p>
            <a:pPr marL="457200" indent="-457200">
              <a:lnSpc>
                <a:spcPct val="150000"/>
              </a:lnSpc>
            </a:pPr>
            <a:r>
              <a:rPr lang="en-US" sz="2400" dirty="0" smtClean="0"/>
              <a:t>Program Design (3 months): Early 2011</a:t>
            </a:r>
          </a:p>
          <a:p>
            <a:pPr marL="457200" indent="-457200">
              <a:lnSpc>
                <a:spcPct val="150000"/>
              </a:lnSpc>
            </a:pPr>
            <a:r>
              <a:rPr lang="en-US" sz="2400" dirty="0" smtClean="0"/>
              <a:t>First loan issued: Early 2011</a:t>
            </a:r>
          </a:p>
          <a:p>
            <a:pPr marL="457200" indent="-457200">
              <a:lnSpc>
                <a:spcPct val="150000"/>
              </a:lnSpc>
              <a:buNone/>
            </a:pPr>
            <a:endParaRPr lang="en-US" sz="2400" dirty="0" smtClean="0"/>
          </a:p>
          <a:p>
            <a:pPr marL="457200" indent="-457200">
              <a:lnSpc>
                <a:spcPct val="150000"/>
              </a:lnSpc>
            </a:pPr>
            <a:r>
              <a:rPr lang="en-US" sz="2400" dirty="0" smtClean="0"/>
              <a:t>Relationship to SEU</a:t>
            </a:r>
            <a:endParaRPr lang="en-US" sz="1800" dirty="0" smtClean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  <p:tag name="THINKCELLSHAPEDONOTDELETE" val="psnvx_PdU4Emslec5ked88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  <p:tag name="THINKCELLSHAPEDONOTDELETE" val="pEJOJyLP67E..qw4.KAOgz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4TtNgt0kiSifDQW8s2S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hI3fvAtaUmrkIihdC67P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WyRPwhRUaU0LX9coQIE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8Z6lgQWlk2XRog8Suo5l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QU3ov2hEyuAvwOHDDt9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3ZJy0.B0kWtXJxnINBzd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4sdgFpHlUq60t2bj8gq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H0XLuvRCkGvWHqdNBvvA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O4OqbusyEyL677LhQ_Iw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62pPuw2rU6kh_qS2JZ2N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q6BR6pvMkal8TGgHVf3k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0N3R.3slUWTNznV5MAem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6eUDAjWk2Ub_iHSSp_k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Gi3WvDckS32Ln_pPx8z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U_dqblu.0W4J3QkQcNP3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fFh9Eh1gUWQXBeH9tyZv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VkwN_fc0Gyg5F..As_Q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XPsBodw0E.h19XbfBkL6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9ZiWfujtUWovu9IErjSW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kBrg44loUOTJoRT1E7bI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fDslTT5J0OFsmQOR7K8E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UTlDJ2cki05IK2zMsfT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lx03Kb8QUGZV7Rtgo0sg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ChUphr5Q0SVU_8nLE0oC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0KvD4DcAEGG2lael7WOh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m7ss.FvYUOnNw2k2ZvEc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y3tTN7ui0C4VycFAMxdI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oXdzrGqkK0FeJwxjOA0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u2MVD4HWkaddzrkKNxgC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F4o7IxE1UeXy8GL3EpMf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6Is5o.c0i6myNMafCcr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14SdkGtE27jqD2FCcmc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lBLIxu7y0ui_HSaF96UB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xBKjHn9TEKQXoJfA4SrK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SAvOlI3VEaSf0kUZRHt8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GXlOPPzJkSkEhx0RVzJr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5.E3_fU7UykEyC2aKeK2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1CdNOrske7PEdPUYrF.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  <p:tag name="THINKCELLSHAPEDONOTDELETE" val="pTPadKkOps0eb1iZRk7hrz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  <p:tag name="THINKCELLSHAPEDONOTDELETE" val="p16wmWEGPdECLiir8s4k_g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tFYqnI5A0ay97SigC91E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NPSPOXKiEikkxWSE.Olw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d0TKyDCakaTcfj3eLpRu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UufynInDEKfNGF_.x.yv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RMZJQKwkud3ib3IBALZ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cZQhVaLTEarcrhlGspRQ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.VGzWH22kSqyoES70dK4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67.WU6YhUC_DfxY1uE8Z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BFKHG9bgk2atPe5MI4ak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CXRSzIzk2Kcs4L.xwT2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z8J6vm5.kmZdyR8CRYfQ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HV16jUBmUyk4lCpXCYhi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5HoNDBBI0OiUt374Cnv3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TJUmZpzxUijWypzdvXZ0A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XNWkIr_kWzT67nNXVZ0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z6wK.98o0ywbCrRz8rT5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CI.M4A0T0C_se8EaUTHN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bmrs.HbE.7KLB.gB4dF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Y9DTos5UKdkCHZdb6Nk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avT.u0gbEqXovNDxfXBx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RZ4effIWU601.2VrTm0F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jTYsgQnU2WeqOTwM67g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  <p:tag name="THINKCELLSHAPEDONOTDELETE" val="pxuNcWGy31UmAIsXCChNRg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  <p:tag name="THINKCELLSHAPEDONOTDELETE" val="pExdrKe86BES3xwmERMdnU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aLV2upeU61LEAkpxM.h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3671</TotalTime>
  <Words>379</Words>
  <Application>Microsoft Office PowerPoint</Application>
  <PresentationFormat>On-screen Show (4:3)</PresentationFormat>
  <Paragraphs>140</Paragraphs>
  <Slides>6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Chart</vt:lpstr>
      <vt:lpstr>Creating the National Capital Energy Fund: A Property Assessment Clean Energy Solution</vt:lpstr>
      <vt:lpstr>DC’s Energy Usage</vt:lpstr>
      <vt:lpstr>Slide 3</vt:lpstr>
      <vt:lpstr>The National Capital Energy Fund</vt:lpstr>
      <vt:lpstr>3-year Targets and Projections</vt:lpstr>
      <vt:lpstr>Next Steps</vt:lpstr>
    </vt:vector>
  </TitlesOfParts>
  <Company>DC Government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DC User</dc:creator>
  <cp:lastModifiedBy>lboggs</cp:lastModifiedBy>
  <cp:revision>101</cp:revision>
  <dcterms:created xsi:type="dcterms:W3CDTF">2009-12-29T15:59:40Z</dcterms:created>
  <dcterms:modified xsi:type="dcterms:W3CDTF">2010-05-25T12:51:46Z</dcterms:modified>
</cp:coreProperties>
</file>