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4"/>
  </p:notesMasterIdLst>
  <p:handoutMasterIdLst>
    <p:handoutMasterId r:id="rId25"/>
  </p:handoutMasterIdLst>
  <p:sldIdLst>
    <p:sldId id="263" r:id="rId5"/>
    <p:sldId id="268" r:id="rId6"/>
    <p:sldId id="317" r:id="rId7"/>
    <p:sldId id="285" r:id="rId8"/>
    <p:sldId id="319" r:id="rId9"/>
    <p:sldId id="334" r:id="rId10"/>
    <p:sldId id="333" r:id="rId11"/>
    <p:sldId id="332" r:id="rId12"/>
    <p:sldId id="327" r:id="rId13"/>
    <p:sldId id="335" r:id="rId14"/>
    <p:sldId id="337" r:id="rId15"/>
    <p:sldId id="313" r:id="rId16"/>
    <p:sldId id="336" r:id="rId17"/>
    <p:sldId id="328" r:id="rId18"/>
    <p:sldId id="331" r:id="rId19"/>
    <p:sldId id="329" r:id="rId20"/>
    <p:sldId id="284" r:id="rId21"/>
    <p:sldId id="316" r:id="rId22"/>
    <p:sldId id="31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84B5"/>
    <a:srgbClr val="74BEA8"/>
    <a:srgbClr val="74BEA0"/>
    <a:srgbClr val="8DBB5C"/>
    <a:srgbClr val="7406A6"/>
    <a:srgbClr val="8E07CB"/>
    <a:srgbClr val="058530"/>
    <a:srgbClr val="67F97F"/>
    <a:srgbClr val="B2DE82"/>
    <a:srgbClr val="C145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1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OGFS002\dfranklin$\Bike%20to%20Work%20Day\BTWD%20Registration%20Numbers%20by%20Year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472960411198599E-2"/>
          <c:y val="2.6186342592592594E-2"/>
          <c:w val="0.89748099846894136"/>
          <c:h val="0.84170767716535433"/>
        </c:manualLayout>
      </c:layout>
      <c:lineChart>
        <c:grouping val="standard"/>
        <c:varyColors val="0"/>
        <c:ser>
          <c:idx val="0"/>
          <c:order val="0"/>
          <c:tx>
            <c:strRef>
              <c:f>Sheet1!$C$9:$C$10</c:f>
              <c:strCache>
                <c:ptCount val="1"/>
                <c:pt idx="0">
                  <c:v>Registrants  1,100 </c:v>
                </c:pt>
              </c:strCache>
            </c:strRef>
          </c:tx>
          <c:marker>
            <c:symbol val="none"/>
          </c:marker>
          <c:cat>
            <c:multiLvlStrRef>
              <c:f>Sheet1!$A$11:$B$22</c:f>
              <c:multiLvlStrCache>
                <c:ptCount val="12"/>
                <c:lvl>
                  <c:pt idx="0">
                    <c:v>May-02</c:v>
                  </c:pt>
                  <c:pt idx="1">
                    <c:v>May-03</c:v>
                  </c:pt>
                  <c:pt idx="2">
                    <c:v>May-04</c:v>
                  </c:pt>
                  <c:pt idx="3">
                    <c:v>May-05</c:v>
                  </c:pt>
                  <c:pt idx="4">
                    <c:v>May-06</c:v>
                  </c:pt>
                  <c:pt idx="5">
                    <c:v>May-07</c:v>
                  </c:pt>
                  <c:pt idx="6">
                    <c:v>May-08</c:v>
                  </c:pt>
                  <c:pt idx="7">
                    <c:v>May-09</c:v>
                  </c:pt>
                  <c:pt idx="8">
                    <c:v>May-10</c:v>
                  </c:pt>
                  <c:pt idx="9">
                    <c:v>May-11</c:v>
                  </c:pt>
                  <c:pt idx="10">
                    <c:v>May-12</c:v>
                  </c:pt>
                  <c:pt idx="11">
                    <c:v>May-13</c:v>
                  </c:pt>
                </c:lvl>
                <c:lvl>
                  <c:pt idx="0">
                    <c:v>11</c:v>
                  </c:pt>
                  <c:pt idx="1">
                    <c:v>15</c:v>
                  </c:pt>
                  <c:pt idx="2">
                    <c:v>19</c:v>
                  </c:pt>
                  <c:pt idx="3">
                    <c:v>18</c:v>
                  </c:pt>
                  <c:pt idx="4">
                    <c:v>22</c:v>
                  </c:pt>
                  <c:pt idx="5">
                    <c:v>26</c:v>
                  </c:pt>
                  <c:pt idx="6">
                    <c:v>26</c:v>
                  </c:pt>
                  <c:pt idx="7">
                    <c:v>26</c:v>
                  </c:pt>
                  <c:pt idx="8">
                    <c:v>35</c:v>
                  </c:pt>
                  <c:pt idx="9">
                    <c:v>49</c:v>
                  </c:pt>
                  <c:pt idx="10">
                    <c:v>58</c:v>
                  </c:pt>
                  <c:pt idx="11">
                    <c:v>72</c:v>
                  </c:pt>
                </c:lvl>
              </c:multiLvlStrCache>
            </c:multiLvlStrRef>
          </c:cat>
          <c:val>
            <c:numRef>
              <c:f>Sheet1!$C$11:$C$22</c:f>
              <c:numCache>
                <c:formatCode>_(* #,##0_);_(* \(#,##0\);_(* "-"??_);_(@_)</c:formatCode>
                <c:ptCount val="12"/>
                <c:pt idx="0">
                  <c:v>2512</c:v>
                </c:pt>
                <c:pt idx="1">
                  <c:v>3187</c:v>
                </c:pt>
                <c:pt idx="2">
                  <c:v>4416</c:v>
                </c:pt>
                <c:pt idx="3">
                  <c:v>4836</c:v>
                </c:pt>
                <c:pt idx="4">
                  <c:v>6267</c:v>
                </c:pt>
                <c:pt idx="5">
                  <c:v>6606</c:v>
                </c:pt>
                <c:pt idx="6">
                  <c:v>6957</c:v>
                </c:pt>
                <c:pt idx="7">
                  <c:v>7869</c:v>
                </c:pt>
                <c:pt idx="8">
                  <c:v>9187</c:v>
                </c:pt>
                <c:pt idx="9">
                  <c:v>10990</c:v>
                </c:pt>
                <c:pt idx="10">
                  <c:v>12700</c:v>
                </c:pt>
                <c:pt idx="11">
                  <c:v>14673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Sheet1!$D$9:$D$10</c:f>
              <c:strCache>
                <c:ptCount val="1"/>
                <c:pt idx="0">
                  <c:v>% increase  </c:v>
                </c:pt>
              </c:strCache>
            </c:strRef>
          </c:tx>
          <c:marker>
            <c:symbol val="none"/>
          </c:marker>
          <c:cat>
            <c:multiLvlStrRef>
              <c:f>Sheet1!$A$11:$B$22</c:f>
              <c:multiLvlStrCache>
                <c:ptCount val="12"/>
                <c:lvl>
                  <c:pt idx="0">
                    <c:v>May-02</c:v>
                  </c:pt>
                  <c:pt idx="1">
                    <c:v>May-03</c:v>
                  </c:pt>
                  <c:pt idx="2">
                    <c:v>May-04</c:v>
                  </c:pt>
                  <c:pt idx="3">
                    <c:v>May-05</c:v>
                  </c:pt>
                  <c:pt idx="4">
                    <c:v>May-06</c:v>
                  </c:pt>
                  <c:pt idx="5">
                    <c:v>May-07</c:v>
                  </c:pt>
                  <c:pt idx="6">
                    <c:v>May-08</c:v>
                  </c:pt>
                  <c:pt idx="7">
                    <c:v>May-09</c:v>
                  </c:pt>
                  <c:pt idx="8">
                    <c:v>May-10</c:v>
                  </c:pt>
                  <c:pt idx="9">
                    <c:v>May-11</c:v>
                  </c:pt>
                  <c:pt idx="10">
                    <c:v>May-12</c:v>
                  </c:pt>
                  <c:pt idx="11">
                    <c:v>May-13</c:v>
                  </c:pt>
                </c:lvl>
                <c:lvl>
                  <c:pt idx="0">
                    <c:v>11</c:v>
                  </c:pt>
                  <c:pt idx="1">
                    <c:v>15</c:v>
                  </c:pt>
                  <c:pt idx="2">
                    <c:v>19</c:v>
                  </c:pt>
                  <c:pt idx="3">
                    <c:v>18</c:v>
                  </c:pt>
                  <c:pt idx="4">
                    <c:v>22</c:v>
                  </c:pt>
                  <c:pt idx="5">
                    <c:v>26</c:v>
                  </c:pt>
                  <c:pt idx="6">
                    <c:v>26</c:v>
                  </c:pt>
                  <c:pt idx="7">
                    <c:v>26</c:v>
                  </c:pt>
                  <c:pt idx="8">
                    <c:v>35</c:v>
                  </c:pt>
                  <c:pt idx="9">
                    <c:v>49</c:v>
                  </c:pt>
                  <c:pt idx="10">
                    <c:v>58</c:v>
                  </c:pt>
                  <c:pt idx="11">
                    <c:v>72</c:v>
                  </c:pt>
                </c:lvl>
              </c:multiLvlStrCache>
            </c:multiLvlStrRef>
          </c:cat>
          <c:val>
            <c:numRef>
              <c:f>Sheet1!$D$11:$D$22</c:f>
              <c:numCache>
                <c:formatCode>0.0%</c:formatCode>
                <c:ptCount val="12"/>
                <c:pt idx="0">
                  <c:v>1.2836363636363637</c:v>
                </c:pt>
                <c:pt idx="1">
                  <c:v>0.26871019108280253</c:v>
                </c:pt>
                <c:pt idx="2">
                  <c:v>0.38562911829306556</c:v>
                </c:pt>
                <c:pt idx="3">
                  <c:v>9.5108695652173919E-2</c:v>
                </c:pt>
                <c:pt idx="4">
                  <c:v>0.29590570719602977</c:v>
                </c:pt>
                <c:pt idx="5">
                  <c:v>5.409286740067018E-2</c:v>
                </c:pt>
                <c:pt idx="6">
                  <c:v>5.3133514986376022E-2</c:v>
                </c:pt>
                <c:pt idx="7">
                  <c:v>0.13109098749460973</c:v>
                </c:pt>
                <c:pt idx="8">
                  <c:v>0.16749269284534249</c:v>
                </c:pt>
                <c:pt idx="9">
                  <c:v>0.19625557853488626</c:v>
                </c:pt>
                <c:pt idx="10">
                  <c:v>0.15559599636032756</c:v>
                </c:pt>
                <c:pt idx="11">
                  <c:v>0.15535433070866142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940480"/>
        <c:axId val="103942016"/>
      </c:lineChart>
      <c:catAx>
        <c:axId val="103940480"/>
        <c:scaling>
          <c:orientation val="minMax"/>
        </c:scaling>
        <c:delete val="0"/>
        <c:axPos val="b"/>
        <c:majorTickMark val="out"/>
        <c:minorTickMark val="none"/>
        <c:tickLblPos val="nextTo"/>
        <c:crossAx val="103942016"/>
        <c:crosses val="autoZero"/>
        <c:auto val="1"/>
        <c:lblAlgn val="ctr"/>
        <c:lblOffset val="100"/>
        <c:noMultiLvlLbl val="0"/>
      </c:catAx>
      <c:valAx>
        <c:axId val="103942016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crossAx val="103940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baseline="0">
          <a:latin typeface="Arial Black" pitchFamily="34" charset="0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CBE3D-4FD9-4A42-872C-BEBE2FA42CD7}" type="datetimeFigureOut">
              <a:rPr lang="en-US" smtClean="0"/>
              <a:pPr/>
              <a:t>5/21/2013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97ADF-0D9C-487B-A384-9C721085E7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5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A9B30-CF78-4CE5-8E39-96C6C6347817}" type="datetimeFigureOut">
              <a:rPr lang="en-US" smtClean="0"/>
              <a:pPr/>
              <a:t>5/21/2013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25D88-F143-4D74-A8B4-B75D3CA0A2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881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5AB06B6-8D9E-4C80-AC57-2322906CAB1E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D17EC19-AA33-4B05-8FB8-3E041B798744}" type="slidenum">
              <a:rPr lang="en-US" smtClean="0"/>
              <a:pPr/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9144000" cy="4191000"/>
          </a:xfrm>
          <a:prstGeom prst="rect">
            <a:avLst/>
          </a:prstGeom>
          <a:solidFill>
            <a:schemeClr val="bg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  <a:prstGeom prst="rect">
            <a:avLst/>
          </a:prstGeom>
        </p:spPr>
        <p:txBody>
          <a:bodyPr/>
          <a:lstStyle/>
          <a:p>
            <a:fld id="{7D642A3B-A1B6-402E-BCB0-5A4F6C4CBAF1}" type="datetimeFigureOut">
              <a:rPr lang="en-US" smtClean="0"/>
              <a:pPr/>
              <a:t>5/21/2013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  <a:prstGeom prst="rect">
            <a:avLst/>
          </a:prstGeo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5FBCCCE-E7B7-4D19-8938-43B2433F29C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 descr="BTWLOGOTea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4800" y="0"/>
            <a:ext cx="8528304" cy="4184904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0" y="0"/>
            <a:ext cx="9144000" cy="419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>
            <a:lvl1pPr>
              <a:defRPr b="1">
                <a:solidFill>
                  <a:srgbClr val="1684B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7D642A3B-A1B6-402E-BCB0-5A4F6C4CBAF1}" type="datetimeFigureOut">
              <a:rPr lang="en-US" smtClean="0"/>
              <a:pPr/>
              <a:t>5/21/2013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0"/>
            <a:ext cx="762000" cy="365760"/>
          </a:xfrm>
          <a:prstGeom prst="rect">
            <a:avLst/>
          </a:prstGeom>
        </p:spPr>
        <p:txBody>
          <a:bodyPr/>
          <a:lstStyle/>
          <a:p>
            <a:fld id="{55FBCCCE-E7B7-4D19-8938-43B2433F29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7D642A3B-A1B6-402E-BCB0-5A4F6C4CBAF1}" type="datetimeFigureOut">
              <a:rPr lang="en-US" smtClean="0"/>
              <a:pPr/>
              <a:t>5/21/2013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55FBCCCE-E7B7-4D19-8938-43B2433F29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7D642A3B-A1B6-402E-BCB0-5A4F6C4CBAF1}" type="datetimeFigureOut">
              <a:rPr lang="en-US" smtClean="0"/>
              <a:pPr/>
              <a:t>5/21/2013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55FBCCCE-E7B7-4D19-8938-43B2433F29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7D642A3B-A1B6-402E-BCB0-5A4F6C4CBAF1}" type="datetimeFigureOut">
              <a:rPr lang="en-US" smtClean="0"/>
              <a:pPr/>
              <a:t>5/21/2013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55FBCCCE-E7B7-4D19-8938-43B2433F29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rtlCol="0"/>
          <a:lstStyle/>
          <a:p>
            <a:fld id="{7D642A3B-A1B6-402E-BCB0-5A4F6C4CBAF1}" type="datetimeFigureOut">
              <a:rPr lang="en-US" smtClean="0"/>
              <a:pPr/>
              <a:t>5/21/2013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rtlCol="0"/>
          <a:lstStyle/>
          <a:p>
            <a:fld id="{55FBCCCE-E7B7-4D19-8938-43B2433F29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7D642A3B-A1B6-402E-BCB0-5A4F6C4CBAF1}" type="datetimeFigureOut">
              <a:rPr lang="en-US" smtClean="0"/>
              <a:pPr/>
              <a:t>5/21/2013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55FBCCCE-E7B7-4D19-8938-43B2433F29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7D642A3B-A1B6-402E-BCB0-5A4F6C4CBAF1}" type="datetimeFigureOut">
              <a:rPr lang="en-US" smtClean="0"/>
              <a:pPr/>
              <a:t>5/21/2013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/>
          <a:lstStyle/>
          <a:p>
            <a:fld id="{55FBCCCE-E7B7-4D19-8938-43B2433F29C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1"/>
            <a:ext cx="9144000" cy="228600"/>
          </a:xfrm>
          <a:prstGeom prst="rect">
            <a:avLst/>
          </a:prstGeom>
          <a:solidFill>
            <a:srgbClr val="1684B5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990599" y="228600"/>
            <a:ext cx="8153401" cy="225124"/>
          </a:xfrm>
          <a:prstGeom prst="rect">
            <a:avLst/>
          </a:prstGeom>
          <a:solidFill>
            <a:srgbClr val="8DBB5C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1600200"/>
            <a:ext cx="9144000" cy="5257800"/>
          </a:xfrm>
          <a:prstGeom prst="rect">
            <a:avLst/>
          </a:prstGeom>
          <a:solidFill>
            <a:srgbClr val="1684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4" r:id="rId3"/>
    <p:sldLayoutId id="2147483675" r:id="rId4"/>
    <p:sldLayoutId id="2147483676" r:id="rId5"/>
    <p:sldLayoutId id="2147483677" r:id="rId6"/>
    <p:sldLayoutId id="2147483678" r:id="rId7"/>
    <p:sldLayoutId id="2147483679" r:id="rId8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b="1" kern="1200">
          <a:solidFill>
            <a:srgbClr val="1684B5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usdotblog.typepad.com/.a/6a00e551eea4f5883401901c61b3a3970b-popup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usdotblog.typepad.com/.a/6a00e551eea4f5883401901c61bd8a970b-popup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youtube.com/watch?v=V4mmFiz1pis&amp;feature=youtu.b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assetviewer.gstv.com/default.aspx?id=CITHDHCUTLKVWKYNCOJHEGKGZUVOSRCZSSNLPTYDKURZXFBACJ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37932" cy="5852160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52400" y="678093"/>
            <a:ext cx="8229600" cy="53340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684B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Bike to Work Day 2013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52400" y="1676400"/>
            <a:ext cx="7086600" cy="1371600"/>
          </a:xfrm>
          <a:prstGeom prst="rect">
            <a:avLst/>
          </a:prstGeom>
        </p:spPr>
        <p:txBody>
          <a:bodyPr vert="horz" anchor="ctr">
            <a:normAutofit fontScale="92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8E07CB">
                      <a:alpha val="4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Commuter Connections </a:t>
            </a:r>
            <a:r>
              <a:rPr lang="en-US" sz="40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8E07CB">
                      <a:alpha val="4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Sub</a:t>
            </a:r>
            <a:r>
              <a:rPr kumimoji="0" lang="en-US" sz="4000" b="1" i="0" u="none" strike="noStrike" kern="1200" cap="none" spc="0" normalizeH="0" baseline="0" noProof="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committee</a:t>
            </a:r>
            <a:endParaRPr kumimoji="0" lang="en-US" sz="4000" b="1" i="0" u="none" strike="noStrike" kern="1200" cap="none" spc="0" normalizeH="0" baseline="0" noProof="0" dirty="0" smtClean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May 21, 2013</a:t>
            </a:r>
            <a:endParaRPr kumimoji="0" lang="en-US" sz="2800" b="1" i="0" u="none" strike="noStrike" kern="1200" cap="none" spc="0" normalizeH="0" baseline="0" noProof="0" dirty="0" smtClean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 LaHood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249424"/>
            <a:ext cx="8229600" cy="432511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3" name="Picture 3" descr="Talking with DOT rider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854" y="1676400"/>
            <a:ext cx="5715000" cy="561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49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 LaHood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249424"/>
            <a:ext cx="8229600" cy="432511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171" name="Picture 3" descr="Greeting DOT riders on B2WD1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81200"/>
            <a:ext cx="670709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81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 LaHood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249424"/>
            <a:ext cx="8229600" cy="4325112"/>
          </a:xfrm>
        </p:spPr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9" r="1920" b="4628"/>
          <a:stretch>
            <a:fillRect/>
          </a:stretch>
        </p:blipFill>
        <p:spPr bwMode="auto">
          <a:xfrm>
            <a:off x="1066800" y="1803115"/>
            <a:ext cx="7369242" cy="493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706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 LaHood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2249424"/>
            <a:ext cx="8229600" cy="4325112"/>
          </a:xfrm>
        </p:spPr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29" t="14346" r="1529" b="5420"/>
          <a:stretch>
            <a:fillRect/>
          </a:stretch>
        </p:blipFill>
        <p:spPr bwMode="auto">
          <a:xfrm>
            <a:off x="762000" y="1764587"/>
            <a:ext cx="7549076" cy="484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349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Registrants and Pit Stops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765443"/>
            <a:ext cx="5411458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8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Registered Bicyclists by State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752600"/>
            <a:ext cx="5333996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8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25 Pit Stops by Size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229" y="1632221"/>
            <a:ext cx="4395054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8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"/>
            <a:ext cx="9144000" cy="228600"/>
          </a:xfrm>
          <a:prstGeom prst="rect">
            <a:avLst/>
          </a:prstGeom>
          <a:solidFill>
            <a:srgbClr val="1684B5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90599" y="228600"/>
            <a:ext cx="8153401" cy="225124"/>
          </a:xfrm>
          <a:prstGeom prst="rect">
            <a:avLst/>
          </a:prstGeom>
          <a:solidFill>
            <a:srgbClr val="8DBB5C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Event Participation Over 12 Years</a:t>
            </a:r>
            <a:endParaRPr lang="en-US" dirty="0"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2200" y="6172200"/>
            <a:ext cx="464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Number of Pit Stops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-2024449" y="3701534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Number of Registrants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Char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6151076"/>
              </p:ext>
            </p:extLst>
          </p:nvPr>
        </p:nvGraphicFramePr>
        <p:xfrm>
          <a:off x="762000" y="1691640"/>
          <a:ext cx="7315200" cy="438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3" descr="BikerChick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223681">
            <a:off x="6402197" y="1466432"/>
            <a:ext cx="1216408" cy="109728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43" y="1600200"/>
            <a:ext cx="9137932" cy="5852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Bike to Work Day 2013 Event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"/>
            <a:ext cx="9144000" cy="228600"/>
          </a:xfrm>
          <a:prstGeom prst="rect">
            <a:avLst/>
          </a:prstGeom>
          <a:solidFill>
            <a:srgbClr val="1684B5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Rectangle 5"/>
          <p:cNvSpPr/>
          <p:nvPr/>
        </p:nvSpPr>
        <p:spPr>
          <a:xfrm>
            <a:off x="990599" y="228600"/>
            <a:ext cx="8153401" cy="225124"/>
          </a:xfrm>
          <a:prstGeom prst="rect">
            <a:avLst/>
          </a:prstGeom>
          <a:solidFill>
            <a:srgbClr val="8DBB5C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5" y="1649002"/>
            <a:ext cx="4389937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79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752600"/>
            <a:ext cx="4937760" cy="4937760"/>
          </a:xfrm>
        </p:spPr>
      </p:pic>
    </p:spTree>
    <p:extLst>
      <p:ext uri="{BB962C8B-B14F-4D97-AF65-F5344CB8AC3E}">
        <p14:creationId xmlns:p14="http://schemas.microsoft.com/office/powerpoint/2010/main" val="237001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6"/>
          <p:cNvPicPr>
            <a:picLocks noChangeAspect="1" noChangeArrowheads="1"/>
          </p:cNvPicPr>
          <p:nvPr/>
        </p:nvPicPr>
        <p:blipFill>
          <a:blip r:embed="rId3" cstate="print"/>
          <a:srcRect r="1910"/>
          <a:stretch>
            <a:fillRect/>
          </a:stretch>
        </p:blipFill>
        <p:spPr bwMode="auto">
          <a:xfrm>
            <a:off x="97155000" y="100431600"/>
            <a:ext cx="3292475" cy="42227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8" name="Picture 7" descr="BTWDPoster2013 cop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1600200"/>
            <a:ext cx="3858236" cy="49377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 descr="Rack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1800" y="1752600"/>
            <a:ext cx="2103120" cy="48709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 descr="Rack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76800" y="1371600"/>
            <a:ext cx="2131947" cy="49377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0" y="1"/>
            <a:ext cx="9144000" cy="228600"/>
          </a:xfrm>
          <a:prstGeom prst="rect">
            <a:avLst/>
          </a:prstGeom>
          <a:solidFill>
            <a:srgbClr val="1684B5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990599" y="228600"/>
            <a:ext cx="8153401" cy="225124"/>
          </a:xfrm>
          <a:prstGeom prst="rect">
            <a:avLst/>
          </a:prstGeom>
          <a:solidFill>
            <a:srgbClr val="8DBB5C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457200" y="685800"/>
            <a:ext cx="8229600" cy="53340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684B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Marketing Materials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684B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Vinyl Banner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05000"/>
            <a:ext cx="8386661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15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600200"/>
            <a:ext cx="9144000" cy="5257800"/>
          </a:xfrm>
          <a:prstGeom prst="rect">
            <a:avLst/>
          </a:prstGeom>
          <a:solidFill>
            <a:srgbClr val="1684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12903" t="16016" r="14076" b="5859"/>
          <a:stretch>
            <a:fillRect/>
          </a:stretch>
        </p:blipFill>
        <p:spPr bwMode="auto">
          <a:xfrm>
            <a:off x="565659" y="1624173"/>
            <a:ext cx="8044941" cy="48463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0" y="1"/>
            <a:ext cx="9144000" cy="228600"/>
          </a:xfrm>
          <a:prstGeom prst="rect">
            <a:avLst/>
          </a:prstGeom>
          <a:solidFill>
            <a:srgbClr val="1684B5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Rectangle 5"/>
          <p:cNvSpPr/>
          <p:nvPr/>
        </p:nvSpPr>
        <p:spPr>
          <a:xfrm>
            <a:off x="990599" y="228600"/>
            <a:ext cx="8153401" cy="225124"/>
          </a:xfrm>
          <a:prstGeom prst="rect">
            <a:avLst/>
          </a:prstGeom>
          <a:solidFill>
            <a:srgbClr val="8DBB5C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81000" y="685800"/>
            <a:ext cx="8229600" cy="53340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684B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Event Web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1684B5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Site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1684B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BTWD 2013 Proclamation Signing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14600"/>
            <a:ext cx="5120640" cy="384048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4152">
            <a:off x="5663762" y="1891717"/>
            <a:ext cx="325105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5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Promotion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52600"/>
            <a:ext cx="658368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23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Promotion</a:t>
            </a:r>
          </a:p>
        </p:txBody>
      </p:sp>
      <p:pic>
        <p:nvPicPr>
          <p:cNvPr id="4098" name="Picture 2" descr="https://fbcdn-sphotos-h-a.akamaihd.net/hphotos-ak-ash3/946655_476247779110410_170356173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6461760" cy="484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23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90955"/>
            <a:ext cx="6583680" cy="49377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53000" y="1905000"/>
            <a:ext cx="2494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3"/>
              </a:rPr>
              <a:t>Fairfax Gas Station TV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5334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1" kern="1200">
                <a:solidFill>
                  <a:srgbClr val="1684B5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Local Promotion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01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9144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96016073"/>
              </p:ext>
            </p:extLst>
          </p:nvPr>
        </p:nvGraphicFramePr>
        <p:xfrm>
          <a:off x="349321" y="1676401"/>
          <a:ext cx="8229600" cy="626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6263640">
                <a:tc>
                  <a:txBody>
                    <a:bodyPr/>
                    <a:lstStyle/>
                    <a:p>
                      <a:r>
                        <a:rPr lang="en-US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District of Columbia</a:t>
                      </a:r>
                    </a:p>
                    <a:p>
                      <a:r>
                        <a:rPr lang="en-US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Mt. Vernon DC </a:t>
                      </a:r>
                    </a:p>
                    <a:p>
                      <a:r>
                        <a:rPr lang="en-US" sz="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District of Columbia Councilmember Ward 6, Tommy Wells </a:t>
                      </a:r>
                    </a:p>
                    <a:p>
                      <a:r>
                        <a:rPr lang="en-US" sz="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sz="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Freedom Plaza</a:t>
                      </a:r>
                    </a:p>
                    <a:p>
                      <a:r>
                        <a:rPr lang="en-US" sz="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Federal Highway Administration Administrator, Victor Mendez </a:t>
                      </a:r>
                    </a:p>
                    <a:p>
                      <a:r>
                        <a:rPr lang="en-US" sz="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District of Columbia Mayor, Vincent Gray </a:t>
                      </a:r>
                    </a:p>
                    <a:p>
                      <a:r>
                        <a:rPr lang="en-US" sz="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District of Columbia Ward 2 Councilmember, Jack Evans </a:t>
                      </a:r>
                    </a:p>
                    <a:p>
                      <a:r>
                        <a:rPr lang="en-US" sz="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District of Columbia Ward 4 Councilmember Muriel Bowser </a:t>
                      </a:r>
                    </a:p>
                    <a:p>
                      <a:r>
                        <a:rPr lang="en-US" sz="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District of Columbia At-Large Councilmember, David </a:t>
                      </a:r>
                      <a:r>
                        <a:rPr lang="en-US" sz="8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Grosso</a:t>
                      </a:r>
                      <a:r>
                        <a:rPr lang="en-US" sz="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US" sz="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sz="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Maryland</a:t>
                      </a:r>
                    </a:p>
                    <a:p>
                      <a:r>
                        <a:rPr lang="en-US" sz="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sz="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Bethesda</a:t>
                      </a:r>
                    </a:p>
                    <a:p>
                      <a:r>
                        <a:rPr lang="en-US" sz="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Maryland Comptroller, Peter </a:t>
                      </a:r>
                      <a:r>
                        <a:rPr lang="en-US" sz="8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Franchot</a:t>
                      </a:r>
                      <a:endParaRPr lang="en-US" sz="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Maryland State Delegate, </a:t>
                      </a:r>
                      <a:r>
                        <a:rPr lang="en-US" sz="8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Ariana</a:t>
                      </a:r>
                      <a:r>
                        <a:rPr lang="en-US" sz="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Kelly</a:t>
                      </a:r>
                    </a:p>
                    <a:p>
                      <a:r>
                        <a:rPr lang="en-US" sz="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Maryland State Delegate, Susan Lee</a:t>
                      </a:r>
                    </a:p>
                    <a:p>
                      <a:r>
                        <a:rPr lang="en-US" sz="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Montgomery County Councilmember, Roger Berliner</a:t>
                      </a:r>
                    </a:p>
                    <a:p>
                      <a:r>
                        <a:rPr lang="en-US" sz="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Maryland Department of Transportation, Director of Bicycle and Pedestrian Access, Michael Jackson</a:t>
                      </a:r>
                    </a:p>
                    <a:p>
                      <a:r>
                        <a:rPr lang="en-US" sz="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League of American Cyclists Vice President Programs, Bill </a:t>
                      </a:r>
                      <a:r>
                        <a:rPr lang="en-US" sz="8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Nesper</a:t>
                      </a:r>
                      <a:r>
                        <a:rPr lang="en-US" sz="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r>
                        <a:rPr lang="en-US" sz="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sz="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Frederick</a:t>
                      </a:r>
                    </a:p>
                    <a:p>
                      <a:r>
                        <a:rPr lang="en-US" sz="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Maryland Senator Barbara Mikulski’s Office, Julianna </a:t>
                      </a:r>
                      <a:r>
                        <a:rPr lang="en-US" sz="8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Albowitz</a:t>
                      </a:r>
                      <a:r>
                        <a:rPr lang="en-US" sz="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US" sz="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City of Frederick Mayor, Randy </a:t>
                      </a:r>
                      <a:r>
                        <a:rPr lang="en-US" sz="8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McClement</a:t>
                      </a:r>
                      <a:endParaRPr lang="en-US" sz="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City of Frederick Alderman, Karen Young</a:t>
                      </a:r>
                    </a:p>
                    <a:p>
                      <a:r>
                        <a:rPr lang="en-US" sz="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City of Frederick Alderman, Michael O’Conner</a:t>
                      </a:r>
                    </a:p>
                    <a:p>
                      <a:r>
                        <a:rPr lang="en-US" sz="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City of Frederick Alderman, Shelley </a:t>
                      </a:r>
                      <a:r>
                        <a:rPr lang="en-US" sz="8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Aloi</a:t>
                      </a:r>
                      <a:endParaRPr lang="en-US" sz="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City of Frederick Alderman, Carol </a:t>
                      </a:r>
                      <a:r>
                        <a:rPr lang="en-US" sz="8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Krimm</a:t>
                      </a:r>
                      <a:endParaRPr lang="en-US" sz="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City of Frederick Alderman, Kelly Russell</a:t>
                      </a:r>
                    </a:p>
                    <a:p>
                      <a:r>
                        <a:rPr lang="en-US" sz="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Frederick County Commissioner, C. Paul Smith </a:t>
                      </a:r>
                    </a:p>
                    <a:p>
                      <a:r>
                        <a:rPr lang="en-US" sz="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Frederick County Commissioner, David P. Gray </a:t>
                      </a:r>
                    </a:p>
                    <a:p>
                      <a:r>
                        <a:rPr lang="en-US" sz="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Frederick County Council of Tourism Executive Director, John </a:t>
                      </a:r>
                      <a:r>
                        <a:rPr lang="en-US" sz="8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Fieseler</a:t>
                      </a:r>
                      <a:endParaRPr lang="en-US" sz="8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City of Frederick Bicycle/Pedestrian Advisory Committee Chairperson, MaryLynn Hinde</a:t>
                      </a:r>
                    </a:p>
                    <a:p>
                      <a:r>
                        <a:rPr lang="en-US" sz="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US" sz="1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Maryland (</a:t>
                      </a:r>
                      <a:r>
                        <a:rPr lang="en-US" sz="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con’t</a:t>
                      </a:r>
                      <a:r>
                        <a:rPr lang="en-US" sz="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endParaRPr lang="en-US" sz="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Greenbelt </a:t>
                      </a:r>
                    </a:p>
                    <a:p>
                      <a:r>
                        <a:rPr lang="en-US" sz="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City of Greenbelt Mayor, Judith Davis</a:t>
                      </a:r>
                    </a:p>
                    <a:p>
                      <a:r>
                        <a:rPr lang="en-US" sz="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City of Greenbelt Mayor Pro Tem, Emmett V. Jordan</a:t>
                      </a:r>
                    </a:p>
                    <a:p>
                      <a:r>
                        <a:rPr lang="en-US" sz="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City of Greenbelt Councilmember, </a:t>
                      </a:r>
                      <a:r>
                        <a:rPr lang="en-US" sz="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Leta</a:t>
                      </a:r>
                      <a:r>
                        <a:rPr lang="en-US" sz="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M. Mach</a:t>
                      </a:r>
                    </a:p>
                    <a:p>
                      <a:endParaRPr lang="en-US" sz="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Virginia</a:t>
                      </a:r>
                    </a:p>
                    <a:p>
                      <a:r>
                        <a:rPr lang="en-US" sz="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Alexandria – Old Town</a:t>
                      </a:r>
                    </a:p>
                    <a:p>
                      <a:r>
                        <a:rPr lang="en-US" sz="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City of Alexandria Mayor, William D. </a:t>
                      </a:r>
                      <a:r>
                        <a:rPr lang="en-US" sz="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Euille</a:t>
                      </a:r>
                      <a:endParaRPr lang="en-US" sz="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sz="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Arlington - Ballston </a:t>
                      </a:r>
                    </a:p>
                    <a:p>
                      <a:r>
                        <a:rPr lang="en-US" sz="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Arlington County Board Member, Jay </a:t>
                      </a:r>
                      <a:r>
                        <a:rPr lang="en-US" sz="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Fisette</a:t>
                      </a:r>
                      <a:endParaRPr lang="en-US" sz="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sz="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Arlington - Crystal City </a:t>
                      </a:r>
                    </a:p>
                    <a:p>
                      <a:r>
                        <a:rPr lang="en-US" sz="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Arlington County Board Member, Chris Zimmerman </a:t>
                      </a:r>
                    </a:p>
                    <a:p>
                      <a:r>
                        <a:rPr lang="en-US" sz="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sz="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Arlington - East Falls Church </a:t>
                      </a:r>
                    </a:p>
                    <a:p>
                      <a:r>
                        <a:rPr lang="en-US" sz="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Arlington County Board Member, Libby Garvey</a:t>
                      </a:r>
                    </a:p>
                    <a:p>
                      <a:r>
                        <a:rPr lang="en-US" sz="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sz="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Arlington - Rosslyn </a:t>
                      </a:r>
                    </a:p>
                    <a:p>
                      <a:r>
                        <a:rPr lang="en-US" sz="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Arlington County Board Chair, Walter </a:t>
                      </a:r>
                      <a:r>
                        <a:rPr lang="en-US" sz="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Tejada</a:t>
                      </a:r>
                      <a:r>
                        <a:rPr lang="en-US" sz="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US" sz="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sz="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Fairfax City Downtown </a:t>
                      </a:r>
                    </a:p>
                    <a:p>
                      <a:r>
                        <a:rPr lang="en-US" sz="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City of Fairfax Councilmember, Dan Drummond</a:t>
                      </a:r>
                    </a:p>
                    <a:p>
                      <a:r>
                        <a:rPr lang="en-US" sz="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City of Fairfax Councilmember, Ellie Schmidt</a:t>
                      </a:r>
                    </a:p>
                    <a:p>
                      <a:r>
                        <a:rPr lang="en-US" sz="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City of Fairfax Councilmember, Steve </a:t>
                      </a:r>
                      <a:r>
                        <a:rPr lang="en-US" sz="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Stombres</a:t>
                      </a:r>
                      <a:r>
                        <a:rPr lang="en-US" sz="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n-US" sz="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sz="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Herndon</a:t>
                      </a:r>
                    </a:p>
                    <a:p>
                      <a:r>
                        <a:rPr lang="en-US" sz="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Town of Herndon Mayor, Lisa Merkel</a:t>
                      </a:r>
                    </a:p>
                    <a:p>
                      <a:r>
                        <a:rPr lang="en-US" sz="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Town of Herndon Vice Mayor, Connie Hutchinson</a:t>
                      </a:r>
                    </a:p>
                    <a:p>
                      <a:r>
                        <a:rPr lang="en-US" sz="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Town of Herndon Councilmember, Melissa Jonas</a:t>
                      </a:r>
                    </a:p>
                    <a:p>
                      <a:r>
                        <a:rPr lang="en-US" sz="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Town of Herndon Councilmember, Sheila </a:t>
                      </a:r>
                      <a:r>
                        <a:rPr lang="en-US" sz="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Olem</a:t>
                      </a:r>
                      <a:endParaRPr lang="en-US" sz="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Town of Herndon Councilmember, Charles Waddell</a:t>
                      </a:r>
                    </a:p>
                    <a:p>
                      <a:r>
                        <a:rPr lang="en-US" sz="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US" sz="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Rockville </a:t>
                      </a:r>
                      <a:r>
                        <a:rPr lang="en-US" sz="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Fallsgrove</a:t>
                      </a:r>
                      <a:r>
                        <a:rPr lang="en-US" sz="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Rockville Town Center </a:t>
                      </a:r>
                    </a:p>
                    <a:p>
                      <a:r>
                        <a:rPr lang="en-US" sz="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City of Rockville Council member, Mark </a:t>
                      </a:r>
                      <a:r>
                        <a:rPr lang="en-US" sz="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Pierzchala</a:t>
                      </a:r>
                      <a:r>
                        <a:rPr lang="en-US" sz="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57200" y="533400"/>
            <a:ext cx="8229600" cy="1066800"/>
          </a:xfrm>
          <a:prstGeom prst="rect">
            <a:avLst/>
          </a:prstGeom>
        </p:spPr>
        <p:txBody>
          <a:bodyPr vert="horz" anchor="ctr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b="1" kern="1200">
                <a:solidFill>
                  <a:srgbClr val="1684B5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BTWD 2013 Confirmed Elected Officials and Dignitaries 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97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Custom 4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1684B5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33" ma:contentTypeDescription="Create a new document." ma:contentTypeScope="" ma:versionID="37d3ec2b48d53e45b233ad8f52fe1b11"/>
</file>

<file path=customXml/itemProps1.xml><?xml version="1.0" encoding="utf-8"?>
<ds:datastoreItem xmlns:ds="http://schemas.openxmlformats.org/officeDocument/2006/customXml" ds:itemID="{188B5FCC-28ED-4E7B-8229-0AA3C8256C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8547F5-8E53-446E-BC9A-321F39C6B34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3AC0554-650C-434C-8EFD-36B3F612D52F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697</TotalTime>
  <Words>134</Words>
  <Application>Microsoft Office PowerPoint</Application>
  <PresentationFormat>On-screen Show (4:3)</PresentationFormat>
  <Paragraphs>99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Urban</vt:lpstr>
      <vt:lpstr>PowerPoint Presentation</vt:lpstr>
      <vt:lpstr>PowerPoint Presentation</vt:lpstr>
      <vt:lpstr>Vinyl Banner</vt:lpstr>
      <vt:lpstr>PowerPoint Presentation</vt:lpstr>
      <vt:lpstr>BTWD 2013 Proclamation Signing</vt:lpstr>
      <vt:lpstr>Local Promotion</vt:lpstr>
      <vt:lpstr>Local Promotion</vt:lpstr>
      <vt:lpstr>PowerPoint Presentation</vt:lpstr>
      <vt:lpstr> </vt:lpstr>
      <vt:lpstr>Ray LaHood</vt:lpstr>
      <vt:lpstr>Ray LaHood</vt:lpstr>
      <vt:lpstr>Ray LaHood</vt:lpstr>
      <vt:lpstr>Ray LaHood</vt:lpstr>
      <vt:lpstr>Total Registrants and Pit Stops</vt:lpstr>
      <vt:lpstr>Registered Bicyclists by State</vt:lpstr>
      <vt:lpstr>Top 25 Pit Stops by Size</vt:lpstr>
      <vt:lpstr>Event Participation Over 12 Years</vt:lpstr>
      <vt:lpstr>Bike to Work Day 2013 Event 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TPB Technical Committee</dc:title>
  <dc:creator>Nicholas Ramfos</dc:creator>
  <cp:lastModifiedBy>Douglas Franklin</cp:lastModifiedBy>
  <cp:revision>107</cp:revision>
  <dcterms:modified xsi:type="dcterms:W3CDTF">2013-05-21T16:01:51Z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TC300014229990</vt:lpwstr>
  </property>
</Properties>
</file>