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Default Extension="xlsx" ContentType="application/vnd.openxmlformats-officedocument.spreadsheetml.sheet"/>
  <Default Extension="pptm" ContentType="application/vnd.ms-powerpoint.presentation.macroEnabled.12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1" r:id="rId3"/>
    <p:sldId id="272" r:id="rId4"/>
    <p:sldId id="257" r:id="rId5"/>
    <p:sldId id="266" r:id="rId6"/>
    <p:sldId id="258" r:id="rId7"/>
    <p:sldId id="277" r:id="rId8"/>
    <p:sldId id="259" r:id="rId9"/>
    <p:sldId id="260" r:id="rId10"/>
    <p:sldId id="268" r:id="rId11"/>
    <p:sldId id="261" r:id="rId12"/>
    <p:sldId id="262" r:id="rId13"/>
    <p:sldId id="263" r:id="rId14"/>
    <p:sldId id="264" r:id="rId15"/>
    <p:sldId id="276" r:id="rId16"/>
    <p:sldId id="274" r:id="rId17"/>
    <p:sldId id="275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9E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6.8293720229415919E-2"/>
                  <c:y val="9.3937331826382517E-2"/>
                </c:manualLayout>
              </c:layout>
              <c:showVal val="1"/>
            </c:dLbl>
            <c:dLbl>
              <c:idx val="1"/>
              <c:layout>
                <c:manualLayout>
                  <c:x val="6.8506853310002919E-2"/>
                  <c:y val="-0.16046795978618714"/>
                </c:manualLayout>
              </c:layout>
              <c:showVal val="1"/>
            </c:dLbl>
            <c:dLbl>
              <c:idx val="2"/>
              <c:layout>
                <c:manualLayout>
                  <c:x val="4.9289455137552264E-2"/>
                  <c:y val="0.12937103323273577"/>
                </c:manualLayout>
              </c:layout>
              <c:showVal val="1"/>
            </c:dLbl>
            <c:spPr>
              <a:scene3d>
                <a:camera prst="orthographicFront"/>
                <a:lightRig rig="threePt" dir="t"/>
              </a:scene3d>
              <a:sp3d prstMaterial="softEdge"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Sheet1!$A$2:$A$4</c:f>
              <c:strCache>
                <c:ptCount val="3"/>
                <c:pt idx="0">
                  <c:v>Fee</c:v>
                </c:pt>
                <c:pt idx="1">
                  <c:v>Tax</c:v>
                </c:pt>
                <c:pt idx="2">
                  <c:v>None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10</c:v>
                </c:pt>
                <c:pt idx="2">
                  <c:v>3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7805944395839499"/>
          <c:y val="0.37665012620069532"/>
          <c:w val="0.10465660542432199"/>
          <c:h val="0.2409131284946113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Montgomery County</a:t>
            </a:r>
            <a:r>
              <a:rPr lang="en-US" baseline="0" dirty="0" smtClean="0"/>
              <a:t>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Stormwater</a:t>
            </a:r>
            <a:r>
              <a:rPr lang="en-US" baseline="0" dirty="0" smtClean="0"/>
              <a:t> Management</a:t>
            </a:r>
            <a:r>
              <a:rPr lang="en-US" dirty="0" smtClean="0"/>
              <a:t> Expenditures (example)</a:t>
            </a:r>
            <a:endParaRPr lang="en-US" dirty="0"/>
          </a:p>
        </c:rich>
      </c:tx>
      <c:layout>
        <c:manualLayout>
          <c:xMode val="edge"/>
          <c:yMode val="edge"/>
          <c:x val="3.1484530342798057E-2"/>
          <c:y val="0.2004963442069746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'Sheet1'!$B$1</c:f>
              <c:strCache>
                <c:ptCount val="1"/>
                <c:pt idx="0">
                  <c:v>FY11 Expenditures</c:v>
                </c:pt>
              </c:strCache>
            </c:strRef>
          </c:tx>
          <c:dLbls>
            <c:showPercent val="1"/>
            <c:showLeaderLines val="1"/>
          </c:dLbls>
          <c:cat>
            <c:strRef>
              <c:f>'Sheet1'!$A$2:$A$6</c:f>
              <c:strCache>
                <c:ptCount val="5"/>
                <c:pt idx="0">
                  <c:v>Facility Planning</c:v>
                </c:pt>
                <c:pt idx="1">
                  <c:v>Misc. Stream Valley Improvements</c:v>
                </c:pt>
                <c:pt idx="2">
                  <c:v>Major Structural Repair</c:v>
                </c:pt>
                <c:pt idx="3">
                  <c:v>Gov. Facility Retrofit</c:v>
                </c:pt>
                <c:pt idx="4">
                  <c:v>Countywide Retrofit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925000</c:v>
                </c:pt>
                <c:pt idx="1">
                  <c:v>1395000</c:v>
                </c:pt>
                <c:pt idx="2">
                  <c:v>1300000</c:v>
                </c:pt>
                <c:pt idx="3">
                  <c:v>3475000</c:v>
                </c:pt>
                <c:pt idx="4">
                  <c:v>1705000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8117745698454546"/>
          <c:y val="0.23128114420480048"/>
          <c:w val="0.30956328375619718"/>
          <c:h val="0.69436703564228386"/>
        </c:manualLayout>
      </c:layout>
      <c:txPr>
        <a:bodyPr/>
        <a:lstStyle/>
        <a:p>
          <a:pPr>
            <a:defRPr sz="16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0.0303</cdr:x>
      <cdr:y>0.79762</cdr:y>
    </cdr:from>
    <cdr:to>
      <cdr:x>0.65152</cdr:x>
      <cdr:y>0.95238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2385" y="5105406"/>
          <a:ext cx="3124239" cy="990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dirty="0" smtClean="0"/>
            <a:t>Estimated Expenditures</a:t>
          </a:r>
          <a:r>
            <a:rPr lang="en-US" sz="1600" baseline="0" dirty="0" smtClean="0"/>
            <a:t> for Stormwater Management</a:t>
          </a:r>
          <a:r>
            <a:rPr lang="en-US" sz="1600" dirty="0" smtClean="0"/>
            <a:t> for the FY2011</a:t>
          </a:r>
          <a:endParaRPr lang="en-US" sz="16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416BF-C67F-49CA-82F0-1AE52C3FEAC1}" type="datetimeFigureOut">
              <a:rPr lang="en-US" smtClean="0"/>
              <a:pPr/>
              <a:t>1/21/2011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CBPC Jan. 2011           draft-subject to revision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23EFC-B745-440A-85D0-5DA8249139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DA4F4B7-D2F0-47BE-AAC7-6A4FAAF8F396}" type="datetimeFigureOut">
              <a:rPr lang="en-US" smtClean="0"/>
              <a:pPr/>
              <a:t>1/21/2011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smtClean="0"/>
              <a:t>CBPC Jan. 2011           draft-subject to revision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921E768-0F5F-4AC2-971F-7836E7928C9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1E768-0F5F-4AC2-971F-7836E7928C9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Jan. 2011           draft-subject to revision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Four of the </a:t>
            </a:r>
            <a:r>
              <a:rPr lang="en-US" dirty="0" smtClean="0"/>
              <a:t>18 </a:t>
            </a:r>
            <a:r>
              <a:rPr lang="en-US" dirty="0" smtClean="0"/>
              <a:t>jurisdictions fall under the county’s stormwater permit</a:t>
            </a:r>
            <a:r>
              <a:rPr lang="en-US" baseline="0" dirty="0" smtClean="0"/>
              <a:t> (all included in the tax portion of the pie chart)</a:t>
            </a:r>
          </a:p>
          <a:p>
            <a:r>
              <a:rPr lang="en-US" baseline="0" dirty="0" smtClean="0"/>
              <a:t>3 </a:t>
            </a:r>
            <a:r>
              <a:rPr lang="en-US" baseline="0" dirty="0" smtClean="0"/>
              <a:t>jurisdictions did not respond (Falls Church, city of fairfax and city of Frederick have not responded yet)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1E768-0F5F-4AC2-971F-7836E7928C9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Jan. 2011           draft-subject to revision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Numbers</a:t>
            </a:r>
            <a:r>
              <a:rPr lang="en-US" baseline="0" dirty="0" smtClean="0"/>
              <a:t> in chart comes from the “Funding the MS-4 Permit and Beyond” presentation Steve </a:t>
            </a:r>
            <a:r>
              <a:rPr lang="en-US" baseline="0" dirty="0" err="1" smtClean="0"/>
              <a:t>Shofar</a:t>
            </a:r>
            <a:r>
              <a:rPr lang="en-US" baseline="0" dirty="0" smtClean="0"/>
              <a:t>, P.E. from Mont. Co. Dept. Environ. Protection presented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1E768-0F5F-4AC2-971F-7836E7928C9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Jan. 2011           draft-subject to revision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lvl="0" indent="-342900">
              <a:buFont typeface="+mj-lt"/>
              <a:buNone/>
            </a:pPr>
            <a:r>
              <a:rPr lang="en-US" dirty="0" smtClean="0"/>
              <a:t>*Alexandria’s information</a:t>
            </a:r>
            <a:r>
              <a:rPr lang="en-US" baseline="0" dirty="0" smtClean="0"/>
              <a:t> comes from their city website (alexandria.gov)</a:t>
            </a:r>
          </a:p>
          <a:p>
            <a:pPr marL="342900" lvl="0" indent="-342900">
              <a:buFont typeface="+mj-lt"/>
              <a:buNone/>
            </a:pPr>
            <a:r>
              <a:rPr lang="en-US" baseline="0" dirty="0" smtClean="0"/>
              <a:t>*Most of information is from the survey and city websites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1E768-0F5F-4AC2-971F-7836E7928C9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Jan. 2011           draft-subject to revision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1E768-0F5F-4AC2-971F-7836E7928C9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Jan. 2011           draft-subject to revision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jurisdictions are moving toward single family residential “tiers” based on property size</a:t>
            </a:r>
          </a:p>
          <a:p>
            <a:r>
              <a:rPr lang="en-US" dirty="0" smtClean="0"/>
              <a:t>*Chart comes from DDOE’s website ddoe.dc.gov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1E768-0F5F-4AC2-971F-7836E7928C9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Jan. 2011           draft-subject to revision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*Might want to take out the $400,000’s since it was just an “average” of the assessed values we originally</a:t>
            </a:r>
            <a:r>
              <a:rPr lang="en-US" baseline="0" dirty="0" smtClean="0"/>
              <a:t> had.  Possibly go into how much the values can vary annually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1E768-0F5F-4AC2-971F-7836E7928C9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Jan. 2011           draft-subject to revision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the “local perspective” presentation done by Fairfax</a:t>
            </a:r>
            <a:r>
              <a:rPr lang="en-US" baseline="0" dirty="0" smtClean="0"/>
              <a:t> county dept. of public works and environmental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1E768-0F5F-4AC2-971F-7836E7928C9A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Jan. 2011           draft-subject to revision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3E6F-F048-4EEC-AE8D-5DF81A93E1E2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DA10-72B4-4DDD-825B-A8791A08DA06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1B7FC-1433-4026-A397-1126E75A2284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1FB-3975-4E23-B2B0-DCC7DE9D10CB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F9FF-CA30-4512-BC7B-479AD693EE07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D1C5D-B21A-4997-B5CD-EE8A09BFDF85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40E7-CCAD-4047-934F-18AB018A8016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206D-7FEC-41DB-98C3-6451171AF449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01FF5-29C0-4888-8DF2-8935896E1175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21507-054D-4F80-AB24-B853C71CACB3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12D4-BF6B-4E7F-86AB-E69278DDA195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0FBF0C-5D44-451B-A6DD-3A64C9B93558}" type="datetime1">
              <a:rPr lang="en-US" smtClean="0"/>
              <a:t>1/21/2011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8BBD09-D76D-4575-9657-FFF3B6ACD81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Excel_Worksheet3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PowerPoint_Macro-Enabled_Presentation4.pptm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hschmitz@mwcog.org" TargetMode="External"/><Relationship Id="rId2" Type="http://schemas.openxmlformats.org/officeDocument/2006/relationships/hyperlink" Target="mailto:hbonnaffon@mwcog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5000"/>
            <a:duotone>
              <a:schemeClr val="accent2">
                <a:shade val="45000"/>
                <a:satMod val="135000"/>
              </a:schemeClr>
              <a:prstClr val="white"/>
            </a:duotone>
            <a:lum bright="-13000"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Local Stormwater Fees &amp; Taxes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36576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Results of the Sept. 2010 Survey</a:t>
            </a:r>
          </a:p>
          <a:p>
            <a:pPr algn="ctr"/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Presented By</a:t>
            </a:r>
            <a:b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Heidi Bonnaffon</a:t>
            </a:r>
          </a:p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January 21, 2011</a:t>
            </a:r>
          </a:p>
        </p:txBody>
      </p:sp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4" cstate="print"/>
          <a:srcRect l="12549" r="12549"/>
          <a:stretch>
            <a:fillRect/>
          </a:stretch>
        </p:blipFill>
        <p:spPr>
          <a:xfrm>
            <a:off x="3733800" y="5562600"/>
            <a:ext cx="1752600" cy="77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COG’s Stormwater Survey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76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Survey </a:t>
            </a:r>
            <a:r>
              <a:rPr lang="en-US" dirty="0" smtClean="0"/>
              <a:t>focused </a:t>
            </a:r>
            <a:r>
              <a:rPr lang="en-US" dirty="0" err="1" smtClean="0"/>
              <a:t>Stormwater</a:t>
            </a:r>
            <a:r>
              <a:rPr lang="en-US" dirty="0" smtClean="0"/>
              <a:t> Fees and Taxes </a:t>
            </a:r>
          </a:p>
          <a:p>
            <a:r>
              <a:rPr lang="en-US" dirty="0" smtClean="0"/>
              <a:t>Sent </a:t>
            </a:r>
            <a:r>
              <a:rPr lang="en-US" dirty="0" smtClean="0"/>
              <a:t>August </a:t>
            </a:r>
            <a:r>
              <a:rPr lang="en-US" dirty="0" smtClean="0"/>
              <a:t>2010 to members from all 21 jurisdictions in the COG region.</a:t>
            </a:r>
          </a:p>
          <a:p>
            <a:r>
              <a:rPr lang="en-US" dirty="0" smtClean="0"/>
              <a:t>Survey </a:t>
            </a:r>
            <a:r>
              <a:rPr lang="en-US" dirty="0" smtClean="0"/>
              <a:t>conducted electronically, via SurveyMonkey. </a:t>
            </a:r>
            <a:endParaRPr lang="en-US" dirty="0" smtClean="0"/>
          </a:p>
          <a:p>
            <a:r>
              <a:rPr lang="en-US" dirty="0" smtClean="0"/>
              <a:t>Data analyzed by Heidi Schmitz, Water Resources Intern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324600"/>
            <a:ext cx="5562600" cy="365125"/>
          </a:xfrm>
        </p:spPr>
        <p:txBody>
          <a:bodyPr/>
          <a:lstStyle/>
          <a:p>
            <a:pPr algn="ctr"/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COG’s Stormwater Survey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n-US" sz="3200" dirty="0" smtClean="0"/>
              <a:t>Snapshot of local stormwater fees and taxes at a critical juncture:</a:t>
            </a:r>
          </a:p>
          <a:p>
            <a:pPr lvl="3"/>
            <a:r>
              <a:rPr lang="en-US" sz="3100" dirty="0" smtClean="0"/>
              <a:t>Bay TMDL is expected to drive up stormwater management costs.</a:t>
            </a:r>
          </a:p>
          <a:p>
            <a:pPr lvl="3"/>
            <a:r>
              <a:rPr lang="en-US" sz="3100" dirty="0" smtClean="0"/>
              <a:t>Jurisdictions may need to raise stormwater charges to offset costs.</a:t>
            </a:r>
          </a:p>
          <a:p>
            <a:pPr lvl="2"/>
            <a:r>
              <a:rPr lang="en-US" sz="3200" dirty="0" smtClean="0"/>
              <a:t>Compare how taxes/fees are calculated, billed, and utilized.</a:t>
            </a:r>
          </a:p>
          <a:p>
            <a:pPr lvl="2">
              <a:buNone/>
            </a:pPr>
            <a:endParaRPr lang="en-US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324600"/>
            <a:ext cx="5562600" cy="365125"/>
          </a:xfrm>
        </p:spPr>
        <p:txBody>
          <a:bodyPr/>
          <a:lstStyle/>
          <a:p>
            <a:pPr algn="ctr"/>
            <a:r>
              <a:rPr lang="en-US" smtClean="0"/>
              <a:t>CBPC Meeting January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dirty="0" smtClean="0"/>
              <a:t>Stormwater Fee/Tax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343400" cy="365125"/>
          </a:xfrm>
        </p:spPr>
        <p:txBody>
          <a:bodyPr/>
          <a:lstStyle/>
          <a:p>
            <a:pPr algn="ctr"/>
            <a:r>
              <a:rPr lang="en-US" dirty="0" smtClean="0"/>
              <a:t>CBPC Meeting January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1000" y="23622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 Jurisdictions responded to the survey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Stormwater Fee/Tax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3962400" cy="4876800"/>
          </a:xfrm>
        </p:spPr>
        <p:txBody>
          <a:bodyPr>
            <a:normAutofit lnSpcReduction="10000"/>
          </a:bodyPr>
          <a:lstStyle/>
          <a:p>
            <a:pPr indent="0">
              <a:buNone/>
            </a:pPr>
            <a:r>
              <a:rPr lang="en-US" dirty="0" smtClean="0"/>
              <a:t>For the jurisdictions with a stormwater fee/tax it:</a:t>
            </a:r>
          </a:p>
          <a:p>
            <a:pPr lvl="1"/>
            <a:r>
              <a:rPr lang="en-US" dirty="0" smtClean="0"/>
              <a:t>Accounts for </a:t>
            </a:r>
            <a:r>
              <a:rPr lang="en-US" b="1" dirty="0" smtClean="0"/>
              <a:t>75-100%</a:t>
            </a:r>
            <a:r>
              <a:rPr lang="en-US" dirty="0" smtClean="0"/>
              <a:t> of their stormwater program funding</a:t>
            </a:r>
          </a:p>
          <a:p>
            <a:pPr lvl="1"/>
            <a:r>
              <a:rPr lang="en-US" dirty="0" smtClean="0"/>
              <a:t>Funds used for:</a:t>
            </a:r>
          </a:p>
          <a:p>
            <a:pPr lvl="2"/>
            <a:r>
              <a:rPr lang="en-US" dirty="0" smtClean="0"/>
              <a:t>Flood control</a:t>
            </a:r>
          </a:p>
          <a:p>
            <a:pPr lvl="2"/>
            <a:r>
              <a:rPr lang="en-US" dirty="0" smtClean="0"/>
              <a:t>Stream restoration</a:t>
            </a:r>
          </a:p>
          <a:p>
            <a:pPr lvl="2"/>
            <a:r>
              <a:rPr lang="en-US" dirty="0" smtClean="0"/>
              <a:t>MS4 Permit requirements</a:t>
            </a:r>
          </a:p>
          <a:p>
            <a:pPr lvl="2"/>
            <a:r>
              <a:rPr lang="en-US" dirty="0" smtClean="0"/>
              <a:t>Retrofits</a:t>
            </a:r>
          </a:p>
          <a:p>
            <a:pPr lvl="2"/>
            <a:r>
              <a:rPr lang="en-US" dirty="0" smtClean="0"/>
              <a:t>Operations &amp; Maintenance</a:t>
            </a:r>
            <a:endParaRPr lang="en-US" dirty="0"/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4114800" y="457200"/>
          <a:ext cx="50292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4114800" cy="365125"/>
          </a:xfrm>
        </p:spPr>
        <p:txBody>
          <a:bodyPr/>
          <a:lstStyle/>
          <a:p>
            <a:pPr algn="ctr"/>
            <a:r>
              <a:rPr lang="en-US" dirty="0" smtClean="0"/>
              <a:t>CBPC Meeting January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"/>
            <a:ext cx="8305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COG</a:t>
            </a:r>
            <a:r>
              <a:rPr lang="en-US" dirty="0" smtClean="0">
                <a:latin typeface="Arial Rounded MT Bold" pitchFamily="34" charset="0"/>
              </a:rPr>
              <a:t> Jurisdictions’ </a:t>
            </a:r>
            <a:r>
              <a:rPr lang="en-US" dirty="0" err="1" smtClean="0">
                <a:latin typeface="Arial Rounded MT Bold" pitchFamily="34" charset="0"/>
              </a:rPr>
              <a:t>Stormwater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</a:rPr>
              <a:t>Taxes/Fees </a:t>
            </a:r>
            <a:r>
              <a:rPr lang="en-US" sz="1400" dirty="0" smtClean="0">
                <a:latin typeface="Arial Rounded MT Bold" pitchFamily="34" charset="0"/>
              </a:rPr>
              <a:t>[draft, subject to revision] </a:t>
            </a:r>
            <a:endParaRPr lang="en-US" sz="1400" dirty="0" smtClean="0">
              <a:latin typeface="Arial Rounded MT Bold" pitchFamily="34" charset="0"/>
            </a:endParaRPr>
          </a:p>
          <a:p>
            <a:pPr algn="ctr"/>
            <a:endParaRPr lang="en-US" sz="900" dirty="0" smtClean="0">
              <a:latin typeface="Arial Rounded MT Bold" pitchFamily="34" charset="0"/>
            </a:endParaRPr>
          </a:p>
          <a:p>
            <a:pPr algn="ctr"/>
            <a:endParaRPr lang="en-US" sz="900" dirty="0" smtClean="0">
              <a:latin typeface="Arial Rounded MT Bold" pitchFamily="34" charset="0"/>
            </a:endParaRPr>
          </a:p>
          <a:p>
            <a:pPr algn="ctr"/>
            <a:endParaRPr lang="en-US" sz="900" dirty="0" smtClean="0"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6248400"/>
            <a:ext cx="82296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100" dirty="0" smtClean="0"/>
              <a:t>Prince Georges County also includes Bladensburg, College Park, and Greenbelt under the County stormwater permit.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100" dirty="0" smtClean="0"/>
              <a:t>The city of Manassas Park and the City of Alexandria do not begin collecting the stormwater fee/tax until FY 2011.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100" dirty="0" smtClean="0"/>
              <a:t>Montgomery County also includes Gaithersburg within the County stormwater permit.</a:t>
            </a:r>
          </a:p>
          <a:p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57200" y="914400"/>
          <a:ext cx="8455025" cy="5229225"/>
        </p:xfrm>
        <a:graphic>
          <a:graphicData uri="http://schemas.openxmlformats.org/presentationml/2006/ole">
            <p:oleObj spid="_x0000_s1027" name="Worksheet" r:id="rId4" imgW="9953743" imgH="4838704" progId="Excel.Sheet.12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" y="0"/>
          <a:ext cx="9144000" cy="6858000"/>
        </p:xfrm>
        <a:graphic>
          <a:graphicData uri="http://schemas.openxmlformats.org/presentationml/2006/ole">
            <p:oleObj spid="_x0000_s22530" name="Presentation" r:id="rId4" imgW="4570388" imgH="3427437" progId="PowerPoint.ShowMacroEnabled.12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" y="6550223"/>
            <a:ext cx="2731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Jan. 2011-Draft subject to revision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How a Stormwater Fee/Tax Is Calculated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76400"/>
            <a:ext cx="7620000" cy="4525963"/>
          </a:xfrm>
        </p:spPr>
        <p:txBody>
          <a:bodyPr anchor="t">
            <a:noAutofit/>
          </a:bodyPr>
          <a:lstStyle/>
          <a:p>
            <a:pPr lvl="1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/>
              <a:t>Flat Rate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Least used method in our region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/>
              <a:t>Equivalent Residential Unit (ERU)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Each Jurisdiction determines its own ERU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/>
              <a:t>Assessed Property Value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Varies widely between jurisdictions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267200" cy="365125"/>
          </a:xfrm>
        </p:spPr>
        <p:txBody>
          <a:bodyPr/>
          <a:lstStyle/>
          <a:p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Equivalent Residential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tIns="0"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Rate (multiplier) for setting a fee across different types of properties (single family, multi-family and commercial) .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Based on sq. ft. of property or sq. ft. of impervious surface.</a:t>
            </a:r>
            <a:endParaRPr lang="en-US" sz="2600" dirty="0" smtClean="0"/>
          </a:p>
          <a:p>
            <a:pPr>
              <a:lnSpc>
                <a:spcPct val="120000"/>
              </a:lnSpc>
            </a:pPr>
            <a:r>
              <a:rPr lang="en-US" sz="2600" dirty="0" smtClean="0"/>
              <a:t>Used by about 1/2 of the member jurisdictions. </a:t>
            </a:r>
          </a:p>
          <a:p>
            <a:pPr>
              <a:lnSpc>
                <a:spcPct val="120000"/>
              </a:lnSpc>
            </a:pPr>
            <a:r>
              <a:rPr lang="en-US" sz="2600" dirty="0" smtClean="0"/>
              <a:t>Often charge a flat (avg.) rate for Single-Family parcels (1 ERU), but may be tiered.</a:t>
            </a: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066800" y="6324600"/>
            <a:ext cx="3352800" cy="365125"/>
          </a:xfrm>
        </p:spPr>
        <p:txBody>
          <a:bodyPr/>
          <a:lstStyle/>
          <a:p>
            <a:r>
              <a:rPr lang="en-US" dirty="0" smtClean="0"/>
              <a:t>CBPC Meeting January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25602" name="Picture 2" descr="http://www.houseviewonline.com/images/66408/664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295400"/>
            <a:ext cx="3886200" cy="2286000"/>
          </a:xfrm>
          <a:prstGeom prst="rect">
            <a:avLst/>
          </a:prstGeom>
          <a:noFill/>
        </p:spPr>
      </p:pic>
      <p:pic>
        <p:nvPicPr>
          <p:cNvPr id="25604" name="Picture 4" descr="Apple Valley, CA : Super Target at Apple Valley Commons (California's first Super Target)"/>
          <p:cNvPicPr>
            <a:picLocks noChangeAspect="1" noChangeArrowheads="1"/>
          </p:cNvPicPr>
          <p:nvPr/>
        </p:nvPicPr>
        <p:blipFill>
          <a:blip r:embed="rId3" cstate="print"/>
          <a:srcRect l="2250" t="12000"/>
          <a:stretch>
            <a:fillRect/>
          </a:stretch>
        </p:blipFill>
        <p:spPr bwMode="auto">
          <a:xfrm>
            <a:off x="4572000" y="3810000"/>
            <a:ext cx="3886200" cy="2762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Single Family Residential “Tiers”</a:t>
            </a:r>
            <a:endParaRPr lang="en-US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04800" y="1524000"/>
            <a:ext cx="489434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January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80060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District of Columbia’s single family residential “tiers” based on the amount of impervious area.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38400" y="4267200"/>
            <a:ext cx="426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http://ddoe.dc.gov/ddoe/cwp/view,a,1209,q,498382.asp</a:t>
            </a:r>
            <a:endParaRPr lang="en-US" sz="900" dirty="0"/>
          </a:p>
        </p:txBody>
      </p:sp>
      <p:pic>
        <p:nvPicPr>
          <p:cNvPr id="23554" name="Picture 2" descr="http://marcianewbert.com/hous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676400"/>
            <a:ext cx="24384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ERUs Continued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639762"/>
          </a:xfrm>
        </p:spPr>
        <p:txBody>
          <a:bodyPr/>
          <a:lstStyle/>
          <a:p>
            <a:r>
              <a:rPr lang="en-US" dirty="0" smtClean="0"/>
              <a:t>Pros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4648200" y="1219200"/>
            <a:ext cx="4041775" cy="639762"/>
          </a:xfrm>
        </p:spPr>
        <p:txBody>
          <a:bodyPr/>
          <a:lstStyle/>
          <a:p>
            <a:r>
              <a:rPr lang="en-US" dirty="0" smtClean="0"/>
              <a:t>Cons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609600" y="1905000"/>
            <a:ext cx="4040188" cy="3951288"/>
          </a:xfrm>
        </p:spPr>
        <p:txBody>
          <a:bodyPr/>
          <a:lstStyle/>
          <a:p>
            <a:pPr>
              <a:buFont typeface="Calibri" pitchFamily="34" charset="0"/>
              <a:buChar char="+"/>
            </a:pPr>
            <a:r>
              <a:rPr lang="en-US" dirty="0" smtClean="0"/>
              <a:t>Can be determined by a sample size of parcels (i.e., avg. single-family residential unit).</a:t>
            </a:r>
          </a:p>
          <a:p>
            <a:pPr>
              <a:buFont typeface="Calibri" pitchFamily="34" charset="0"/>
              <a:buChar char="+"/>
            </a:pPr>
            <a:r>
              <a:rPr lang="en-US" dirty="0" smtClean="0"/>
              <a:t>May also be tiered, which is more equitable.</a:t>
            </a:r>
          </a:p>
          <a:p>
            <a:pPr>
              <a:buFont typeface="Calibri" pitchFamily="34" charset="0"/>
              <a:buChar char="+"/>
            </a:pPr>
            <a:r>
              <a:rPr lang="en-US" dirty="0" smtClean="0"/>
              <a:t>More stable than the alternative : Basing charge on fluctuating assessed property values.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1752600"/>
            <a:ext cx="4041775" cy="3951288"/>
          </a:xfrm>
        </p:spPr>
        <p:txBody>
          <a:bodyPr/>
          <a:lstStyle/>
          <a:p>
            <a:pPr>
              <a:buFont typeface="Calibri" pitchFamily="34" charset="0"/>
              <a:buChar char="-"/>
            </a:pPr>
            <a:r>
              <a:rPr lang="en-US" dirty="0" smtClean="0"/>
              <a:t>Expensive to determine</a:t>
            </a:r>
          </a:p>
          <a:p>
            <a:pPr lvl="1">
              <a:buFont typeface="Calibri" pitchFamily="34" charset="0"/>
              <a:buChar char="-"/>
            </a:pPr>
            <a:r>
              <a:rPr lang="en-US" dirty="0" smtClean="0"/>
              <a:t>Aerial Photos</a:t>
            </a:r>
          </a:p>
          <a:p>
            <a:pPr lvl="1">
              <a:buFont typeface="Calibri" pitchFamily="34" charset="0"/>
              <a:buChar char="-"/>
            </a:pPr>
            <a:r>
              <a:rPr lang="en-US" dirty="0" smtClean="0"/>
              <a:t>GIS Component</a:t>
            </a:r>
          </a:p>
          <a:p>
            <a:pPr lvl="1">
              <a:buFont typeface="Calibri" pitchFamily="34" charset="0"/>
              <a:buChar char="-"/>
            </a:pPr>
            <a:r>
              <a:rPr lang="en-US" dirty="0" smtClean="0"/>
              <a:t>Needs to be updated</a:t>
            </a:r>
          </a:p>
          <a:p>
            <a:pPr>
              <a:buFont typeface="Calibri" pitchFamily="34" charset="0"/>
              <a:buChar char="-"/>
            </a:pPr>
            <a:r>
              <a:rPr lang="en-US" dirty="0" smtClean="0"/>
              <a:t>Not always accurate</a:t>
            </a:r>
          </a:p>
          <a:p>
            <a:pPr lvl="1">
              <a:buFont typeface="Calibri" pitchFamily="34" charset="0"/>
              <a:buChar char="-"/>
            </a:pPr>
            <a:r>
              <a:rPr lang="en-US" dirty="0" smtClean="0"/>
              <a:t>Multiple parcels per resident</a:t>
            </a:r>
          </a:p>
          <a:p>
            <a:pPr lvl="1">
              <a:buFont typeface="Calibri" pitchFamily="34" charset="0"/>
              <a:buChar char="-"/>
            </a:pPr>
            <a:r>
              <a:rPr lang="en-US" dirty="0" smtClean="0"/>
              <a:t>Multiple residents per parcel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2743200" y="6324600"/>
            <a:ext cx="3352800" cy="365125"/>
          </a:xfrm>
        </p:spPr>
        <p:txBody>
          <a:bodyPr/>
          <a:lstStyle/>
          <a:p>
            <a:pPr algn="ctr"/>
            <a:r>
              <a:rPr lang="en-US" smtClean="0"/>
              <a:t>CBPC Meeting January 2011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Assessed Property Value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Used by half our respondents.</a:t>
            </a:r>
          </a:p>
          <a:p>
            <a:r>
              <a:rPr lang="en-US" dirty="0" smtClean="0"/>
              <a:t>Rate per $100 assessed value.</a:t>
            </a:r>
          </a:p>
          <a:p>
            <a:r>
              <a:rPr lang="en-US" dirty="0" smtClean="0"/>
              <a:t>Often included as a line in property taxes.</a:t>
            </a:r>
          </a:p>
          <a:p>
            <a:r>
              <a:rPr lang="en-US" dirty="0" smtClean="0"/>
              <a:t>Average local assessed property value for a single family dwelling is in the $400,000’s.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January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1506" name="Picture 2" descr="http://buyalexandriarealestate.com/image_store/uploads/2/0/4/3/8/ar1248112435834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676400"/>
            <a:ext cx="3305175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Assessed Property Value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4040188" cy="659352"/>
          </a:xfrm>
        </p:spPr>
        <p:txBody>
          <a:bodyPr/>
          <a:lstStyle/>
          <a:p>
            <a:r>
              <a:rPr lang="en-US" dirty="0" smtClean="0"/>
              <a:t>Pros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4648200" y="1676400"/>
            <a:ext cx="4041775" cy="654843"/>
          </a:xfrm>
        </p:spPr>
        <p:txBody>
          <a:bodyPr/>
          <a:lstStyle/>
          <a:p>
            <a:r>
              <a:rPr lang="en-US" dirty="0" smtClean="0"/>
              <a:t>Cons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57200" y="2286000"/>
            <a:ext cx="4040188" cy="3845720"/>
          </a:xfrm>
        </p:spPr>
        <p:txBody>
          <a:bodyPr/>
          <a:lstStyle/>
          <a:p>
            <a:r>
              <a:rPr lang="en-US" dirty="0" smtClean="0"/>
              <a:t>Easy to calculate: Often pre-calculated for property tax use.</a:t>
            </a:r>
          </a:p>
          <a:p>
            <a:r>
              <a:rPr lang="en-US" dirty="0" smtClean="0"/>
              <a:t>Easy to bill: Included as a line in the property taxes.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247332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If average or median is used it does not always coincide with each parcel.</a:t>
            </a:r>
          </a:p>
          <a:p>
            <a:r>
              <a:rPr lang="en-US" dirty="0" smtClean="0"/>
              <a:t>Not directly based on amount of impervious surface. </a:t>
            </a:r>
          </a:p>
          <a:p>
            <a:r>
              <a:rPr lang="en-US" dirty="0" smtClean="0"/>
              <a:t>Assessed values can change annually.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3352800" y="6492875"/>
            <a:ext cx="4191000" cy="365125"/>
          </a:xfrm>
        </p:spPr>
        <p:txBody>
          <a:bodyPr/>
          <a:lstStyle/>
          <a:p>
            <a:pPr algn="ctr"/>
            <a:r>
              <a:rPr lang="en-US" dirty="0" smtClean="0"/>
              <a:t>CBPC Meeting January 2011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2050" name="Picture 2" descr="C:\Users\hschmitz\Desktop\lb54dc542-m0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495800"/>
            <a:ext cx="2435379" cy="1676400"/>
          </a:xfrm>
          <a:prstGeom prst="rect">
            <a:avLst/>
          </a:prstGeom>
          <a:noFill/>
        </p:spPr>
      </p:pic>
      <p:pic>
        <p:nvPicPr>
          <p:cNvPr id="2051" name="Picture 3" descr="C:\Users\hschmitz\Desktop\House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2821" y="4572001"/>
            <a:ext cx="2520529" cy="1600200"/>
          </a:xfrm>
          <a:prstGeom prst="rect">
            <a:avLst/>
          </a:prstGeom>
          <a:noFill/>
        </p:spPr>
      </p:pic>
      <p:sp>
        <p:nvSpPr>
          <p:cNvPr id="11" name="Left-Right Arrow 10"/>
          <p:cNvSpPr/>
          <p:nvPr/>
        </p:nvSpPr>
        <p:spPr>
          <a:xfrm>
            <a:off x="3505200" y="5486400"/>
            <a:ext cx="1524000" cy="381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0" y="49530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</a:t>
            </a:r>
            <a:r>
              <a:rPr lang="en-US" sz="3200" dirty="0" smtClean="0"/>
              <a:t>s.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6248400"/>
            <a:ext cx="3657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 Assessed Property Value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29200" y="62484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 Assessed Property Value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Changes in SWM Fees/Taxes</a:t>
            </a:r>
            <a:endParaRPr lang="en-US" sz="4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5029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Taxes/fees will likely increase:</a:t>
            </a:r>
          </a:p>
          <a:p>
            <a:pPr lvl="1"/>
            <a:r>
              <a:rPr lang="en-US" sz="2800" dirty="0" smtClean="0"/>
              <a:t>More funding needed to meet EPA regulations.</a:t>
            </a:r>
          </a:p>
          <a:p>
            <a:pPr lvl="1"/>
            <a:r>
              <a:rPr lang="en-US" sz="2800" dirty="0" smtClean="0"/>
              <a:t>Retrofitting requirements in MS4 permits becoming more stringent.</a:t>
            </a:r>
          </a:p>
          <a:p>
            <a:pPr lvl="1"/>
            <a:r>
              <a:rPr lang="en-US" sz="2800" dirty="0" smtClean="0"/>
              <a:t>Systems are getting older and require more maintenance.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267200" cy="365125"/>
          </a:xfrm>
        </p:spPr>
        <p:txBody>
          <a:bodyPr/>
          <a:lstStyle/>
          <a:p>
            <a:pPr algn="ctr"/>
            <a:r>
              <a:rPr lang="en-US" dirty="0" smtClean="0"/>
              <a:t>CBPC Meeting January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14400"/>
            <a:ext cx="7924800" cy="9326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Putting Stormwater Fees/taxes into Perspective…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572000" cy="365125"/>
          </a:xfrm>
        </p:spPr>
        <p:txBody>
          <a:bodyPr/>
          <a:lstStyle/>
          <a:p>
            <a:pPr algn="ctr"/>
            <a:r>
              <a:rPr lang="en-US" sz="1100" dirty="0" smtClean="0"/>
              <a:t>CBPC Meeting January 2011</a:t>
            </a:r>
            <a:endParaRPr lang="en-US" sz="11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7952" y="1935163"/>
            <a:ext cx="6368095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Next Steps: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Present this information to the Chief Administrative Officers.</a:t>
            </a:r>
          </a:p>
          <a:p>
            <a:pPr lvl="1"/>
            <a:r>
              <a:rPr lang="en-US" dirty="0" smtClean="0"/>
              <a:t>Expand research on regional and national scope.</a:t>
            </a:r>
          </a:p>
          <a:p>
            <a:pPr lvl="2"/>
            <a:r>
              <a:rPr lang="en-US" dirty="0" smtClean="0"/>
              <a:t>Operations and maintenance costs</a:t>
            </a:r>
          </a:p>
          <a:p>
            <a:pPr lvl="2"/>
            <a:r>
              <a:rPr lang="en-US" dirty="0" smtClean="0"/>
              <a:t>Look into incentives and the role they play</a:t>
            </a:r>
          </a:p>
          <a:p>
            <a:pPr lvl="1"/>
            <a:r>
              <a:rPr lang="en-US" dirty="0" smtClean="0"/>
              <a:t>Track estimates of additional funding required to meet future retrofit requirements (Bay TMDL regulations). </a:t>
            </a:r>
          </a:p>
          <a:p>
            <a:pPr lvl="1"/>
            <a:r>
              <a:rPr lang="en-US" dirty="0" smtClean="0"/>
              <a:t>Summarize in a stormwater white paper.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90800" y="6096000"/>
            <a:ext cx="3352800" cy="365125"/>
          </a:xfrm>
        </p:spPr>
        <p:txBody>
          <a:bodyPr/>
          <a:lstStyle/>
          <a:p>
            <a:pPr algn="ctr"/>
            <a:r>
              <a:rPr lang="en-US" dirty="0" smtClean="0"/>
              <a:t>CBPC Meeting January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Questions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Heidi Bonnaffon</a:t>
            </a:r>
          </a:p>
          <a:p>
            <a:pPr algn="ctr">
              <a:buNone/>
            </a:pPr>
            <a:r>
              <a:rPr lang="en-US" sz="2000" dirty="0" smtClean="0"/>
              <a:t>Environmental Planner III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  <a:hlinkClick r:id="rId2"/>
              </a:rPr>
              <a:t>hbonnaffon@mwcog.org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2000" dirty="0" smtClean="0"/>
              <a:t>202.962.3216</a:t>
            </a:r>
          </a:p>
          <a:p>
            <a:pPr algn="ctr">
              <a:buNone/>
            </a:pPr>
            <a:endParaRPr lang="en-US" sz="2000" dirty="0" smtClean="0"/>
          </a:p>
          <a:p>
            <a:pPr algn="ctr">
              <a:buNone/>
            </a:pPr>
            <a:r>
              <a:rPr lang="en-US" dirty="0" smtClean="0"/>
              <a:t>Heidi Schmitz</a:t>
            </a:r>
          </a:p>
          <a:p>
            <a:pPr algn="ctr">
              <a:buNone/>
            </a:pPr>
            <a:r>
              <a:rPr lang="en-US" sz="2000" dirty="0" smtClean="0"/>
              <a:t>Water Resource and Water Security Intern</a:t>
            </a:r>
          </a:p>
          <a:p>
            <a:pPr algn="ctr">
              <a:buNone/>
            </a:pP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hlinkClick r:id="rId3"/>
              </a:rPr>
              <a:t>hschmitz@mwcog.org</a:t>
            </a:r>
            <a:endParaRPr lang="en-US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en-US" sz="2000" dirty="0" smtClean="0"/>
              <a:t>202.962.3318</a:t>
            </a: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CBPC Meeting January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BBD09-D76D-4575-9657-FFF3B6ACD812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1277</TotalTime>
  <Words>969</Words>
  <Application>Microsoft Office PowerPoint</Application>
  <PresentationFormat>On-screen Show (4:3)</PresentationFormat>
  <Paragraphs>165</Paragraphs>
  <Slides>17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Flow</vt:lpstr>
      <vt:lpstr>Worksheet</vt:lpstr>
      <vt:lpstr>Microsoft Office PowerPoint Macro-Enabled Presentation</vt:lpstr>
      <vt:lpstr>Local Stormwater Fees &amp; Taxes</vt:lpstr>
      <vt:lpstr>COG’s Stormwater Survey Methodology</vt:lpstr>
      <vt:lpstr>COG’s Stormwater Survey Objective</vt:lpstr>
      <vt:lpstr>Stormwater Fee/Tax</vt:lpstr>
      <vt:lpstr>Stormwater Fee/Tax</vt:lpstr>
      <vt:lpstr>Slide 6</vt:lpstr>
      <vt:lpstr>Slide 7</vt:lpstr>
      <vt:lpstr>How a Stormwater Fee/Tax Is Calculated</vt:lpstr>
      <vt:lpstr>Equivalent Residential Unit</vt:lpstr>
      <vt:lpstr>Single Family Residential “Tiers”</vt:lpstr>
      <vt:lpstr>ERUs Continued</vt:lpstr>
      <vt:lpstr>Assessed Property Value</vt:lpstr>
      <vt:lpstr>Assessed Property Value</vt:lpstr>
      <vt:lpstr>Changes in SWM Fees/Taxes</vt:lpstr>
      <vt:lpstr>Putting Stormwater Fees/taxes into Perspective…</vt:lpstr>
      <vt:lpstr>Next Steps: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Stormwater Fees &amp; Taxes</dc:title>
  <dc:creator>hschmitz</dc:creator>
  <cp:lastModifiedBy>hbonnaffon</cp:lastModifiedBy>
  <cp:revision>137</cp:revision>
  <dcterms:created xsi:type="dcterms:W3CDTF">2010-10-26T17:28:26Z</dcterms:created>
  <dcterms:modified xsi:type="dcterms:W3CDTF">2011-01-21T14:18:22Z</dcterms:modified>
</cp:coreProperties>
</file>