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2"/>
  </p:notesMasterIdLst>
  <p:sldIdLst>
    <p:sldId id="256" r:id="rId2"/>
    <p:sldId id="257" r:id="rId3"/>
    <p:sldId id="258" r:id="rId4"/>
    <p:sldId id="287" r:id="rId5"/>
    <p:sldId id="294" r:id="rId6"/>
    <p:sldId id="297" r:id="rId7"/>
    <p:sldId id="300" r:id="rId8"/>
    <p:sldId id="302" r:id="rId9"/>
    <p:sldId id="303" r:id="rId10"/>
    <p:sldId id="286" r:id="rId11"/>
  </p:sldIdLst>
  <p:sldSz cx="9144000" cy="6858000" type="screen4x3"/>
  <p:notesSz cx="7019925" cy="9305925"/>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CFFFF"/>
    <a:srgbClr val="CCFF99"/>
    <a:srgbClr val="FFFF99"/>
    <a:srgbClr val="C6C600"/>
    <a:srgbClr val="969696"/>
    <a:srgbClr val="B2B2B2"/>
    <a:srgbClr val="EAEAEA"/>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5" d="100"/>
          <a:sy n="65" d="100"/>
        </p:scale>
        <p:origin x="-48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00" d="100"/>
        <a:sy n="300" d="100"/>
      </p:scale>
      <p:origin x="0" y="5064"/>
    </p:cViewPr>
  </p:sorterViewPr>
  <p:notesViewPr>
    <p:cSldViewPr>
      <p:cViewPr varScale="1">
        <p:scale>
          <a:sx n="85" d="100"/>
          <a:sy n="85" d="100"/>
        </p:scale>
        <p:origin x="-3102" y="-84"/>
      </p:cViewPr>
      <p:guideLst>
        <p:guide orient="horz" pos="2931"/>
        <p:guide pos="221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41650" cy="465138"/>
          </a:xfrm>
          <a:prstGeom prst="rect">
            <a:avLst/>
          </a:prstGeom>
          <a:noFill/>
          <a:ln>
            <a:noFill/>
          </a:ln>
          <a:effectLst/>
          <a:extLst/>
        </p:spPr>
        <p:txBody>
          <a:bodyPr vert="horz" wrap="square" lIns="93287" tIns="46644" rIns="93287" bIns="46644" numCol="1" anchor="t" anchorCtr="0" compatLnSpc="1">
            <a:prstTxWarp prst="textNoShape">
              <a:avLst/>
            </a:prstTxWarp>
          </a:bodyPr>
          <a:lstStyle>
            <a:lvl1pPr defTabSz="933450">
              <a:defRPr sz="1200">
                <a:ea typeface="+mn-ea"/>
                <a:cs typeface="+mn-cs"/>
              </a:defRPr>
            </a:lvl1pPr>
          </a:lstStyle>
          <a:p>
            <a:pPr>
              <a:defRPr/>
            </a:pPr>
            <a:endParaRPr lang="en-US"/>
          </a:p>
        </p:txBody>
      </p:sp>
      <p:sp>
        <p:nvSpPr>
          <p:cNvPr id="4099" name="Rectangle 3"/>
          <p:cNvSpPr>
            <a:spLocks noGrp="1" noChangeArrowheads="1"/>
          </p:cNvSpPr>
          <p:nvPr>
            <p:ph type="dt" idx="1"/>
          </p:nvPr>
        </p:nvSpPr>
        <p:spPr bwMode="auto">
          <a:xfrm>
            <a:off x="3976688" y="0"/>
            <a:ext cx="3041650" cy="465138"/>
          </a:xfrm>
          <a:prstGeom prst="rect">
            <a:avLst/>
          </a:prstGeom>
          <a:noFill/>
          <a:ln>
            <a:noFill/>
          </a:ln>
          <a:effectLst/>
          <a:extLst/>
        </p:spPr>
        <p:txBody>
          <a:bodyPr vert="horz" wrap="square" lIns="93287" tIns="46644" rIns="93287" bIns="46644" numCol="1" anchor="t" anchorCtr="0" compatLnSpc="1">
            <a:prstTxWarp prst="textNoShape">
              <a:avLst/>
            </a:prstTxWarp>
          </a:bodyPr>
          <a:lstStyle>
            <a:lvl1pPr algn="r" defTabSz="933450">
              <a:defRPr sz="120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84275" y="698500"/>
            <a:ext cx="4652963" cy="348932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1675" y="4419600"/>
            <a:ext cx="5616575" cy="4187825"/>
          </a:xfrm>
          <a:prstGeom prst="rect">
            <a:avLst/>
          </a:prstGeom>
          <a:noFill/>
          <a:ln>
            <a:noFill/>
          </a:ln>
          <a:effectLst/>
          <a:extLst/>
        </p:spPr>
        <p:txBody>
          <a:bodyPr vert="horz" wrap="square" lIns="93287" tIns="46644" rIns="93287" bIns="4664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39200"/>
            <a:ext cx="3041650" cy="465138"/>
          </a:xfrm>
          <a:prstGeom prst="rect">
            <a:avLst/>
          </a:prstGeom>
          <a:noFill/>
          <a:ln>
            <a:noFill/>
          </a:ln>
          <a:effectLst/>
          <a:extLst/>
        </p:spPr>
        <p:txBody>
          <a:bodyPr vert="horz" wrap="square" lIns="93287" tIns="46644" rIns="93287" bIns="46644" numCol="1" anchor="b" anchorCtr="0" compatLnSpc="1">
            <a:prstTxWarp prst="textNoShape">
              <a:avLst/>
            </a:prstTxWarp>
          </a:bodyPr>
          <a:lstStyle>
            <a:lvl1pPr defTabSz="933450">
              <a:defRPr sz="1200">
                <a:ea typeface="+mn-ea"/>
                <a:cs typeface="+mn-cs"/>
              </a:defRPr>
            </a:lvl1pPr>
          </a:lstStyle>
          <a:p>
            <a:pPr>
              <a:defRPr/>
            </a:pPr>
            <a:endParaRPr lang="en-US"/>
          </a:p>
        </p:txBody>
      </p:sp>
      <p:sp>
        <p:nvSpPr>
          <p:cNvPr id="4103" name="Rectangle 7"/>
          <p:cNvSpPr>
            <a:spLocks noGrp="1" noChangeArrowheads="1"/>
          </p:cNvSpPr>
          <p:nvPr>
            <p:ph type="sldNum" sz="quarter" idx="5"/>
          </p:nvPr>
        </p:nvSpPr>
        <p:spPr bwMode="auto">
          <a:xfrm>
            <a:off x="3976688" y="8839200"/>
            <a:ext cx="3041650" cy="465138"/>
          </a:xfrm>
          <a:prstGeom prst="rect">
            <a:avLst/>
          </a:prstGeom>
          <a:noFill/>
          <a:ln>
            <a:noFill/>
          </a:ln>
          <a:effectLst/>
          <a:extLst/>
        </p:spPr>
        <p:txBody>
          <a:bodyPr vert="horz" wrap="square" lIns="93287" tIns="46644" rIns="93287" bIns="46644" numCol="1" anchor="b" anchorCtr="0" compatLnSpc="1">
            <a:prstTxWarp prst="textNoShape">
              <a:avLst/>
            </a:prstTxWarp>
          </a:bodyPr>
          <a:lstStyle>
            <a:lvl1pPr algn="r" defTabSz="933450">
              <a:defRPr sz="1200"/>
            </a:lvl1pPr>
          </a:lstStyle>
          <a:p>
            <a:pPr>
              <a:defRPr/>
            </a:pPr>
            <a:fld id="{73ECC665-9757-488C-BD54-DADD9D453E0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endParaRPr lang="en-US" smtClean="0"/>
          </a:p>
        </p:txBody>
      </p:sp>
      <p:sp>
        <p:nvSpPr>
          <p:cNvPr id="17412" name="Slide Number Placeholder 3"/>
          <p:cNvSpPr>
            <a:spLocks noGrp="1"/>
          </p:cNvSpPr>
          <p:nvPr>
            <p:ph type="sldNum" sz="quarter" idx="5"/>
          </p:nvPr>
        </p:nvSpPr>
        <p:spPr>
          <a:noFill/>
          <a:ln>
            <a:miter lim="800000"/>
            <a:headEnd/>
            <a:tailEnd/>
          </a:ln>
        </p:spPr>
        <p:txBody>
          <a:bodyPr/>
          <a:lstStyle/>
          <a:p>
            <a:fld id="{E676BC30-4C80-4F3B-B5C9-0165E5B692F1}"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r>
              <a:rPr lang="en-US" smtClean="0"/>
              <a:t>Chris does this slide</a:t>
            </a:r>
          </a:p>
        </p:txBody>
      </p:sp>
      <p:sp>
        <p:nvSpPr>
          <p:cNvPr id="20484" name="Slide Number Placeholder 3"/>
          <p:cNvSpPr>
            <a:spLocks noGrp="1"/>
          </p:cNvSpPr>
          <p:nvPr>
            <p:ph type="sldNum" sz="quarter" idx="5"/>
          </p:nvPr>
        </p:nvSpPr>
        <p:spPr>
          <a:noFill/>
          <a:ln>
            <a:miter lim="800000"/>
            <a:headEnd/>
            <a:tailEnd/>
          </a:ln>
        </p:spPr>
        <p:txBody>
          <a:bodyPr/>
          <a:lstStyle/>
          <a:p>
            <a:fld id="{5DA2C3FA-0884-4E8F-9DDB-A3E0CEFEFBD9}" type="slidenum">
              <a:rPr lang="en-US" smtClean="0"/>
              <a:pPr/>
              <a:t>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B9C289F-5ABD-49A9-AEEE-58EF26516889}" type="slidenum">
              <a:rPr lang="en-US"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B9C289F-5ABD-49A9-AEEE-58EF26516889}" type="slidenum">
              <a:rPr lang="en-US"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B9C289F-5ABD-49A9-AEEE-58EF26516889}" type="slidenum">
              <a:rPr lang="en-US"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B9C289F-5ABD-49A9-AEEE-58EF26516889}"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B9C289F-5ABD-49A9-AEEE-58EF26516889}" type="slidenum">
              <a:rPr lang="en-US" smtClean="0"/>
              <a:pPr>
                <a:defRPr/>
              </a:pPr>
              <a:t>9</a:t>
            </a:fld>
            <a:endParaRPr lang="en-US" dirty="0"/>
          </a:p>
        </p:txBody>
      </p:sp>
      <p:sp>
        <p:nvSpPr>
          <p:cNvPr id="5" name="Header Placeholder 4"/>
          <p:cNvSpPr>
            <a:spLocks noGrp="1"/>
          </p:cNvSpPr>
          <p:nvPr>
            <p:ph type="hdr" sz="quarter" idx="11"/>
          </p:nvPr>
        </p:nvSpPr>
        <p:spPr/>
        <p:txBody>
          <a:bodyPr/>
          <a:lstStyle/>
          <a:p>
            <a:pPr>
              <a:defRPr/>
            </a:pPr>
            <a:r>
              <a:rPr lang="en-US" smtClean="0"/>
              <a:t>FOR INTERNAL USE ONLY</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p:spPr>
        <p:txBody>
          <a:bodyPr/>
          <a:lstStyle/>
          <a:p>
            <a:r>
              <a:rPr lang="en-US" smtClean="0"/>
              <a:t>Chris does this slide</a:t>
            </a:r>
          </a:p>
        </p:txBody>
      </p:sp>
      <p:sp>
        <p:nvSpPr>
          <p:cNvPr id="21508" name="Slide Number Placeholder 3"/>
          <p:cNvSpPr>
            <a:spLocks noGrp="1"/>
          </p:cNvSpPr>
          <p:nvPr>
            <p:ph type="sldNum" sz="quarter" idx="5"/>
          </p:nvPr>
        </p:nvSpPr>
        <p:spPr>
          <a:noFill/>
          <a:ln>
            <a:miter lim="800000"/>
            <a:headEnd/>
            <a:tailEnd/>
          </a:ln>
        </p:spPr>
        <p:txBody>
          <a:bodyPr/>
          <a:lstStyle/>
          <a:p>
            <a:fld id="{EEC10DFC-E272-4E3A-8429-6242FDC0B362}" type="slidenum">
              <a:rPr lang="en-US" smtClean="0"/>
              <a:pPr/>
              <a:t>10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p:txBody>
          <a:bodyPr/>
          <a:lstStyle>
            <a:lvl1pPr>
              <a:defRPr/>
            </a:lvl1pPr>
          </a:lstStyle>
          <a:p>
            <a:pPr>
              <a:defRPr/>
            </a:pPr>
            <a:r>
              <a:rPr lang="en-US"/>
              <a:t>Slide </a:t>
            </a:r>
            <a:fld id="{36E92FD7-5BC7-4EC5-9DC4-D2A7DFF69FD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a:lvl1pPr>
          </a:lstStyle>
          <a:p>
            <a:r>
              <a:rPr lang="en-US" dirty="0" smtClean="0"/>
              <a:t>Click to edit Master title style</a:t>
            </a:r>
            <a:endParaRPr lang="en-US" dirty="0"/>
          </a:p>
        </p:txBody>
      </p:sp>
      <p:sp>
        <p:nvSpPr>
          <p:cNvPr id="3" name="Content Placeholder 2"/>
          <p:cNvSpPr>
            <a:spLocks noGrp="1"/>
          </p:cNvSpPr>
          <p:nvPr>
            <p:ph idx="1"/>
          </p:nvPr>
        </p:nvSpPr>
        <p:spPr>
          <a:xfrm>
            <a:off x="533400" y="1828800"/>
            <a:ext cx="8229600" cy="4297363"/>
          </a:xfrm>
        </p:spPr>
        <p:txBody>
          <a:bodyPr/>
          <a:lstStyle>
            <a:lvl1pPr>
              <a:defRPr sz="1600"/>
            </a:lvl1pPr>
            <a:lvl2pPr>
              <a:defRPr sz="14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r>
              <a:rPr lang="en-US"/>
              <a:t>Slide </a:t>
            </a:r>
            <a:fld id="{A8AE9CA8-26CE-4168-AA82-A8B54F999E1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6200" y="792163"/>
            <a:ext cx="8229600" cy="7318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5334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934200" y="632460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7F7F7F"/>
                </a:solidFill>
              </a:defRPr>
            </a:lvl1pPr>
          </a:lstStyle>
          <a:p>
            <a:pPr>
              <a:defRPr/>
            </a:pPr>
            <a:r>
              <a:rPr lang="en-US"/>
              <a:t>Slide </a:t>
            </a:r>
            <a:fld id="{3721F308-8F6C-4597-A65E-E3B32C17C687}" type="slidenum">
              <a:rPr lang="en-US"/>
              <a:pPr>
                <a:defRPr/>
              </a:pPr>
              <a:t>‹#›</a:t>
            </a:fld>
            <a:endParaRPr lang="en-US"/>
          </a:p>
        </p:txBody>
      </p:sp>
      <p:sp>
        <p:nvSpPr>
          <p:cNvPr id="7" name="Rectangle 6"/>
          <p:cNvSpPr/>
          <p:nvPr userDrawn="1"/>
        </p:nvSpPr>
        <p:spPr>
          <a:xfrm>
            <a:off x="0" y="6650038"/>
            <a:ext cx="9144000" cy="20796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dirty="0"/>
          </a:p>
        </p:txBody>
      </p:sp>
      <p:sp>
        <p:nvSpPr>
          <p:cNvPr id="8" name="Rectangle 7"/>
          <p:cNvSpPr/>
          <p:nvPr userDrawn="1"/>
        </p:nvSpPr>
        <p:spPr>
          <a:xfrm>
            <a:off x="0" y="0"/>
            <a:ext cx="9148763" cy="6508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dirty="0"/>
          </a:p>
        </p:txBody>
      </p:sp>
      <p:sp>
        <p:nvSpPr>
          <p:cNvPr id="9" name="Rectangle 8"/>
          <p:cNvSpPr/>
          <p:nvPr userDrawn="1"/>
        </p:nvSpPr>
        <p:spPr>
          <a:xfrm>
            <a:off x="0" y="649288"/>
            <a:ext cx="9144000" cy="2698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r>
              <a:rPr lang="en-US" dirty="0"/>
              <a:t> </a:t>
            </a:r>
          </a:p>
        </p:txBody>
      </p:sp>
      <p:pic>
        <p:nvPicPr>
          <p:cNvPr id="1032" name="Picture 9" descr="DOE_EERE_logo.png"/>
          <p:cNvPicPr>
            <a:picLocks noChangeAspect="1"/>
          </p:cNvPicPr>
          <p:nvPr userDrawn="1"/>
        </p:nvPicPr>
        <p:blipFill>
          <a:blip r:embed="rId4" cstate="print"/>
          <a:srcRect/>
          <a:stretch>
            <a:fillRect/>
          </a:stretch>
        </p:blipFill>
        <p:spPr bwMode="auto">
          <a:xfrm>
            <a:off x="230188" y="139700"/>
            <a:ext cx="3197225" cy="414338"/>
          </a:xfrm>
          <a:prstGeom prst="rect">
            <a:avLst/>
          </a:prstGeom>
          <a:noFill/>
          <a:ln w="9525">
            <a:noFill/>
            <a:miter lim="800000"/>
            <a:headEnd/>
            <a:tailEnd/>
          </a:ln>
        </p:spPr>
      </p:pic>
      <p:sp>
        <p:nvSpPr>
          <p:cNvPr id="11" name="Rectangle 10"/>
          <p:cNvSpPr/>
          <p:nvPr userDrawn="1"/>
        </p:nvSpPr>
        <p:spPr>
          <a:xfrm>
            <a:off x="0" y="6623050"/>
            <a:ext cx="9144000" cy="2698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r>
              <a:rPr lang="en-US" dirty="0"/>
              <a:t> </a:t>
            </a:r>
          </a:p>
        </p:txBody>
      </p:sp>
      <p:pic>
        <p:nvPicPr>
          <p:cNvPr id="1034" name="Picture 11" descr="webaddress_eere.png"/>
          <p:cNvPicPr>
            <a:picLocks noChangeAspect="1"/>
          </p:cNvPicPr>
          <p:nvPr userDrawn="1"/>
        </p:nvPicPr>
        <p:blipFill>
          <a:blip r:embed="rId5" cstate="print"/>
          <a:srcRect/>
          <a:stretch>
            <a:fillRect/>
          </a:stretch>
        </p:blipFill>
        <p:spPr bwMode="auto">
          <a:xfrm>
            <a:off x="7605713" y="6694488"/>
            <a:ext cx="1387475" cy="1190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0" r:id="rId1"/>
    <p:sldLayoutId id="2147483671" r:id="rId2"/>
  </p:sldLayoutIdLst>
  <p:hf hdr="0" ftr="0" dt="0"/>
  <p:txStyles>
    <p:titleStyle>
      <a:lvl1pPr algn="l" defTabSz="457200" rtl="0" eaLnBrk="0" fontAlgn="base" hangingPunct="0">
        <a:spcBef>
          <a:spcPct val="0"/>
        </a:spcBef>
        <a:spcAft>
          <a:spcPct val="0"/>
        </a:spcAft>
        <a:defRPr>
          <a:solidFill>
            <a:schemeClr val="accent1"/>
          </a:solidFill>
          <a:latin typeface="+mj-lt"/>
          <a:ea typeface="ＭＳ Ｐゴシック" charset="-128"/>
          <a:cs typeface="ＭＳ Ｐゴシック" charset="-128"/>
        </a:defRPr>
      </a:lvl1pPr>
      <a:lvl2pPr algn="l" defTabSz="457200" rtl="0" eaLnBrk="0" fontAlgn="base" hangingPunct="0">
        <a:spcBef>
          <a:spcPct val="0"/>
        </a:spcBef>
        <a:spcAft>
          <a:spcPct val="0"/>
        </a:spcAft>
        <a:defRPr>
          <a:solidFill>
            <a:schemeClr val="accent1"/>
          </a:solidFill>
          <a:latin typeface="Arial" charset="0"/>
          <a:ea typeface="ＭＳ Ｐゴシック" charset="-128"/>
          <a:cs typeface="ＭＳ Ｐゴシック" charset="-128"/>
        </a:defRPr>
      </a:lvl2pPr>
      <a:lvl3pPr algn="l" defTabSz="457200" rtl="0" eaLnBrk="0" fontAlgn="base" hangingPunct="0">
        <a:spcBef>
          <a:spcPct val="0"/>
        </a:spcBef>
        <a:spcAft>
          <a:spcPct val="0"/>
        </a:spcAft>
        <a:defRPr>
          <a:solidFill>
            <a:schemeClr val="accent1"/>
          </a:solidFill>
          <a:latin typeface="Arial" charset="0"/>
          <a:ea typeface="ＭＳ Ｐゴシック" charset="-128"/>
          <a:cs typeface="ＭＳ Ｐゴシック" charset="-128"/>
        </a:defRPr>
      </a:lvl3pPr>
      <a:lvl4pPr algn="l" defTabSz="457200" rtl="0" eaLnBrk="0" fontAlgn="base" hangingPunct="0">
        <a:spcBef>
          <a:spcPct val="0"/>
        </a:spcBef>
        <a:spcAft>
          <a:spcPct val="0"/>
        </a:spcAft>
        <a:defRPr>
          <a:solidFill>
            <a:schemeClr val="accent1"/>
          </a:solidFill>
          <a:latin typeface="Arial" charset="0"/>
          <a:ea typeface="ＭＳ Ｐゴシック" charset="-128"/>
          <a:cs typeface="ＭＳ Ｐゴシック" charset="-128"/>
        </a:defRPr>
      </a:lvl4pPr>
      <a:lvl5pPr algn="l" defTabSz="457200" rtl="0" eaLnBrk="0" fontAlgn="base" hangingPunct="0">
        <a:spcBef>
          <a:spcPct val="0"/>
        </a:spcBef>
        <a:spcAft>
          <a:spcPct val="0"/>
        </a:spcAft>
        <a:defRPr>
          <a:solidFill>
            <a:schemeClr val="accent1"/>
          </a:solidFill>
          <a:latin typeface="Arial" charset="0"/>
          <a:ea typeface="ＭＳ Ｐゴシック" charset="-128"/>
          <a:cs typeface="ＭＳ Ｐゴシック" charset="-128"/>
        </a:defRPr>
      </a:lvl5pPr>
      <a:lvl6pPr marL="457200" algn="l" defTabSz="457200" rtl="0" fontAlgn="base">
        <a:spcBef>
          <a:spcPct val="0"/>
        </a:spcBef>
        <a:spcAft>
          <a:spcPct val="0"/>
        </a:spcAft>
        <a:defRPr sz="3200">
          <a:solidFill>
            <a:schemeClr val="accent1"/>
          </a:solidFill>
          <a:latin typeface="Arial" charset="0"/>
        </a:defRPr>
      </a:lvl6pPr>
      <a:lvl7pPr marL="914400" algn="l" defTabSz="457200" rtl="0" fontAlgn="base">
        <a:spcBef>
          <a:spcPct val="0"/>
        </a:spcBef>
        <a:spcAft>
          <a:spcPct val="0"/>
        </a:spcAft>
        <a:defRPr sz="3200">
          <a:solidFill>
            <a:schemeClr val="accent1"/>
          </a:solidFill>
          <a:latin typeface="Arial" charset="0"/>
        </a:defRPr>
      </a:lvl7pPr>
      <a:lvl8pPr marL="1371600" algn="l" defTabSz="457200" rtl="0" fontAlgn="base">
        <a:spcBef>
          <a:spcPct val="0"/>
        </a:spcBef>
        <a:spcAft>
          <a:spcPct val="0"/>
        </a:spcAft>
        <a:defRPr sz="3200">
          <a:solidFill>
            <a:schemeClr val="accent1"/>
          </a:solidFill>
          <a:latin typeface="Arial" charset="0"/>
        </a:defRPr>
      </a:lvl8pPr>
      <a:lvl9pPr marL="1828800" algn="l" defTabSz="457200" rtl="0" fontAlgn="base">
        <a:spcBef>
          <a:spcPct val="0"/>
        </a:spcBef>
        <a:spcAft>
          <a:spcPct val="0"/>
        </a:spcAft>
        <a:defRPr sz="3200">
          <a:solidFill>
            <a:schemeClr val="accent1"/>
          </a:solidFill>
          <a:latin typeface="Arial" charset="0"/>
        </a:defRPr>
      </a:lvl9pPr>
    </p:titleStyle>
    <p:bodyStyle>
      <a:lvl1pPr marL="342900" indent="-342900" algn="l" defTabSz="457200" rtl="0" eaLnBrk="0" fontAlgn="base" hangingPunct="0">
        <a:spcBef>
          <a:spcPct val="20000"/>
        </a:spcBef>
        <a:spcAft>
          <a:spcPct val="0"/>
        </a:spcAft>
        <a:buFont typeface="Arial" charset="0"/>
        <a:buChar char="•"/>
        <a:defRPr sz="16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1400">
          <a:solidFill>
            <a:schemeClr val="tx1"/>
          </a:solidFill>
          <a:latin typeface="+mn-lt"/>
          <a:ea typeface="ＭＳ Ｐゴシック" charset="-128"/>
        </a:defRPr>
      </a:lvl2pPr>
      <a:lvl3pPr marL="1143000" indent="-228600" algn="l" defTabSz="457200" rtl="0" eaLnBrk="0" fontAlgn="base" hangingPunct="0">
        <a:spcBef>
          <a:spcPct val="20000"/>
        </a:spcBef>
        <a:spcAft>
          <a:spcPct val="0"/>
        </a:spcAft>
        <a:buFont typeface="Arial" charset="0"/>
        <a:buChar char="•"/>
        <a:defRPr sz="1200">
          <a:solidFill>
            <a:schemeClr val="tx1"/>
          </a:solidFill>
          <a:latin typeface="+mn-lt"/>
          <a:ea typeface="ＭＳ Ｐゴシック" charset="-128"/>
        </a:defRPr>
      </a:lvl3pPr>
      <a:lvl4pPr marL="1600200" indent="-228600" algn="l" defTabSz="457200" rtl="0" eaLnBrk="0" fontAlgn="base" hangingPunct="0">
        <a:spcBef>
          <a:spcPct val="20000"/>
        </a:spcBef>
        <a:spcAft>
          <a:spcPct val="0"/>
        </a:spcAft>
        <a:buFont typeface="Arial" charset="0"/>
        <a:buChar char="–"/>
        <a:defRPr sz="1100">
          <a:solidFill>
            <a:schemeClr val="tx1"/>
          </a:solidFill>
          <a:latin typeface="+mn-lt"/>
          <a:ea typeface="ＭＳ Ｐゴシック" charset="-128"/>
        </a:defRPr>
      </a:lvl4pPr>
      <a:lvl5pPr marL="2057400" indent="-228600" algn="l" defTabSz="457200" rtl="0" eaLnBrk="0" fontAlgn="base" hangingPunct="0">
        <a:spcBef>
          <a:spcPct val="20000"/>
        </a:spcBef>
        <a:spcAft>
          <a:spcPct val="0"/>
        </a:spcAft>
        <a:buFont typeface="Arial" charset="0"/>
        <a:buChar char="»"/>
        <a:defRPr sz="1100">
          <a:solidFill>
            <a:schemeClr val="tx1"/>
          </a:solidFill>
          <a:latin typeface="+mn-lt"/>
          <a:ea typeface="ＭＳ Ｐゴシック" charset="-128"/>
        </a:defRPr>
      </a:lvl5pPr>
      <a:lvl6pPr marL="2514600" indent="-228600" algn="l" defTabSz="457200" rtl="0" fontAlgn="base">
        <a:spcBef>
          <a:spcPct val="20000"/>
        </a:spcBef>
        <a:spcAft>
          <a:spcPct val="0"/>
        </a:spcAft>
        <a:buFont typeface="Arial" charset="0"/>
        <a:buChar char="»"/>
        <a:defRPr sz="1600">
          <a:solidFill>
            <a:schemeClr val="tx1"/>
          </a:solidFill>
          <a:latin typeface="+mn-lt"/>
        </a:defRPr>
      </a:lvl6pPr>
      <a:lvl7pPr marL="2971800" indent="-228600" algn="l" defTabSz="457200" rtl="0" fontAlgn="base">
        <a:spcBef>
          <a:spcPct val="20000"/>
        </a:spcBef>
        <a:spcAft>
          <a:spcPct val="0"/>
        </a:spcAft>
        <a:buFont typeface="Arial" charset="0"/>
        <a:buChar char="»"/>
        <a:defRPr sz="1600">
          <a:solidFill>
            <a:schemeClr val="tx1"/>
          </a:solidFill>
          <a:latin typeface="+mn-lt"/>
        </a:defRPr>
      </a:lvl7pPr>
      <a:lvl8pPr marL="3429000" indent="-228600" algn="l" defTabSz="457200" rtl="0" fontAlgn="base">
        <a:spcBef>
          <a:spcPct val="20000"/>
        </a:spcBef>
        <a:spcAft>
          <a:spcPct val="0"/>
        </a:spcAft>
        <a:buFont typeface="Arial" charset="0"/>
        <a:buChar char="»"/>
        <a:defRPr sz="1600">
          <a:solidFill>
            <a:schemeClr val="tx1"/>
          </a:solidFill>
          <a:latin typeface="+mn-lt"/>
        </a:defRPr>
      </a:lvl8pPr>
      <a:lvl9pPr marL="3886200" indent="-228600" algn="l" defTabSz="457200" rtl="0" fontAlgn="base">
        <a:spcBef>
          <a:spcPct val="20000"/>
        </a:spcBef>
        <a:spcAft>
          <a:spcPct val="0"/>
        </a:spcAft>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457200" y="2130425"/>
            <a:ext cx="8229600" cy="1470025"/>
          </a:xfrm>
        </p:spPr>
        <p:txBody>
          <a:bodyPr/>
          <a:lstStyle/>
          <a:p>
            <a:pPr algn="ctr"/>
            <a:r>
              <a:rPr lang="en-US" sz="3400" dirty="0" smtClean="0"/>
              <a:t>Financial Vehicles </a:t>
            </a:r>
            <a:r>
              <a:rPr lang="en-US" sz="3400" dirty="0" smtClean="0"/>
              <a:t>Within Integrated Home Energy Improvement Programs</a:t>
            </a:r>
            <a:endParaRPr lang="en-US" sz="3400" dirty="0" smtClean="0"/>
          </a:p>
        </p:txBody>
      </p:sp>
      <p:sp>
        <p:nvSpPr>
          <p:cNvPr id="3075" name="Slide Number Placeholder 3"/>
          <p:cNvSpPr>
            <a:spLocks noGrp="1"/>
          </p:cNvSpPr>
          <p:nvPr>
            <p:ph type="sldNum" sz="quarter" idx="10"/>
          </p:nvPr>
        </p:nvSpPr>
        <p:spPr bwMode="auto">
          <a:noFill/>
          <a:ln>
            <a:miter lim="800000"/>
            <a:headEnd/>
            <a:tailEnd/>
          </a:ln>
        </p:spPr>
        <p:txBody>
          <a:bodyPr/>
          <a:lstStyle/>
          <a:p>
            <a:r>
              <a:rPr lang="en-US" smtClean="0"/>
              <a:t>Slide </a:t>
            </a:r>
            <a:fld id="{A0A9C4BD-F9BB-4B8B-96C6-7730780AF60B}" type="slidenum">
              <a:rPr lang="en-US" smtClean="0"/>
              <a:pPr/>
              <a:t>1</a:t>
            </a:fld>
            <a:endParaRPr lang="en-US" smtClean="0"/>
          </a:p>
        </p:txBody>
      </p:sp>
      <p:sp>
        <p:nvSpPr>
          <p:cNvPr id="3076" name="Subtitle 4"/>
          <p:cNvSpPr>
            <a:spLocks noGrp="1"/>
          </p:cNvSpPr>
          <p:nvPr>
            <p:ph type="subTitle" idx="1"/>
          </p:nvPr>
        </p:nvSpPr>
        <p:spPr>
          <a:xfrm>
            <a:off x="1371600" y="4419600"/>
            <a:ext cx="6400800" cy="1066800"/>
          </a:xfrm>
        </p:spPr>
        <p:txBody>
          <a:bodyPr/>
          <a:lstStyle/>
          <a:p>
            <a:r>
              <a:rPr lang="en-US" dirty="0" smtClean="0"/>
              <a:t>Brandon Belford</a:t>
            </a:r>
          </a:p>
          <a:p>
            <a:r>
              <a:rPr lang="en-US" dirty="0" smtClean="0"/>
              <a:t>Energy Efficiency &amp; Renewable Energy</a:t>
            </a:r>
          </a:p>
          <a:p>
            <a:r>
              <a:rPr lang="en-US" dirty="0" smtClean="0"/>
              <a:t>U.S. Department of Energy</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792163"/>
            <a:ext cx="8229600" cy="731837"/>
          </a:xfrm>
        </p:spPr>
        <p:txBody>
          <a:bodyPr anchor="ctr"/>
          <a:lstStyle/>
          <a:p>
            <a:pPr algn="ctr"/>
            <a:r>
              <a:rPr lang="en-US" dirty="0" smtClean="0"/>
              <a:t>Financing T</a:t>
            </a:r>
            <a:r>
              <a:rPr lang="en-US" dirty="0" smtClean="0"/>
              <a:t>ools</a:t>
            </a:r>
            <a:r>
              <a:rPr lang="en-US" dirty="0" smtClean="0"/>
              <a:t> Must be Integrated into </a:t>
            </a:r>
            <a:br>
              <a:rPr lang="en-US" dirty="0" smtClean="0"/>
            </a:br>
            <a:r>
              <a:rPr lang="en-US" dirty="0" smtClean="0"/>
              <a:t>Comprehensive Home Energy Improvement Programs</a:t>
            </a:r>
            <a:endParaRPr lang="en-US" dirty="0" smtClean="0"/>
          </a:p>
        </p:txBody>
      </p:sp>
      <p:sp>
        <p:nvSpPr>
          <p:cNvPr id="4099" name="Content Placeholder 2"/>
          <p:cNvSpPr>
            <a:spLocks noGrp="1"/>
          </p:cNvSpPr>
          <p:nvPr>
            <p:ph idx="1"/>
          </p:nvPr>
        </p:nvSpPr>
        <p:spPr>
          <a:xfrm>
            <a:off x="533400" y="1524000"/>
            <a:ext cx="8229600" cy="3886200"/>
          </a:xfrm>
        </p:spPr>
        <p:txBody>
          <a:bodyPr/>
          <a:lstStyle/>
          <a:p>
            <a:r>
              <a:rPr lang="en-US" dirty="0" smtClean="0"/>
              <a:t>Every successful energy efficiency program depends on four functional pillars</a:t>
            </a:r>
          </a:p>
          <a:p>
            <a:pPr lvl="1"/>
            <a:r>
              <a:rPr lang="en-US" sz="1600" dirty="0" smtClean="0"/>
              <a:t>Demand Creation</a:t>
            </a:r>
          </a:p>
          <a:p>
            <a:pPr lvl="1"/>
            <a:r>
              <a:rPr lang="en-US" sz="1600" dirty="0" smtClean="0"/>
              <a:t>Workforce training &amp; certification</a:t>
            </a:r>
          </a:p>
          <a:p>
            <a:pPr lvl="1"/>
            <a:r>
              <a:rPr lang="en-US" sz="1600" dirty="0" smtClean="0"/>
              <a:t>EM&amp;V, data collection, and continuous improvement</a:t>
            </a:r>
          </a:p>
          <a:p>
            <a:pPr lvl="1"/>
            <a:r>
              <a:rPr lang="en-US" sz="1600" dirty="0" smtClean="0">
                <a:solidFill>
                  <a:srgbClr val="1FA6FF"/>
                </a:solidFill>
              </a:rPr>
              <a:t>Financing</a:t>
            </a:r>
          </a:p>
          <a:p>
            <a:pPr>
              <a:buFont typeface="Arial" charset="0"/>
              <a:buNone/>
            </a:pPr>
            <a:endParaRPr lang="en-US" dirty="0" smtClean="0"/>
          </a:p>
          <a:p>
            <a:r>
              <a:rPr lang="en-US" dirty="0" smtClean="0"/>
              <a:t>Financing must address a broad spectrum of needs from small </a:t>
            </a:r>
            <a:r>
              <a:rPr lang="en-US" dirty="0" smtClean="0"/>
              <a:t>dollar  </a:t>
            </a:r>
            <a:r>
              <a:rPr lang="en-US" dirty="0" smtClean="0"/>
              <a:t>reactionary </a:t>
            </a:r>
            <a:r>
              <a:rPr lang="en-US" dirty="0" smtClean="0"/>
              <a:t>replacements to comprehensive building </a:t>
            </a:r>
            <a:r>
              <a:rPr lang="en-US" dirty="0" smtClean="0"/>
              <a:t>retrofits</a:t>
            </a:r>
          </a:p>
          <a:p>
            <a:pPr lvl="1"/>
            <a:r>
              <a:rPr lang="en-US" sz="1600" dirty="0" smtClean="0"/>
              <a:t>No one product is effective across the entire spectrum</a:t>
            </a:r>
          </a:p>
          <a:p>
            <a:pPr lvl="1"/>
            <a:r>
              <a:rPr lang="en-US" sz="1600" dirty="0" smtClean="0"/>
              <a:t>Multiple complementary products maximize the effectiveness of the portfolio</a:t>
            </a:r>
          </a:p>
          <a:p>
            <a:pPr lvl="1"/>
            <a:r>
              <a:rPr lang="en-US" sz="1600" dirty="0" smtClean="0"/>
              <a:t>Different product serve different market </a:t>
            </a:r>
            <a:r>
              <a:rPr lang="en-US" sz="1600" dirty="0" smtClean="0"/>
              <a:t>segments</a:t>
            </a:r>
            <a:endParaRPr lang="en-US" sz="1600" dirty="0" smtClean="0"/>
          </a:p>
          <a:p>
            <a:pPr lvl="1"/>
            <a:endParaRPr lang="en-US" sz="1600" dirty="0" smtClean="0"/>
          </a:p>
        </p:txBody>
      </p:sp>
      <p:sp>
        <p:nvSpPr>
          <p:cNvPr id="4100" name="Slide Number Placeholder 3"/>
          <p:cNvSpPr>
            <a:spLocks noGrp="1"/>
          </p:cNvSpPr>
          <p:nvPr>
            <p:ph type="sldNum" sz="quarter" idx="10"/>
          </p:nvPr>
        </p:nvSpPr>
        <p:spPr bwMode="auto">
          <a:noFill/>
          <a:ln>
            <a:miter lim="800000"/>
            <a:headEnd/>
            <a:tailEnd/>
          </a:ln>
        </p:spPr>
        <p:txBody>
          <a:bodyPr/>
          <a:lstStyle/>
          <a:p>
            <a:r>
              <a:rPr lang="en-US" smtClean="0"/>
              <a:t>Slide </a:t>
            </a:r>
            <a:fld id="{453A0C10-C8A7-4E0B-BE1D-A47C433EE1E6}" type="slidenum">
              <a:rPr lang="en-US" smtClean="0"/>
              <a:pPr/>
              <a:t>2</a:t>
            </a:fld>
            <a:endParaRPr lang="en-US" smtClean="0"/>
          </a:p>
        </p:txBody>
      </p:sp>
      <p:sp>
        <p:nvSpPr>
          <p:cNvPr id="5" name="Rectangle 4"/>
          <p:cNvSpPr>
            <a:spLocks noChangeArrowheads="1"/>
          </p:cNvSpPr>
          <p:nvPr/>
        </p:nvSpPr>
        <p:spPr bwMode="auto">
          <a:xfrm>
            <a:off x="304800" y="5334000"/>
            <a:ext cx="8534400" cy="646113"/>
          </a:xfrm>
          <a:prstGeom prst="rect">
            <a:avLst/>
          </a:prstGeom>
          <a:gradFill rotWithShape="1">
            <a:gsLst>
              <a:gs pos="0">
                <a:srgbClr val="F1F5FA"/>
              </a:gs>
              <a:gs pos="64999">
                <a:srgbClr val="DEE5F2"/>
              </a:gs>
              <a:gs pos="100000">
                <a:srgbClr val="D0DAED"/>
              </a:gs>
            </a:gsLst>
            <a:lin ang="5400000" scaled="1"/>
          </a:gradFill>
          <a:ln w="9525">
            <a:solidFill>
              <a:srgbClr val="A5AFBF"/>
            </a:solidFill>
            <a:miter lim="800000"/>
            <a:headEnd/>
            <a:tailEnd/>
          </a:ln>
          <a:effectLst>
            <a:outerShdw dist="20000" dir="5400000" rotWithShape="0">
              <a:srgbClr val="808080">
                <a:alpha val="37999"/>
              </a:srgbClr>
            </a:outerShdw>
          </a:effectLst>
        </p:spPr>
        <p:txBody>
          <a:bodyPr>
            <a:spAutoFit/>
          </a:bodyPr>
          <a:lstStyle/>
          <a:p>
            <a:pPr algn="ctr">
              <a:defRPr/>
            </a:pPr>
            <a:r>
              <a:rPr lang="en-US" i="1" dirty="0">
                <a:solidFill>
                  <a:schemeClr val="dk1"/>
                </a:solidFill>
                <a:latin typeface="+mn-lt"/>
                <a:ea typeface="+mn-ea"/>
              </a:rPr>
              <a:t>Financing programs allow payments on investments to be stretched out in time, the same </a:t>
            </a:r>
            <a:r>
              <a:rPr lang="en-US" i="1" dirty="0" smtClean="0">
                <a:solidFill>
                  <a:schemeClr val="dk1"/>
                </a:solidFill>
                <a:latin typeface="+mn-lt"/>
                <a:ea typeface="+mn-ea"/>
              </a:rPr>
              <a:t>as </a:t>
            </a:r>
            <a:r>
              <a:rPr lang="en-US" i="1" dirty="0">
                <a:solidFill>
                  <a:schemeClr val="dk1"/>
                </a:solidFill>
                <a:latin typeface="+mn-lt"/>
                <a:ea typeface="+mn-ea"/>
              </a:rPr>
              <a:t>the benefits created </a:t>
            </a:r>
            <a:r>
              <a:rPr lang="en-US" i="1" dirty="0" smtClean="0">
                <a:solidFill>
                  <a:schemeClr val="dk1"/>
                </a:solidFill>
                <a:latin typeface="+mn-lt"/>
                <a:ea typeface="+mn-ea"/>
              </a:rPr>
              <a:t>by</a:t>
            </a:r>
            <a:r>
              <a:rPr lang="en-US" i="1" dirty="0" smtClean="0">
                <a:solidFill>
                  <a:schemeClr val="dk1"/>
                </a:solidFill>
                <a:latin typeface="+mn-lt"/>
                <a:ea typeface="+mn-ea"/>
              </a:rPr>
              <a:t> </a:t>
            </a:r>
            <a:r>
              <a:rPr lang="en-US" i="1" dirty="0">
                <a:solidFill>
                  <a:schemeClr val="dk1"/>
                </a:solidFill>
                <a:latin typeface="+mn-lt"/>
                <a:ea typeface="+mn-ea"/>
              </a:rPr>
              <a:t>the </a:t>
            </a:r>
            <a:r>
              <a:rPr lang="en-US" i="1" dirty="0" smtClean="0">
                <a:solidFill>
                  <a:schemeClr val="dk1"/>
                </a:solidFill>
                <a:latin typeface="+mn-lt"/>
                <a:ea typeface="+mn-ea"/>
              </a:rPr>
              <a:t>improvements </a:t>
            </a:r>
            <a:r>
              <a:rPr lang="en-US" i="1" dirty="0">
                <a:solidFill>
                  <a:schemeClr val="dk1"/>
                </a:solidFill>
                <a:latin typeface="+mn-lt"/>
                <a:ea typeface="+mn-ea"/>
              </a:rPr>
              <a:t>are accrued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792163"/>
            <a:ext cx="8229600" cy="731837"/>
          </a:xfrm>
        </p:spPr>
        <p:txBody>
          <a:bodyPr anchor="ctr"/>
          <a:lstStyle/>
          <a:p>
            <a:pPr algn="ctr"/>
            <a:r>
              <a:rPr lang="en-US" dirty="0" smtClean="0"/>
              <a:t>The First Step is to Define Program Goals</a:t>
            </a:r>
          </a:p>
        </p:txBody>
      </p:sp>
      <p:sp>
        <p:nvSpPr>
          <p:cNvPr id="5123" name="Content Placeholder 2"/>
          <p:cNvSpPr>
            <a:spLocks noGrp="1"/>
          </p:cNvSpPr>
          <p:nvPr>
            <p:ph idx="1"/>
          </p:nvPr>
        </p:nvSpPr>
        <p:spPr>
          <a:xfrm>
            <a:off x="533400" y="1676400"/>
            <a:ext cx="8229600" cy="4449763"/>
          </a:xfrm>
        </p:spPr>
        <p:txBody>
          <a:bodyPr/>
          <a:lstStyle/>
          <a:p>
            <a:pPr>
              <a:buFont typeface="Arial" charset="0"/>
              <a:buNone/>
            </a:pPr>
            <a:r>
              <a:rPr lang="en-US" i="1" dirty="0" smtClean="0">
                <a:solidFill>
                  <a:srgbClr val="1FA6FF"/>
                </a:solidFill>
              </a:rPr>
              <a:t>Determine the Target Sector</a:t>
            </a:r>
          </a:p>
          <a:p>
            <a:r>
              <a:rPr lang="en-US" dirty="0" smtClean="0"/>
              <a:t>Residential</a:t>
            </a:r>
          </a:p>
          <a:p>
            <a:pPr lvl="1"/>
            <a:r>
              <a:rPr lang="en-US" sz="1600" dirty="0" smtClean="0"/>
              <a:t>High or mid-level credit quality</a:t>
            </a:r>
          </a:p>
          <a:p>
            <a:pPr lvl="1"/>
            <a:r>
              <a:rPr lang="en-US" sz="1600" dirty="0" smtClean="0"/>
              <a:t>Reactive or Whole house retrofits</a:t>
            </a:r>
          </a:p>
          <a:p>
            <a:pPr lvl="1"/>
            <a:r>
              <a:rPr lang="en-US" sz="1600" dirty="0" smtClean="0"/>
              <a:t>Multi-tenant</a:t>
            </a:r>
          </a:p>
          <a:p>
            <a:r>
              <a:rPr lang="en-US" dirty="0" smtClean="0"/>
              <a:t>Commercial</a:t>
            </a:r>
          </a:p>
          <a:p>
            <a:pPr lvl="1"/>
            <a:r>
              <a:rPr lang="en-US" sz="1600" dirty="0" smtClean="0"/>
              <a:t>Small business (Main </a:t>
            </a:r>
            <a:r>
              <a:rPr lang="en-US" sz="1600" dirty="0" smtClean="0"/>
              <a:t>Street </a:t>
            </a:r>
            <a:r>
              <a:rPr lang="en-US" sz="1600" dirty="0" smtClean="0"/>
              <a:t>commercial, mid-size retail)</a:t>
            </a:r>
          </a:p>
          <a:p>
            <a:pPr lvl="1"/>
            <a:r>
              <a:rPr lang="en-US" sz="1600" dirty="0" smtClean="0"/>
              <a:t>Large commercial</a:t>
            </a:r>
          </a:p>
          <a:p>
            <a:r>
              <a:rPr lang="en-US" dirty="0" smtClean="0"/>
              <a:t>Non-profit and institutional</a:t>
            </a:r>
          </a:p>
          <a:p>
            <a:pPr lvl="1"/>
            <a:r>
              <a:rPr lang="en-US" sz="1600" dirty="0" smtClean="0"/>
              <a:t>Size of entity (very small non-profits may be </a:t>
            </a:r>
            <a:r>
              <a:rPr lang="en-US" sz="1600" dirty="0" smtClean="0"/>
              <a:t>difficult to </a:t>
            </a:r>
            <a:r>
              <a:rPr lang="en-US" sz="1600" dirty="0" smtClean="0"/>
              <a:t>finance)</a:t>
            </a:r>
          </a:p>
          <a:p>
            <a:r>
              <a:rPr lang="en-US" dirty="0" smtClean="0"/>
              <a:t>Industrial</a:t>
            </a:r>
          </a:p>
          <a:p>
            <a:pPr lvl="1"/>
            <a:r>
              <a:rPr lang="en-US" sz="1600" dirty="0" smtClean="0"/>
              <a:t>Keep in mind that many but not all industrial facilities may be able to </a:t>
            </a:r>
            <a:r>
              <a:rPr lang="en-US" sz="1600" dirty="0" smtClean="0"/>
              <a:t>self-finance</a:t>
            </a:r>
            <a:endParaRPr lang="en-US" sz="1600" dirty="0" smtClean="0"/>
          </a:p>
        </p:txBody>
      </p:sp>
      <p:sp>
        <p:nvSpPr>
          <p:cNvPr id="5124" name="Slide Number Placeholder 3"/>
          <p:cNvSpPr>
            <a:spLocks noGrp="1"/>
          </p:cNvSpPr>
          <p:nvPr>
            <p:ph type="sldNum" sz="quarter" idx="10"/>
          </p:nvPr>
        </p:nvSpPr>
        <p:spPr bwMode="auto">
          <a:noFill/>
          <a:ln>
            <a:miter lim="800000"/>
            <a:headEnd/>
            <a:tailEnd/>
          </a:ln>
        </p:spPr>
        <p:txBody>
          <a:bodyPr/>
          <a:lstStyle/>
          <a:p>
            <a:r>
              <a:rPr lang="en-US" smtClean="0"/>
              <a:t>Slide </a:t>
            </a:r>
            <a:fld id="{265B76AE-67AB-41B7-9F0D-EF7F493AC293}" type="slidenum">
              <a:rPr lang="en-US" smtClean="0"/>
              <a:pPr/>
              <a:t>3</a:t>
            </a:fld>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792163"/>
            <a:ext cx="8229600" cy="731837"/>
          </a:xfrm>
        </p:spPr>
        <p:txBody>
          <a:bodyPr anchor="ctr"/>
          <a:lstStyle/>
          <a:p>
            <a:pPr algn="ctr"/>
            <a:r>
              <a:rPr lang="en-US" dirty="0" smtClean="0"/>
              <a:t>Develop an Action Plan</a:t>
            </a:r>
          </a:p>
        </p:txBody>
      </p:sp>
      <p:sp>
        <p:nvSpPr>
          <p:cNvPr id="12291" name="Content Placeholder 2"/>
          <p:cNvSpPr>
            <a:spLocks noGrp="1"/>
          </p:cNvSpPr>
          <p:nvPr>
            <p:ph idx="1"/>
          </p:nvPr>
        </p:nvSpPr>
        <p:spPr/>
        <p:txBody>
          <a:bodyPr/>
          <a:lstStyle/>
          <a:p>
            <a:pPr>
              <a:spcAft>
                <a:spcPts val="600"/>
              </a:spcAft>
            </a:pPr>
            <a:r>
              <a:rPr lang="en-US" dirty="0" smtClean="0"/>
              <a:t>Integrate finance activities with other aspects of energy efficiency programs</a:t>
            </a:r>
          </a:p>
          <a:p>
            <a:pPr lvl="1"/>
            <a:r>
              <a:rPr lang="en-US" sz="1600" dirty="0" smtClean="0"/>
              <a:t>Demand creation</a:t>
            </a:r>
          </a:p>
          <a:p>
            <a:pPr lvl="1"/>
            <a:r>
              <a:rPr lang="en-US" sz="1600" dirty="0" smtClean="0"/>
              <a:t>Workforce training &amp; certification </a:t>
            </a:r>
          </a:p>
          <a:p>
            <a:pPr lvl="1"/>
            <a:r>
              <a:rPr lang="en-US" sz="1600" dirty="0" smtClean="0"/>
              <a:t>EM&amp;V, Data collection &amp; continuous improvement</a:t>
            </a:r>
          </a:p>
          <a:p>
            <a:pPr>
              <a:spcAft>
                <a:spcPts val="600"/>
              </a:spcAft>
            </a:pPr>
            <a:r>
              <a:rPr lang="en-US" dirty="0" smtClean="0"/>
              <a:t>Identify key milestones and decision points</a:t>
            </a:r>
          </a:p>
          <a:p>
            <a:pPr>
              <a:spcAft>
                <a:spcPts val="600"/>
              </a:spcAft>
            </a:pPr>
            <a:r>
              <a:rPr lang="en-US" dirty="0" smtClean="0"/>
              <a:t>Plot expected timelines</a:t>
            </a:r>
          </a:p>
          <a:p>
            <a:pPr>
              <a:spcAft>
                <a:spcPts val="600"/>
              </a:spcAft>
            </a:pPr>
            <a:r>
              <a:rPr lang="en-US" dirty="0" smtClean="0"/>
              <a:t>Plan for reporting and data collection</a:t>
            </a:r>
          </a:p>
          <a:p>
            <a:pPr>
              <a:spcAft>
                <a:spcPts val="600"/>
              </a:spcAft>
            </a:pPr>
            <a:r>
              <a:rPr lang="en-US" dirty="0" smtClean="0"/>
              <a:t>Build risk assessment and mitigation plans</a:t>
            </a:r>
          </a:p>
          <a:p>
            <a:endParaRPr lang="en-US" sz="1800" dirty="0" smtClean="0"/>
          </a:p>
        </p:txBody>
      </p:sp>
      <p:sp>
        <p:nvSpPr>
          <p:cNvPr id="12292" name="Slide Number Placeholder 3"/>
          <p:cNvSpPr>
            <a:spLocks noGrp="1"/>
          </p:cNvSpPr>
          <p:nvPr>
            <p:ph type="sldNum" sz="quarter" idx="10"/>
          </p:nvPr>
        </p:nvSpPr>
        <p:spPr bwMode="auto">
          <a:noFill/>
          <a:ln>
            <a:miter lim="800000"/>
            <a:headEnd/>
            <a:tailEnd/>
          </a:ln>
        </p:spPr>
        <p:txBody>
          <a:bodyPr/>
          <a:lstStyle/>
          <a:p>
            <a:r>
              <a:rPr lang="en-US" smtClean="0"/>
              <a:t>Slide </a:t>
            </a:r>
            <a:fld id="{8358BFC8-109A-4E2F-A82A-2B44DDC90388}" type="slidenum">
              <a:rPr lang="en-US" smtClean="0"/>
              <a:pPr/>
              <a:t>4</a:t>
            </a:fld>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163"/>
            <a:ext cx="8229600" cy="731837"/>
          </a:xfrm>
        </p:spPr>
        <p:txBody>
          <a:bodyPr anchor="ctr"/>
          <a:lstStyle/>
          <a:p>
            <a:pPr algn="ctr"/>
            <a:r>
              <a:rPr lang="en-US" dirty="0" smtClean="0">
                <a:cs typeface="Calibri" pitchFamily="34" charset="0"/>
              </a:rPr>
              <a:t>Revolving Loan Fund – Overview </a:t>
            </a:r>
            <a:endParaRPr lang="en-US" dirty="0">
              <a:cs typeface="Calibri" pitchFamily="34" charset="0"/>
            </a:endParaRPr>
          </a:p>
        </p:txBody>
      </p:sp>
      <p:sp>
        <p:nvSpPr>
          <p:cNvPr id="4" name="Slide Number Placeholder 3"/>
          <p:cNvSpPr>
            <a:spLocks noGrp="1"/>
          </p:cNvSpPr>
          <p:nvPr>
            <p:ph type="sldNum" sz="quarter" idx="10"/>
          </p:nvPr>
        </p:nvSpPr>
        <p:spPr/>
        <p:txBody>
          <a:bodyPr/>
          <a:lstStyle/>
          <a:p>
            <a:pPr>
              <a:defRPr/>
            </a:pPr>
            <a:r>
              <a:rPr lang="en-US" smtClean="0"/>
              <a:t>Slide </a:t>
            </a:r>
            <a:fld id="{9C97EFF2-2FF5-47DC-89B9-C9403487E7B1}" type="slidenum">
              <a:rPr lang="en-US" smtClean="0"/>
              <a:pPr>
                <a:defRPr/>
              </a:pPr>
              <a:t>5</a:t>
            </a:fld>
            <a:endParaRPr lang="en-US"/>
          </a:p>
        </p:txBody>
      </p:sp>
      <p:graphicFrame>
        <p:nvGraphicFramePr>
          <p:cNvPr id="23" name="Content Placeholder 4"/>
          <p:cNvGraphicFramePr>
            <a:graphicFrameLocks/>
          </p:cNvGraphicFramePr>
          <p:nvPr/>
        </p:nvGraphicFramePr>
        <p:xfrm>
          <a:off x="457200" y="1676400"/>
          <a:ext cx="8229600" cy="4023360"/>
        </p:xfrm>
        <a:graphic>
          <a:graphicData uri="http://schemas.openxmlformats.org/drawingml/2006/table">
            <a:tbl>
              <a:tblPr firstRow="1" bandRow="1">
                <a:tableStyleId>{5C22544A-7EE6-4342-B048-85BDC9FD1C3A}</a:tableStyleId>
              </a:tblPr>
              <a:tblGrid>
                <a:gridCol w="1066800"/>
                <a:gridCol w="3048000"/>
                <a:gridCol w="4114800"/>
              </a:tblGrid>
              <a:tr h="653143">
                <a:tc>
                  <a:txBody>
                    <a:bodyPr/>
                    <a:lstStyle/>
                    <a:p>
                      <a:r>
                        <a:rPr lang="en-US" sz="1200" dirty="0" smtClean="0">
                          <a:latin typeface="Calibri" pitchFamily="34" charset="0"/>
                          <a:cs typeface="Calibri" pitchFamily="34" charset="0"/>
                        </a:rPr>
                        <a:t>Description</a:t>
                      </a:r>
                    </a:p>
                  </a:txBody>
                  <a:tcPr/>
                </a:tc>
                <a:tc gridSpan="2">
                  <a:txBody>
                    <a:bodyPr/>
                    <a:lstStyle/>
                    <a:p>
                      <a:pPr marL="119063" indent="-119063">
                        <a:buFont typeface="Arial" pitchFamily="34" charset="0"/>
                        <a:buChar char="•"/>
                      </a:pPr>
                      <a:r>
                        <a:rPr lang="en-US" sz="1200" b="0" dirty="0" smtClean="0">
                          <a:latin typeface="Calibri" pitchFamily="34" charset="0"/>
                          <a:cs typeface="Calibri" pitchFamily="34" charset="0"/>
                        </a:rPr>
                        <a:t>Loans are made to borrowers consistent with standard prudent lending practices. </a:t>
                      </a:r>
                    </a:p>
                    <a:p>
                      <a:pPr marL="119063" indent="-119063">
                        <a:buFont typeface="Arial" pitchFamily="34" charset="0"/>
                        <a:buChar char="•"/>
                      </a:pPr>
                      <a:r>
                        <a:rPr lang="en-US" sz="1200" b="0" dirty="0" smtClean="0">
                          <a:latin typeface="Calibri" pitchFamily="34" charset="0"/>
                          <a:cs typeface="Calibri" pitchFamily="34" charset="0"/>
                        </a:rPr>
                        <a:t>As loans are repaid by the borrowers, the money is returned to the RLF to make additional loans. </a:t>
                      </a:r>
                    </a:p>
                    <a:p>
                      <a:pPr marL="119063" indent="-119063">
                        <a:buFont typeface="Arial" pitchFamily="34" charset="0"/>
                        <a:buChar char="•"/>
                      </a:pPr>
                      <a:r>
                        <a:rPr lang="en-US" sz="1200" b="0" dirty="0" smtClean="0">
                          <a:latin typeface="Calibri" pitchFamily="34" charset="0"/>
                          <a:cs typeface="Calibri" pitchFamily="34" charset="0"/>
                        </a:rPr>
                        <a:t>In that manner, the RLF fund becomes an ongoing or "revolving" financial tool. </a:t>
                      </a:r>
                    </a:p>
                    <a:p>
                      <a:pPr marL="119063" indent="-119063">
                        <a:buFont typeface="Arial" pitchFamily="34" charset="0"/>
                        <a:buChar char="•"/>
                      </a:pPr>
                      <a:r>
                        <a:rPr lang="en-US" sz="1200" b="0" dirty="0" smtClean="0">
                          <a:latin typeface="Calibri" pitchFamily="34" charset="0"/>
                          <a:cs typeface="Calibri" pitchFamily="34" charset="0"/>
                        </a:rPr>
                        <a:t>Typically </a:t>
                      </a:r>
                      <a:r>
                        <a:rPr lang="en-US" sz="1200" b="0" dirty="0" smtClean="0">
                          <a:latin typeface="Calibri" pitchFamily="34" charset="0"/>
                          <a:cs typeface="Calibri" pitchFamily="34" charset="0"/>
                        </a:rPr>
                        <a:t>RLFs lend money with specific goals or borrowers in mind. The range of RLFs varies widely including such diverse area as affordable housing, historical preservation, energy efficiency, safe drinking water, and small business development. </a:t>
                      </a:r>
                    </a:p>
                    <a:p>
                      <a:pPr marL="119063" indent="-119063">
                        <a:buFont typeface="Arial" pitchFamily="34" charset="0"/>
                        <a:buChar char="•"/>
                      </a:pPr>
                      <a:r>
                        <a:rPr lang="en-US" sz="1200" b="0" dirty="0" smtClean="0">
                          <a:latin typeface="Calibri" pitchFamily="34" charset="0"/>
                          <a:cs typeface="Calibri" pitchFamily="34" charset="0"/>
                        </a:rPr>
                        <a:t>RLFs are typically administered by government agencies or non-profits with the goal of creating positive change within their community or target lending group.</a:t>
                      </a:r>
                    </a:p>
                  </a:txBody>
                  <a:tcPr/>
                </a:tc>
                <a:tc hMerge="1">
                  <a:txBody>
                    <a:bodyPr/>
                    <a:lstStyle/>
                    <a:p>
                      <a:endParaRPr lang="en-US"/>
                    </a:p>
                  </a:txBody>
                  <a:tcPr/>
                </a:tc>
              </a:tr>
              <a:tr h="256341">
                <a:tc>
                  <a:txBody>
                    <a:bodyPr/>
                    <a:lstStyle/>
                    <a:p>
                      <a:endParaRPr lang="en-US" sz="1200" dirty="0">
                        <a:latin typeface="Calibri" pitchFamily="34" charset="0"/>
                        <a:cs typeface="Calibri" pitchFamily="34" charset="0"/>
                      </a:endParaRPr>
                    </a:p>
                  </a:txBody>
                  <a:tcPr>
                    <a:noFill/>
                  </a:tcPr>
                </a:tc>
                <a:tc gridSpan="2">
                  <a:txBody>
                    <a:bodyPr/>
                    <a:lstStyle/>
                    <a:p>
                      <a:pPr marL="119063" indent="-119063">
                        <a:buFont typeface="Arial" pitchFamily="34" charset="0"/>
                        <a:buChar char="•"/>
                      </a:pPr>
                      <a:endParaRPr lang="en-US" sz="1200" dirty="0">
                        <a:latin typeface="Calibri" pitchFamily="34" charset="0"/>
                        <a:cs typeface="Calibri" pitchFamily="34" charset="0"/>
                      </a:endParaRPr>
                    </a:p>
                  </a:txBody>
                  <a:tcPr>
                    <a:noFill/>
                  </a:tcPr>
                </a:tc>
                <a:tc hMerge="1">
                  <a:txBody>
                    <a:bodyPr/>
                    <a:lstStyle/>
                    <a:p>
                      <a:endParaRPr lang="en-US"/>
                    </a:p>
                  </a:txBody>
                  <a:tcPr/>
                </a:tc>
              </a:tr>
              <a:tr h="256341">
                <a:tc gridSpan="2">
                  <a:txBody>
                    <a:bodyPr/>
                    <a:lstStyle/>
                    <a:p>
                      <a:r>
                        <a:rPr lang="en-US" sz="1200" b="1" u="sng" dirty="0" smtClean="0">
                          <a:latin typeface="Calibri" pitchFamily="34" charset="0"/>
                          <a:cs typeface="Calibri" pitchFamily="34" charset="0"/>
                        </a:rPr>
                        <a:t>Strengths</a:t>
                      </a:r>
                      <a:endParaRPr lang="en-US" sz="1200" b="1" u="sng" dirty="0">
                        <a:latin typeface="Calibri" pitchFamily="34" charset="0"/>
                        <a:cs typeface="Calibri" pitchFamily="34" charset="0"/>
                      </a:endParaRPr>
                    </a:p>
                  </a:txBody>
                  <a:tcPr>
                    <a:solidFill>
                      <a:schemeClr val="bg1">
                        <a:lumMod val="85000"/>
                      </a:schemeClr>
                    </a:solidFill>
                  </a:tcPr>
                </a:tc>
                <a:tc hMerge="1">
                  <a:txBody>
                    <a:bodyPr/>
                    <a:lstStyle/>
                    <a:p>
                      <a:pPr marL="119063" indent="-119063">
                        <a:buFont typeface="Arial" pitchFamily="34" charset="0"/>
                        <a:buChar char="•"/>
                      </a:pPr>
                      <a:endParaRPr lang="en-US" sz="1000" dirty="0"/>
                    </a:p>
                  </a:txBody>
                  <a:tcPr>
                    <a:solidFill>
                      <a:schemeClr val="bg1">
                        <a:lumMod val="85000"/>
                      </a:schemeClr>
                    </a:solidFill>
                  </a:tcPr>
                </a:tc>
                <a:tc>
                  <a:txBody>
                    <a:bodyPr/>
                    <a:lstStyle/>
                    <a:p>
                      <a:r>
                        <a:rPr lang="en-US" sz="1200" b="1" u="sng" dirty="0" smtClean="0">
                          <a:latin typeface="Calibri" pitchFamily="34" charset="0"/>
                          <a:cs typeface="Calibri" pitchFamily="34" charset="0"/>
                        </a:rPr>
                        <a:t>Weaknesses</a:t>
                      </a:r>
                      <a:endParaRPr lang="en-US" sz="1200" b="1" u="sng" dirty="0">
                        <a:latin typeface="Calibri" pitchFamily="34" charset="0"/>
                        <a:cs typeface="Calibri" pitchFamily="34" charset="0"/>
                      </a:endParaRPr>
                    </a:p>
                  </a:txBody>
                  <a:tcPr>
                    <a:solidFill>
                      <a:schemeClr val="bg1">
                        <a:lumMod val="85000"/>
                      </a:schemeClr>
                    </a:solidFill>
                  </a:tcPr>
                </a:tc>
              </a:tr>
              <a:tr h="256341">
                <a:tc gridSpan="2">
                  <a:txBody>
                    <a:bodyPr/>
                    <a:lstStyle/>
                    <a:p>
                      <a:pPr marL="119063" indent="-119063">
                        <a:buFont typeface="Arial" pitchFamily="34" charset="0"/>
                        <a:buChar char="•"/>
                      </a:pPr>
                      <a:r>
                        <a:rPr lang="en-US" sz="1200" dirty="0" smtClean="0">
                          <a:latin typeface="Calibri" pitchFamily="34" charset="0"/>
                          <a:cs typeface="Calibri" pitchFamily="34" charset="0"/>
                        </a:rPr>
                        <a:t>Simple to set up compared to other options</a:t>
                      </a:r>
                    </a:p>
                    <a:p>
                      <a:pPr marL="119063" indent="-119063">
                        <a:buFont typeface="Arial" pitchFamily="34" charset="0"/>
                        <a:buChar char="•"/>
                      </a:pPr>
                      <a:r>
                        <a:rPr lang="en-US" sz="1200" dirty="0" smtClean="0">
                          <a:latin typeface="Calibri" pitchFamily="34" charset="0"/>
                          <a:cs typeface="Calibri" pitchFamily="34" charset="0"/>
                        </a:rPr>
                        <a:t>Many cities and states already have RLFs, so expertise may exist in-house</a:t>
                      </a:r>
                    </a:p>
                    <a:p>
                      <a:pPr marL="119063" indent="-119063">
                        <a:buFont typeface="Arial" pitchFamily="34" charset="0"/>
                        <a:buChar char="•"/>
                      </a:pPr>
                      <a:r>
                        <a:rPr lang="en-US" sz="1200" dirty="0" smtClean="0">
                          <a:latin typeface="Calibri" pitchFamily="34" charset="0"/>
                          <a:cs typeface="Calibri" pitchFamily="34" charset="0"/>
                        </a:rPr>
                        <a:t>Funds revolve indefinitely creating a source of funds that will be available in the long </a:t>
                      </a:r>
                      <a:r>
                        <a:rPr lang="en-US" sz="1200" dirty="0" smtClean="0">
                          <a:latin typeface="Calibri" pitchFamily="34" charset="0"/>
                          <a:cs typeface="Calibri" pitchFamily="34" charset="0"/>
                        </a:rPr>
                        <a:t>term</a:t>
                      </a:r>
                      <a:endParaRPr lang="en-US" sz="1200" dirty="0" smtClean="0">
                        <a:latin typeface="Calibri" pitchFamily="34" charset="0"/>
                        <a:cs typeface="Calibri" pitchFamily="34" charset="0"/>
                      </a:endParaRPr>
                    </a:p>
                  </a:txBody>
                  <a:tcPr>
                    <a:solidFill>
                      <a:schemeClr val="bg1">
                        <a:lumMod val="85000"/>
                      </a:schemeClr>
                    </a:solidFill>
                  </a:tcPr>
                </a:tc>
                <a:tc hMerge="1">
                  <a:txBody>
                    <a:bodyPr/>
                    <a:lstStyle/>
                    <a:p>
                      <a:endParaRPr lang="en-US"/>
                    </a:p>
                  </a:txBody>
                  <a:tcPr/>
                </a:tc>
                <a:tc>
                  <a:txBody>
                    <a:bodyPr/>
                    <a:lstStyle/>
                    <a:p>
                      <a:pPr marL="119063" indent="-119063">
                        <a:buFont typeface="Arial" pitchFamily="34" charset="0"/>
                        <a:buChar char="•"/>
                      </a:pPr>
                      <a:r>
                        <a:rPr lang="en-US" sz="1200" dirty="0" smtClean="0">
                          <a:latin typeface="Calibri" pitchFamily="34" charset="0"/>
                          <a:cs typeface="Calibri" pitchFamily="34" charset="0"/>
                        </a:rPr>
                        <a:t>Government often acts as the administrator; requires staff time and expertise to set up if there is not an existing RLF</a:t>
                      </a:r>
                    </a:p>
                    <a:p>
                      <a:pPr marL="119063" indent="-119063">
                        <a:buFont typeface="Arial" pitchFamily="34" charset="0"/>
                        <a:buChar char="•"/>
                      </a:pPr>
                      <a:r>
                        <a:rPr lang="en-US" sz="1200" dirty="0" smtClean="0">
                          <a:latin typeface="Calibri" pitchFamily="34" charset="0"/>
                          <a:cs typeface="Calibri" pitchFamily="34" charset="0"/>
                        </a:rPr>
                        <a:t>Does not leverage private capital, limiting the amount of funds available (especially in the near term)</a:t>
                      </a:r>
                    </a:p>
                    <a:p>
                      <a:pPr marL="119063" indent="-119063">
                        <a:buFont typeface="Arial" pitchFamily="34" charset="0"/>
                        <a:buChar char="•"/>
                      </a:pPr>
                      <a:r>
                        <a:rPr lang="en-US" sz="1200" dirty="0" smtClean="0">
                          <a:latin typeface="Calibri" pitchFamily="34" charset="0"/>
                          <a:cs typeface="Calibri" pitchFamily="34" charset="0"/>
                        </a:rPr>
                        <a:t>Must conduct rigorous credit analysis on borrower's ability to pay (or risk a high default rate)</a:t>
                      </a:r>
                    </a:p>
                  </a:txBody>
                  <a:tcPr>
                    <a:solidFill>
                      <a:schemeClr val="bg1">
                        <a:lumMod val="85000"/>
                      </a:schemeClr>
                    </a:solidFill>
                  </a:tcPr>
                </a:tc>
              </a:tr>
              <a:tr h="137160">
                <a:tc gridSpan="3">
                  <a:txBody>
                    <a:bodyPr/>
                    <a:lstStyle/>
                    <a:p>
                      <a:endParaRPr lang="en-US" sz="1200" dirty="0">
                        <a:latin typeface="Calibri" pitchFamily="34" charset="0"/>
                        <a:cs typeface="Calibri" pitchFamily="34" charset="0"/>
                      </a:endParaRPr>
                    </a:p>
                  </a:txBody>
                  <a:tcPr>
                    <a:noFill/>
                  </a:tcPr>
                </a:tc>
                <a:tc hMerge="1">
                  <a:txBody>
                    <a:bodyPr/>
                    <a:lstStyle/>
                    <a:p>
                      <a:pPr marL="119063" indent="-119063">
                        <a:buFont typeface="Arial" pitchFamily="34" charset="0"/>
                        <a:buChar char="•"/>
                      </a:pPr>
                      <a:endParaRPr lang="en-US" sz="1000" dirty="0"/>
                    </a:p>
                  </a:txBody>
                  <a:tcPr>
                    <a:solidFill>
                      <a:schemeClr val="bg1">
                        <a:lumMod val="85000"/>
                      </a:schemeClr>
                    </a:solidFill>
                  </a:tcPr>
                </a:tc>
                <a:tc hMerge="1">
                  <a:txBody>
                    <a:bodyPr/>
                    <a:lstStyle/>
                    <a:p>
                      <a:endParaRPr lang="en-US"/>
                    </a:p>
                  </a:txBody>
                  <a:tcPr/>
                </a:tc>
              </a:tr>
              <a:tr h="256341">
                <a:tc>
                  <a:txBody>
                    <a:bodyPr/>
                    <a:lstStyle/>
                    <a:p>
                      <a:r>
                        <a:rPr lang="en-US" sz="1200" b="1" dirty="0" smtClean="0">
                          <a:latin typeface="Calibri" pitchFamily="34" charset="0"/>
                          <a:cs typeface="Calibri" pitchFamily="34" charset="0"/>
                        </a:rPr>
                        <a:t>Program Example</a:t>
                      </a:r>
                      <a:endParaRPr lang="en-US" sz="1200" b="1" dirty="0">
                        <a:latin typeface="Calibri" pitchFamily="34" charset="0"/>
                        <a:cs typeface="Calibri" pitchFamily="34" charset="0"/>
                      </a:endParaRPr>
                    </a:p>
                  </a:txBody>
                  <a:tcPr>
                    <a:solidFill>
                      <a:schemeClr val="bg1">
                        <a:lumMod val="85000"/>
                      </a:schemeClr>
                    </a:solidFill>
                  </a:tcPr>
                </a:tc>
                <a:tc gridSpan="2">
                  <a:txBody>
                    <a:bodyPr/>
                    <a:lstStyle/>
                    <a:p>
                      <a:pPr marL="119063" indent="-119063">
                        <a:buFont typeface="Arial" pitchFamily="34" charset="0"/>
                        <a:buChar char="•"/>
                      </a:pPr>
                      <a:r>
                        <a:rPr lang="en-US" sz="1200" dirty="0" smtClean="0">
                          <a:latin typeface="Calibri" pitchFamily="34" charset="0"/>
                        </a:rPr>
                        <a:t>Efficiency Kansas provide low interest loans for up to $20,000 and 15 years; program partners with local utilities and lenders, while the fund is managed by the Office of the State Treasurer</a:t>
                      </a:r>
                      <a:endParaRPr lang="en-US" sz="1200" dirty="0" smtClean="0">
                        <a:latin typeface="Calibri" pitchFamily="34" charset="0"/>
                        <a:cs typeface="Calibri" pitchFamily="34" charset="0"/>
                      </a:endParaRPr>
                    </a:p>
                  </a:txBody>
                  <a:tcPr>
                    <a:solidFill>
                      <a:schemeClr val="bg1">
                        <a:lumMod val="85000"/>
                      </a:schemeClr>
                    </a:solidFill>
                  </a:tcPr>
                </a:tc>
                <a:tc hMerge="1">
                  <a:txBody>
                    <a:bodyPr/>
                    <a:lstStyle/>
                    <a:p>
                      <a:endParaRPr lang="en-US"/>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163"/>
            <a:ext cx="8229600" cy="731837"/>
          </a:xfrm>
        </p:spPr>
        <p:txBody>
          <a:bodyPr anchor="ctr"/>
          <a:lstStyle/>
          <a:p>
            <a:pPr algn="ctr"/>
            <a:r>
              <a:rPr lang="en-US" dirty="0" smtClean="0"/>
              <a:t>Loan Loss Reserve </a:t>
            </a:r>
            <a:r>
              <a:rPr lang="en-US" dirty="0" smtClean="0"/>
              <a:t>– </a:t>
            </a:r>
            <a:r>
              <a:rPr lang="en-US" dirty="0" smtClean="0"/>
              <a:t>Overview </a:t>
            </a:r>
            <a:endParaRPr lang="en-US" dirty="0"/>
          </a:p>
        </p:txBody>
      </p:sp>
      <p:sp>
        <p:nvSpPr>
          <p:cNvPr id="4" name="Slide Number Placeholder 3"/>
          <p:cNvSpPr>
            <a:spLocks noGrp="1"/>
          </p:cNvSpPr>
          <p:nvPr>
            <p:ph type="sldNum" sz="quarter" idx="10"/>
          </p:nvPr>
        </p:nvSpPr>
        <p:spPr/>
        <p:txBody>
          <a:bodyPr/>
          <a:lstStyle/>
          <a:p>
            <a:pPr>
              <a:defRPr/>
            </a:pPr>
            <a:r>
              <a:rPr lang="en-US" smtClean="0"/>
              <a:t>Slide </a:t>
            </a:r>
            <a:fld id="{9C97EFF2-2FF5-47DC-89B9-C9403487E7B1}" type="slidenum">
              <a:rPr lang="en-US" smtClean="0"/>
              <a:pPr>
                <a:defRPr/>
              </a:pPr>
              <a:t>6</a:t>
            </a:fld>
            <a:endParaRPr lang="en-US"/>
          </a:p>
        </p:txBody>
      </p:sp>
      <p:graphicFrame>
        <p:nvGraphicFramePr>
          <p:cNvPr id="23" name="Content Placeholder 4"/>
          <p:cNvGraphicFramePr>
            <a:graphicFrameLocks/>
          </p:cNvGraphicFramePr>
          <p:nvPr/>
        </p:nvGraphicFramePr>
        <p:xfrm>
          <a:off x="457200" y="1676400"/>
          <a:ext cx="8229600" cy="3474720"/>
        </p:xfrm>
        <a:graphic>
          <a:graphicData uri="http://schemas.openxmlformats.org/drawingml/2006/table">
            <a:tbl>
              <a:tblPr firstRow="1" bandRow="1">
                <a:tableStyleId>{5C22544A-7EE6-4342-B048-85BDC9FD1C3A}</a:tableStyleId>
              </a:tblPr>
              <a:tblGrid>
                <a:gridCol w="1066800"/>
                <a:gridCol w="3048000"/>
                <a:gridCol w="4114800"/>
              </a:tblGrid>
              <a:tr h="653143">
                <a:tc>
                  <a:txBody>
                    <a:bodyPr/>
                    <a:lstStyle/>
                    <a:p>
                      <a:r>
                        <a:rPr lang="en-US" sz="1200" dirty="0" smtClean="0">
                          <a:latin typeface="Calibri" pitchFamily="34" charset="0"/>
                          <a:cs typeface="Calibri" pitchFamily="34" charset="0"/>
                        </a:rPr>
                        <a:t>Description</a:t>
                      </a:r>
                    </a:p>
                  </a:txBody>
                  <a:tcPr/>
                </a:tc>
                <a:tc gridSpan="2">
                  <a:txBody>
                    <a:bodyPr/>
                    <a:lstStyle/>
                    <a:p>
                      <a:pPr marL="119063" indent="-119063">
                        <a:buFont typeface="Arial" pitchFamily="34" charset="0"/>
                        <a:buChar char="•"/>
                      </a:pPr>
                      <a:r>
                        <a:rPr lang="en-US" sz="1200" b="0" dirty="0" smtClean="0">
                          <a:latin typeface="Calibri" pitchFamily="34" charset="0"/>
                          <a:cs typeface="Calibri" pitchFamily="34" charset="0"/>
                        </a:rPr>
                        <a:t>Loss reserves provide a liquid, immediately accessible source of cash to offset covered losses incurred by a participant.  </a:t>
                      </a:r>
                    </a:p>
                    <a:p>
                      <a:pPr marL="119063" indent="-119063">
                        <a:buFont typeface="Arial" pitchFamily="34" charset="0"/>
                        <a:buChar char="•"/>
                      </a:pPr>
                      <a:r>
                        <a:rPr lang="en-US" sz="1200" b="0" dirty="0" smtClean="0">
                          <a:latin typeface="Calibri" pitchFamily="34" charset="0"/>
                          <a:cs typeface="Calibri" pitchFamily="34" charset="0"/>
                        </a:rPr>
                        <a:t>Created</a:t>
                      </a:r>
                      <a:r>
                        <a:rPr lang="en-US" sz="1200" b="0" baseline="0" dirty="0" smtClean="0">
                          <a:latin typeface="Calibri" pitchFamily="34" charset="0"/>
                          <a:cs typeface="Calibri" pitchFamily="34" charset="0"/>
                        </a:rPr>
                        <a:t> </a:t>
                      </a:r>
                      <a:r>
                        <a:rPr lang="en-US" sz="1200" b="0" dirty="0" smtClean="0">
                          <a:latin typeface="Calibri" pitchFamily="34" charset="0"/>
                          <a:cs typeface="Calibri" pitchFamily="34" charset="0"/>
                        </a:rPr>
                        <a:t>at the outset or over time by assessing fees and other charges based upon activity level or other metric.  </a:t>
                      </a:r>
                    </a:p>
                    <a:p>
                      <a:pPr marL="119063" indent="-119063">
                        <a:buFont typeface="Arial" pitchFamily="34" charset="0"/>
                        <a:buChar char="•"/>
                      </a:pPr>
                      <a:r>
                        <a:rPr lang="en-US" sz="1200" b="0" dirty="0" smtClean="0">
                          <a:latin typeface="Calibri" pitchFamily="34" charset="0"/>
                          <a:cs typeface="Calibri" pitchFamily="34" charset="0"/>
                        </a:rPr>
                        <a:t>Typically protects</a:t>
                      </a:r>
                      <a:r>
                        <a:rPr lang="en-US" sz="1200" b="0" baseline="0" dirty="0" smtClean="0">
                          <a:latin typeface="Calibri" pitchFamily="34" charset="0"/>
                          <a:cs typeface="Calibri" pitchFamily="34" charset="0"/>
                        </a:rPr>
                        <a:t> a portfolio of loans against a limited amount of potential losses (but insufficient to cover large losses)</a:t>
                      </a:r>
                    </a:p>
                  </a:txBody>
                  <a:tcPr/>
                </a:tc>
                <a:tc hMerge="1">
                  <a:txBody>
                    <a:bodyPr/>
                    <a:lstStyle/>
                    <a:p>
                      <a:endParaRPr lang="en-US"/>
                    </a:p>
                  </a:txBody>
                  <a:tcPr/>
                </a:tc>
              </a:tr>
              <a:tr h="256341">
                <a:tc>
                  <a:txBody>
                    <a:bodyPr/>
                    <a:lstStyle/>
                    <a:p>
                      <a:endParaRPr lang="en-US" sz="1200" dirty="0">
                        <a:latin typeface="Calibri" pitchFamily="34" charset="0"/>
                        <a:cs typeface="Calibri" pitchFamily="34" charset="0"/>
                      </a:endParaRPr>
                    </a:p>
                  </a:txBody>
                  <a:tcPr>
                    <a:noFill/>
                  </a:tcPr>
                </a:tc>
                <a:tc gridSpan="2">
                  <a:txBody>
                    <a:bodyPr/>
                    <a:lstStyle/>
                    <a:p>
                      <a:pPr marL="119063" indent="-119063">
                        <a:buFont typeface="Arial" pitchFamily="34" charset="0"/>
                        <a:buChar char="•"/>
                      </a:pPr>
                      <a:endParaRPr lang="en-US" sz="1200" dirty="0">
                        <a:latin typeface="Calibri" pitchFamily="34" charset="0"/>
                        <a:cs typeface="Calibri" pitchFamily="34" charset="0"/>
                      </a:endParaRPr>
                    </a:p>
                  </a:txBody>
                  <a:tcPr>
                    <a:noFill/>
                  </a:tcPr>
                </a:tc>
                <a:tc hMerge="1">
                  <a:txBody>
                    <a:bodyPr/>
                    <a:lstStyle/>
                    <a:p>
                      <a:endParaRPr lang="en-US"/>
                    </a:p>
                  </a:txBody>
                  <a:tcPr/>
                </a:tc>
              </a:tr>
              <a:tr h="256341">
                <a:tc gridSpan="2">
                  <a:txBody>
                    <a:bodyPr/>
                    <a:lstStyle/>
                    <a:p>
                      <a:r>
                        <a:rPr lang="en-US" sz="1200" b="1" u="sng" dirty="0" smtClean="0">
                          <a:latin typeface="Calibri" pitchFamily="34" charset="0"/>
                          <a:cs typeface="Calibri" pitchFamily="34" charset="0"/>
                        </a:rPr>
                        <a:t>Strengths</a:t>
                      </a:r>
                      <a:endParaRPr lang="en-US" sz="1200" b="1" u="sng" dirty="0">
                        <a:latin typeface="Calibri" pitchFamily="34" charset="0"/>
                        <a:cs typeface="Calibri" pitchFamily="34" charset="0"/>
                      </a:endParaRPr>
                    </a:p>
                  </a:txBody>
                  <a:tcPr>
                    <a:solidFill>
                      <a:schemeClr val="bg1">
                        <a:lumMod val="85000"/>
                      </a:schemeClr>
                    </a:solidFill>
                  </a:tcPr>
                </a:tc>
                <a:tc hMerge="1">
                  <a:txBody>
                    <a:bodyPr/>
                    <a:lstStyle/>
                    <a:p>
                      <a:pPr marL="119063" indent="-119063">
                        <a:buFont typeface="Arial" pitchFamily="34" charset="0"/>
                        <a:buChar char="•"/>
                      </a:pPr>
                      <a:endParaRPr lang="en-US" sz="1000" dirty="0"/>
                    </a:p>
                  </a:txBody>
                  <a:tcPr>
                    <a:solidFill>
                      <a:schemeClr val="bg1">
                        <a:lumMod val="85000"/>
                      </a:schemeClr>
                    </a:solidFill>
                  </a:tcPr>
                </a:tc>
                <a:tc>
                  <a:txBody>
                    <a:bodyPr/>
                    <a:lstStyle/>
                    <a:p>
                      <a:r>
                        <a:rPr lang="en-US" sz="1200" b="1" u="sng" dirty="0" smtClean="0">
                          <a:latin typeface="Calibri" pitchFamily="34" charset="0"/>
                          <a:cs typeface="Calibri" pitchFamily="34" charset="0"/>
                        </a:rPr>
                        <a:t>Weaknesses</a:t>
                      </a:r>
                      <a:endParaRPr lang="en-US" sz="1200" b="1" u="sng" dirty="0">
                        <a:latin typeface="Calibri" pitchFamily="34" charset="0"/>
                        <a:cs typeface="Calibri" pitchFamily="34" charset="0"/>
                      </a:endParaRPr>
                    </a:p>
                  </a:txBody>
                  <a:tcPr>
                    <a:solidFill>
                      <a:schemeClr val="bg1">
                        <a:lumMod val="85000"/>
                      </a:schemeClr>
                    </a:solidFill>
                  </a:tcPr>
                </a:tc>
              </a:tr>
              <a:tr h="256341">
                <a:tc gridSpan="2">
                  <a:txBody>
                    <a:bodyPr/>
                    <a:lstStyle/>
                    <a:p>
                      <a:pPr marL="119063" indent="-119063">
                        <a:buFont typeface="Arial" pitchFamily="34" charset="0"/>
                        <a:buChar char="•"/>
                      </a:pPr>
                      <a:r>
                        <a:rPr lang="en-US" sz="1200" dirty="0" smtClean="0">
                          <a:latin typeface="Calibri" pitchFamily="34" charset="0"/>
                          <a:cs typeface="Calibri" pitchFamily="34" charset="0"/>
                        </a:rPr>
                        <a:t>Excellent way to leverage third party capital</a:t>
                      </a:r>
                    </a:p>
                    <a:p>
                      <a:pPr marL="119063" indent="-119063">
                        <a:buFont typeface="Arial" pitchFamily="34" charset="0"/>
                        <a:buChar char="•"/>
                      </a:pPr>
                      <a:r>
                        <a:rPr lang="en-US" sz="1200" dirty="0" smtClean="0">
                          <a:latin typeface="Calibri" pitchFamily="34" charset="0"/>
                          <a:cs typeface="Calibri" pitchFamily="34" charset="0"/>
                        </a:rPr>
                        <a:t>Leverage ratios</a:t>
                      </a:r>
                      <a:r>
                        <a:rPr lang="en-US" sz="1200" baseline="0" dirty="0" smtClean="0">
                          <a:latin typeface="Calibri" pitchFamily="34" charset="0"/>
                          <a:cs typeface="Calibri" pitchFamily="34" charset="0"/>
                        </a:rPr>
                        <a:t> can be as high as 20:1</a:t>
                      </a:r>
                    </a:p>
                    <a:p>
                      <a:pPr marL="119063" indent="-119063">
                        <a:buFont typeface="Arial" pitchFamily="34" charset="0"/>
                        <a:buChar char="•"/>
                      </a:pPr>
                      <a:r>
                        <a:rPr lang="en-US" sz="1200" baseline="0" dirty="0" smtClean="0">
                          <a:latin typeface="Calibri" pitchFamily="34" charset="0"/>
                          <a:cs typeface="Calibri" pitchFamily="34" charset="0"/>
                        </a:rPr>
                        <a:t>Can be sustainable if replenished by third parties </a:t>
                      </a:r>
                    </a:p>
                    <a:p>
                      <a:pPr marL="119063" indent="-119063">
                        <a:buFont typeface="Arial" pitchFamily="34" charset="0"/>
                        <a:buChar char="•"/>
                      </a:pPr>
                      <a:r>
                        <a:rPr lang="en-US" sz="1200" baseline="0" dirty="0" smtClean="0">
                          <a:latin typeface="Calibri" pitchFamily="34" charset="0"/>
                          <a:cs typeface="Calibri" pitchFamily="34" charset="0"/>
                        </a:rPr>
                        <a:t>Can support secondary markets</a:t>
                      </a:r>
                    </a:p>
                    <a:p>
                      <a:pPr marL="119063" indent="-119063">
                        <a:buFont typeface="Arial" pitchFamily="34" charset="0"/>
                        <a:buChar char="•"/>
                      </a:pPr>
                      <a:r>
                        <a:rPr lang="en-US" sz="1200" baseline="0" dirty="0" smtClean="0">
                          <a:latin typeface="Calibri" pitchFamily="34" charset="0"/>
                          <a:cs typeface="Calibri" pitchFamily="34" charset="0"/>
                        </a:rPr>
                        <a:t>Liability is capped at the amount of loan loss reserve</a:t>
                      </a:r>
                      <a:endParaRPr lang="en-US" sz="1200" dirty="0">
                        <a:latin typeface="Calibri" pitchFamily="34" charset="0"/>
                        <a:cs typeface="Calibri" pitchFamily="34" charset="0"/>
                      </a:endParaRPr>
                    </a:p>
                  </a:txBody>
                  <a:tcPr>
                    <a:solidFill>
                      <a:schemeClr val="bg1">
                        <a:lumMod val="85000"/>
                      </a:schemeClr>
                    </a:solidFill>
                  </a:tcPr>
                </a:tc>
                <a:tc hMerge="1">
                  <a:txBody>
                    <a:bodyPr/>
                    <a:lstStyle/>
                    <a:p>
                      <a:endParaRPr lang="en-US"/>
                    </a:p>
                  </a:txBody>
                  <a:tcPr/>
                </a:tc>
                <a:tc>
                  <a:txBody>
                    <a:bodyPr/>
                    <a:lstStyle/>
                    <a:p>
                      <a:pPr marL="119063" indent="-119063">
                        <a:buFont typeface="Arial" pitchFamily="34" charset="0"/>
                        <a:buChar char="•"/>
                      </a:pPr>
                      <a:r>
                        <a:rPr lang="en-US" sz="1200" dirty="0" smtClean="0">
                          <a:latin typeface="Calibri" pitchFamily="34" charset="0"/>
                          <a:cs typeface="Calibri" pitchFamily="34" charset="0"/>
                        </a:rPr>
                        <a:t>Can be perceived (wrongly)</a:t>
                      </a:r>
                      <a:r>
                        <a:rPr lang="en-US" sz="1200" baseline="0" dirty="0" smtClean="0">
                          <a:latin typeface="Calibri" pitchFamily="34" charset="0"/>
                          <a:cs typeface="Calibri" pitchFamily="34" charset="0"/>
                        </a:rPr>
                        <a:t> as a subsidy to financial </a:t>
                      </a:r>
                      <a:r>
                        <a:rPr lang="en-US" sz="1200" baseline="0" dirty="0" smtClean="0">
                          <a:latin typeface="Calibri" pitchFamily="34" charset="0"/>
                          <a:cs typeface="Calibri" pitchFamily="34" charset="0"/>
                        </a:rPr>
                        <a:t>partners</a:t>
                      </a:r>
                    </a:p>
                    <a:p>
                      <a:pPr marL="119063" indent="-119063">
                        <a:buFont typeface="Arial" pitchFamily="34" charset="0"/>
                        <a:buChar char="•"/>
                      </a:pPr>
                      <a:r>
                        <a:rPr lang="en-US" sz="1200" baseline="0" dirty="0" smtClean="0">
                          <a:latin typeface="Calibri" pitchFamily="34" charset="0"/>
                          <a:cs typeface="Calibri" pitchFamily="34" charset="0"/>
                        </a:rPr>
                        <a:t>Often takes time to establish partnership and agree on structure with lending institutions </a:t>
                      </a:r>
                      <a:endParaRPr lang="en-US" sz="1200" baseline="0" dirty="0" smtClean="0">
                        <a:latin typeface="Calibri" pitchFamily="34" charset="0"/>
                        <a:cs typeface="Calibri" pitchFamily="34" charset="0"/>
                      </a:endParaRPr>
                    </a:p>
                    <a:p>
                      <a:pPr marL="119063" indent="-119063">
                        <a:buFont typeface="Arial" pitchFamily="34" charset="0"/>
                        <a:buChar char="•"/>
                      </a:pPr>
                      <a:endParaRPr lang="en-US" sz="1200" baseline="0" dirty="0" smtClean="0">
                        <a:latin typeface="Calibri" pitchFamily="34" charset="0"/>
                        <a:cs typeface="Calibri" pitchFamily="34" charset="0"/>
                      </a:endParaRPr>
                    </a:p>
                  </a:txBody>
                  <a:tcPr>
                    <a:solidFill>
                      <a:schemeClr val="bg1">
                        <a:lumMod val="85000"/>
                      </a:schemeClr>
                    </a:solidFill>
                  </a:tcPr>
                </a:tc>
              </a:tr>
              <a:tr h="256341">
                <a:tc gridSpan="3">
                  <a:txBody>
                    <a:bodyPr/>
                    <a:lstStyle/>
                    <a:p>
                      <a:endParaRPr lang="en-US" sz="1200" dirty="0">
                        <a:latin typeface="Calibri" pitchFamily="34" charset="0"/>
                        <a:cs typeface="Calibri" pitchFamily="34" charset="0"/>
                      </a:endParaRPr>
                    </a:p>
                  </a:txBody>
                  <a:tcPr>
                    <a:noFill/>
                  </a:tcPr>
                </a:tc>
                <a:tc hMerge="1">
                  <a:txBody>
                    <a:bodyPr/>
                    <a:lstStyle/>
                    <a:p>
                      <a:pPr marL="119063" indent="-119063">
                        <a:buFont typeface="Arial" pitchFamily="34" charset="0"/>
                        <a:buChar char="•"/>
                      </a:pPr>
                      <a:endParaRPr lang="en-US" sz="1000" dirty="0" smtClean="0"/>
                    </a:p>
                  </a:txBody>
                  <a:tcPr>
                    <a:solidFill>
                      <a:schemeClr val="bg1">
                        <a:lumMod val="85000"/>
                      </a:schemeClr>
                    </a:solidFill>
                  </a:tcPr>
                </a:tc>
                <a:tc hMerge="1">
                  <a:txBody>
                    <a:bodyPr/>
                    <a:lstStyle/>
                    <a:p>
                      <a:endParaRPr lang="en-US"/>
                    </a:p>
                  </a:txBody>
                  <a:tcPr/>
                </a:tc>
              </a:tr>
              <a:tr h="256341">
                <a:tc>
                  <a:txBody>
                    <a:bodyPr/>
                    <a:lstStyle/>
                    <a:p>
                      <a:r>
                        <a:rPr lang="en-US" sz="1200" b="1" dirty="0" smtClean="0">
                          <a:latin typeface="Calibri" pitchFamily="34" charset="0"/>
                          <a:cs typeface="Calibri" pitchFamily="34" charset="0"/>
                        </a:rPr>
                        <a:t>Program</a:t>
                      </a:r>
                      <a:r>
                        <a:rPr lang="en-US" sz="1200" b="1" baseline="0" dirty="0" smtClean="0">
                          <a:latin typeface="Calibri" pitchFamily="34" charset="0"/>
                          <a:cs typeface="Calibri" pitchFamily="34" charset="0"/>
                        </a:rPr>
                        <a:t> </a:t>
                      </a:r>
                    </a:p>
                    <a:p>
                      <a:r>
                        <a:rPr lang="en-US" sz="1200" b="1" dirty="0" smtClean="0">
                          <a:latin typeface="Calibri" pitchFamily="34" charset="0"/>
                          <a:cs typeface="Calibri" pitchFamily="34" charset="0"/>
                        </a:rPr>
                        <a:t>Example</a:t>
                      </a:r>
                      <a:endParaRPr lang="en-US" sz="1200" b="1" dirty="0">
                        <a:latin typeface="Calibri" pitchFamily="34" charset="0"/>
                        <a:cs typeface="Calibri" pitchFamily="34" charset="0"/>
                      </a:endParaRPr>
                    </a:p>
                  </a:txBody>
                  <a:tcPr>
                    <a:solidFill>
                      <a:schemeClr val="bg1">
                        <a:lumMod val="85000"/>
                      </a:schemeClr>
                    </a:solidFill>
                  </a:tcPr>
                </a:tc>
                <a:tc gridSpan="2">
                  <a:txBody>
                    <a:bodyPr/>
                    <a:lstStyle/>
                    <a:p>
                      <a:pPr marL="119063" indent="-119063">
                        <a:buFont typeface="Arial" pitchFamily="34" charset="0"/>
                        <a:buChar char="•"/>
                      </a:pPr>
                      <a:r>
                        <a:rPr lang="en-US" sz="1200" dirty="0" smtClean="0">
                          <a:latin typeface="Calibri" pitchFamily="34" charset="0"/>
                          <a:cs typeface="Calibri" pitchFamily="34" charset="0"/>
                        </a:rPr>
                        <a:t>Michigan SAVES provides a 5% LLR to a local bank that provides unsecured loans for home</a:t>
                      </a:r>
                      <a:r>
                        <a:rPr lang="en-US" sz="1200" baseline="0" dirty="0" smtClean="0">
                          <a:latin typeface="Calibri" pitchFamily="34" charset="0"/>
                          <a:cs typeface="Calibri" pitchFamily="34" charset="0"/>
                        </a:rPr>
                        <a:t> energy retrofits for up to 10 years,</a:t>
                      </a:r>
                      <a:endParaRPr lang="en-US" sz="1200" dirty="0" smtClean="0">
                        <a:latin typeface="Calibri" pitchFamily="34" charset="0"/>
                        <a:cs typeface="Calibri" pitchFamily="34" charset="0"/>
                      </a:endParaRPr>
                    </a:p>
                  </a:txBody>
                  <a:tcPr>
                    <a:solidFill>
                      <a:schemeClr val="bg1">
                        <a:lumMod val="85000"/>
                      </a:schemeClr>
                    </a:solidFill>
                  </a:tcPr>
                </a:tc>
                <a:tc hMerge="1">
                  <a:txBody>
                    <a:bodyPr/>
                    <a:lstStyle/>
                    <a:p>
                      <a:endParaRPr lang="en-US"/>
                    </a:p>
                  </a:txBody>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163"/>
            <a:ext cx="8229600" cy="731837"/>
          </a:xfrm>
        </p:spPr>
        <p:txBody>
          <a:bodyPr anchor="ctr"/>
          <a:lstStyle/>
          <a:p>
            <a:pPr algn="ctr"/>
            <a:r>
              <a:rPr lang="en-US" dirty="0" smtClean="0"/>
              <a:t>On-Bill Financing – Overview </a:t>
            </a:r>
            <a:endParaRPr lang="en-US" dirty="0"/>
          </a:p>
        </p:txBody>
      </p:sp>
      <p:sp>
        <p:nvSpPr>
          <p:cNvPr id="4" name="Slide Number Placeholder 3"/>
          <p:cNvSpPr>
            <a:spLocks noGrp="1"/>
          </p:cNvSpPr>
          <p:nvPr>
            <p:ph type="sldNum" sz="quarter" idx="10"/>
          </p:nvPr>
        </p:nvSpPr>
        <p:spPr/>
        <p:txBody>
          <a:bodyPr/>
          <a:lstStyle/>
          <a:p>
            <a:r>
              <a:rPr lang="en-US" smtClean="0"/>
              <a:t>Slide </a:t>
            </a:r>
            <a:fld id="{9C97EFF2-2FF5-47DC-89B9-C9403487E7B1}" type="slidenum">
              <a:rPr lang="en-US" smtClean="0"/>
              <a:pPr/>
              <a:t>7</a:t>
            </a:fld>
            <a:endParaRPr lang="en-US"/>
          </a:p>
        </p:txBody>
      </p:sp>
      <p:graphicFrame>
        <p:nvGraphicFramePr>
          <p:cNvPr id="9" name="Content Placeholder 4"/>
          <p:cNvGraphicFramePr>
            <a:graphicFrameLocks/>
          </p:cNvGraphicFramePr>
          <p:nvPr/>
        </p:nvGraphicFramePr>
        <p:xfrm>
          <a:off x="457200" y="1676400"/>
          <a:ext cx="8229600" cy="3657600"/>
        </p:xfrm>
        <a:graphic>
          <a:graphicData uri="http://schemas.openxmlformats.org/drawingml/2006/table">
            <a:tbl>
              <a:tblPr firstRow="1" bandRow="1">
                <a:tableStyleId>{5C22544A-7EE6-4342-B048-85BDC9FD1C3A}</a:tableStyleId>
              </a:tblPr>
              <a:tblGrid>
                <a:gridCol w="1066800"/>
                <a:gridCol w="3048000"/>
                <a:gridCol w="4114800"/>
              </a:tblGrid>
              <a:tr h="653143">
                <a:tc>
                  <a:txBody>
                    <a:bodyPr/>
                    <a:lstStyle/>
                    <a:p>
                      <a:r>
                        <a:rPr lang="en-US" sz="1200" dirty="0" smtClean="0">
                          <a:latin typeface="Calibri" pitchFamily="34" charset="0"/>
                          <a:cs typeface="Calibri" pitchFamily="34" charset="0"/>
                        </a:rPr>
                        <a:t>Description</a:t>
                      </a:r>
                    </a:p>
                  </a:txBody>
                  <a:tcPr/>
                </a:tc>
                <a:tc gridSpan="2">
                  <a:txBody>
                    <a:bodyPr/>
                    <a:lstStyle/>
                    <a:p>
                      <a:pPr marL="119063" indent="-119063">
                        <a:buFont typeface="Arial" pitchFamily="34" charset="0"/>
                        <a:buChar char="•"/>
                      </a:pPr>
                      <a:r>
                        <a:rPr lang="en-US" sz="1200" b="0" dirty="0" smtClean="0">
                          <a:latin typeface="Calibri" pitchFamily="34" charset="0"/>
                          <a:cs typeface="Calibri" pitchFamily="34" charset="0"/>
                        </a:rPr>
                        <a:t>Utility or other entity (such as a third party financial institution) incurs cost of efficiency</a:t>
                      </a:r>
                      <a:r>
                        <a:rPr lang="en-US" sz="1200" b="0" baseline="0" dirty="0" smtClean="0">
                          <a:latin typeface="Calibri" pitchFamily="34" charset="0"/>
                          <a:cs typeface="Calibri" pitchFamily="34" charset="0"/>
                        </a:rPr>
                        <a:t> or renewable improvement </a:t>
                      </a:r>
                      <a:r>
                        <a:rPr lang="en-US" sz="1200" b="0" dirty="0" smtClean="0">
                          <a:latin typeface="Calibri" pitchFamily="34" charset="0"/>
                          <a:cs typeface="Calibri" pitchFamily="34" charset="0"/>
                        </a:rPr>
                        <a:t>and the customer repays the investment through a charge on their monthly utility bill. </a:t>
                      </a:r>
                    </a:p>
                    <a:p>
                      <a:pPr marL="119063" marR="0" indent="-1190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dirty="0" smtClean="0">
                          <a:latin typeface="Calibri" pitchFamily="34" charset="0"/>
                          <a:cs typeface="Calibri" pitchFamily="34" charset="0"/>
                        </a:rPr>
                        <a:t>Allows for a streamlined process as utilities already have a billing relationship with their customers, as well as access to information about their energy usage patterns and payment history.</a:t>
                      </a:r>
                    </a:p>
                    <a:p>
                      <a:pPr marL="119063" indent="-119063">
                        <a:buFont typeface="Arial" pitchFamily="34" charset="0"/>
                        <a:buChar char="•"/>
                      </a:pPr>
                      <a:r>
                        <a:rPr lang="en-US" sz="1200" b="0" dirty="0" smtClean="0">
                          <a:latin typeface="Calibri" pitchFamily="34" charset="0"/>
                          <a:cs typeface="Calibri" pitchFamily="34" charset="0"/>
                        </a:rPr>
                        <a:t>Typically </a:t>
                      </a:r>
                      <a:r>
                        <a:rPr lang="en-US" sz="1200" b="0" dirty="0" smtClean="0">
                          <a:latin typeface="Calibri" pitchFamily="34" charset="0"/>
                          <a:cs typeface="Calibri" pitchFamily="34" charset="0"/>
                        </a:rPr>
                        <a:t>enjoys lower default rates due to the association with the customer’s utility</a:t>
                      </a:r>
                      <a:r>
                        <a:rPr lang="en-US" sz="1200" b="0" baseline="0" dirty="0" smtClean="0">
                          <a:latin typeface="Calibri" pitchFamily="34" charset="0"/>
                          <a:cs typeface="Calibri" pitchFamily="34" charset="0"/>
                        </a:rPr>
                        <a:t> bill.</a:t>
                      </a:r>
                      <a:endParaRPr lang="en-US" sz="1200" b="0" dirty="0" smtClean="0">
                        <a:latin typeface="Calibri" pitchFamily="34" charset="0"/>
                        <a:cs typeface="Calibri" pitchFamily="34" charset="0"/>
                      </a:endParaRPr>
                    </a:p>
                  </a:txBody>
                  <a:tcPr/>
                </a:tc>
                <a:tc hMerge="1">
                  <a:txBody>
                    <a:bodyPr/>
                    <a:lstStyle/>
                    <a:p>
                      <a:endParaRPr lang="en-US"/>
                    </a:p>
                  </a:txBody>
                  <a:tcPr/>
                </a:tc>
              </a:tr>
              <a:tr h="256341">
                <a:tc>
                  <a:txBody>
                    <a:bodyPr/>
                    <a:lstStyle/>
                    <a:p>
                      <a:endParaRPr lang="en-US" sz="1200" dirty="0">
                        <a:latin typeface="Calibri" pitchFamily="34" charset="0"/>
                        <a:cs typeface="Calibri" pitchFamily="34" charset="0"/>
                      </a:endParaRPr>
                    </a:p>
                  </a:txBody>
                  <a:tcPr>
                    <a:noFill/>
                  </a:tcPr>
                </a:tc>
                <a:tc gridSpan="2">
                  <a:txBody>
                    <a:bodyPr/>
                    <a:lstStyle/>
                    <a:p>
                      <a:pPr marL="119063" indent="-119063">
                        <a:buFont typeface="Arial" pitchFamily="34" charset="0"/>
                        <a:buChar char="•"/>
                      </a:pPr>
                      <a:endParaRPr lang="en-US" sz="1200" dirty="0">
                        <a:latin typeface="Calibri" pitchFamily="34" charset="0"/>
                        <a:cs typeface="Calibri" pitchFamily="34" charset="0"/>
                      </a:endParaRPr>
                    </a:p>
                  </a:txBody>
                  <a:tcPr>
                    <a:noFill/>
                  </a:tcPr>
                </a:tc>
                <a:tc hMerge="1">
                  <a:txBody>
                    <a:bodyPr/>
                    <a:lstStyle/>
                    <a:p>
                      <a:endParaRPr lang="en-US"/>
                    </a:p>
                  </a:txBody>
                  <a:tcPr/>
                </a:tc>
              </a:tr>
              <a:tr h="256341">
                <a:tc gridSpan="2">
                  <a:txBody>
                    <a:bodyPr/>
                    <a:lstStyle/>
                    <a:p>
                      <a:r>
                        <a:rPr lang="en-US" sz="1200" b="1" u="sng" dirty="0" smtClean="0">
                          <a:latin typeface="Calibri" pitchFamily="34" charset="0"/>
                          <a:cs typeface="Calibri" pitchFamily="34" charset="0"/>
                        </a:rPr>
                        <a:t>Strengths</a:t>
                      </a:r>
                      <a:endParaRPr lang="en-US" sz="1200" b="1" u="sng" dirty="0">
                        <a:latin typeface="Calibri" pitchFamily="34" charset="0"/>
                        <a:cs typeface="Calibri" pitchFamily="34" charset="0"/>
                      </a:endParaRPr>
                    </a:p>
                  </a:txBody>
                  <a:tcPr>
                    <a:solidFill>
                      <a:schemeClr val="bg1">
                        <a:lumMod val="85000"/>
                      </a:schemeClr>
                    </a:solidFill>
                  </a:tcPr>
                </a:tc>
                <a:tc hMerge="1">
                  <a:txBody>
                    <a:bodyPr/>
                    <a:lstStyle/>
                    <a:p>
                      <a:pPr marL="119063" indent="-119063">
                        <a:buFont typeface="Arial" pitchFamily="34" charset="0"/>
                        <a:buChar char="•"/>
                      </a:pPr>
                      <a:endParaRPr lang="en-US" sz="1000" dirty="0"/>
                    </a:p>
                  </a:txBody>
                  <a:tcPr>
                    <a:solidFill>
                      <a:schemeClr val="bg1">
                        <a:lumMod val="85000"/>
                      </a:schemeClr>
                    </a:solidFill>
                  </a:tcPr>
                </a:tc>
                <a:tc>
                  <a:txBody>
                    <a:bodyPr/>
                    <a:lstStyle/>
                    <a:p>
                      <a:r>
                        <a:rPr lang="en-US" sz="1200" b="1" u="sng" dirty="0" smtClean="0">
                          <a:latin typeface="Calibri" pitchFamily="34" charset="0"/>
                          <a:cs typeface="Calibri" pitchFamily="34" charset="0"/>
                        </a:rPr>
                        <a:t>Weaknesses</a:t>
                      </a:r>
                      <a:endParaRPr lang="en-US" sz="1200" b="1" u="sng" dirty="0">
                        <a:latin typeface="Calibri" pitchFamily="34" charset="0"/>
                        <a:cs typeface="Calibri" pitchFamily="34" charset="0"/>
                      </a:endParaRPr>
                    </a:p>
                  </a:txBody>
                  <a:tcPr>
                    <a:solidFill>
                      <a:schemeClr val="bg1">
                        <a:lumMod val="85000"/>
                      </a:schemeClr>
                    </a:solidFill>
                  </a:tcPr>
                </a:tc>
              </a:tr>
              <a:tr h="256341">
                <a:tc gridSpan="2">
                  <a:txBody>
                    <a:bodyPr/>
                    <a:lstStyle/>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Savings paired directly with repayment on the same bill</a:t>
                      </a:r>
                    </a:p>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Can use capital from a variety of sources</a:t>
                      </a:r>
                    </a:p>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Can be tied to the “meter” – transferring liability</a:t>
                      </a:r>
                      <a:r>
                        <a:rPr lang="en-US" sz="1200" kern="1200" baseline="0" dirty="0" smtClean="0">
                          <a:solidFill>
                            <a:schemeClr val="dk1"/>
                          </a:solidFill>
                          <a:latin typeface="Calibri" pitchFamily="34" charset="0"/>
                          <a:ea typeface="+mn-ea"/>
                          <a:cs typeface="Calibri" pitchFamily="34" charset="0"/>
                        </a:rPr>
                        <a:t> for the loan to the next owner</a:t>
                      </a:r>
                      <a:endParaRPr lang="en-US" sz="1200" kern="1200" dirty="0" smtClean="0">
                        <a:solidFill>
                          <a:schemeClr val="dk1"/>
                        </a:solidFill>
                        <a:latin typeface="Calibri" pitchFamily="34" charset="0"/>
                        <a:ea typeface="+mn-ea"/>
                        <a:cs typeface="Calibri" pitchFamily="34" charset="0"/>
                      </a:endParaRPr>
                    </a:p>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Provides a secure revenue stream since failure to pay is often tied to disconnection</a:t>
                      </a:r>
                    </a:p>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Can use past bill repayment as a proxy for </a:t>
                      </a:r>
                      <a:r>
                        <a:rPr lang="en-US" sz="1200" kern="1200" dirty="0" smtClean="0">
                          <a:solidFill>
                            <a:schemeClr val="dk1"/>
                          </a:solidFill>
                          <a:latin typeface="Calibri" pitchFamily="34" charset="0"/>
                          <a:ea typeface="+mn-ea"/>
                          <a:cs typeface="Calibri" pitchFamily="34" charset="0"/>
                        </a:rPr>
                        <a:t>credit</a:t>
                      </a:r>
                      <a:endParaRPr lang="en-US" sz="1200" kern="1200" dirty="0" smtClean="0">
                        <a:solidFill>
                          <a:schemeClr val="dk1"/>
                        </a:solidFill>
                        <a:latin typeface="Calibri" pitchFamily="34" charset="0"/>
                        <a:ea typeface="+mn-ea"/>
                        <a:cs typeface="Calibri" pitchFamily="34" charset="0"/>
                      </a:endParaRPr>
                    </a:p>
                  </a:txBody>
                  <a:tcPr>
                    <a:solidFill>
                      <a:schemeClr val="bg1">
                        <a:lumMod val="85000"/>
                      </a:schemeClr>
                    </a:solidFill>
                  </a:tcPr>
                </a:tc>
                <a:tc hMerge="1">
                  <a:txBody>
                    <a:bodyPr/>
                    <a:lstStyle/>
                    <a:p>
                      <a:endParaRPr lang="en-US"/>
                    </a:p>
                  </a:txBody>
                  <a:tcPr/>
                </a:tc>
                <a:tc>
                  <a:txBody>
                    <a:bodyPr/>
                    <a:lstStyle/>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Utilities are often reluctant to take on role of financing entity; potential exposure to consumer lending laws and alterations to billing systems are required.</a:t>
                      </a:r>
                    </a:p>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Can be extremely complicated to set up the multiple transfers</a:t>
                      </a:r>
                      <a:r>
                        <a:rPr lang="en-US" sz="1200" kern="1200" baseline="0" dirty="0" smtClean="0">
                          <a:solidFill>
                            <a:schemeClr val="dk1"/>
                          </a:solidFill>
                          <a:latin typeface="Calibri" pitchFamily="34" charset="0"/>
                          <a:ea typeface="+mn-ea"/>
                          <a:cs typeface="Calibri" pitchFamily="34" charset="0"/>
                        </a:rPr>
                        <a:t> of funds among different entities </a:t>
                      </a:r>
                      <a:r>
                        <a:rPr lang="en-US" sz="1200" kern="1200" dirty="0" smtClean="0">
                          <a:solidFill>
                            <a:schemeClr val="dk1"/>
                          </a:solidFill>
                          <a:latin typeface="Calibri" pitchFamily="34" charset="0"/>
                          <a:ea typeface="+mn-ea"/>
                          <a:cs typeface="Calibri" pitchFamily="34" charset="0"/>
                        </a:rPr>
                        <a:t>(on-bill tariff especially)</a:t>
                      </a:r>
                    </a:p>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Limited to shorter term financing (on-bill loan only</a:t>
                      </a:r>
                      <a:r>
                        <a:rPr lang="en-US" sz="1200" kern="1200" dirty="0" smtClean="0">
                          <a:solidFill>
                            <a:schemeClr val="dk1"/>
                          </a:solidFill>
                          <a:latin typeface="Calibri" pitchFamily="34" charset="0"/>
                          <a:ea typeface="+mn-ea"/>
                          <a:cs typeface="Calibri" pitchFamily="34" charset="0"/>
                        </a:rPr>
                        <a:t>)</a:t>
                      </a:r>
                      <a:endParaRPr lang="en-US" sz="1200" kern="1200" dirty="0" smtClean="0">
                        <a:solidFill>
                          <a:schemeClr val="dk1"/>
                        </a:solidFill>
                        <a:latin typeface="Calibri" pitchFamily="34" charset="0"/>
                        <a:ea typeface="+mn-ea"/>
                        <a:cs typeface="Calibri" pitchFamily="34" charset="0"/>
                      </a:endParaRPr>
                    </a:p>
                  </a:txBody>
                  <a:tcPr>
                    <a:solidFill>
                      <a:schemeClr val="bg1">
                        <a:lumMod val="85000"/>
                      </a:schemeClr>
                    </a:solidFill>
                  </a:tcPr>
                </a:tc>
              </a:tr>
              <a:tr h="256341">
                <a:tc gridSpan="3">
                  <a:txBody>
                    <a:bodyPr/>
                    <a:lstStyle/>
                    <a:p>
                      <a:endParaRPr lang="en-US" sz="1200" dirty="0">
                        <a:latin typeface="Calibri" pitchFamily="34" charset="0"/>
                        <a:cs typeface="Calibri" pitchFamily="34" charset="0"/>
                      </a:endParaRPr>
                    </a:p>
                  </a:txBody>
                  <a:tcPr>
                    <a:noFill/>
                  </a:tcPr>
                </a:tc>
                <a:tc hMerge="1">
                  <a:txBody>
                    <a:bodyPr/>
                    <a:lstStyle/>
                    <a:p>
                      <a:pPr marL="119063" indent="-119063">
                        <a:buFont typeface="Arial" pitchFamily="34" charset="0"/>
                        <a:buChar char="•"/>
                      </a:pPr>
                      <a:endParaRPr lang="en-US" sz="1000" dirty="0" smtClean="0"/>
                    </a:p>
                  </a:txBody>
                  <a:tcPr>
                    <a:noFill/>
                  </a:tcPr>
                </a:tc>
                <a:tc hMerge="1">
                  <a:txBody>
                    <a:bodyPr/>
                    <a:lstStyle/>
                    <a:p>
                      <a:endParaRPr lang="en-US"/>
                    </a:p>
                  </a:txBody>
                  <a:tcPr/>
                </a:tc>
              </a:tr>
              <a:tr h="256341">
                <a:tc>
                  <a:txBody>
                    <a:bodyPr/>
                    <a:lstStyle/>
                    <a:p>
                      <a:r>
                        <a:rPr lang="en-US" sz="1200" b="1" dirty="0" smtClean="0">
                          <a:latin typeface="Calibri" pitchFamily="34" charset="0"/>
                          <a:cs typeface="Calibri" pitchFamily="34" charset="0"/>
                        </a:rPr>
                        <a:t>Program</a:t>
                      </a:r>
                      <a:r>
                        <a:rPr lang="en-US" sz="1200" b="1" baseline="0" dirty="0" smtClean="0">
                          <a:latin typeface="Calibri" pitchFamily="34" charset="0"/>
                          <a:cs typeface="Calibri" pitchFamily="34" charset="0"/>
                        </a:rPr>
                        <a:t> </a:t>
                      </a:r>
                    </a:p>
                    <a:p>
                      <a:r>
                        <a:rPr lang="en-US" sz="1200" b="1" dirty="0" smtClean="0">
                          <a:latin typeface="Calibri" pitchFamily="34" charset="0"/>
                          <a:cs typeface="Calibri" pitchFamily="34" charset="0"/>
                        </a:rPr>
                        <a:t>Example</a:t>
                      </a:r>
                      <a:endParaRPr lang="en-US" sz="1200" b="1" dirty="0">
                        <a:latin typeface="Calibri" pitchFamily="34" charset="0"/>
                        <a:cs typeface="Calibri" pitchFamily="34" charset="0"/>
                      </a:endParaRPr>
                    </a:p>
                  </a:txBody>
                  <a:tcPr>
                    <a:solidFill>
                      <a:schemeClr val="bg1">
                        <a:lumMod val="85000"/>
                      </a:schemeClr>
                    </a:solidFill>
                  </a:tcPr>
                </a:tc>
                <a:tc gridSpan="2">
                  <a:txBody>
                    <a:bodyPr/>
                    <a:lstStyle/>
                    <a:p>
                      <a:pPr marL="119063" marR="0" indent="-1190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Clean Energy Works Portland has a joint venture between Energy Trust of Oregon and </a:t>
                      </a:r>
                      <a:r>
                        <a:rPr lang="en-US" sz="1200" dirty="0" err="1" smtClean="0"/>
                        <a:t>ShoreBank</a:t>
                      </a:r>
                      <a:r>
                        <a:rPr lang="en-US" sz="1200" dirty="0" smtClean="0"/>
                        <a:t> Enterprise </a:t>
                      </a:r>
                      <a:r>
                        <a:rPr lang="en-US" sz="1200" dirty="0" err="1" smtClean="0"/>
                        <a:t>Cascadia</a:t>
                      </a:r>
                      <a:r>
                        <a:rPr lang="en-US" sz="1200" dirty="0" smtClean="0"/>
                        <a:t> that is offering fixed interest loan (2-7%) for up to 20 years</a:t>
                      </a:r>
                    </a:p>
                  </a:txBody>
                  <a:tcPr>
                    <a:solidFill>
                      <a:schemeClr val="bg1">
                        <a:lumMod val="85000"/>
                      </a:schemeClr>
                    </a:solidFill>
                  </a:tcPr>
                </a:tc>
                <a:tc hMerge="1">
                  <a:txBody>
                    <a:bodyPr/>
                    <a:lstStyle/>
                    <a:p>
                      <a:endParaRPr lang="en-US"/>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10600" cy="731838"/>
          </a:xfrm>
        </p:spPr>
        <p:txBody>
          <a:bodyPr anchor="ctr"/>
          <a:lstStyle/>
          <a:p>
            <a:pPr algn="ctr"/>
            <a:r>
              <a:rPr lang="en-US" dirty="0" smtClean="0"/>
              <a:t>Qualified Energy Conservation Bonds (QECBs) </a:t>
            </a:r>
            <a:r>
              <a:rPr lang="en-US" dirty="0" smtClean="0"/>
              <a:t>– Overview </a:t>
            </a:r>
            <a:endParaRPr lang="en-US" dirty="0"/>
          </a:p>
        </p:txBody>
      </p:sp>
      <p:sp>
        <p:nvSpPr>
          <p:cNvPr id="4" name="Slide Number Placeholder 3"/>
          <p:cNvSpPr>
            <a:spLocks noGrp="1"/>
          </p:cNvSpPr>
          <p:nvPr>
            <p:ph type="sldNum" sz="quarter" idx="10"/>
          </p:nvPr>
        </p:nvSpPr>
        <p:spPr/>
        <p:txBody>
          <a:bodyPr/>
          <a:lstStyle/>
          <a:p>
            <a:pPr>
              <a:defRPr/>
            </a:pPr>
            <a:r>
              <a:rPr lang="en-US" smtClean="0"/>
              <a:t>Slide </a:t>
            </a:r>
            <a:fld id="{9C97EFF2-2FF5-47DC-89B9-C9403487E7B1}" type="slidenum">
              <a:rPr lang="en-US" smtClean="0"/>
              <a:pPr>
                <a:defRPr/>
              </a:pPr>
              <a:t>8</a:t>
            </a:fld>
            <a:endParaRPr lang="en-US"/>
          </a:p>
        </p:txBody>
      </p:sp>
      <p:graphicFrame>
        <p:nvGraphicFramePr>
          <p:cNvPr id="9" name="Content Placeholder 4"/>
          <p:cNvGraphicFramePr>
            <a:graphicFrameLocks/>
          </p:cNvGraphicFramePr>
          <p:nvPr/>
        </p:nvGraphicFramePr>
        <p:xfrm>
          <a:off x="457200" y="1676400"/>
          <a:ext cx="8229600" cy="3916680"/>
        </p:xfrm>
        <a:graphic>
          <a:graphicData uri="http://schemas.openxmlformats.org/drawingml/2006/table">
            <a:tbl>
              <a:tblPr firstRow="1" bandRow="1">
                <a:tableStyleId>{5C22544A-7EE6-4342-B048-85BDC9FD1C3A}</a:tableStyleId>
              </a:tblPr>
              <a:tblGrid>
                <a:gridCol w="1066800"/>
                <a:gridCol w="3048000"/>
                <a:gridCol w="4114800"/>
              </a:tblGrid>
              <a:tr h="653143">
                <a:tc>
                  <a:txBody>
                    <a:bodyPr/>
                    <a:lstStyle/>
                    <a:p>
                      <a:r>
                        <a:rPr lang="en-US" sz="1200" dirty="0" smtClean="0">
                          <a:latin typeface="Calibri" pitchFamily="34" charset="0"/>
                          <a:cs typeface="Calibri" pitchFamily="34" charset="0"/>
                        </a:rPr>
                        <a:t>Description</a:t>
                      </a:r>
                    </a:p>
                  </a:txBody>
                  <a:tcPr/>
                </a:tc>
                <a:tc gridSpan="2">
                  <a:txBody>
                    <a:bodyPr/>
                    <a:lstStyle/>
                    <a:p>
                      <a:pPr marL="119063" indent="-119063">
                        <a:spcAft>
                          <a:spcPts val="0"/>
                        </a:spcAft>
                        <a:buFont typeface="Arial" pitchFamily="34" charset="0"/>
                        <a:buChar char="•"/>
                      </a:pPr>
                      <a:r>
                        <a:rPr lang="en-US" sz="1200" b="0" dirty="0" smtClean="0">
                          <a:solidFill>
                            <a:schemeClr val="bg1"/>
                          </a:solidFill>
                          <a:latin typeface="Calibri" pitchFamily="34" charset="0"/>
                          <a:cs typeface="Calibri" pitchFamily="34" charset="0"/>
                        </a:rPr>
                        <a:t>Qualified Energy Conservation</a:t>
                      </a:r>
                      <a:r>
                        <a:rPr lang="en-US" sz="1200" b="0" baseline="0" dirty="0" smtClean="0">
                          <a:solidFill>
                            <a:schemeClr val="bg1"/>
                          </a:solidFill>
                          <a:latin typeface="Calibri" pitchFamily="34" charset="0"/>
                          <a:cs typeface="Calibri" pitchFamily="34" charset="0"/>
                        </a:rPr>
                        <a:t> Bonds (QECBs) may be issued by state, local and tribal governments to finance qualified energy conservation projects, with a minimum of 70% used for governmental purposes.</a:t>
                      </a:r>
                    </a:p>
                    <a:p>
                      <a:pPr marL="576263" lvl="1" indent="-119063">
                        <a:spcAft>
                          <a:spcPts val="0"/>
                        </a:spcAft>
                        <a:buFont typeface="Arial" pitchFamily="34" charset="0"/>
                        <a:buChar char="•"/>
                      </a:pPr>
                      <a:r>
                        <a:rPr lang="en-US" sz="1200" b="0" baseline="0" dirty="0" smtClean="0">
                          <a:solidFill>
                            <a:schemeClr val="bg1"/>
                          </a:solidFill>
                          <a:latin typeface="Calibri" pitchFamily="34" charset="0"/>
                          <a:cs typeface="Calibri" pitchFamily="34" charset="0"/>
                        </a:rPr>
                        <a:t>Qualified projects are defined broadly (detailed discussion to follow).   Examples of qualified projects include energy efficiency capital expenditures in public buildings, green community programs, renewable energy production, various research and development, efficiency/energy reduction measures for mass transit, and energy efficiency education campaigns. </a:t>
                      </a:r>
                    </a:p>
                    <a:p>
                      <a:pPr marL="576263" lvl="1" indent="-119063">
                        <a:spcAft>
                          <a:spcPts val="0"/>
                        </a:spcAft>
                        <a:buFont typeface="Arial" pitchFamily="34" charset="0"/>
                        <a:buChar char="•"/>
                      </a:pPr>
                      <a:r>
                        <a:rPr lang="en-US" sz="1200" b="0" baseline="0" dirty="0" smtClean="0">
                          <a:solidFill>
                            <a:schemeClr val="bg1"/>
                          </a:solidFill>
                          <a:latin typeface="Calibri" pitchFamily="34" charset="0"/>
                          <a:cs typeface="Calibri" pitchFamily="34" charset="0"/>
                        </a:rPr>
                        <a:t>Treasury allocated $3.2 billion in bonds to states based on population </a:t>
                      </a:r>
                    </a:p>
                    <a:p>
                      <a:pPr marL="119063" marR="0" lvl="0" indent="-1190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smtClean="0">
                          <a:solidFill>
                            <a:schemeClr val="bg1"/>
                          </a:solidFill>
                          <a:latin typeface="Calibri" pitchFamily="34" charset="0"/>
                          <a:cs typeface="Calibri" pitchFamily="34" charset="0"/>
                        </a:rPr>
                        <a:t>QECBs </a:t>
                      </a:r>
                      <a:r>
                        <a:rPr lang="en-US" sz="1200" b="0" baseline="0" dirty="0" smtClean="0">
                          <a:solidFill>
                            <a:schemeClr val="bg1"/>
                          </a:solidFill>
                          <a:latin typeface="Calibri" pitchFamily="34" charset="0"/>
                          <a:cs typeface="Calibri" pitchFamily="34" charset="0"/>
                        </a:rPr>
                        <a:t>/ CREBs were originally structured as tax credit bonds but have been converted to direct subsidy bonds whereby the issuer pays the investor a taxable coupon and receives a direct rebate from the U.S. Treasury. </a:t>
                      </a:r>
                    </a:p>
                  </a:txBody>
                  <a:tcPr/>
                </a:tc>
                <a:tc hMerge="1">
                  <a:txBody>
                    <a:bodyPr/>
                    <a:lstStyle/>
                    <a:p>
                      <a:endParaRPr lang="en-US"/>
                    </a:p>
                  </a:txBody>
                  <a:tcPr/>
                </a:tc>
              </a:tr>
              <a:tr h="256341">
                <a:tc>
                  <a:txBody>
                    <a:bodyPr/>
                    <a:lstStyle/>
                    <a:p>
                      <a:endParaRPr lang="en-US" sz="1200" dirty="0">
                        <a:latin typeface="Calibri" pitchFamily="34" charset="0"/>
                        <a:cs typeface="Calibri" pitchFamily="34" charset="0"/>
                      </a:endParaRPr>
                    </a:p>
                  </a:txBody>
                  <a:tcPr>
                    <a:noFill/>
                  </a:tcPr>
                </a:tc>
                <a:tc gridSpan="2">
                  <a:txBody>
                    <a:bodyPr/>
                    <a:lstStyle/>
                    <a:p>
                      <a:pPr marL="119063" indent="-119063">
                        <a:buFont typeface="Arial" pitchFamily="34" charset="0"/>
                        <a:buChar char="•"/>
                      </a:pPr>
                      <a:endParaRPr lang="en-US" sz="1200" dirty="0">
                        <a:latin typeface="Calibri" pitchFamily="34" charset="0"/>
                        <a:cs typeface="Calibri" pitchFamily="34" charset="0"/>
                      </a:endParaRPr>
                    </a:p>
                  </a:txBody>
                  <a:tcPr>
                    <a:noFill/>
                  </a:tcPr>
                </a:tc>
                <a:tc hMerge="1">
                  <a:txBody>
                    <a:bodyPr/>
                    <a:lstStyle/>
                    <a:p>
                      <a:endParaRPr lang="en-US"/>
                    </a:p>
                  </a:txBody>
                  <a:tcPr/>
                </a:tc>
              </a:tr>
              <a:tr h="256341">
                <a:tc gridSpan="2">
                  <a:txBody>
                    <a:bodyPr/>
                    <a:lstStyle/>
                    <a:p>
                      <a:r>
                        <a:rPr lang="en-US" sz="1200" b="1" u="sng" dirty="0" smtClean="0">
                          <a:latin typeface="Calibri" pitchFamily="34" charset="0"/>
                          <a:cs typeface="Calibri" pitchFamily="34" charset="0"/>
                        </a:rPr>
                        <a:t>Strengths</a:t>
                      </a:r>
                      <a:endParaRPr lang="en-US" sz="1200" b="1" u="sng" dirty="0">
                        <a:latin typeface="Calibri" pitchFamily="34" charset="0"/>
                        <a:cs typeface="Calibri" pitchFamily="34" charset="0"/>
                      </a:endParaRPr>
                    </a:p>
                  </a:txBody>
                  <a:tcPr>
                    <a:solidFill>
                      <a:schemeClr val="bg1">
                        <a:lumMod val="85000"/>
                      </a:schemeClr>
                    </a:solidFill>
                  </a:tcPr>
                </a:tc>
                <a:tc hMerge="1">
                  <a:txBody>
                    <a:bodyPr/>
                    <a:lstStyle/>
                    <a:p>
                      <a:pPr marL="119063" indent="-119063">
                        <a:buFont typeface="Arial" pitchFamily="34" charset="0"/>
                        <a:buChar char="•"/>
                      </a:pPr>
                      <a:endParaRPr lang="en-US" sz="1000" dirty="0"/>
                    </a:p>
                  </a:txBody>
                  <a:tcPr>
                    <a:solidFill>
                      <a:schemeClr val="bg1">
                        <a:lumMod val="85000"/>
                      </a:schemeClr>
                    </a:solidFill>
                  </a:tcPr>
                </a:tc>
                <a:tc>
                  <a:txBody>
                    <a:bodyPr/>
                    <a:lstStyle/>
                    <a:p>
                      <a:r>
                        <a:rPr lang="en-US" sz="1200" b="1" u="sng" dirty="0" smtClean="0">
                          <a:latin typeface="Calibri" pitchFamily="34" charset="0"/>
                          <a:cs typeface="Calibri" pitchFamily="34" charset="0"/>
                        </a:rPr>
                        <a:t>Weaknesses</a:t>
                      </a:r>
                      <a:endParaRPr lang="en-US" sz="1200" b="1" u="sng" dirty="0">
                        <a:latin typeface="Calibri" pitchFamily="34" charset="0"/>
                        <a:cs typeface="Calibri" pitchFamily="34" charset="0"/>
                      </a:endParaRPr>
                    </a:p>
                  </a:txBody>
                  <a:tcPr>
                    <a:solidFill>
                      <a:schemeClr val="bg1">
                        <a:lumMod val="85000"/>
                      </a:schemeClr>
                    </a:solidFill>
                  </a:tcPr>
                </a:tc>
              </a:tr>
              <a:tr h="256341">
                <a:tc gridSpan="2">
                  <a:txBody>
                    <a:bodyPr/>
                    <a:lstStyle/>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Provides significant source of private capital for state and local governments</a:t>
                      </a:r>
                      <a:r>
                        <a:rPr lang="en-US" sz="1200" kern="1200" baseline="0" dirty="0" smtClean="0">
                          <a:solidFill>
                            <a:schemeClr val="dk1"/>
                          </a:solidFill>
                          <a:latin typeface="Calibri" pitchFamily="34" charset="0"/>
                          <a:ea typeface="+mn-ea"/>
                          <a:cs typeface="Calibri" pitchFamily="34" charset="0"/>
                        </a:rPr>
                        <a:t> for an array of clean energy products</a:t>
                      </a:r>
                    </a:p>
                    <a:p>
                      <a:pPr marL="119063" indent="-119063">
                        <a:buFont typeface="Arial" pitchFamily="34" charset="0"/>
                        <a:buChar char="•"/>
                      </a:pPr>
                      <a:r>
                        <a:rPr lang="en-US" sz="1200" kern="1200" baseline="0" dirty="0" smtClean="0">
                          <a:solidFill>
                            <a:schemeClr val="dk1"/>
                          </a:solidFill>
                          <a:latin typeface="Calibri" pitchFamily="34" charset="0"/>
                          <a:ea typeface="+mn-ea"/>
                          <a:cs typeface="+mn-cs"/>
                        </a:rPr>
                        <a:t>A</a:t>
                      </a:r>
                      <a:r>
                        <a:rPr lang="en-US" sz="1200" kern="1200" dirty="0" smtClean="0">
                          <a:solidFill>
                            <a:schemeClr val="dk1"/>
                          </a:solidFill>
                          <a:latin typeface="Calibri" pitchFamily="34" charset="0"/>
                          <a:ea typeface="+mn-ea"/>
                          <a:cs typeface="+mn-cs"/>
                        </a:rPr>
                        <a:t>llows state and local governments</a:t>
                      </a:r>
                      <a:r>
                        <a:rPr lang="en-US" sz="1200" kern="1200" baseline="0" dirty="0" smtClean="0">
                          <a:solidFill>
                            <a:schemeClr val="dk1"/>
                          </a:solidFill>
                          <a:latin typeface="Calibri" pitchFamily="34" charset="0"/>
                          <a:ea typeface="+mn-ea"/>
                          <a:cs typeface="+mn-cs"/>
                        </a:rPr>
                        <a:t> </a:t>
                      </a:r>
                      <a:r>
                        <a:rPr lang="en-US" sz="1200" kern="1200" dirty="0" smtClean="0">
                          <a:solidFill>
                            <a:schemeClr val="dk1"/>
                          </a:solidFill>
                          <a:latin typeface="Calibri" pitchFamily="34" charset="0"/>
                          <a:ea typeface="+mn-ea"/>
                          <a:cs typeface="+mn-cs"/>
                        </a:rPr>
                        <a:t>to achieve extremely low financing rates for clean</a:t>
                      </a:r>
                      <a:r>
                        <a:rPr lang="en-US" sz="1200" kern="1200" baseline="0" dirty="0" smtClean="0">
                          <a:solidFill>
                            <a:schemeClr val="dk1"/>
                          </a:solidFill>
                          <a:latin typeface="Calibri" pitchFamily="34" charset="0"/>
                          <a:ea typeface="+mn-ea"/>
                          <a:cs typeface="+mn-cs"/>
                        </a:rPr>
                        <a:t> </a:t>
                      </a:r>
                      <a:r>
                        <a:rPr lang="en-US" sz="1200" kern="1200" dirty="0" smtClean="0">
                          <a:solidFill>
                            <a:schemeClr val="dk1"/>
                          </a:solidFill>
                          <a:latin typeface="Calibri" pitchFamily="34" charset="0"/>
                          <a:ea typeface="+mn-ea"/>
                          <a:cs typeface="+mn-cs"/>
                        </a:rPr>
                        <a:t>energy projects</a:t>
                      </a:r>
                    </a:p>
                    <a:p>
                      <a:pPr marL="119063" indent="-119063">
                        <a:buFont typeface="Arial" pitchFamily="34" charset="0"/>
                        <a:buChar char="•"/>
                      </a:pPr>
                      <a:r>
                        <a:rPr lang="en-US" sz="1200" kern="1200" dirty="0" smtClean="0">
                          <a:solidFill>
                            <a:schemeClr val="dk1"/>
                          </a:solidFill>
                          <a:latin typeface="Calibri" pitchFamily="34" charset="0"/>
                          <a:ea typeface="+mn-ea"/>
                          <a:cs typeface="+mn-cs"/>
                        </a:rPr>
                        <a:t>Enables</a:t>
                      </a:r>
                      <a:r>
                        <a:rPr lang="en-US" sz="1200" kern="1200" baseline="0" dirty="0" smtClean="0">
                          <a:solidFill>
                            <a:schemeClr val="dk1"/>
                          </a:solidFill>
                          <a:latin typeface="Calibri" pitchFamily="34" charset="0"/>
                          <a:ea typeface="+mn-ea"/>
                          <a:cs typeface="+mn-cs"/>
                        </a:rPr>
                        <a:t> </a:t>
                      </a:r>
                      <a:r>
                        <a:rPr lang="en-US" sz="1200" kern="1200" dirty="0" smtClean="0">
                          <a:solidFill>
                            <a:schemeClr val="dk1"/>
                          </a:solidFill>
                          <a:latin typeface="Calibri" pitchFamily="34" charset="0"/>
                          <a:ea typeface="+mn-ea"/>
                          <a:cs typeface="+mn-cs"/>
                        </a:rPr>
                        <a:t>to access the much larger taxable investor community to raise capital  </a:t>
                      </a:r>
                      <a:endParaRPr lang="en-US" sz="1200" kern="1200" dirty="0" smtClean="0">
                        <a:solidFill>
                          <a:schemeClr val="dk1"/>
                        </a:solidFill>
                        <a:latin typeface="Calibri" pitchFamily="34" charset="0"/>
                        <a:ea typeface="+mn-ea"/>
                        <a:cs typeface="+mn-cs"/>
                      </a:endParaRPr>
                    </a:p>
                    <a:p>
                      <a:pPr marL="119063" indent="-119063">
                        <a:buFont typeface="Arial" pitchFamily="34" charset="0"/>
                        <a:buChar char="•"/>
                      </a:pPr>
                      <a:r>
                        <a:rPr lang="en-US" sz="1200" kern="1200" dirty="0" smtClean="0">
                          <a:solidFill>
                            <a:schemeClr val="dk1"/>
                          </a:solidFill>
                          <a:latin typeface="Calibri" pitchFamily="34" charset="0"/>
                          <a:ea typeface="+mn-ea"/>
                          <a:cs typeface="+mn-cs"/>
                        </a:rPr>
                        <a:t>ARRA dollars can be used to support the issuance of QECBs</a:t>
                      </a:r>
                      <a:endParaRPr lang="en-US" sz="1200" kern="1200" dirty="0" smtClean="0">
                        <a:solidFill>
                          <a:schemeClr val="dk1"/>
                        </a:solidFill>
                        <a:latin typeface="Calibri" pitchFamily="34" charset="0"/>
                        <a:ea typeface="+mn-ea"/>
                        <a:cs typeface="+mn-cs"/>
                      </a:endParaRPr>
                    </a:p>
                  </a:txBody>
                  <a:tcPr>
                    <a:solidFill>
                      <a:schemeClr val="bg1">
                        <a:lumMod val="85000"/>
                      </a:schemeClr>
                    </a:solidFill>
                  </a:tcPr>
                </a:tc>
                <a:tc hMerge="1">
                  <a:txBody>
                    <a:bodyPr/>
                    <a:lstStyle/>
                    <a:p>
                      <a:endParaRPr lang="en-US"/>
                    </a:p>
                  </a:txBody>
                  <a:tcPr/>
                </a:tc>
                <a:tc>
                  <a:txBody>
                    <a:bodyPr/>
                    <a:lstStyle/>
                    <a:p>
                      <a:pPr marL="119063" indent="-119063">
                        <a:buFont typeface="Arial" pitchFamily="34" charset="0"/>
                        <a:buChar char="•"/>
                      </a:pPr>
                      <a:r>
                        <a:rPr lang="en-US" sz="1200" kern="1200" dirty="0" smtClean="0">
                          <a:solidFill>
                            <a:schemeClr val="dk1"/>
                          </a:solidFill>
                          <a:latin typeface="Calibri" pitchFamily="34" charset="0"/>
                          <a:ea typeface="+mn-ea"/>
                          <a:cs typeface="Calibri" pitchFamily="34" charset="0"/>
                        </a:rPr>
                        <a:t>Relatively</a:t>
                      </a:r>
                      <a:r>
                        <a:rPr lang="en-US" sz="1200" kern="1200" baseline="0" dirty="0" smtClean="0">
                          <a:solidFill>
                            <a:schemeClr val="dk1"/>
                          </a:solidFill>
                          <a:latin typeface="Calibri" pitchFamily="34" charset="0"/>
                          <a:ea typeface="+mn-ea"/>
                          <a:cs typeface="Calibri" pitchFamily="34" charset="0"/>
                        </a:rPr>
                        <a:t> complicated to issue; bond counsel, financial advisors, and ratings agencies should be involved in early discussions </a:t>
                      </a:r>
                    </a:p>
                    <a:p>
                      <a:pPr marL="119063" indent="-119063">
                        <a:buFont typeface="Arial" pitchFamily="34" charset="0"/>
                        <a:buChar char="•"/>
                      </a:pPr>
                      <a:r>
                        <a:rPr lang="en-US" sz="1200" kern="1200" baseline="0" dirty="0" smtClean="0">
                          <a:solidFill>
                            <a:schemeClr val="dk1"/>
                          </a:solidFill>
                          <a:latin typeface="Calibri" pitchFamily="34" charset="0"/>
                          <a:ea typeface="+mn-ea"/>
                          <a:cs typeface="Calibri" pitchFamily="34" charset="0"/>
                        </a:rPr>
                        <a:t>Capital raising is limited to amounts allocated by the Treasury</a:t>
                      </a:r>
                    </a:p>
                  </a:txBody>
                  <a:tcPr>
                    <a:solidFill>
                      <a:schemeClr val="bg1">
                        <a:lumMod val="85000"/>
                      </a:schemeClr>
                    </a:solidFill>
                  </a:tcPr>
                </a:tc>
              </a:tr>
              <a:tr h="256341">
                <a:tc gridSpan="3">
                  <a:txBody>
                    <a:bodyPr/>
                    <a:lstStyle/>
                    <a:p>
                      <a:endParaRPr lang="en-US" sz="1100" dirty="0">
                        <a:latin typeface="Calibri" pitchFamily="34" charset="0"/>
                        <a:cs typeface="Calibri" pitchFamily="34" charset="0"/>
                      </a:endParaRPr>
                    </a:p>
                  </a:txBody>
                  <a:tcPr>
                    <a:noFill/>
                  </a:tcPr>
                </a:tc>
                <a:tc hMerge="1">
                  <a:txBody>
                    <a:bodyPr/>
                    <a:lstStyle/>
                    <a:p>
                      <a:pPr marL="119063" indent="-119063">
                        <a:buFont typeface="Arial" pitchFamily="34" charset="0"/>
                        <a:buChar char="•"/>
                      </a:pPr>
                      <a:endParaRPr lang="en-US" sz="1000" dirty="0"/>
                    </a:p>
                  </a:txBody>
                  <a:tcPr>
                    <a:noFill/>
                  </a:tcPr>
                </a:tc>
                <a:tc hMerge="1">
                  <a:txBody>
                    <a:bodyPr/>
                    <a:lstStyle/>
                    <a:p>
                      <a:endParaRPr lang="en-US"/>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457200"/>
          </a:xfrm>
        </p:spPr>
        <p:txBody>
          <a:bodyPr/>
          <a:lstStyle/>
          <a:p>
            <a:r>
              <a:rPr lang="en-US" dirty="0" smtClean="0"/>
              <a:t>QECB </a:t>
            </a:r>
            <a:r>
              <a:rPr lang="en-US" dirty="0" smtClean="0"/>
              <a:t>Mechanics </a:t>
            </a:r>
            <a:r>
              <a:rPr lang="en-US" dirty="0" smtClean="0"/>
              <a:t>- Operating Model</a:t>
            </a:r>
            <a:endParaRPr lang="en-US" dirty="0"/>
          </a:p>
        </p:txBody>
      </p:sp>
      <p:sp>
        <p:nvSpPr>
          <p:cNvPr id="4" name="Slide Number Placeholder 3"/>
          <p:cNvSpPr>
            <a:spLocks noGrp="1"/>
          </p:cNvSpPr>
          <p:nvPr>
            <p:ph type="sldNum" sz="quarter" idx="10"/>
          </p:nvPr>
        </p:nvSpPr>
        <p:spPr/>
        <p:txBody>
          <a:bodyPr/>
          <a:lstStyle/>
          <a:p>
            <a:pPr>
              <a:defRPr/>
            </a:pPr>
            <a:r>
              <a:rPr lang="en-US" dirty="0" smtClean="0">
                <a:latin typeface="Calibri" pitchFamily="34" charset="0"/>
                <a:cs typeface="Calibri" pitchFamily="34" charset="0"/>
              </a:rPr>
              <a:t>Slide </a:t>
            </a:r>
            <a:fld id="{9C97EFF2-2FF5-47DC-89B9-C9403487E7B1}" type="slidenum">
              <a:rPr lang="en-US" smtClean="0">
                <a:latin typeface="Calibri" pitchFamily="34" charset="0"/>
                <a:cs typeface="Calibri" pitchFamily="34" charset="0"/>
              </a:rPr>
              <a:pPr>
                <a:defRPr/>
              </a:pPr>
              <a:t>9</a:t>
            </a:fld>
            <a:endParaRPr lang="en-US" dirty="0">
              <a:latin typeface="Calibri" pitchFamily="34" charset="0"/>
              <a:cs typeface="Calibri" pitchFamily="34" charset="0"/>
            </a:endParaRPr>
          </a:p>
        </p:txBody>
      </p:sp>
      <p:sp>
        <p:nvSpPr>
          <p:cNvPr id="9" name="Content Placeholder 2"/>
          <p:cNvSpPr>
            <a:spLocks noGrp="1"/>
          </p:cNvSpPr>
          <p:nvPr>
            <p:ph idx="1"/>
          </p:nvPr>
        </p:nvSpPr>
        <p:spPr>
          <a:xfrm>
            <a:off x="533400" y="1066800"/>
            <a:ext cx="8229600" cy="2819400"/>
          </a:xfrm>
        </p:spPr>
        <p:txBody>
          <a:bodyPr/>
          <a:lstStyle/>
          <a:p>
            <a:pPr>
              <a:buNone/>
            </a:pPr>
            <a:r>
              <a:rPr lang="en-US" sz="1400" dirty="0" smtClean="0"/>
              <a:t>The diagram below outlines </a:t>
            </a:r>
            <a:r>
              <a:rPr lang="en-US" sz="1400" dirty="0" smtClean="0"/>
              <a:t>QECBs </a:t>
            </a:r>
            <a:r>
              <a:rPr lang="en-US" sz="1400" dirty="0" smtClean="0"/>
              <a:t>cash flows as direct subsidy bonds</a:t>
            </a:r>
          </a:p>
          <a:p>
            <a:pPr marL="231775" indent="-231775">
              <a:buFont typeface="+mj-lt"/>
              <a:buAutoNum type="romanLcPeriod"/>
            </a:pPr>
            <a:r>
              <a:rPr lang="en-US" sz="1200" dirty="0" smtClean="0"/>
              <a:t>U.S. Treasury allocates </a:t>
            </a:r>
            <a:r>
              <a:rPr lang="en-US" sz="1200" dirty="0" smtClean="0"/>
              <a:t>QECBs </a:t>
            </a:r>
            <a:r>
              <a:rPr lang="en-US" sz="1200" dirty="0" smtClean="0"/>
              <a:t>bond volume to a Qualified Issuer</a:t>
            </a:r>
          </a:p>
          <a:p>
            <a:pPr marL="231775" indent="-231775">
              <a:buFont typeface="+mj-lt"/>
              <a:buAutoNum type="romanLcPeriod"/>
            </a:pPr>
            <a:r>
              <a:rPr lang="en-US" sz="1200" dirty="0" smtClean="0"/>
              <a:t>The Qualified Issuer sells taxable </a:t>
            </a:r>
            <a:r>
              <a:rPr lang="en-US" sz="1200" dirty="0" smtClean="0"/>
              <a:t>QECBs </a:t>
            </a:r>
            <a:r>
              <a:rPr lang="en-US" sz="1200" dirty="0" smtClean="0"/>
              <a:t>as a 17 year bullet maturity to investors</a:t>
            </a:r>
          </a:p>
          <a:p>
            <a:pPr marL="231775" indent="-231775">
              <a:buFont typeface="+mj-lt"/>
              <a:buAutoNum type="romanLcPeriod"/>
            </a:pPr>
            <a:r>
              <a:rPr lang="en-US" sz="1200" dirty="0" smtClean="0"/>
              <a:t>Bond proceeds are used to fund a qualified project</a:t>
            </a:r>
          </a:p>
          <a:p>
            <a:pPr marL="231775" indent="-231775">
              <a:buFont typeface="+mj-lt"/>
              <a:buAutoNum type="romanLcPeriod"/>
            </a:pPr>
            <a:r>
              <a:rPr lang="en-US" sz="1200" dirty="0" smtClean="0"/>
              <a:t>The issuer pays a taxable coupon semi-annually to the investor and repays principal at the end of 17 years</a:t>
            </a:r>
          </a:p>
          <a:p>
            <a:pPr marL="231775" indent="-231775">
              <a:buFont typeface="+mj-lt"/>
              <a:buAutoNum type="romanLcPeriod"/>
            </a:pPr>
            <a:r>
              <a:rPr lang="en-US" sz="1200" dirty="0" smtClean="0"/>
              <a:t>U.S. Treasury pays issuer the lesser of the taxable coupon rate or 70% of the tax credit rate</a:t>
            </a:r>
          </a:p>
          <a:p>
            <a:pPr marL="231775" indent="-231775">
              <a:buFont typeface="+mj-lt"/>
              <a:buAutoNum type="romanLcPeriod"/>
            </a:pPr>
            <a:r>
              <a:rPr lang="en-US" sz="1200" dirty="0" smtClean="0"/>
              <a:t>Net Interest Cost (example only):</a:t>
            </a:r>
          </a:p>
          <a:p>
            <a:pPr marL="631825" lvl="1" indent="-231775">
              <a:buNone/>
            </a:pPr>
            <a:r>
              <a:rPr lang="en-US" sz="1000" dirty="0" smtClean="0"/>
              <a:t>6.00%----Taxable rate</a:t>
            </a:r>
          </a:p>
          <a:p>
            <a:pPr marL="631825" lvl="1" indent="-231775">
              <a:buNone/>
            </a:pPr>
            <a:r>
              <a:rPr lang="en-US" sz="1000" u="sng" dirty="0" smtClean="0"/>
              <a:t>3.70%----Minus Direct Subsidy  (5.29% tax credit rate x 70% subsidy )</a:t>
            </a:r>
          </a:p>
          <a:p>
            <a:pPr marL="631825" lvl="1" indent="-231775">
              <a:buNone/>
            </a:pPr>
            <a:r>
              <a:rPr lang="en-US" sz="1000" dirty="0" smtClean="0"/>
              <a:t>2.30%----Equals Net Interest Cost (Taxable Rate- Direct Subsidy)</a:t>
            </a:r>
          </a:p>
          <a:p>
            <a:pPr marL="231775" indent="-231775">
              <a:buFont typeface="+mj-lt"/>
              <a:buAutoNum type="romanLcPeriod"/>
            </a:pPr>
            <a:endParaRPr lang="en-US" sz="1200" dirty="0" smtClean="0"/>
          </a:p>
        </p:txBody>
      </p:sp>
      <p:sp>
        <p:nvSpPr>
          <p:cNvPr id="8" name="Rectangle 7"/>
          <p:cNvSpPr/>
          <p:nvPr/>
        </p:nvSpPr>
        <p:spPr>
          <a:xfrm>
            <a:off x="3657600" y="4191000"/>
            <a:ext cx="1143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8288" rIns="18288" anchor="ctr"/>
          <a:lstStyle/>
          <a:p>
            <a:pPr algn="ctr">
              <a:defRPr/>
            </a:pPr>
            <a:r>
              <a:rPr lang="en-US" sz="1400" i="1" dirty="0" smtClean="0">
                <a:latin typeface="Calibri" pitchFamily="34" charset="0"/>
                <a:cs typeface="Calibri" pitchFamily="34" charset="0"/>
              </a:rPr>
              <a:t>Qualified Issuer</a:t>
            </a:r>
            <a:endParaRPr lang="en-US" sz="1400" i="1" dirty="0">
              <a:latin typeface="Calibri" pitchFamily="34" charset="0"/>
              <a:cs typeface="Calibri" pitchFamily="34" charset="0"/>
            </a:endParaRPr>
          </a:p>
        </p:txBody>
      </p:sp>
      <p:sp>
        <p:nvSpPr>
          <p:cNvPr id="11" name="Rectangle 10"/>
          <p:cNvSpPr/>
          <p:nvPr/>
        </p:nvSpPr>
        <p:spPr>
          <a:xfrm>
            <a:off x="838200" y="4191000"/>
            <a:ext cx="1143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8288" rIns="18288" anchor="ctr"/>
          <a:lstStyle/>
          <a:p>
            <a:pPr algn="ctr">
              <a:defRPr/>
            </a:pPr>
            <a:r>
              <a:rPr lang="en-US" sz="1400" i="1" dirty="0" smtClean="0">
                <a:latin typeface="Calibri" pitchFamily="34" charset="0"/>
                <a:cs typeface="Calibri" pitchFamily="34" charset="0"/>
              </a:rPr>
              <a:t>Qualified Project</a:t>
            </a:r>
            <a:endParaRPr lang="en-US" sz="1400" i="1" dirty="0">
              <a:latin typeface="Calibri" pitchFamily="34" charset="0"/>
              <a:cs typeface="Calibri" pitchFamily="34" charset="0"/>
            </a:endParaRPr>
          </a:p>
        </p:txBody>
      </p:sp>
      <p:sp>
        <p:nvSpPr>
          <p:cNvPr id="12" name="Rectangle 11"/>
          <p:cNvSpPr/>
          <p:nvPr/>
        </p:nvSpPr>
        <p:spPr>
          <a:xfrm>
            <a:off x="3657600" y="5791200"/>
            <a:ext cx="1143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8288" rIns="18288" anchor="ctr"/>
          <a:lstStyle/>
          <a:p>
            <a:pPr algn="ctr">
              <a:defRPr/>
            </a:pPr>
            <a:r>
              <a:rPr lang="en-US" sz="1400" i="1" dirty="0" smtClean="0">
                <a:latin typeface="Calibri" pitchFamily="34" charset="0"/>
                <a:cs typeface="Calibri" pitchFamily="34" charset="0"/>
              </a:rPr>
              <a:t>U.S. Treasury</a:t>
            </a:r>
            <a:endParaRPr lang="en-US" sz="1400" i="1" dirty="0">
              <a:latin typeface="Calibri" pitchFamily="34" charset="0"/>
              <a:cs typeface="Calibri" pitchFamily="34" charset="0"/>
            </a:endParaRPr>
          </a:p>
        </p:txBody>
      </p:sp>
      <p:sp>
        <p:nvSpPr>
          <p:cNvPr id="13" name="Rectangle 12"/>
          <p:cNvSpPr/>
          <p:nvPr/>
        </p:nvSpPr>
        <p:spPr>
          <a:xfrm>
            <a:off x="6477000" y="4191000"/>
            <a:ext cx="1143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8288" rIns="18288" anchor="ctr"/>
          <a:lstStyle/>
          <a:p>
            <a:pPr algn="ctr">
              <a:defRPr/>
            </a:pPr>
            <a:r>
              <a:rPr lang="en-US" sz="1400" i="1" dirty="0" smtClean="0">
                <a:latin typeface="Calibri" pitchFamily="34" charset="0"/>
                <a:cs typeface="Calibri" pitchFamily="34" charset="0"/>
              </a:rPr>
              <a:t>Taxable Investor</a:t>
            </a:r>
            <a:endParaRPr lang="en-US" sz="1400" i="1" dirty="0">
              <a:latin typeface="Calibri" pitchFamily="34" charset="0"/>
              <a:cs typeface="Calibri" pitchFamily="34" charset="0"/>
            </a:endParaRPr>
          </a:p>
        </p:txBody>
      </p:sp>
      <p:cxnSp>
        <p:nvCxnSpPr>
          <p:cNvPr id="14" name="Straight Arrow Connector 13"/>
          <p:cNvCxnSpPr/>
          <p:nvPr/>
        </p:nvCxnSpPr>
        <p:spPr>
          <a:xfrm rot="5400000" flipH="1" flipV="1">
            <a:off x="3999706" y="5372100"/>
            <a:ext cx="838200" cy="1588"/>
          </a:xfrm>
          <a:prstGeom prst="straightConnector1">
            <a:avLst/>
          </a:prstGeom>
          <a:ln w="57150">
            <a:solidFill>
              <a:schemeClr val="tx1"/>
            </a:solidFill>
            <a:round/>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8" idx="3"/>
            <a:endCxn id="13" idx="1"/>
          </p:cNvCxnSpPr>
          <p:nvPr/>
        </p:nvCxnSpPr>
        <p:spPr>
          <a:xfrm>
            <a:off x="4800600" y="4572000"/>
            <a:ext cx="1676400" cy="1588"/>
          </a:xfrm>
          <a:prstGeom prst="straightConnector1">
            <a:avLst/>
          </a:prstGeom>
          <a:ln w="57150">
            <a:solidFill>
              <a:schemeClr val="tx1"/>
            </a:solidFill>
            <a:round/>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3657600" y="5372100"/>
            <a:ext cx="838200" cy="1588"/>
          </a:xfrm>
          <a:prstGeom prst="straightConnector1">
            <a:avLst/>
          </a:prstGeom>
          <a:ln w="57150">
            <a:solidFill>
              <a:schemeClr val="tx1"/>
            </a:solidFill>
            <a:prstDash val="sysDash"/>
            <a:round/>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 idx="1"/>
            <a:endCxn id="11" idx="3"/>
          </p:cNvCxnSpPr>
          <p:nvPr/>
        </p:nvCxnSpPr>
        <p:spPr>
          <a:xfrm rot="10800000">
            <a:off x="1981200" y="4572000"/>
            <a:ext cx="1676400" cy="1588"/>
          </a:xfrm>
          <a:prstGeom prst="straightConnector1">
            <a:avLst/>
          </a:prstGeom>
          <a:ln w="57150">
            <a:solidFill>
              <a:schemeClr val="tx1"/>
            </a:solidFill>
            <a:round/>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419600" y="5257800"/>
            <a:ext cx="1524000" cy="400110"/>
          </a:xfrm>
          <a:prstGeom prst="rect">
            <a:avLst/>
          </a:prstGeom>
          <a:noFill/>
        </p:spPr>
        <p:txBody>
          <a:bodyPr wrap="square">
            <a:spAutoFit/>
          </a:bodyPr>
          <a:lstStyle/>
          <a:p>
            <a:pPr>
              <a:defRPr/>
            </a:pPr>
            <a:r>
              <a:rPr lang="en-US" sz="1000" b="1" dirty="0" smtClean="0">
                <a:latin typeface="Calibri" pitchFamily="34" charset="0"/>
                <a:cs typeface="Calibri" pitchFamily="34" charset="0"/>
              </a:rPr>
              <a:t>3.70% Direct Subsidy</a:t>
            </a:r>
          </a:p>
          <a:p>
            <a:pPr>
              <a:defRPr/>
            </a:pPr>
            <a:r>
              <a:rPr lang="en-US" sz="1000" b="1" dirty="0" smtClean="0">
                <a:latin typeface="Calibri" pitchFamily="34" charset="0"/>
                <a:cs typeface="Calibri" pitchFamily="34" charset="0"/>
              </a:rPr>
              <a:t>paid semi-annually</a:t>
            </a:r>
            <a:endParaRPr lang="en-US" sz="1000" b="1" dirty="0">
              <a:latin typeface="Calibri" pitchFamily="34" charset="0"/>
              <a:cs typeface="Calibri" pitchFamily="34" charset="0"/>
            </a:endParaRPr>
          </a:p>
        </p:txBody>
      </p:sp>
      <p:sp>
        <p:nvSpPr>
          <p:cNvPr id="29" name="TextBox 28"/>
          <p:cNvSpPr txBox="1"/>
          <p:nvPr/>
        </p:nvSpPr>
        <p:spPr>
          <a:xfrm>
            <a:off x="2362200" y="5257800"/>
            <a:ext cx="1524000" cy="246221"/>
          </a:xfrm>
          <a:prstGeom prst="rect">
            <a:avLst/>
          </a:prstGeom>
          <a:noFill/>
        </p:spPr>
        <p:txBody>
          <a:bodyPr wrap="square">
            <a:spAutoFit/>
          </a:bodyPr>
          <a:lstStyle/>
          <a:p>
            <a:pPr algn="r">
              <a:defRPr/>
            </a:pPr>
            <a:r>
              <a:rPr lang="en-US" sz="1000" b="1" dirty="0" smtClean="0">
                <a:latin typeface="Calibri" pitchFamily="34" charset="0"/>
                <a:cs typeface="Calibri" pitchFamily="34" charset="0"/>
              </a:rPr>
              <a:t>Bond Allocation</a:t>
            </a:r>
            <a:endParaRPr lang="en-US" sz="1000" b="1" dirty="0">
              <a:latin typeface="Calibri" pitchFamily="34" charset="0"/>
              <a:cs typeface="Calibri" pitchFamily="34" charset="0"/>
            </a:endParaRPr>
          </a:p>
        </p:txBody>
      </p:sp>
      <p:sp>
        <p:nvSpPr>
          <p:cNvPr id="30" name="TextBox 29"/>
          <p:cNvSpPr txBox="1"/>
          <p:nvPr/>
        </p:nvSpPr>
        <p:spPr>
          <a:xfrm>
            <a:off x="4876800" y="4648200"/>
            <a:ext cx="1676400" cy="553998"/>
          </a:xfrm>
          <a:prstGeom prst="rect">
            <a:avLst/>
          </a:prstGeom>
          <a:noFill/>
        </p:spPr>
        <p:txBody>
          <a:bodyPr wrap="square">
            <a:spAutoFit/>
          </a:bodyPr>
          <a:lstStyle/>
          <a:p>
            <a:pPr>
              <a:defRPr/>
            </a:pPr>
            <a:r>
              <a:rPr lang="en-US" sz="1000" b="1" dirty="0" smtClean="0">
                <a:latin typeface="Calibri" pitchFamily="34" charset="0"/>
                <a:cs typeface="Calibri" pitchFamily="34" charset="0"/>
              </a:rPr>
              <a:t>6.00% taxable coupon</a:t>
            </a:r>
            <a:br>
              <a:rPr lang="en-US" sz="1000" b="1" dirty="0" smtClean="0">
                <a:latin typeface="Calibri" pitchFamily="34" charset="0"/>
                <a:cs typeface="Calibri" pitchFamily="34" charset="0"/>
              </a:rPr>
            </a:br>
            <a:r>
              <a:rPr lang="en-US" sz="1000" b="1" dirty="0" smtClean="0">
                <a:latin typeface="Calibri" pitchFamily="34" charset="0"/>
                <a:cs typeface="Calibri" pitchFamily="34" charset="0"/>
              </a:rPr>
              <a:t>paid semi-annually</a:t>
            </a:r>
          </a:p>
          <a:p>
            <a:pPr>
              <a:defRPr/>
            </a:pPr>
            <a:r>
              <a:rPr lang="en-US" sz="1000" b="1" dirty="0" smtClean="0">
                <a:latin typeface="Calibri" pitchFamily="34" charset="0"/>
                <a:cs typeface="Calibri" pitchFamily="34" charset="0"/>
              </a:rPr>
              <a:t>(2.3% Net Interest Cost)</a:t>
            </a:r>
            <a:endParaRPr lang="en-US" sz="1000" b="1" dirty="0">
              <a:latin typeface="Calibri" pitchFamily="34" charset="0"/>
              <a:cs typeface="Calibri" pitchFamily="34" charset="0"/>
            </a:endParaRPr>
          </a:p>
        </p:txBody>
      </p:sp>
      <p:cxnSp>
        <p:nvCxnSpPr>
          <p:cNvPr id="32" name="Elbow Connector 31"/>
          <p:cNvCxnSpPr>
            <a:stCxn id="13" idx="0"/>
            <a:endCxn id="8" idx="0"/>
          </p:cNvCxnSpPr>
          <p:nvPr/>
        </p:nvCxnSpPr>
        <p:spPr>
          <a:xfrm rot="16200000" flipV="1">
            <a:off x="5638800" y="2781300"/>
            <a:ext cx="1588" cy="2819400"/>
          </a:xfrm>
          <a:prstGeom prst="bentConnector3">
            <a:avLst>
              <a:gd name="adj1" fmla="val 14395466"/>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876800" y="3733800"/>
            <a:ext cx="1524000" cy="246221"/>
          </a:xfrm>
          <a:prstGeom prst="rect">
            <a:avLst/>
          </a:prstGeom>
          <a:noFill/>
        </p:spPr>
        <p:txBody>
          <a:bodyPr wrap="square">
            <a:spAutoFit/>
          </a:bodyPr>
          <a:lstStyle/>
          <a:p>
            <a:pPr>
              <a:defRPr/>
            </a:pPr>
            <a:r>
              <a:rPr lang="en-US" sz="1000" b="1" dirty="0" smtClean="0">
                <a:latin typeface="Calibri" pitchFamily="34" charset="0"/>
                <a:cs typeface="Calibri" pitchFamily="34" charset="0"/>
              </a:rPr>
              <a:t>$$$$ Bond Proceeds</a:t>
            </a:r>
            <a:endParaRPr lang="en-US" sz="1000" b="1" dirty="0">
              <a:latin typeface="Calibri" pitchFamily="34" charset="0"/>
              <a:cs typeface="Calibri" pitchFamily="34" charset="0"/>
            </a:endParaRPr>
          </a:p>
        </p:txBody>
      </p:sp>
      <p:sp>
        <p:nvSpPr>
          <p:cNvPr id="37" name="TextBox 36"/>
          <p:cNvSpPr txBox="1"/>
          <p:nvPr/>
        </p:nvSpPr>
        <p:spPr>
          <a:xfrm>
            <a:off x="2190550" y="4267200"/>
            <a:ext cx="1524000" cy="246221"/>
          </a:xfrm>
          <a:prstGeom prst="rect">
            <a:avLst/>
          </a:prstGeom>
          <a:noFill/>
        </p:spPr>
        <p:txBody>
          <a:bodyPr wrap="square">
            <a:spAutoFit/>
          </a:bodyPr>
          <a:lstStyle/>
          <a:p>
            <a:pPr>
              <a:defRPr/>
            </a:pPr>
            <a:r>
              <a:rPr lang="en-US" sz="1000" b="1" dirty="0" smtClean="0">
                <a:latin typeface="Calibri" pitchFamily="34" charset="0"/>
                <a:cs typeface="Calibri" pitchFamily="34" charset="0"/>
              </a:rPr>
              <a:t>$$$$ Bond Proceeds</a:t>
            </a:r>
            <a:endParaRPr lang="en-US" sz="1000" b="1" dirty="0">
              <a:latin typeface="Calibri" pitchFamily="34" charset="0"/>
              <a:cs typeface="Calibri" pitchFamily="34" charset="0"/>
            </a:endParaRPr>
          </a:p>
        </p:txBody>
      </p:sp>
      <p:sp>
        <p:nvSpPr>
          <p:cNvPr id="38" name="TextBox 37"/>
          <p:cNvSpPr txBox="1"/>
          <p:nvPr/>
        </p:nvSpPr>
        <p:spPr>
          <a:xfrm>
            <a:off x="4676275" y="4191000"/>
            <a:ext cx="1905000" cy="400110"/>
          </a:xfrm>
          <a:prstGeom prst="rect">
            <a:avLst/>
          </a:prstGeom>
          <a:noFill/>
        </p:spPr>
        <p:txBody>
          <a:bodyPr wrap="square">
            <a:spAutoFit/>
          </a:bodyPr>
          <a:lstStyle/>
          <a:p>
            <a:pPr algn="ctr">
              <a:defRPr/>
            </a:pPr>
            <a:r>
              <a:rPr lang="en-US" sz="1000" b="1" dirty="0" smtClean="0">
                <a:latin typeface="Calibri" pitchFamily="34" charset="0"/>
                <a:cs typeface="Calibri" pitchFamily="34" charset="0"/>
              </a:rPr>
              <a:t>$$$$ Principal Repayment</a:t>
            </a:r>
            <a:br>
              <a:rPr lang="en-US" sz="1000" b="1" dirty="0" smtClean="0">
                <a:latin typeface="Calibri" pitchFamily="34" charset="0"/>
                <a:cs typeface="Calibri" pitchFamily="34" charset="0"/>
              </a:rPr>
            </a:br>
            <a:r>
              <a:rPr lang="en-US" sz="1000" b="1" dirty="0" smtClean="0">
                <a:latin typeface="Calibri" pitchFamily="34" charset="0"/>
                <a:cs typeface="Calibri" pitchFamily="34" charset="0"/>
              </a:rPr>
              <a:t>Year 17</a:t>
            </a:r>
            <a:endParaRPr lang="en-US" sz="10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792163"/>
            <a:ext cx="8229600" cy="731837"/>
          </a:xfrm>
        </p:spPr>
        <p:txBody>
          <a:bodyPr anchor="ctr"/>
          <a:lstStyle/>
          <a:p>
            <a:pPr algn="ctr"/>
            <a:r>
              <a:rPr lang="en-US" dirty="0" smtClean="0"/>
              <a:t>Support Resources</a:t>
            </a:r>
          </a:p>
        </p:txBody>
      </p:sp>
      <p:sp>
        <p:nvSpPr>
          <p:cNvPr id="13315" name="Content Placeholder 2"/>
          <p:cNvSpPr>
            <a:spLocks noGrp="1"/>
          </p:cNvSpPr>
          <p:nvPr>
            <p:ph idx="1"/>
          </p:nvPr>
        </p:nvSpPr>
        <p:spPr/>
        <p:txBody>
          <a:bodyPr/>
          <a:lstStyle/>
          <a:p>
            <a:pPr>
              <a:buFont typeface="Arial" charset="0"/>
              <a:buNone/>
            </a:pPr>
            <a:r>
              <a:rPr lang="en-US" i="1" dirty="0" smtClean="0">
                <a:solidFill>
                  <a:srgbClr val="1FA6FF"/>
                </a:solidFill>
              </a:rPr>
              <a:t>Department of Energy</a:t>
            </a:r>
          </a:p>
          <a:p>
            <a:r>
              <a:rPr lang="en-US" dirty="0" smtClean="0"/>
              <a:t>Project Officer/Account </a:t>
            </a:r>
            <a:r>
              <a:rPr lang="en-US" dirty="0" smtClean="0"/>
              <a:t>Manager</a:t>
            </a:r>
          </a:p>
          <a:p>
            <a:r>
              <a:rPr lang="en-US" dirty="0" smtClean="0"/>
              <a:t>Technical Assistance Team	</a:t>
            </a:r>
          </a:p>
          <a:p>
            <a:pPr lvl="1"/>
            <a:r>
              <a:rPr lang="en-US" sz="1600" dirty="0" smtClean="0"/>
              <a:t>Dedicated consultants for investigating, designing, and implementing programs</a:t>
            </a:r>
          </a:p>
          <a:p>
            <a:pPr lvl="1"/>
            <a:r>
              <a:rPr lang="en-US" sz="1600" dirty="0" smtClean="0"/>
              <a:t>Playbooks and implementation guides for emerging finance programs</a:t>
            </a:r>
          </a:p>
          <a:p>
            <a:pPr lvl="1"/>
            <a:r>
              <a:rPr lang="en-US" sz="1600" dirty="0" smtClean="0"/>
              <a:t>Case studies</a:t>
            </a:r>
          </a:p>
          <a:p>
            <a:pPr lvl="2"/>
            <a:r>
              <a:rPr lang="en-US" sz="1400" dirty="0" smtClean="0"/>
              <a:t>Sample RFPs</a:t>
            </a:r>
          </a:p>
          <a:p>
            <a:pPr lvl="2"/>
            <a:r>
              <a:rPr lang="en-US" sz="1400" dirty="0" smtClean="0"/>
              <a:t>Sample lender agreements</a:t>
            </a:r>
          </a:p>
          <a:p>
            <a:pPr lvl="2"/>
            <a:r>
              <a:rPr lang="en-US" sz="1400" dirty="0" smtClean="0"/>
              <a:t>Sample underwriting criteria</a:t>
            </a:r>
          </a:p>
          <a:p>
            <a:r>
              <a:rPr lang="en-US" dirty="0" smtClean="0"/>
              <a:t>Peer-to-Peer Networks</a:t>
            </a:r>
          </a:p>
          <a:p>
            <a:pPr>
              <a:buFont typeface="Arial" charset="0"/>
              <a:buNone/>
            </a:pPr>
            <a:endParaRPr lang="en-US" dirty="0" smtClean="0"/>
          </a:p>
          <a:p>
            <a:pPr>
              <a:buFont typeface="Arial" charset="0"/>
              <a:buNone/>
            </a:pPr>
            <a:r>
              <a:rPr lang="en-US" i="1" dirty="0" smtClean="0">
                <a:solidFill>
                  <a:srgbClr val="1FA6FF"/>
                </a:solidFill>
              </a:rPr>
              <a:t>Stakeholder Groups</a:t>
            </a:r>
          </a:p>
          <a:p>
            <a:r>
              <a:rPr lang="en-US" dirty="0" smtClean="0"/>
              <a:t>NASEO / </a:t>
            </a:r>
            <a:r>
              <a:rPr lang="en-US" dirty="0" smtClean="0"/>
              <a:t>NGA  / NACO </a:t>
            </a:r>
            <a:r>
              <a:rPr lang="en-US" dirty="0" smtClean="0"/>
              <a:t>/ Council of Mayors</a:t>
            </a:r>
          </a:p>
          <a:p>
            <a:r>
              <a:rPr lang="en-US" dirty="0" smtClean="0"/>
              <a:t>Potential for consolidated RFP efforts</a:t>
            </a:r>
          </a:p>
          <a:p>
            <a:pPr lvl="1"/>
            <a:endParaRPr lang="en-US" dirty="0" smtClean="0"/>
          </a:p>
        </p:txBody>
      </p:sp>
      <p:sp>
        <p:nvSpPr>
          <p:cNvPr id="13316" name="Slide Number Placeholder 3"/>
          <p:cNvSpPr>
            <a:spLocks noGrp="1"/>
          </p:cNvSpPr>
          <p:nvPr>
            <p:ph type="sldNum" sz="quarter" idx="10"/>
          </p:nvPr>
        </p:nvSpPr>
        <p:spPr bwMode="auto">
          <a:noFill/>
          <a:ln>
            <a:miter lim="800000"/>
            <a:headEnd/>
            <a:tailEnd/>
          </a:ln>
        </p:spPr>
        <p:txBody>
          <a:bodyPr/>
          <a:lstStyle/>
          <a:p>
            <a:r>
              <a:rPr lang="en-US" smtClean="0"/>
              <a:t>Slide </a:t>
            </a:r>
            <a:fld id="{4CCCBE7E-DBD9-47F7-9FDA-284092871320}" type="slidenum">
              <a:rPr lang="en-US" smtClean="0"/>
              <a:pPr/>
              <a:t>10</a:t>
            </a:fld>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1_Office Theme 1">
      <a:dk1>
        <a:srgbClr val="000000"/>
      </a:dk1>
      <a:lt1>
        <a:srgbClr val="FFFFFF"/>
      </a:lt1>
      <a:dk2>
        <a:srgbClr val="FFFFFF"/>
      </a:dk2>
      <a:lt2>
        <a:srgbClr val="EEECE1"/>
      </a:lt2>
      <a:accent1>
        <a:srgbClr val="005288"/>
      </a:accent1>
      <a:accent2>
        <a:srgbClr val="CD0921"/>
      </a:accent2>
      <a:accent3>
        <a:srgbClr val="FFFFFF"/>
      </a:accent3>
      <a:accent4>
        <a:srgbClr val="000000"/>
      </a:accent4>
      <a:accent5>
        <a:srgbClr val="AAB3C3"/>
      </a:accent5>
      <a:accent6>
        <a:srgbClr val="BA071D"/>
      </a:accent6>
      <a:hlink>
        <a:srgbClr val="000099"/>
      </a:hlink>
      <a:folHlink>
        <a:srgbClr val="009900"/>
      </a:folHlink>
    </a:clrScheme>
    <a:fontScheme name="1_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FFFFFF"/>
        </a:dk2>
        <a:lt2>
          <a:srgbClr val="EEECE1"/>
        </a:lt2>
        <a:accent1>
          <a:srgbClr val="005288"/>
        </a:accent1>
        <a:accent2>
          <a:srgbClr val="CD0921"/>
        </a:accent2>
        <a:accent3>
          <a:srgbClr val="FFFFFF"/>
        </a:accent3>
        <a:accent4>
          <a:srgbClr val="000000"/>
        </a:accent4>
        <a:accent5>
          <a:srgbClr val="AAB3C3"/>
        </a:accent5>
        <a:accent6>
          <a:srgbClr val="BA071D"/>
        </a:accent6>
        <a:hlink>
          <a:srgbClr val="000099"/>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6139</TotalTime>
  <Words>1325</Words>
  <Application>Microsoft Office PowerPoint</Application>
  <PresentationFormat>On-screen Show (4:3)</PresentationFormat>
  <Paragraphs>163</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1_Office Theme</vt:lpstr>
      <vt:lpstr>Financial Vehicles Within Integrated Home Energy Improvement Programs</vt:lpstr>
      <vt:lpstr>Financing Tools Must be Integrated into  Comprehensive Home Energy Improvement Programs</vt:lpstr>
      <vt:lpstr>The First Step is to Define Program Goals</vt:lpstr>
      <vt:lpstr>Develop an Action Plan</vt:lpstr>
      <vt:lpstr>Revolving Loan Fund – Overview </vt:lpstr>
      <vt:lpstr>Loan Loss Reserve – Overview </vt:lpstr>
      <vt:lpstr>On-Bill Financing – Overview </vt:lpstr>
      <vt:lpstr>Qualified Energy Conservation Bonds (QECBs) – Overview </vt:lpstr>
      <vt:lpstr>QECB Mechanics - Operating Model</vt:lpstr>
      <vt:lpstr>Support Resources</vt:lpstr>
    </vt:vector>
  </TitlesOfParts>
  <Company>EERE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 Beckley</dc:creator>
  <cp:lastModifiedBy>Brandon Belford</cp:lastModifiedBy>
  <cp:revision>197</cp:revision>
  <dcterms:created xsi:type="dcterms:W3CDTF">2010-07-28T15:53:30Z</dcterms:created>
  <dcterms:modified xsi:type="dcterms:W3CDTF">2010-09-24T20:00:20Z</dcterms:modified>
</cp:coreProperties>
</file>