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8" r:id="rId3"/>
    <p:sldId id="256" r:id="rId4"/>
    <p:sldId id="257" r:id="rId5"/>
    <p:sldId id="260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662"/>
    <a:srgbClr val="FBCBA3"/>
    <a:srgbClr val="6B3305"/>
    <a:srgbClr val="FABF8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218" y="-90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Funding Compared to Previous TIPs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  <a:ln w="1270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3">
                  <a:lumMod val="50000"/>
                </a:schemeClr>
              </a:solidFill>
              <a:ln w="12700">
                <a:solidFill>
                  <a:schemeClr val="bg1"/>
                </a:solidFill>
              </a:ln>
            </c:spPr>
          </c:dPt>
          <c:dLbls>
            <c:numFmt formatCode="&quot;$&quot;#,##0.00" sourceLinked="0"/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inEnd"/>
            <c:showVal val="1"/>
          </c:dLbls>
          <c:cat>
            <c:strRef>
              <c:f>Sheet1!$A$2:$A$5</c:f>
              <c:strCache>
                <c:ptCount val="4"/>
                <c:pt idx="0">
                  <c:v>FY 08-13</c:v>
                </c:pt>
                <c:pt idx="1">
                  <c:v>FY 09-14</c:v>
                </c:pt>
                <c:pt idx="2">
                  <c:v>FY 10-15</c:v>
                </c:pt>
                <c:pt idx="3">
                  <c:v>FY 11-16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17.93</c:v>
                </c:pt>
                <c:pt idx="1">
                  <c:v>16.77</c:v>
                </c:pt>
                <c:pt idx="2">
                  <c:v>17.7</c:v>
                </c:pt>
                <c:pt idx="3">
                  <c:v>15.98</c:v>
                </c:pt>
              </c:numCache>
            </c:numRef>
          </c:val>
        </c:ser>
        <c:gapWidth val="50"/>
        <c:overlap val="100"/>
        <c:axId val="70559232"/>
        <c:axId val="70560768"/>
      </c:barChart>
      <c:catAx>
        <c:axId val="70559232"/>
        <c:scaling>
          <c:orientation val="minMax"/>
        </c:scaling>
        <c:axPos val="b"/>
        <c:tickLblPos val="nextTo"/>
        <c:crossAx val="70560768"/>
        <c:crosses val="autoZero"/>
        <c:auto val="1"/>
        <c:lblAlgn val="ctr"/>
        <c:lblOffset val="100"/>
      </c:catAx>
      <c:valAx>
        <c:axId val="70560768"/>
        <c:scaling>
          <c:orientation val="minMax"/>
          <c:min val="0"/>
        </c:scaling>
        <c:axPos val="l"/>
        <c:majorGridlines/>
        <c:numFmt formatCode="&quot;$&quot;#,##0" sourceLinked="0"/>
        <c:tickLblPos val="nextTo"/>
        <c:crossAx val="70559232"/>
        <c:crosses val="autoZero"/>
        <c:crossBetween val="between"/>
        <c:majorUnit val="5"/>
      </c:valAx>
    </c:plotArea>
    <c:legend>
      <c:legendPos val="r"/>
      <c:layout/>
    </c:legend>
    <c:plotVisOnly val="1"/>
  </c:chart>
  <c:spPr>
    <a:solidFill>
      <a:schemeClr val="bg2">
        <a:lumMod val="75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7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FY 2011-2016 Funding</a:t>
            </a:r>
            <a:r>
              <a:rPr lang="en-US" baseline="0" dirty="0" smtClean="0"/>
              <a:t> by Project Type</a:t>
            </a:r>
            <a:endParaRPr lang="en-US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5875" cmpd="sng">
              <a:solidFill>
                <a:schemeClr val="bg1"/>
              </a:solidFill>
            </a:ln>
          </c:spPr>
          <c:dPt>
            <c:idx val="0"/>
            <c:spPr>
              <a:solidFill>
                <a:schemeClr val="accent3">
                  <a:lumMod val="50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>
                  <a:lumMod val="60000"/>
                  <a:lumOff val="40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3">
                  <a:lumMod val="40000"/>
                  <a:lumOff val="60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0.14734567901234571"/>
                  <c:y val="9.5824475065616865E-2"/>
                </c:manualLayout>
              </c:layout>
              <c:showVal val="1"/>
            </c:dLbl>
            <c:dLbl>
              <c:idx val="1"/>
              <c:layout>
                <c:manualLayout>
                  <c:x val="-0.15803902984349188"/>
                  <c:y val="6.7700951443569579E-2"/>
                </c:manualLayout>
              </c:layout>
              <c:showVal val="1"/>
            </c:dLbl>
            <c:dLbl>
              <c:idx val="3"/>
              <c:layout>
                <c:manualLayout>
                  <c:x val="4.78328229804608E-2"/>
                  <c:y val="-0.15900000000000006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Surface Transportation</c:v>
                </c:pt>
                <c:pt idx="1">
                  <c:v>Transit</c:v>
                </c:pt>
                <c:pt idx="2">
                  <c:v>Bike Ped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0.37000000000000011</c:v>
                </c:pt>
                <c:pt idx="1">
                  <c:v>0.4</c:v>
                </c:pt>
                <c:pt idx="2">
                  <c:v>1.0000000000000004E-2</c:v>
                </c:pt>
                <c:pt idx="3">
                  <c:v>0.22</c:v>
                </c:pt>
              </c:numCache>
            </c:numRef>
          </c:val>
        </c:ser>
        <c:firstSliceAng val="226"/>
      </c:pieChart>
    </c:plotArea>
    <c:legend>
      <c:legendPos val="r"/>
      <c:layout/>
    </c:legend>
    <c:plotVisOnly val="1"/>
  </c:chart>
  <c:spPr>
    <a:solidFill>
      <a:schemeClr val="accent5">
        <a:lumMod val="40000"/>
        <a:lumOff val="6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Funding by Jurisdiction/Agency</c:v>
                </c:pt>
              </c:strCache>
            </c:strRef>
          </c:tx>
          <c:spPr>
            <a:ln w="15875">
              <a:solidFill>
                <a:prstClr val="white"/>
              </a:solidFill>
            </a:ln>
          </c:spPr>
          <c:dPt>
            <c:idx val="0"/>
            <c:spPr>
              <a:solidFill>
                <a:schemeClr val="accent5">
                  <a:lumMod val="50000"/>
                </a:schemeClr>
              </a:solidFill>
              <a:ln w="15875">
                <a:solidFill>
                  <a:prstClr val="white"/>
                </a:solidFill>
              </a:ln>
            </c:spPr>
          </c:dPt>
          <c:dLbls>
            <c:dLbl>
              <c:idx val="0"/>
              <c:layout>
                <c:manualLayout>
                  <c:x val="-9.9687105084086736E-2"/>
                  <c:y val="0.15165258752667671"/>
                </c:manualLayout>
              </c:layout>
              <c:showVal val="1"/>
            </c:dLbl>
            <c:dLbl>
              <c:idx val="1"/>
              <c:layout>
                <c:manualLayout>
                  <c:x val="-0.11960216778458253"/>
                  <c:y val="-8.272537800242738E-2"/>
                </c:manualLayout>
              </c:layout>
              <c:showVal val="1"/>
            </c:dLbl>
            <c:dLbl>
              <c:idx val="2"/>
              <c:layout>
                <c:manualLayout>
                  <c:x val="3.6367502673276965E-2"/>
                  <c:y val="-0.16788493410131727"/>
                </c:manualLayout>
              </c:layout>
              <c:showVal val="1"/>
            </c:dLbl>
            <c:dLbl>
              <c:idx val="3"/>
              <c:layout>
                <c:manualLayout>
                  <c:x val="0.12526289248566158"/>
                  <c:y val="0.11288382163088825"/>
                </c:manualLayout>
              </c:layout>
              <c:showVal val="1"/>
            </c:dLbl>
            <c:numFmt formatCode="&quot;$&quot;#,##0.00" sourceLinked="0"/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District of Columbia</c:v>
                </c:pt>
                <c:pt idx="1">
                  <c:v>Maryland</c:v>
                </c:pt>
                <c:pt idx="2">
                  <c:v>Virginia</c:v>
                </c:pt>
                <c:pt idx="3">
                  <c:v>WMATA</c:v>
                </c:pt>
              </c:strCache>
            </c:strRef>
          </c:cat>
          <c:val>
            <c:numRef>
              <c:f>Sheet1!$B$2:$B$5</c:f>
              <c:numCache>
                <c:formatCode>"$"#,##0.00_);[Red]\("$"#,##0.00\)</c:formatCode>
                <c:ptCount val="4"/>
                <c:pt idx="0">
                  <c:v>3.4899999999999998</c:v>
                </c:pt>
                <c:pt idx="1">
                  <c:v>2.66</c:v>
                </c:pt>
                <c:pt idx="2">
                  <c:v>4.49</c:v>
                </c:pt>
                <c:pt idx="3">
                  <c:v>5.33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481092641197651"/>
          <c:y val="0.4213079615048122"/>
          <c:w val="0.26278166618061632"/>
          <c:h val="0.2372239047042197"/>
        </c:manualLayout>
      </c:layout>
    </c:legend>
    <c:plotVisOnly val="1"/>
  </c:chart>
  <c:spPr>
    <a:solidFill>
      <a:schemeClr val="accent3">
        <a:lumMod val="60000"/>
        <a:lumOff val="40000"/>
      </a:schemeClr>
    </a:solidFill>
  </c:spPr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TIP by Funding Source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  <a:ln w="19050">
              <a:solidFill>
                <a:prstClr val="white"/>
              </a:solidFill>
            </a:ln>
          </c:spPr>
          <c:dPt>
            <c:idx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3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prstClr val="white"/>
                </a:solidFill>
              </a:ln>
            </c:spPr>
          </c:dPt>
          <c:dLbls>
            <c:dLbl>
              <c:idx val="0"/>
              <c:layout>
                <c:manualLayout>
                  <c:x val="-0.17214767424905217"/>
                  <c:y val="-2.1361127935931087E-2"/>
                </c:manualLayout>
              </c:layout>
              <c:showVal val="1"/>
            </c:dLbl>
            <c:dLbl>
              <c:idx val="1"/>
              <c:layout>
                <c:manualLayout>
                  <c:x val="0.11293805288227861"/>
                  <c:y val="-0.1294849922605828"/>
                </c:manualLayout>
              </c:layout>
              <c:showVal val="1"/>
            </c:dLbl>
            <c:dLbl>
              <c:idx val="2"/>
              <c:layout>
                <c:manualLayout>
                  <c:x val="0.12990029892096824"/>
                  <c:y val="0.10956474190726165"/>
                </c:manualLayout>
              </c:layout>
              <c:showVal val="1"/>
            </c:dLbl>
            <c:txPr>
              <a:bodyPr/>
              <a:lstStyle/>
              <a:p>
                <a:pPr>
                  <a:defRPr sz="2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Federal</c:v>
                </c:pt>
                <c:pt idx="1">
                  <c:v>Federal Match</c:v>
                </c:pt>
                <c:pt idx="2">
                  <c:v>State and Local</c:v>
                </c:pt>
                <c:pt idx="3">
                  <c:v>Tolls and Private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0.52600000000000002</c:v>
                </c:pt>
                <c:pt idx="1">
                  <c:v>0.20400000000000001</c:v>
                </c:pt>
                <c:pt idx="2">
                  <c:v>0.21700000000000005</c:v>
                </c:pt>
                <c:pt idx="3">
                  <c:v>5.1499999999999997E-2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spPr>
    <a:solidFill>
      <a:schemeClr val="accent5">
        <a:lumMod val="40000"/>
        <a:lumOff val="6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FY 10-15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prstClr val="white"/>
              </a:solidFill>
            </a:ln>
          </c:spPr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3.84</c:v>
                </c:pt>
                <c:pt idx="1">
                  <c:v>3.66</c:v>
                </c:pt>
                <c:pt idx="2">
                  <c:v>2.8</c:v>
                </c:pt>
                <c:pt idx="3">
                  <c:v>1.82</c:v>
                </c:pt>
                <c:pt idx="4">
                  <c:v>1.42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11-16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prstClr val="white"/>
              </a:solidFill>
            </a:ln>
          </c:spPr>
          <c:dLbls>
            <c:numFmt formatCode="&quot;$&quot;#,##0.00" sourceLinked="0"/>
            <c:txPr>
              <a:bodyPr/>
              <a:lstStyle/>
              <a:p>
                <a:pPr>
                  <a:defRPr b="1">
                    <a:solidFill>
                      <a:schemeClr val="bg2"/>
                    </a:solidFill>
                  </a:defRPr>
                </a:pPr>
                <a:endParaRPr lang="en-US"/>
              </a:p>
            </c:txPr>
            <c:dLblPos val="inEnd"/>
            <c:showVal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3.94</c:v>
                </c:pt>
                <c:pt idx="1">
                  <c:v>3.52</c:v>
                </c:pt>
                <c:pt idx="2">
                  <c:v>2.64</c:v>
                </c:pt>
                <c:pt idx="3">
                  <c:v>2.59</c:v>
                </c:pt>
                <c:pt idx="4">
                  <c:v>1.81</c:v>
                </c:pt>
                <c:pt idx="5">
                  <c:v>1.49</c:v>
                </c:pt>
              </c:numCache>
            </c:numRef>
          </c:val>
        </c:ser>
        <c:gapWidth val="23"/>
        <c:overlap val="75"/>
        <c:axId val="91974272"/>
        <c:axId val="91992448"/>
      </c:barChart>
      <c:catAx>
        <c:axId val="91974272"/>
        <c:scaling>
          <c:orientation val="minMax"/>
        </c:scaling>
        <c:axPos val="b"/>
        <c:numFmt formatCode="General" sourceLinked="1"/>
        <c:tickLblPos val="nextTo"/>
        <c:crossAx val="91992448"/>
        <c:crosses val="autoZero"/>
        <c:auto val="1"/>
        <c:lblAlgn val="ctr"/>
        <c:lblOffset val="100"/>
      </c:catAx>
      <c:valAx>
        <c:axId val="91992448"/>
        <c:scaling>
          <c:orientation val="minMax"/>
          <c:max val="4"/>
          <c:min val="0"/>
        </c:scaling>
        <c:axPos val="l"/>
        <c:majorGridlines/>
        <c:numFmt formatCode="&quot;$&quot;#,##0" sourceLinked="0"/>
        <c:tickLblPos val="nextTo"/>
        <c:crossAx val="91974272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83349154272382642"/>
          <c:y val="0.29001053322282105"/>
          <c:w val="0.13718746962185283"/>
          <c:h val="0.12173331951927062"/>
        </c:manualLayout>
      </c:layout>
      <c:overlay val="1"/>
      <c:spPr>
        <a:ln>
          <a:solidFill>
            <a:prstClr val="white"/>
          </a:solidFill>
        </a:ln>
      </c:spPr>
    </c:legend>
    <c:plotVisOnly val="1"/>
  </c:chart>
  <c:spPr>
    <a:solidFill>
      <a:schemeClr val="bg2">
        <a:lumMod val="9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0.18519</cdr:x>
      <cdr:y>0.07692</cdr:y>
    </cdr:from>
    <cdr:to>
      <cdr:x>0.81481</cdr:x>
      <cdr:y>0.14103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0" y="457200"/>
          <a:ext cx="5181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dirty="0" smtClean="0"/>
            <a:t>In $ Billions</a:t>
          </a:r>
          <a:endParaRPr 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93AAC-B8CE-4E1D-ABF5-F950C630B611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CCFC5-6AE5-4D07-A9FD-1E2E8AB69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B1247-5436-45EF-9647-7C45608229BD}" type="slidenum">
              <a:rPr lang="en-US" smtClean="0">
                <a:latin typeface="Arial" charset="0"/>
              </a:rPr>
              <a:pPr/>
              <a:t>1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2C3F4-9D24-4A72-96F5-8426A2597B0F}" type="datetimeFigureOut">
              <a:rPr lang="en-US" smtClean="0"/>
              <a:pPr/>
              <a:t>10/4/2010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850F0-9A1D-4462-AA9D-7B6DEF31A5A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111375"/>
            <a:ext cx="9144000" cy="31178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Financial Summary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for the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Draft FY 2011-2016 TIP</a:t>
            </a:r>
            <a:endParaRPr lang="en-US" sz="4000" b="1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71600" y="5435600"/>
            <a:ext cx="6400800" cy="922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Technical Committee</a:t>
            </a: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Item #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3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October 1, 2010</a:t>
            </a:r>
          </a:p>
        </p:txBody>
      </p:sp>
      <p:sp>
        <p:nvSpPr>
          <p:cNvPr id="2053" name="Rectangle 9"/>
          <p:cNvSpPr>
            <a:spLocks noChangeArrowheads="1"/>
          </p:cNvSpPr>
          <p:nvPr/>
        </p:nvSpPr>
        <p:spPr bwMode="auto">
          <a:xfrm>
            <a:off x="1588" y="6727825"/>
            <a:ext cx="9144000" cy="1301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482600" y="366713"/>
            <a:ext cx="81978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ts val="3800"/>
              </a:lnSpc>
              <a:defRPr/>
            </a:pPr>
            <a: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National Capital Region </a:t>
            </a:r>
            <a:b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Transportation Planning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457200"/>
          <a:ext cx="79248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2057400"/>
            <a:ext cx="461665" cy="25146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Cost (in Billions)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457200" y="381000"/>
          <a:ext cx="82296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105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$15.98 Billion</a:t>
            </a:r>
            <a:endParaRPr lang="en-US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57200"/>
          <a:ext cx="822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105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$15.98 Billion</a:t>
            </a:r>
            <a:endParaRPr 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1000"/>
          <a:ext cx="822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105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$15.98 Billion</a:t>
            </a:r>
            <a:endParaRPr 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38600" y="838200"/>
            <a:ext cx="4191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60" b="1" dirty="0" smtClean="0">
                <a:solidFill>
                  <a:prstClr val="black"/>
                </a:solidFill>
              </a:rPr>
              <a:t>FY 11-16 TIP </a:t>
            </a:r>
            <a:r>
              <a:rPr lang="en-US" sz="2160" b="1" dirty="0">
                <a:solidFill>
                  <a:prstClr val="black"/>
                </a:solidFill>
              </a:rPr>
              <a:t>Funding by Fiscal </a:t>
            </a:r>
            <a:r>
              <a:rPr lang="en-US" sz="2160" b="1" dirty="0" smtClean="0">
                <a:solidFill>
                  <a:prstClr val="black"/>
                </a:solidFill>
              </a:rPr>
              <a:t>Year</a:t>
            </a:r>
          </a:p>
          <a:p>
            <a:r>
              <a:rPr lang="en-US" sz="2160" b="1" dirty="0" smtClean="0">
                <a:solidFill>
                  <a:prstClr val="black"/>
                </a:solidFill>
              </a:rPr>
              <a:t>And Compared to FY 10-15 TIP</a:t>
            </a:r>
            <a:endParaRPr lang="en-US" sz="216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101</Words>
  <Application>Microsoft Office PowerPoint</Application>
  <PresentationFormat>On-screen Show (4:3)</PresentationFormat>
  <Paragraphs>35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Austin</dc:creator>
  <cp:lastModifiedBy>detheridge</cp:lastModifiedBy>
  <cp:revision>12</cp:revision>
  <dcterms:created xsi:type="dcterms:W3CDTF">2010-09-30T21:34:06Z</dcterms:created>
  <dcterms:modified xsi:type="dcterms:W3CDTF">2010-10-04T15:22:29Z</dcterms:modified>
</cp:coreProperties>
</file>