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67" r:id="rId2"/>
    <p:sldId id="273" r:id="rId3"/>
    <p:sldId id="256" r:id="rId4"/>
    <p:sldId id="270" r:id="rId5"/>
    <p:sldId id="271" r:id="rId6"/>
    <p:sldId id="257" r:id="rId7"/>
    <p:sldId id="260" r:id="rId8"/>
    <p:sldId id="264" r:id="rId9"/>
    <p:sldId id="259" r:id="rId10"/>
    <p:sldId id="263" r:id="rId11"/>
    <p:sldId id="268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2EF39E-0626-4532-B92A-BE8076526503}" type="datetimeFigureOut">
              <a:rPr lang="en-US" smtClean="0"/>
              <a:pPr/>
              <a:t>1/22/2010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A72C829-4578-4814-8602-E64F09BA1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2" y="952501"/>
            <a:ext cx="8269287" cy="12573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Loudoun County Energy Strategy</a:t>
            </a:r>
            <a:b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Energy Efficiency and Conservation Block Grant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90600" y="4953000"/>
            <a:ext cx="2971800" cy="121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Council of Government</a:t>
            </a:r>
          </a:p>
          <a:p>
            <a:r>
              <a:rPr lang="en-US" dirty="0" smtClean="0"/>
              <a:t>January 21, 2010 </a:t>
            </a:r>
          </a:p>
          <a:p>
            <a:r>
              <a:rPr lang="en-US" dirty="0" smtClean="0"/>
              <a:t>Energy Advisory Meeting</a:t>
            </a:r>
            <a:endParaRPr lang="en-US" dirty="0"/>
          </a:p>
        </p:txBody>
      </p:sp>
      <p:pic>
        <p:nvPicPr>
          <p:cNvPr id="6" name="Picture 18" descr="color+seal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895600"/>
            <a:ext cx="18542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956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County Energy Strategy </a:t>
            </a:r>
            <a:br>
              <a:rPr lang="en-US" dirty="0" smtClean="0"/>
            </a:br>
            <a:r>
              <a:rPr lang="en-US" dirty="0" smtClean="0"/>
              <a:t>Developed with these goals in mind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4081462"/>
          </a:xfrm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  Create a long-term roadmap for the county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30-year timeframe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Incorporate the 40% expected population growth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Serve the changing needs of the community and businesses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 Take a comprehensive 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Homes and buildings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Transportation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Clean and renewable energy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Energy use, distribution and supply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 Establish goals and layout a framework for successful implementation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895601"/>
            <a:ext cx="7772400" cy="30480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“Loudoun </a:t>
            </a:r>
            <a:r>
              <a:rPr lang="en-US" sz="4400" b="1" dirty="0"/>
              <a:t>County will always have reliable and affordable energy, be energy efficient and reduce greenhouse gases</a:t>
            </a:r>
            <a:r>
              <a:rPr lang="en-US" sz="4400" b="1" dirty="0" smtClean="0"/>
              <a:t>”. </a:t>
            </a:r>
            <a:endParaRPr lang="en-US" sz="44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762001"/>
            <a:ext cx="7772400" cy="16002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Vision Statement</a:t>
            </a:r>
          </a:p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County-wide Energy Usage 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905000"/>
            <a:ext cx="8686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County-wide Greenhouse Emissions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590801"/>
            <a:ext cx="815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9445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accent6"/>
                </a:solidFill>
              </a:rPr>
              <a:t>CES Goals</a:t>
            </a:r>
            <a:endParaRPr lang="en-US" sz="5400" b="1" dirty="0">
              <a:solidFill>
                <a:schemeClr val="accent6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sz="2800" dirty="0"/>
              <a:t>Loudoun County will be recognized as a location of choice for investment in part because of its innovative energy </a:t>
            </a:r>
            <a:r>
              <a:rPr lang="en-US" sz="2800" dirty="0" smtClean="0"/>
              <a:t>strategy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Loudoun County will strive to have consistently lower energy costs relative to surrounding </a:t>
            </a:r>
            <a:r>
              <a:rPr lang="en-US" sz="2800" dirty="0" smtClean="0"/>
              <a:t>areas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Loudoun County will be recognized as a regional-state-national model of effective energy and climate </a:t>
            </a:r>
            <a:r>
              <a:rPr lang="en-US" sz="2800" dirty="0" smtClean="0"/>
              <a:t>management.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Loudoun County’s greenhouse gas emissions will be among the lowest in the </a:t>
            </a:r>
            <a:r>
              <a:rPr lang="en-US" sz="2800" dirty="0" smtClean="0"/>
              <a:t>country.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Major investments will visibly contribute to meeting the CES goals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12 Recommended Actions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305800" cy="5410200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Encourage above code efficiency for new buildings with ongoing updates starting in 2011.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Encourage efficiency standards for building renovations with ongoing updates from 2011.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Encourage Energy Performance Labels for all buildings.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Evaluate district energy in denser mixed-use neighborhoods and, if viable, encourage implementation. 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Encourage efficient vehicle use through viable transit options and urban design.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Implement a total of 100 MW Combined Heat and Power distributed to serve District Energy and single large buildings.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944562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12 Recommended Actions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0"/>
            <a:ext cx="8153400" cy="4953000"/>
          </a:xfrm>
        </p:spPr>
        <p:txBody>
          <a:bodyPr>
            <a:noAutofit/>
          </a:bodyPr>
          <a:lstStyle/>
          <a:p>
            <a:pPr marL="514350" lvl="0" indent="-514350">
              <a:spcAft>
                <a:spcPts val="1200"/>
              </a:spcAft>
              <a:buAutoNum type="arabicPeriod" startAt="7"/>
            </a:pPr>
            <a:r>
              <a:rPr lang="en-US" sz="2400" dirty="0" smtClean="0"/>
              <a:t>Install up to 100 MW total of Solar Electricity.</a:t>
            </a:r>
          </a:p>
          <a:p>
            <a:pPr marL="514350" lvl="0" indent="-514350">
              <a:spcAft>
                <a:spcPts val="1200"/>
              </a:spcAft>
              <a:buAutoNum type="arabicPeriod" startAt="8"/>
            </a:pPr>
            <a:r>
              <a:rPr lang="en-US" sz="2400" dirty="0" smtClean="0"/>
              <a:t>Develop multiple Integrated Energy Plans for scale projects and encourage implementation of viable energy efficiency measures.</a:t>
            </a:r>
          </a:p>
          <a:p>
            <a:pPr marL="514350" lvl="0" indent="-514350">
              <a:spcAft>
                <a:spcPts val="1200"/>
              </a:spcAft>
              <a:buAutoNum type="arabicPeriod" startAt="9"/>
            </a:pPr>
            <a:r>
              <a:rPr lang="en-US" sz="2400" dirty="0" smtClean="0"/>
              <a:t>Create comprehensive public education and outreach programs to businesses and residents.</a:t>
            </a:r>
          </a:p>
          <a:p>
            <a:pPr marL="514350" lvl="0" indent="-514350">
              <a:spcAft>
                <a:spcPts val="1200"/>
              </a:spcAft>
              <a:buAutoNum type="arabicPeriod" startAt="10"/>
            </a:pPr>
            <a:r>
              <a:rPr lang="en-US" sz="2400" dirty="0" smtClean="0"/>
              <a:t>Collect and regularly report results against long term goals.</a:t>
            </a:r>
          </a:p>
          <a:p>
            <a:pPr marL="514350" lvl="0" indent="-514350">
              <a:spcAft>
                <a:spcPts val="1200"/>
              </a:spcAft>
              <a:buAutoNum type="arabicPeriod" startAt="11"/>
            </a:pPr>
            <a:r>
              <a:rPr lang="en-US" sz="2400" dirty="0" smtClean="0"/>
              <a:t>Prepare data for potential emissions reduction monetization.</a:t>
            </a:r>
          </a:p>
          <a:p>
            <a:pPr marL="514350" lvl="0" indent="-514350">
              <a:spcAft>
                <a:spcPts val="1200"/>
              </a:spcAft>
              <a:buAutoNum type="arabicPeriod" startAt="11"/>
            </a:pPr>
            <a:r>
              <a:rPr lang="en-US" sz="2400" dirty="0" smtClean="0"/>
              <a:t>Assess progress and update targets every 5 years.</a:t>
            </a:r>
          </a:p>
          <a:p>
            <a:pPr lvl="0">
              <a:spcAft>
                <a:spcPts val="1200"/>
              </a:spcAft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921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Expected Results by Adopting 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686800" cy="5715000"/>
          </a:xfrm>
        </p:spPr>
        <p:txBody>
          <a:bodyPr>
            <a:normAutofit fontScale="55000" lnSpcReduction="20000"/>
          </a:bodyPr>
          <a:lstStyle/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endParaRPr lang="en-US" sz="4200" dirty="0" smtClean="0"/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4200" dirty="0" smtClean="0"/>
              <a:t>Loudoun </a:t>
            </a:r>
            <a:r>
              <a:rPr lang="en-US" sz="4200" dirty="0"/>
              <a:t>County uses 21% less energy than 2007 baseline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4200" dirty="0" smtClean="0"/>
              <a:t>Greenhouse gas emissions </a:t>
            </a:r>
            <a:r>
              <a:rPr lang="en-US" sz="4200" dirty="0"/>
              <a:t>drop from 3.85 MT to 3.0 MT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4200" dirty="0" smtClean="0"/>
              <a:t>Grid </a:t>
            </a:r>
            <a:r>
              <a:rPr lang="en-US" sz="4200" dirty="0"/>
              <a:t>peak demand is 35% less than </a:t>
            </a:r>
            <a:r>
              <a:rPr lang="en-US" sz="4200" dirty="0" smtClean="0"/>
              <a:t>business </a:t>
            </a:r>
            <a:r>
              <a:rPr lang="en-US" sz="4200" dirty="0"/>
              <a:t>as </a:t>
            </a:r>
            <a:r>
              <a:rPr lang="en-US" sz="4200" dirty="0" smtClean="0"/>
              <a:t>usual </a:t>
            </a:r>
            <a:r>
              <a:rPr lang="en-US" sz="4200" dirty="0"/>
              <a:t>due to </a:t>
            </a:r>
            <a:r>
              <a:rPr lang="en-US" sz="4200" dirty="0" smtClean="0"/>
              <a:t>  efficiency/CHP/Solar</a:t>
            </a:r>
            <a:endParaRPr lang="en-US" sz="4200" dirty="0"/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4200" dirty="0"/>
              <a:t>A flexible infrastructure develops to incorporate new technologies or energy sources including </a:t>
            </a:r>
            <a:r>
              <a:rPr lang="en-US" sz="4200" dirty="0" err="1"/>
              <a:t>biofuels</a:t>
            </a:r>
            <a:r>
              <a:rPr lang="en-US" sz="4200" dirty="0"/>
              <a:t> 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4200" dirty="0"/>
              <a:t>New energy related businesses – construction, clean and renewable energy products, and district energy products and services evolve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4200" dirty="0"/>
              <a:t>New energy-related jobs of all types, from construction retrofitters to energy supply designers and engineers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4200" dirty="0"/>
              <a:t>New inbound investment attracted by Loudoun County’s energy and climate </a:t>
            </a:r>
            <a:r>
              <a:rPr lang="en-US" sz="4200" dirty="0" smtClean="0"/>
              <a:t>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28600"/>
            <a:ext cx="6400800" cy="533400"/>
          </a:xfrm>
          <a:prstGeom prst="rect">
            <a:avLst/>
          </a:prstGeom>
          <a:solidFill>
            <a:srgbClr val="00B0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EECBG Approved Projects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914400"/>
          <a:ext cx="8382000" cy="5334000"/>
        </p:xfrm>
        <a:graphic>
          <a:graphicData uri="http://schemas.openxmlformats.org/drawingml/2006/table">
            <a:tbl>
              <a:tblPr/>
              <a:tblGrid>
                <a:gridCol w="374383"/>
                <a:gridCol w="1428199"/>
                <a:gridCol w="1372734"/>
                <a:gridCol w="873558"/>
                <a:gridCol w="1213275"/>
                <a:gridCol w="1663921"/>
                <a:gridCol w="1455930"/>
              </a:tblGrid>
              <a:tr h="4849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Project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Project Description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Requested Funds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Potential Matching Funds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Jobs Created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Benefits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</a:tr>
              <a:tr h="12122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Temporary Position Through Life of The Grant to Support Energy Efficiency Programs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Employ staff to implement CES and grant projects and provide reporting.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$196,560 </a:t>
                      </a:r>
                      <a:endParaRPr lang="en-US" sz="12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None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job for duration  of the grant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Necessary to meet the requirements of the grant.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97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Loudoun County Youth Shelter Expansion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Implement renewable energy solutions through solar and geothermal solutions.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$500,000 </a:t>
                      </a:r>
                      <a:endParaRPr lang="en-US" sz="12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 jobs for project duration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Provides 60% reduction for both energy and pollution, reduces peak demand on the grid, and provides an educational platform.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96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Scott Jenkins Memorial Park Solar Lights &amp; Charging Stations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Implement renewable energy solutions for parking facilities by using 210 kW of solar powered lighting.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$300,000 </a:t>
                      </a:r>
                      <a:endParaRPr lang="en-US" sz="12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 jobs for project duration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Provides affordable public option for charging electric vehicles.  Potential source of income for the County with excess electricity being sold to grid.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56" marR="54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28600"/>
            <a:ext cx="6400800" cy="533400"/>
          </a:xfrm>
          <a:prstGeom prst="rect">
            <a:avLst/>
          </a:prstGeom>
          <a:solidFill>
            <a:srgbClr val="00B0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EECBG Approved Projects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838200"/>
          <a:ext cx="8610600" cy="5648030"/>
        </p:xfrm>
        <a:graphic>
          <a:graphicData uri="http://schemas.openxmlformats.org/drawingml/2006/table">
            <a:tbl>
              <a:tblPr/>
              <a:tblGrid>
                <a:gridCol w="387477"/>
                <a:gridCol w="1478153"/>
                <a:gridCol w="1420749"/>
                <a:gridCol w="904113"/>
                <a:gridCol w="1191133"/>
                <a:gridCol w="1722120"/>
                <a:gridCol w="1506855"/>
              </a:tblGrid>
              <a:tr h="3641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Project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Project Description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Requested Funds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Potential Matching Funds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Jobs Created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Benefits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C5"/>
                    </a:solidFill>
                  </a:tcPr>
                </a:tc>
              </a:tr>
              <a:tr h="1037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Education and Outreach to Business Community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Educate and promote efficient building standards and practices to the business sector.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accent2"/>
                          </a:solidFill>
                          <a:latin typeface="Calibri"/>
                        </a:rPr>
                        <a:t>$100,000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Chamber of Commerce/Private Sector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 to 3 jobs for project duration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Provides potential 40% increased energy efficiency gains in commercial buildings.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262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Education and Outreach to Residents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Provide outreach and education to homeowners to promote home efficiency measures.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accent2"/>
                          </a:solidFill>
                          <a:latin typeface="Calibri"/>
                        </a:rPr>
                        <a:t>$240,000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Department of Energy/Joint Regional Efforts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 to 3 jobs for project duration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 deliver 20% residential energy efficiency gains with minimal 5% increase in construction costs.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125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Energy Solution for Moorefield Station Scale Project and Digital Realty Trust data center cluster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Develop Integrated Energy Master Plan for Mixed-use Transit Neighborhood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accent2"/>
                          </a:solidFill>
                          <a:latin typeface="Calibri"/>
                        </a:rPr>
                        <a:t>$300,000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$100,000, Moorefield Foundation; In-kind support from Digital Realty Trust Corp.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 to 6 jobs for 6 to 9 months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Provides potential multi-sector energy savings of 40% to 50%.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9710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Building standards and Energy Performance Labeling (EPL)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Educate and promote efficiency to key stakeholders in residential and commercial buildings.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accent2"/>
                          </a:solidFill>
                          <a:latin typeface="Calibri"/>
                        </a:rPr>
                        <a:t>$200,000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to 1.5 jobs for project duration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Ensures code compliance with an increased 5% efficiency gain over current code.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8938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Loudoun County Home Improvement Program - Energy Improvements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Provide energy audits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and retrofits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for low to medium income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family homes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accent2"/>
                          </a:solidFill>
                          <a:latin typeface="Calibri"/>
                        </a:rPr>
                        <a:t>$140,000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jobs for project duration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Leverages existing loan program for funding other types  of  home improvements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06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Project Cost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chemeClr val="accent2"/>
                          </a:solidFill>
                          <a:latin typeface="Calibri"/>
                        </a:rPr>
                        <a:t>$1,976,560 </a:t>
                      </a:r>
                      <a:endParaRPr lang="en-US" sz="1200" b="1" i="0" u="none" strike="noStrike" dirty="0">
                        <a:solidFill>
                          <a:schemeClr val="accent2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Summary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543800" cy="4953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None/>
            </a:pPr>
            <a:r>
              <a:rPr lang="en-US" dirty="0" smtClean="0"/>
              <a:t>Elements of the CES are:</a:t>
            </a:r>
          </a:p>
          <a:p>
            <a:pPr marL="777240" lvl="1" indent="-457200">
              <a:lnSpc>
                <a:spcPct val="150000"/>
              </a:lnSpc>
              <a:spcAft>
                <a:spcPts val="1800"/>
              </a:spcAft>
            </a:pPr>
            <a:r>
              <a:rPr lang="en-US" dirty="0" smtClean="0"/>
              <a:t>Integrated</a:t>
            </a:r>
          </a:p>
          <a:p>
            <a:pPr marL="777240" lvl="1" indent="-457200">
              <a:spcAft>
                <a:spcPts val="1800"/>
              </a:spcAft>
            </a:pPr>
            <a:r>
              <a:rPr lang="en-US" dirty="0" smtClean="0"/>
              <a:t>Build upon each other</a:t>
            </a:r>
          </a:p>
          <a:p>
            <a:pPr marL="777240" lvl="1" indent="-457200">
              <a:spcAft>
                <a:spcPts val="1800"/>
              </a:spcAft>
            </a:pPr>
            <a:r>
              <a:rPr lang="en-US" dirty="0" smtClean="0"/>
              <a:t>Recognize that efficiency is the cheapest, cleanest source of energy</a:t>
            </a:r>
          </a:p>
          <a:p>
            <a:pPr marL="777240" lvl="1" indent="-457200">
              <a:spcAft>
                <a:spcPts val="1800"/>
              </a:spcAft>
            </a:pPr>
            <a:r>
              <a:rPr lang="en-US" dirty="0" smtClean="0"/>
              <a:t>Involve the whole community</a:t>
            </a:r>
          </a:p>
          <a:p>
            <a:pPr marL="777240" lvl="1" indent="-457200">
              <a:spcAft>
                <a:spcPts val="1800"/>
              </a:spcAft>
            </a:pPr>
            <a:r>
              <a:rPr lang="en-US" dirty="0" smtClean="0"/>
              <a:t>A long-term direction with on-going implementation</a:t>
            </a:r>
          </a:p>
          <a:p>
            <a:pPr marL="502920" indent="-457200">
              <a:spcAft>
                <a:spcPts val="1800"/>
              </a:spcAft>
              <a:buNone/>
            </a:pPr>
            <a:r>
              <a:rPr lang="en-US" dirty="0" smtClean="0"/>
              <a:t>CES developed by a team with local, regional and global expertise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558</TotalTime>
  <Words>884</Words>
  <Application>Microsoft Office PowerPoint</Application>
  <PresentationFormat>On-screen Show (4:3)</PresentationFormat>
  <Paragraphs>139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Equity</vt:lpstr>
      <vt:lpstr>Loudoun County Energy Strategy Energy Efficiency and Conservation Block Grant</vt:lpstr>
      <vt:lpstr>County Energy Strategy  Developed with these goals in mind</vt:lpstr>
      <vt:lpstr>“Loudoun County will always have reliable and affordable energy, be energy efficient and reduce greenhouse gases”. </vt:lpstr>
      <vt:lpstr>County-wide Energy Usage </vt:lpstr>
      <vt:lpstr>County-wide Greenhouse Emissions</vt:lpstr>
      <vt:lpstr>CES Goals</vt:lpstr>
      <vt:lpstr>12 Recommended Actions</vt:lpstr>
      <vt:lpstr>12 Recommended Actions</vt:lpstr>
      <vt:lpstr>Expected Results by Adopting CES </vt:lpstr>
      <vt:lpstr>Slide 10</vt:lpstr>
      <vt:lpstr>Slide 11</vt:lpstr>
      <vt:lpstr>Summary </vt:lpstr>
    </vt:vector>
  </TitlesOfParts>
  <Company>Loudoun County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“Loudoun County will always have reliable and affordable energy, be energy efficient and reduce greenhouse gases”.</dc:title>
  <dc:creator>diane ogrady</dc:creator>
  <cp:lastModifiedBy>lboggs</cp:lastModifiedBy>
  <cp:revision>31</cp:revision>
  <dcterms:created xsi:type="dcterms:W3CDTF">2009-12-11T21:52:24Z</dcterms:created>
  <dcterms:modified xsi:type="dcterms:W3CDTF">2010-01-22T18:22:46Z</dcterms:modified>
</cp:coreProperties>
</file>