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8" r:id="rId3"/>
    <p:sldId id="265" r:id="rId4"/>
    <p:sldId id="262" r:id="rId5"/>
    <p:sldId id="264" r:id="rId6"/>
    <p:sldId id="266" r:id="rId7"/>
    <p:sldId id="267" r:id="rId8"/>
    <p:sldId id="259" r:id="rId9"/>
    <p:sldId id="269" r:id="rId10"/>
    <p:sldId id="260" r:id="rId11"/>
    <p:sldId id="261" r:id="rId12"/>
    <p:sldId id="270" r:id="rId13"/>
    <p:sldId id="263" r:id="rId14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890B2C-0F85-4FEC-B659-08F549819D9F}" type="datetimeFigureOut">
              <a:rPr lang="en-US" smtClean="0"/>
              <a:pPr/>
              <a:t>7/18/2011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D2EBFD-3B0F-422F-9360-63FC4188A3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E193ED2E-0B87-4520-815E-4866382A8D65}" type="datetimeFigureOut">
              <a:rPr lang="en-US" smtClean="0"/>
              <a:pPr/>
              <a:t>7/18/2011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FE376062-B1F9-4212-B93D-98596E4B3C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76062-B1F9-4212-B93D-98596E4B3C7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CF43-F5CB-4B88-B0D5-C7CC7555BA85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EBC6-1644-4DC3-AC54-EAA7AB1B12E4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A26B-E843-4B60-8398-88C1389BA156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66E88-0277-4244-ACEF-4F439C20A255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CEF72-4AE8-4D93-847D-5E69EF576171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0348-7D10-4963-9E38-00A9F21C6E24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81F9-F50F-4492-8B27-5542B39A842E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D6029-877B-4D93-BDF7-872F690E621F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A30A4-313B-4DB8-AA1C-F58F7DC297ED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13391-12B4-4A96-BA39-98AEE7C1341C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2807-F12C-4CBD-B21D-2620B2E8C9AF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E36FF-6613-4BC2-B79F-F1A13A9C7C15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A8BFC-387D-4027-9319-779220EA7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1"/>
            <a:ext cx="7772400" cy="207645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Item </a:t>
            </a:r>
            <a:r>
              <a:rPr lang="en-US" sz="4000" dirty="0" smtClean="0"/>
              <a:t>#4</a:t>
            </a:r>
            <a:r>
              <a:rPr lang="en-US" sz="4000" dirty="0" smtClean="0"/>
              <a:t>:  Process to Develop a </a:t>
            </a:r>
            <a:r>
              <a:rPr lang="en-US" sz="4000" dirty="0" smtClean="0"/>
              <a:t>Regional Complete Streets Policy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Michael Farrell</a:t>
            </a:r>
          </a:p>
          <a:p>
            <a:r>
              <a:rPr lang="en-US" dirty="0" smtClean="0"/>
              <a:t>Bicycle and Pedestrian Subcommittee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July </a:t>
            </a:r>
            <a:r>
              <a:rPr lang="en-US" dirty="0" smtClean="0"/>
              <a:t>19, </a:t>
            </a:r>
            <a:r>
              <a:rPr lang="en-US" dirty="0" smtClean="0"/>
              <a:t>2011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8704A-B8A4-4D86-8838-784688E142C5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Complete Streets?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“Complete Streets are for Everyone”</a:t>
            </a:r>
          </a:p>
          <a:p>
            <a:endParaRPr lang="en-US" sz="1000" dirty="0" smtClean="0"/>
          </a:p>
          <a:p>
            <a:pPr lvl="1"/>
            <a:r>
              <a:rPr lang="en-US" sz="2400" dirty="0"/>
              <a:t>They are </a:t>
            </a:r>
            <a:r>
              <a:rPr lang="en-US" sz="2400" dirty="0" smtClean="0"/>
              <a:t>designed, built, </a:t>
            </a:r>
            <a:r>
              <a:rPr lang="en-US" sz="2400" dirty="0"/>
              <a:t>and operated to enable safe access for all </a:t>
            </a:r>
            <a:r>
              <a:rPr lang="en-US" sz="2400" dirty="0" smtClean="0"/>
              <a:t>users, including pedestrians, bicyclists, motorists, and transit riders of diverse ages and abilities.</a:t>
            </a:r>
            <a:endParaRPr lang="en-US" sz="800" dirty="0" smtClean="0"/>
          </a:p>
          <a:p>
            <a:pPr lvl="1"/>
            <a:endParaRPr lang="en-US" sz="1000" dirty="0" smtClean="0"/>
          </a:p>
          <a:p>
            <a:pPr lvl="1"/>
            <a:endParaRPr lang="en-US" sz="800" dirty="0" smtClean="0"/>
          </a:p>
          <a:p>
            <a:pPr lvl="1"/>
            <a:r>
              <a:rPr lang="en-US" sz="2400" dirty="0" smtClean="0"/>
              <a:t>National Complete Streets Coalition (completestreets.org) has been promoting the Complete Streets concept since 2005.   </a:t>
            </a:r>
          </a:p>
          <a:p>
            <a:pPr lvl="1">
              <a:buNone/>
            </a:pPr>
            <a:r>
              <a:rPr lang="en-US" sz="2400" dirty="0" smtClean="0"/>
              <a:t>  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6793-6343-4024-BD32-EE68CA279FC7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 Early Example:  the Oregon Bicycle Bill (1971)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5486400" cy="4953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Key Provisions:</a:t>
            </a:r>
          </a:p>
          <a:p>
            <a:pPr lvl="1"/>
            <a:r>
              <a:rPr lang="en-US" dirty="0" smtClean="0"/>
              <a:t>“Routine Accommodation”</a:t>
            </a:r>
          </a:p>
          <a:p>
            <a:pPr lvl="2"/>
            <a:r>
              <a:rPr lang="en-US" i="1" dirty="0" smtClean="0"/>
              <a:t> “Footpaths and bicycle trails…shall be provided” as part of every transportation project</a:t>
            </a:r>
          </a:p>
          <a:p>
            <a:pPr lvl="1"/>
            <a:r>
              <a:rPr lang="en-US" dirty="0" smtClean="0"/>
              <a:t>Exceptions</a:t>
            </a:r>
          </a:p>
          <a:p>
            <a:pPr lvl="2"/>
            <a:r>
              <a:rPr lang="en-US" dirty="0" smtClean="0"/>
              <a:t>Public safety (freeways)</a:t>
            </a:r>
          </a:p>
          <a:p>
            <a:pPr lvl="2"/>
            <a:r>
              <a:rPr lang="en-US" dirty="0" smtClean="0"/>
              <a:t>“Cost excessively disproportionate to need or probable use”</a:t>
            </a:r>
          </a:p>
          <a:p>
            <a:pPr lvl="2"/>
            <a:r>
              <a:rPr lang="en-US" dirty="0" smtClean="0"/>
              <a:t>“</a:t>
            </a:r>
            <a:r>
              <a:rPr lang="en-US" dirty="0" err="1" smtClean="0"/>
              <a:t>sparsity</a:t>
            </a:r>
            <a:r>
              <a:rPr lang="en-US" dirty="0" smtClean="0"/>
              <a:t> of population or other factors indicate the absence of any need”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026" name="Picture 2" descr="C:\Users\mfarrell\Pictures\Oregon_Bicycle_Bill_sign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1752600"/>
            <a:ext cx="3380891" cy="255257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172200" y="44196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Oregon Governor Tom McCall signs the Bicycle Bill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Citizens Advisory Committee </a:t>
            </a:r>
            <a:r>
              <a:rPr lang="en-US" dirty="0" smtClean="0"/>
              <a:t>Recommendation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At its June </a:t>
            </a:r>
            <a:r>
              <a:rPr lang="en-US" dirty="0" smtClean="0"/>
              <a:t>15</a:t>
            </a:r>
            <a:r>
              <a:rPr lang="en-US" dirty="0" smtClean="0"/>
              <a:t>th </a:t>
            </a:r>
            <a:r>
              <a:rPr lang="en-US" dirty="0" smtClean="0"/>
              <a:t>Meeting the CAC requested that the TPB Develop and Approve a Regional Policy on Complete </a:t>
            </a:r>
            <a:r>
              <a:rPr lang="en-US" dirty="0" smtClean="0"/>
              <a:t>Streets</a:t>
            </a:r>
            <a:endParaRPr lang="en-US" dirty="0" smtClean="0"/>
          </a:p>
          <a:p>
            <a:pPr lvl="1"/>
            <a:r>
              <a:rPr lang="en-US" dirty="0" smtClean="0"/>
              <a:t>TPB Chair and Vice-Chair suggeste</a:t>
            </a:r>
            <a:r>
              <a:rPr lang="en-US" dirty="0" smtClean="0"/>
              <a:t>d that TPB staff</a:t>
            </a:r>
            <a:r>
              <a:rPr lang="en-US" dirty="0" smtClean="0"/>
              <a:t> and relevant Subcommittees develop a proposal </a:t>
            </a:r>
          </a:p>
          <a:p>
            <a:pPr lvl="1"/>
            <a:r>
              <a:rPr lang="en-US" dirty="0" smtClean="0"/>
              <a:t>No adverse comments</a:t>
            </a:r>
            <a:endParaRPr lang="en-US" dirty="0" smtClean="0"/>
          </a:p>
          <a:p>
            <a:pPr lvl="1"/>
            <a:endParaRPr lang="en-US" sz="1000" dirty="0" smtClean="0"/>
          </a:p>
          <a:p>
            <a:r>
              <a:rPr lang="en-US" dirty="0" smtClean="0"/>
              <a:t>At its July 8</a:t>
            </a:r>
            <a:r>
              <a:rPr lang="en-US" baseline="30000" dirty="0" smtClean="0"/>
              <a:t>th</a:t>
            </a:r>
            <a:r>
              <a:rPr lang="en-US" dirty="0" smtClean="0"/>
              <a:t> Meeting the TPB Technical Committee was briefed on the CAC Recommendation</a:t>
            </a:r>
            <a:endParaRPr lang="en-US" dirty="0" smtClean="0"/>
          </a:p>
          <a:p>
            <a:endParaRPr lang="en-US" sz="900" dirty="0" smtClean="0"/>
          </a:p>
          <a:p>
            <a:r>
              <a:rPr lang="en-US" dirty="0" smtClean="0"/>
              <a:t>The CAC Recommendation (see </a:t>
            </a:r>
            <a:r>
              <a:rPr lang="en-US" dirty="0" smtClean="0"/>
              <a:t>hand-out</a:t>
            </a:r>
            <a:r>
              <a:rPr lang="en-US" dirty="0" smtClean="0"/>
              <a:t>):  </a:t>
            </a:r>
            <a:endParaRPr lang="en-US" dirty="0" smtClean="0"/>
          </a:p>
          <a:p>
            <a:pPr lvl="1"/>
            <a:r>
              <a:rPr lang="en-US" dirty="0" smtClean="0"/>
              <a:t>Suggested that the Bicycle and Pedestrian Subcommittee to take the lead in developing this </a:t>
            </a:r>
            <a:r>
              <a:rPr lang="en-US" dirty="0" smtClean="0"/>
              <a:t>policy</a:t>
            </a:r>
          </a:p>
          <a:p>
            <a:pPr lvl="2"/>
            <a:r>
              <a:rPr lang="en-US" dirty="0" smtClean="0"/>
              <a:t>Also work with the CAC, Access for All, and the task force for the TPB’s Priorities Plan</a:t>
            </a:r>
            <a:endParaRPr lang="en-US" dirty="0" smtClean="0"/>
          </a:p>
          <a:p>
            <a:pPr lvl="1"/>
            <a:r>
              <a:rPr lang="en-US" dirty="0" smtClean="0"/>
              <a:t>Described the concept of Complete Streets and a number of reasons why we need a Complete Streets policy</a:t>
            </a:r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A41F-E5F4-44A9-8CBF-4F3C575BE204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Reasons for a Regional Complete Streets Policy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Cost (cheaper than retrofitting)</a:t>
            </a:r>
          </a:p>
          <a:p>
            <a:r>
              <a:rPr lang="en-US" dirty="0" smtClean="0"/>
              <a:t>Supports </a:t>
            </a:r>
            <a:r>
              <a:rPr lang="en-US" dirty="0" smtClean="0"/>
              <a:t>TPB Vision, Bicycle and Pedestrian Plan, and </a:t>
            </a:r>
            <a:r>
              <a:rPr lang="en-US" dirty="0" smtClean="0"/>
              <a:t>Region Forward </a:t>
            </a:r>
            <a:r>
              <a:rPr lang="en-US" dirty="0" smtClean="0"/>
              <a:t>Goals</a:t>
            </a:r>
            <a:endParaRPr lang="en-US" dirty="0" smtClean="0"/>
          </a:p>
          <a:p>
            <a:pPr lvl="1"/>
            <a:r>
              <a:rPr lang="en-US" sz="2400" dirty="0" err="1" smtClean="0"/>
              <a:t>Walkable</a:t>
            </a:r>
            <a:r>
              <a:rPr lang="en-US" sz="2400" dirty="0" smtClean="0"/>
              <a:t>, mixed-use activity centers</a:t>
            </a:r>
          </a:p>
          <a:p>
            <a:pPr lvl="1"/>
            <a:r>
              <a:rPr lang="en-US" sz="2400" dirty="0" smtClean="0"/>
              <a:t>Health and Fitness</a:t>
            </a:r>
          </a:p>
          <a:p>
            <a:pPr lvl="1"/>
            <a:r>
              <a:rPr lang="en-US" sz="2400" dirty="0" smtClean="0"/>
              <a:t>Economic/retail activity &amp; tourism</a:t>
            </a:r>
          </a:p>
          <a:p>
            <a:pPr lvl="1"/>
            <a:r>
              <a:rPr lang="en-US" sz="2400" dirty="0" smtClean="0"/>
              <a:t>Climate/Environmental</a:t>
            </a:r>
          </a:p>
          <a:p>
            <a:pPr lvl="1"/>
            <a:r>
              <a:rPr lang="en-US" sz="2400" dirty="0" smtClean="0"/>
              <a:t>Environmental </a:t>
            </a:r>
            <a:r>
              <a:rPr lang="en-US" sz="2400" dirty="0" smtClean="0"/>
              <a:t>justice</a:t>
            </a:r>
          </a:p>
          <a:p>
            <a:pPr lvl="1"/>
            <a:r>
              <a:rPr lang="en-US" sz="2400" dirty="0" smtClean="0"/>
              <a:t>Continuous pedestrian and bicycle network</a:t>
            </a:r>
            <a:endParaRPr lang="en-US" sz="2400" dirty="0" smtClean="0"/>
          </a:p>
          <a:p>
            <a:r>
              <a:rPr lang="en-US" dirty="0" smtClean="0"/>
              <a:t>If the Region supports Complete Streets, we should say so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9D2C-D183-42F9-9E63-7B40B01DC576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Elements of CAC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“Streets should be designed, built, and operated to enable safe access for all users, including pedestrians, bicyclists, motorists, and transit riders of diverse ages and abilities”</a:t>
            </a:r>
          </a:p>
          <a:p>
            <a:r>
              <a:rPr lang="en-US" dirty="0" smtClean="0"/>
              <a:t>Each TPB member jurisdiction should adopt a Complete Streets policy by 2014</a:t>
            </a:r>
          </a:p>
          <a:p>
            <a:r>
              <a:rPr lang="en-US" dirty="0" smtClean="0"/>
              <a:t>A regional policy would “act as a catalyst to encourage complete streets across the region”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EBC6-1644-4DC3-AC54-EAA7AB1B12E4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Specifics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Use the ideal Complete Streets policy from the National Complete Streets Coalition as a starting point</a:t>
            </a:r>
          </a:p>
          <a:p>
            <a:endParaRPr lang="en-US" sz="800" dirty="0" smtClean="0"/>
          </a:p>
          <a:p>
            <a:r>
              <a:rPr lang="en-US" sz="2400" dirty="0" smtClean="0"/>
              <a:t>Not “one size fits all” – different facilities are appropriate in different places</a:t>
            </a:r>
          </a:p>
          <a:p>
            <a:endParaRPr lang="en-US" sz="800" dirty="0" smtClean="0"/>
          </a:p>
          <a:p>
            <a:r>
              <a:rPr lang="en-US" sz="2400" dirty="0" smtClean="0"/>
              <a:t>“Particularly on the regional level, it should not be perceived as a bureaucratic or rigid set of rules”, however ….</a:t>
            </a:r>
          </a:p>
          <a:p>
            <a:endParaRPr lang="en-US" sz="800" dirty="0" smtClean="0"/>
          </a:p>
          <a:p>
            <a:r>
              <a:rPr lang="en-US" sz="2400" dirty="0" smtClean="0"/>
              <a:t>Document Exceptions:</a:t>
            </a:r>
          </a:p>
          <a:p>
            <a:pPr lvl="1"/>
            <a:r>
              <a:rPr lang="en-US" sz="2000" dirty="0" smtClean="0"/>
              <a:t>“The TPB Complete should require implementing agencies to publicly report to the TPB how each project would accommodate walking, bicycling, public transportation, and freight or document why ...(these modes) … are irrelevant to that project.”</a:t>
            </a:r>
          </a:p>
          <a:p>
            <a:pPr lvl="1"/>
            <a:r>
              <a:rPr lang="en-US" sz="2000" dirty="0" smtClean="0"/>
              <a:t>Document that each project, including freeway expansions, will not downgrade the level of service for pedestrians, bicyclists, and transit users</a:t>
            </a:r>
          </a:p>
          <a:p>
            <a:pPr lvl="1"/>
            <a:r>
              <a:rPr lang="en-US" sz="2000" dirty="0" smtClean="0"/>
              <a:t>Documentation requirements apply to projects proposed for addition to the TIP, but not CLRP</a:t>
            </a:r>
          </a:p>
          <a:p>
            <a:pPr lvl="1"/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EBC6-1644-4DC3-AC54-EAA7AB1B12E4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Federal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943600"/>
          </a:xfrm>
        </p:spPr>
        <p:txBody>
          <a:bodyPr>
            <a:normAutofit fontScale="77500" lnSpcReduction="20000"/>
          </a:bodyPr>
          <a:lstStyle/>
          <a:p>
            <a:r>
              <a:rPr lang="en-US" sz="3400" dirty="0" smtClean="0"/>
              <a:t>Currently no official Complete Streets </a:t>
            </a:r>
            <a:r>
              <a:rPr lang="en-US" sz="3400" dirty="0" smtClean="0"/>
              <a:t>Policy</a:t>
            </a:r>
          </a:p>
          <a:p>
            <a:endParaRPr lang="en-US" sz="1300" dirty="0" smtClean="0"/>
          </a:p>
          <a:p>
            <a:r>
              <a:rPr lang="en-US" dirty="0" smtClean="0"/>
              <a:t> </a:t>
            </a:r>
            <a:r>
              <a:rPr lang="en-US" sz="3400" dirty="0" smtClean="0"/>
              <a:t>FHWA guidance:</a:t>
            </a:r>
            <a:r>
              <a:rPr lang="en-US" sz="3400" dirty="0" smtClean="0"/>
              <a:t> </a:t>
            </a:r>
          </a:p>
          <a:p>
            <a:pPr lvl="1"/>
            <a:r>
              <a:rPr lang="en-US" dirty="0" smtClean="0"/>
              <a:t>“</a:t>
            </a:r>
            <a:r>
              <a:rPr lang="en-US" dirty="0" smtClean="0"/>
              <a:t>In </a:t>
            </a:r>
            <a:r>
              <a:rPr lang="en-US" dirty="0"/>
              <a:t>the planning, design, and operation of transportation facilities, bicyclists and pedestrians should be included as a matter of routine, and the decision to not accommodate them should be the </a:t>
            </a:r>
            <a:r>
              <a:rPr lang="en-US" dirty="0" smtClean="0"/>
              <a:t>exception </a:t>
            </a:r>
            <a:r>
              <a:rPr lang="en-US" dirty="0"/>
              <a:t>rather than the rule</a:t>
            </a:r>
            <a:r>
              <a:rPr lang="en-US" dirty="0" smtClean="0"/>
              <a:t>.”  (2007) </a:t>
            </a:r>
            <a:endParaRPr lang="en-US" dirty="0" smtClean="0"/>
          </a:p>
          <a:p>
            <a:pPr lvl="1"/>
            <a:endParaRPr lang="en-US" sz="1300" dirty="0" smtClean="0"/>
          </a:p>
          <a:p>
            <a:r>
              <a:rPr lang="en-US" sz="3400" dirty="0" smtClean="0"/>
              <a:t>Exceptions:</a:t>
            </a:r>
          </a:p>
          <a:p>
            <a:pPr lvl="1"/>
            <a:r>
              <a:rPr lang="en-US" dirty="0" smtClean="0"/>
              <a:t>Prohibited</a:t>
            </a:r>
          </a:p>
          <a:p>
            <a:pPr lvl="2"/>
            <a:r>
              <a:rPr lang="en-US" dirty="0" smtClean="0"/>
              <a:t>Make an effort to accommodate elsewhere in the ROW</a:t>
            </a:r>
          </a:p>
          <a:p>
            <a:pPr lvl="1"/>
            <a:r>
              <a:rPr lang="en-US" dirty="0" smtClean="0"/>
              <a:t>Cost excessively disproportionate to need or probable use (ex: 20% of project cost)</a:t>
            </a:r>
          </a:p>
          <a:p>
            <a:pPr lvl="1"/>
            <a:r>
              <a:rPr lang="en-US" dirty="0" err="1" smtClean="0"/>
              <a:t>Sparsity</a:t>
            </a:r>
            <a:r>
              <a:rPr lang="en-US" dirty="0" smtClean="0"/>
              <a:t> of population or other factors indicate an absence of need</a:t>
            </a:r>
          </a:p>
          <a:p>
            <a:pPr lvl="2"/>
            <a:r>
              <a:rPr lang="en-US" dirty="0" smtClean="0"/>
              <a:t>Absence of need should apply for the design life of the facility</a:t>
            </a:r>
          </a:p>
          <a:p>
            <a:pPr lvl="2"/>
            <a:r>
              <a:rPr lang="en-US" dirty="0" smtClean="0"/>
              <a:t>Shoulders may be used as a bike &amp; pedestrian facility on low-traffic rural roads (&lt;1000 </a:t>
            </a:r>
            <a:r>
              <a:rPr lang="en-US" dirty="0" err="1" smtClean="0"/>
              <a:t>vpd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Exceptions shall be approved at a senior level with supporting data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6FBF-C7DC-42A7-A096-3497BD1DA782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Federal Complete Streets Bill </a:t>
            </a:r>
            <a:br>
              <a:rPr lang="en-US" dirty="0" smtClean="0"/>
            </a:br>
            <a:r>
              <a:rPr lang="en-US" sz="3600" dirty="0" smtClean="0"/>
              <a:t>(HR 1780, May 5, 2011)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“All transportation projects under the jurisdiction of the MPO shall accommodate the safety and convenience and safety of all users in accordance with complete streets principles”</a:t>
            </a:r>
          </a:p>
          <a:p>
            <a:pPr lvl="1"/>
            <a:r>
              <a:rPr lang="en-US" dirty="0" smtClean="0"/>
              <a:t>Applies to all federally funded transportation projects</a:t>
            </a:r>
          </a:p>
          <a:p>
            <a:pPr lvl="1"/>
            <a:endParaRPr lang="en-US" sz="1300" dirty="0" smtClean="0"/>
          </a:p>
          <a:p>
            <a:r>
              <a:rPr lang="en-US" dirty="0" smtClean="0"/>
              <a:t>Exceptions: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/>
              <a:t>Prohibited users (freeways)</a:t>
            </a:r>
          </a:p>
          <a:p>
            <a:pPr lvl="2"/>
            <a:r>
              <a:rPr lang="en-US" dirty="0" smtClean="0"/>
              <a:t>Shall make a greater effort to accommodate those users elsewhere</a:t>
            </a:r>
          </a:p>
          <a:p>
            <a:pPr lvl="1"/>
            <a:r>
              <a:rPr lang="en-US" dirty="0" smtClean="0"/>
              <a:t>Cost excessively disproportionate to need or probable use</a:t>
            </a:r>
          </a:p>
          <a:p>
            <a:pPr lvl="1"/>
            <a:r>
              <a:rPr lang="en-US" dirty="0" smtClean="0"/>
              <a:t>Lack of demand owing to </a:t>
            </a:r>
            <a:r>
              <a:rPr lang="en-US" dirty="0" err="1" smtClean="0"/>
              <a:t>sparsity</a:t>
            </a:r>
            <a:r>
              <a:rPr lang="en-US" dirty="0" smtClean="0"/>
              <a:t> of population or other factors</a:t>
            </a:r>
          </a:p>
          <a:p>
            <a:pPr lvl="1"/>
            <a:r>
              <a:rPr lang="en-US" dirty="0" smtClean="0"/>
              <a:t>Exceptions must be approved by a senior manager</a:t>
            </a:r>
            <a:br>
              <a:rPr lang="en-US" dirty="0" smtClean="0"/>
            </a:b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EBC6-1644-4DC3-AC54-EAA7AB1B12E4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State Policies in the Washington Region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en-US" dirty="0" smtClean="0"/>
              <a:t>DDOT:  “Action Agenda” (2010)</a:t>
            </a:r>
          </a:p>
          <a:p>
            <a:pPr lvl="2"/>
            <a:r>
              <a:rPr lang="en-US" dirty="0" smtClean="0"/>
              <a:t>Create a “walk-centric, bike-centric” city</a:t>
            </a:r>
          </a:p>
          <a:p>
            <a:pPr lvl="2"/>
            <a:r>
              <a:rPr lang="en-US" dirty="0" smtClean="0"/>
              <a:t>Complete Streets Policy (October 2010) </a:t>
            </a:r>
          </a:p>
          <a:p>
            <a:pPr lvl="3"/>
            <a:r>
              <a:rPr lang="en-US" dirty="0" smtClean="0"/>
              <a:t>“network as a whole shall accommodate the safety and convenience of all users”</a:t>
            </a:r>
          </a:p>
          <a:p>
            <a:pPr lvl="3"/>
            <a:r>
              <a:rPr lang="en-US" dirty="0" smtClean="0"/>
              <a:t>Exceptions :  Safety, Excessive Cost, Absence of Need</a:t>
            </a:r>
          </a:p>
          <a:p>
            <a:pPr lvl="3">
              <a:buNone/>
            </a:pPr>
            <a:endParaRPr lang="en-US" dirty="0" smtClean="0"/>
          </a:p>
          <a:p>
            <a:pPr lvl="1"/>
            <a:r>
              <a:rPr lang="en-US" dirty="0" smtClean="0"/>
              <a:t>VDOT:  “Policy for Bicycle and Pedestrian Accommodation” (2004)</a:t>
            </a:r>
          </a:p>
          <a:p>
            <a:pPr lvl="2"/>
            <a:r>
              <a:rPr lang="en-US" dirty="0" smtClean="0"/>
              <a:t>“VDOT will initiate all highway construction projects with the presumption that the projects shall accommodate bicycling and walking”</a:t>
            </a:r>
          </a:p>
          <a:p>
            <a:pPr lvl="3"/>
            <a:r>
              <a:rPr lang="en-US" dirty="0" smtClean="0"/>
              <a:t>Exceptions:   Safety, Excessive Cost, Lack of Demand, Environmental</a:t>
            </a:r>
          </a:p>
          <a:p>
            <a:pPr lvl="2"/>
            <a:r>
              <a:rPr lang="en-US" dirty="0" smtClean="0"/>
              <a:t>Secondary Street Acceptance Requirements 2009</a:t>
            </a:r>
          </a:p>
          <a:p>
            <a:pPr lvl="2"/>
            <a:endParaRPr lang="en-US" sz="1200" dirty="0" smtClean="0"/>
          </a:p>
          <a:p>
            <a:pPr lvl="1"/>
            <a:r>
              <a:rPr lang="en-US" dirty="0" smtClean="0"/>
              <a:t>MDOT:  “Strives” to provide facilities “wherever possible”</a:t>
            </a:r>
          </a:p>
          <a:p>
            <a:pPr lvl="2"/>
            <a:r>
              <a:rPr lang="en-US" sz="2000" dirty="0" smtClean="0"/>
              <a:t>Bicycle and Pedestrian Plan (2002</a:t>
            </a:r>
            <a:r>
              <a:rPr lang="en-US" sz="2000" dirty="0" smtClean="0"/>
              <a:t>)</a:t>
            </a:r>
          </a:p>
          <a:p>
            <a:pPr lvl="2"/>
            <a:r>
              <a:rPr lang="en-US" sz="2000" dirty="0" smtClean="0"/>
              <a:t>Access “shall be considered … in all phases” (SHA Memorandum, 2003)</a:t>
            </a:r>
          </a:p>
          <a:p>
            <a:pPr lvl="2"/>
            <a:r>
              <a:rPr lang="en-US" sz="2000" dirty="0" smtClean="0"/>
              <a:t>Exceptions:</a:t>
            </a:r>
          </a:p>
          <a:p>
            <a:pPr lvl="3"/>
            <a:r>
              <a:rPr lang="en-US" sz="1600" dirty="0" smtClean="0"/>
              <a:t>Cost, ROW, Structures, Utilities, Historic, Environmental,  Safety, Highway Capacity</a:t>
            </a:r>
          </a:p>
          <a:p>
            <a:pPr lvl="2"/>
            <a:endParaRPr lang="en-US" sz="2000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6186-DBB1-4DC6-AC7D-B0C32802BC40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48600" y="6356350"/>
            <a:ext cx="838200" cy="365125"/>
          </a:xfrm>
        </p:spPr>
        <p:txBody>
          <a:bodyPr/>
          <a:lstStyle/>
          <a:p>
            <a:fld id="{C7DA8BFC-387D-4027-9319-779220EA719C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and State Policy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1950’s – Prohibition on Building Sidewalks with Highway Money</a:t>
            </a:r>
          </a:p>
          <a:p>
            <a:r>
              <a:rPr lang="en-US" dirty="0" smtClean="0"/>
              <a:t>1970’s - Permission</a:t>
            </a:r>
          </a:p>
          <a:p>
            <a:r>
              <a:rPr lang="en-US" dirty="0" smtClean="0"/>
              <a:t>1990’s - Encouragement</a:t>
            </a:r>
          </a:p>
          <a:p>
            <a:pPr lvl="1"/>
            <a:r>
              <a:rPr lang="en-US" dirty="0" smtClean="0"/>
              <a:t>“Shall consider”</a:t>
            </a:r>
          </a:p>
          <a:p>
            <a:r>
              <a:rPr lang="en-US" dirty="0" smtClean="0"/>
              <a:t>2000’s  - Mandated</a:t>
            </a:r>
          </a:p>
          <a:p>
            <a:pPr lvl="1"/>
            <a:r>
              <a:rPr lang="en-US" dirty="0" smtClean="0"/>
              <a:t>“Routine Accommodation”</a:t>
            </a:r>
          </a:p>
          <a:p>
            <a:pPr lvl="1"/>
            <a:r>
              <a:rPr lang="en-US" dirty="0" smtClean="0"/>
              <a:t>“Complete Streets”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AD74A-E0F8-4756-9B4B-22B71E4A1A2D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Options for a Regional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6388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300" dirty="0" smtClean="0"/>
              <a:t>Adopt a mandatory Complete Streets policy </a:t>
            </a:r>
          </a:p>
          <a:p>
            <a:pPr marL="914400" lvl="1" indent="-514350"/>
            <a:r>
              <a:rPr lang="en-US" sz="2200" dirty="0" smtClean="0"/>
              <a:t>Use the current Federal Guidance, Complete Streets bill as models </a:t>
            </a:r>
          </a:p>
          <a:p>
            <a:pPr marL="914400" lvl="1" indent="-514350"/>
            <a:r>
              <a:rPr lang="en-US" sz="2200" dirty="0" smtClean="0"/>
              <a:t>Projects that do not comply would not placed in the Transportation Improvement Program</a:t>
            </a:r>
          </a:p>
          <a:p>
            <a:pPr marL="914400" lvl="1" indent="-514350"/>
            <a:r>
              <a:rPr lang="en-US" sz="2200" dirty="0" smtClean="0"/>
              <a:t>Contrary to the CAC recommendation</a:t>
            </a:r>
          </a:p>
          <a:p>
            <a:pPr marL="914400" lvl="1" indent="-514350"/>
            <a:endParaRPr lang="en-US" sz="11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300" dirty="0" smtClean="0"/>
              <a:t>Adopt a purely voluntary Complete Streets Policy</a:t>
            </a:r>
          </a:p>
          <a:p>
            <a:pPr marL="914400" lvl="1" indent="-514350"/>
            <a:r>
              <a:rPr lang="en-US" sz="2200" dirty="0" smtClean="0"/>
              <a:t>A vision statement with no reporting requirements</a:t>
            </a:r>
          </a:p>
          <a:p>
            <a:pPr marL="914400" lvl="1" indent="-514350"/>
            <a:endParaRPr lang="en-US" sz="11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300" dirty="0" smtClean="0"/>
              <a:t>Adopt a semi-voluntary Complete Streets Policy</a:t>
            </a:r>
          </a:p>
          <a:p>
            <a:pPr marL="914400" lvl="1" indent="-514350"/>
            <a:r>
              <a:rPr lang="en-US" sz="2200" dirty="0" smtClean="0"/>
              <a:t>To place a new project in the TIP, agencies must document their compliance</a:t>
            </a:r>
          </a:p>
          <a:p>
            <a:pPr marL="914400" lvl="1" indent="-514350"/>
            <a:r>
              <a:rPr lang="en-US" sz="2200" dirty="0" smtClean="0"/>
              <a:t>New projects in the TIP would either be fully compliant, fall under one of the documented exceptions, or would be noncompliant</a:t>
            </a:r>
          </a:p>
          <a:p>
            <a:pPr marL="914400" lvl="1" indent="-514350"/>
            <a:r>
              <a:rPr lang="en-US" sz="2200" dirty="0" smtClean="0"/>
              <a:t>Noncompliant projects could still go into the TIP</a:t>
            </a:r>
          </a:p>
          <a:p>
            <a:pPr marL="914400" lvl="1" indent="-514350"/>
            <a:r>
              <a:rPr lang="en-US" sz="2200" dirty="0" smtClean="0"/>
              <a:t>Documented compliance, exceptions, and noncompliant projects would be the performance measures </a:t>
            </a:r>
          </a:p>
          <a:p>
            <a:pPr marL="914400" lvl="1" indent="-514350"/>
            <a:r>
              <a:rPr lang="en-US" sz="2200" dirty="0" smtClean="0"/>
              <a:t>Follows the CAC recommendation  </a:t>
            </a:r>
          </a:p>
          <a:p>
            <a:pPr marL="914400" lvl="1" indent="-514350"/>
            <a:endParaRPr lang="en-US" sz="1000" dirty="0" smtClean="0"/>
          </a:p>
          <a:p>
            <a:pPr marL="514350" indent="-514350">
              <a:buNone/>
            </a:pPr>
            <a:r>
              <a:rPr lang="en-US" sz="2600" dirty="0" smtClean="0"/>
              <a:t>In addition, the States and Local Jurisdictions would be urged to adopt their own Complete Streets policies by 2014</a:t>
            </a:r>
            <a:r>
              <a:rPr lang="en-US" sz="2200" dirty="0" smtClean="0"/>
              <a:t>  </a:t>
            </a:r>
          </a:p>
          <a:p>
            <a:pPr marL="914400" lvl="1" indent="-514350"/>
            <a:r>
              <a:rPr lang="en-US" sz="2100" dirty="0" smtClean="0"/>
              <a:t>Use the “Ideal Complete Streets Policy from the Complete Streets Coalition</a:t>
            </a:r>
          </a:p>
          <a:p>
            <a:pPr marL="914400" lvl="1" indent="-514350"/>
            <a:r>
              <a:rPr lang="en-US" sz="2100" dirty="0" smtClean="0"/>
              <a:t>Cite local examples? </a:t>
            </a:r>
          </a:p>
          <a:p>
            <a:pPr marL="914400" lvl="1" indent="-514350"/>
            <a:endParaRPr lang="en-US" dirty="0" smtClean="0"/>
          </a:p>
          <a:p>
            <a:pPr marL="914400" lvl="1" indent="-51435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EBC6-1644-4DC3-AC54-EAA7AB1B12E4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Proposed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 fontScale="70000" lnSpcReduction="20000"/>
          </a:bodyPr>
          <a:lstStyle/>
          <a:p>
            <a:r>
              <a:rPr lang="en-US" sz="4000" dirty="0" smtClean="0"/>
              <a:t>Study of existing </a:t>
            </a:r>
            <a:r>
              <a:rPr lang="en-US" sz="4000" dirty="0" smtClean="0"/>
              <a:t>Federal, State, and Local Policies</a:t>
            </a:r>
          </a:p>
          <a:p>
            <a:pPr lvl="1"/>
            <a:r>
              <a:rPr lang="en-US" dirty="0" smtClean="0"/>
              <a:t>Most of our jurisdictions have some sort of Complete Streets Policy</a:t>
            </a:r>
          </a:p>
          <a:p>
            <a:pPr lvl="1"/>
            <a:r>
              <a:rPr lang="en-US" dirty="0" smtClean="0"/>
              <a:t>Identify issues/lessons learned</a:t>
            </a:r>
          </a:p>
          <a:p>
            <a:pPr lvl="1"/>
            <a:endParaRPr lang="en-US" sz="1100" dirty="0" smtClean="0"/>
          </a:p>
          <a:p>
            <a:r>
              <a:rPr lang="en-US" sz="4000" dirty="0" smtClean="0"/>
              <a:t>Examine other MPO Complete Streets Policies</a:t>
            </a:r>
          </a:p>
          <a:p>
            <a:pPr lvl="1"/>
            <a:r>
              <a:rPr lang="en-US" dirty="0" smtClean="0"/>
              <a:t>Emphasis on large, multistate MPO’s</a:t>
            </a:r>
          </a:p>
          <a:p>
            <a:pPr lvl="1"/>
            <a:r>
              <a:rPr lang="en-US" dirty="0" smtClean="0"/>
              <a:t>Interview selected MPO’s</a:t>
            </a:r>
          </a:p>
          <a:p>
            <a:pPr lvl="1"/>
            <a:r>
              <a:rPr lang="en-US" dirty="0" smtClean="0"/>
              <a:t>Strength of the policy:  mandatory vs. voluntary</a:t>
            </a:r>
          </a:p>
          <a:p>
            <a:pPr lvl="1"/>
            <a:endParaRPr lang="en-US" sz="1100" dirty="0" smtClean="0"/>
          </a:p>
          <a:p>
            <a:r>
              <a:rPr lang="en-US" sz="4000" dirty="0" smtClean="0"/>
              <a:t>Develop a Draft Complete Streets </a:t>
            </a:r>
            <a:r>
              <a:rPr lang="en-US" sz="4000" dirty="0" smtClean="0"/>
              <a:t>Policy </a:t>
            </a:r>
            <a:r>
              <a:rPr lang="en-US" sz="4000" dirty="0" smtClean="0"/>
              <a:t>for </a:t>
            </a:r>
            <a:r>
              <a:rPr lang="en-US" sz="4000" dirty="0" smtClean="0"/>
              <a:t>the Washington region</a:t>
            </a:r>
          </a:p>
          <a:p>
            <a:pPr lvl="1"/>
            <a:r>
              <a:rPr lang="en-US" dirty="0" smtClean="0"/>
              <a:t>Based on input from today’s meeting</a:t>
            </a:r>
          </a:p>
          <a:p>
            <a:pPr lvl="2"/>
            <a:r>
              <a:rPr lang="en-US" dirty="0" smtClean="0"/>
              <a:t>Post draft language for review by September 1</a:t>
            </a:r>
            <a:r>
              <a:rPr lang="en-US" baseline="30000" dirty="0" smtClean="0"/>
              <a:t>st</a:t>
            </a:r>
            <a:r>
              <a:rPr lang="en-US" dirty="0" smtClean="0"/>
              <a:t>  </a:t>
            </a:r>
          </a:p>
          <a:p>
            <a:pPr lvl="2"/>
            <a:r>
              <a:rPr lang="en-US" dirty="0" smtClean="0"/>
              <a:t>Approve at the September 20</a:t>
            </a:r>
            <a:r>
              <a:rPr lang="en-US" baseline="30000" dirty="0" smtClean="0"/>
              <a:t>th</a:t>
            </a:r>
            <a:r>
              <a:rPr lang="en-US" dirty="0" smtClean="0"/>
              <a:t> Subcommittee meeting  </a:t>
            </a:r>
            <a:endParaRPr lang="en-US" dirty="0" smtClean="0"/>
          </a:p>
          <a:p>
            <a:pPr lvl="1"/>
            <a:r>
              <a:rPr lang="en-US" dirty="0" smtClean="0"/>
              <a:t>Consult with TPB Technical Committee, Access for All, the Bus Subcommittee, the Citizens Advisory Committee, and the TPB Priorities Plan Task Force</a:t>
            </a:r>
          </a:p>
          <a:p>
            <a:pPr lvl="1"/>
            <a:r>
              <a:rPr lang="en-US" dirty="0" smtClean="0"/>
              <a:t>Goal</a:t>
            </a:r>
            <a:r>
              <a:rPr lang="en-US" dirty="0" smtClean="0"/>
              <a:t>:  Ready for adoption by TPB in October</a:t>
            </a:r>
          </a:p>
          <a:p>
            <a:pPr lvl="1"/>
            <a:endParaRPr lang="en-US" sz="1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59056-2C39-4C1E-B4DE-DD2A57D82F0D}" type="datetime1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A8BFC-387D-4027-9319-779220EA719C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1247</Words>
  <Application>Microsoft Office PowerPoint</Application>
  <PresentationFormat>On-screen Show (4:3)</PresentationFormat>
  <Paragraphs>168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Item #4:  Process to Develop a Regional Complete Streets Policy</vt:lpstr>
      <vt:lpstr>What are Complete Streets?</vt:lpstr>
      <vt:lpstr>An Early Example:  the Oregon Bicycle Bill (1971)</vt:lpstr>
      <vt:lpstr>Citizens Advisory Committee Recommendation</vt:lpstr>
      <vt:lpstr>Reasons for a Regional Complete Streets Policy </vt:lpstr>
      <vt:lpstr>Key Elements of CAC Proposal</vt:lpstr>
      <vt:lpstr>Specifics</vt:lpstr>
      <vt:lpstr>Federal Policies</vt:lpstr>
      <vt:lpstr>Federal Complete Streets Bill  (HR 1780, May 5, 2011)</vt:lpstr>
      <vt:lpstr>State Policies in the Washington Region</vt:lpstr>
      <vt:lpstr>Federal and State Policy Trends</vt:lpstr>
      <vt:lpstr>Options for a Regional Policy</vt:lpstr>
      <vt:lpstr>Proposed Actions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Complete Streets: Federal, State, &amp; Local Policies</dc:title>
  <dc:creator>mfarrell</dc:creator>
  <cp:lastModifiedBy>mfarrell</cp:lastModifiedBy>
  <cp:revision>85</cp:revision>
  <dcterms:created xsi:type="dcterms:W3CDTF">2011-05-12T19:56:53Z</dcterms:created>
  <dcterms:modified xsi:type="dcterms:W3CDTF">2011-07-19T00:59:11Z</dcterms:modified>
</cp:coreProperties>
</file>