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62" r:id="rId3"/>
    <p:sldId id="257" r:id="rId4"/>
    <p:sldId id="264" r:id="rId5"/>
    <p:sldId id="265" r:id="rId6"/>
    <p:sldId id="261" r:id="rId7"/>
    <p:sldId id="260" r:id="rId8"/>
    <p:sldId id="259" r:id="rId9"/>
    <p:sldId id="263" r:id="rId10"/>
  </p:sldIdLst>
  <p:sldSz cx="9144000" cy="6858000" type="screen4x3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7313" y="0"/>
            <a:ext cx="2982912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890B2C-0F85-4FEC-B659-08F549819D9F}" type="datetimeFigureOut">
              <a:rPr lang="en-US" smtClean="0"/>
              <a:pPr/>
              <a:t>7/15/2011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82913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7313" y="8829675"/>
            <a:ext cx="2982912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D2EBFD-3B0F-422F-9360-63FC4188A3B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E193ED2E-0B87-4520-815E-4866382A8D65}" type="datetimeFigureOut">
              <a:rPr lang="en-US" smtClean="0"/>
              <a:pPr/>
              <a:t>7/15/2011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FE376062-B1F9-4212-B93D-98596E4B3C7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376062-B1F9-4212-B93D-98596E4B3C7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0CF43-F5CB-4B88-B0D5-C7CC7555BA85}" type="datetime1">
              <a:rPr lang="en-US" smtClean="0"/>
              <a:pPr/>
              <a:t>7/15/2011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2EBC6-1644-4DC3-AC54-EAA7AB1B12E4}" type="datetime1">
              <a:rPr lang="en-US" smtClean="0"/>
              <a:pPr/>
              <a:t>7/15/2011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EA26B-E843-4B60-8398-88C1389BA156}" type="datetime1">
              <a:rPr lang="en-US" smtClean="0"/>
              <a:pPr/>
              <a:t>7/15/2011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66E88-0277-4244-ACEF-4F439C20A255}" type="datetime1">
              <a:rPr lang="en-US" smtClean="0"/>
              <a:pPr/>
              <a:t>7/15/2011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CEF72-4AE8-4D93-847D-5E69EF576171}" type="datetime1">
              <a:rPr lang="en-US" smtClean="0"/>
              <a:pPr/>
              <a:t>7/15/2011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00348-7D10-4963-9E38-00A9F21C6E24}" type="datetime1">
              <a:rPr lang="en-US" smtClean="0"/>
              <a:pPr/>
              <a:t>7/15/2011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D81F9-F50F-4492-8B27-5542B39A842E}" type="datetime1">
              <a:rPr lang="en-US" smtClean="0"/>
              <a:pPr/>
              <a:t>7/15/2011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D6029-877B-4D93-BDF7-872F690E621F}" type="datetime1">
              <a:rPr lang="en-US" smtClean="0"/>
              <a:pPr/>
              <a:t>7/15/2011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A30A4-313B-4DB8-AA1C-F58F7DC297ED}" type="datetime1">
              <a:rPr lang="en-US" smtClean="0"/>
              <a:pPr/>
              <a:t>7/15/2011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13391-12B4-4A96-BA39-98AEE7C1341C}" type="datetime1">
              <a:rPr lang="en-US" smtClean="0"/>
              <a:pPr/>
              <a:t>7/15/2011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C2807-F12C-4CBD-B21D-2620B2E8C9AF}" type="datetime1">
              <a:rPr lang="en-US" smtClean="0"/>
              <a:pPr/>
              <a:t>7/15/2011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EE36FF-6613-4BC2-B79F-F1A13A9C7C15}" type="datetime1">
              <a:rPr lang="en-US" smtClean="0"/>
              <a:pPr/>
              <a:t>7/15/2011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DA8BFC-387D-4027-9319-779220EA7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1"/>
            <a:ext cx="7772400" cy="207645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Item #12:  Citizens Advisory Committee Recommendation for a Regional Complete Streets Policy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Michael Farrell</a:t>
            </a:r>
          </a:p>
          <a:p>
            <a:r>
              <a:rPr lang="en-US" dirty="0" smtClean="0"/>
              <a:t>DTP</a:t>
            </a:r>
          </a:p>
          <a:p>
            <a:r>
              <a:rPr lang="en-US" dirty="0" smtClean="0"/>
              <a:t>TPB Technical Committee, </a:t>
            </a:r>
          </a:p>
          <a:p>
            <a:r>
              <a:rPr lang="en-US" dirty="0" smtClean="0"/>
              <a:t>July 8, 2011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8704A-B8A4-4D86-8838-784688E142C5}" type="datetime1">
              <a:rPr lang="en-US" smtClean="0"/>
              <a:pPr/>
              <a:t>7/15/2011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CAC Recommendation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At its June 15 Meeting the CAC requested that the TPB Develop and Approve a Regional Policy on Complete Streets</a:t>
            </a:r>
          </a:p>
          <a:p>
            <a:endParaRPr lang="en-US" sz="900" dirty="0" smtClean="0"/>
          </a:p>
          <a:p>
            <a:r>
              <a:rPr lang="en-US" dirty="0" smtClean="0"/>
              <a:t>The CAC Recommendation (see mail-out item):  </a:t>
            </a:r>
          </a:p>
          <a:p>
            <a:pPr lvl="1"/>
            <a:r>
              <a:rPr lang="en-US" dirty="0" smtClean="0"/>
              <a:t>Suggested that the Bicycle and Pedestrian Subcommittee to take the lead in developing this policy</a:t>
            </a:r>
          </a:p>
          <a:p>
            <a:pPr lvl="1"/>
            <a:r>
              <a:rPr lang="en-US" dirty="0" smtClean="0"/>
              <a:t>Described the concept of Complete Streets and a number of reasons why we need a Complete Streets policy</a:t>
            </a:r>
          </a:p>
          <a:p>
            <a:pPr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2A41F-E5F4-44A9-8CBF-4F3C575BE204}" type="datetime1">
              <a:rPr lang="en-US" smtClean="0"/>
              <a:pPr/>
              <a:t>7/15/2011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Complete Streets?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“Complete Streets are for Everyone”</a:t>
            </a:r>
          </a:p>
          <a:p>
            <a:endParaRPr lang="en-US" sz="1000" dirty="0" smtClean="0"/>
          </a:p>
          <a:p>
            <a:pPr lvl="1"/>
            <a:r>
              <a:rPr lang="en-US" sz="2400" dirty="0"/>
              <a:t>They are </a:t>
            </a:r>
            <a:r>
              <a:rPr lang="en-US" sz="2400" dirty="0" smtClean="0"/>
              <a:t>designed, built, </a:t>
            </a:r>
            <a:r>
              <a:rPr lang="en-US" sz="2400" dirty="0"/>
              <a:t>and operated to enable safe access for all </a:t>
            </a:r>
            <a:r>
              <a:rPr lang="en-US" sz="2400" dirty="0" smtClean="0"/>
              <a:t>users, including pedestrians, bicyclists, motorists, and transit riders of diverse ages and abilities.</a:t>
            </a:r>
            <a:endParaRPr lang="en-US" sz="800" dirty="0" smtClean="0"/>
          </a:p>
          <a:p>
            <a:pPr lvl="1"/>
            <a:endParaRPr lang="en-US" sz="1000" dirty="0" smtClean="0"/>
          </a:p>
          <a:p>
            <a:pPr lvl="1"/>
            <a:r>
              <a:rPr lang="en-US" sz="2400" dirty="0" smtClean="0"/>
              <a:t>One size does not fit all.  Different designs are appropriate to different places.   </a:t>
            </a: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F6793-6343-4024-BD32-EE68CA279FC7}" type="datetime1">
              <a:rPr lang="en-US" smtClean="0"/>
              <a:pPr/>
              <a:t>7/15/2011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Reasons for a Regional Complete Streets Policy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Cost (cheaper than retrofitting)</a:t>
            </a:r>
          </a:p>
          <a:p>
            <a:r>
              <a:rPr lang="en-US" dirty="0" smtClean="0"/>
              <a:t>Supports TPB Vision and Region Forward Goals</a:t>
            </a:r>
          </a:p>
          <a:p>
            <a:pPr lvl="1"/>
            <a:r>
              <a:rPr lang="en-US" sz="2400" dirty="0" err="1" smtClean="0"/>
              <a:t>Walkable</a:t>
            </a:r>
            <a:r>
              <a:rPr lang="en-US" sz="2400" dirty="0" smtClean="0"/>
              <a:t>, mixed-use activity centers</a:t>
            </a:r>
          </a:p>
          <a:p>
            <a:pPr lvl="1"/>
            <a:r>
              <a:rPr lang="en-US" sz="2400" dirty="0" smtClean="0"/>
              <a:t>Health and Fitness</a:t>
            </a:r>
          </a:p>
          <a:p>
            <a:pPr lvl="1"/>
            <a:r>
              <a:rPr lang="en-US" sz="2400" dirty="0" smtClean="0"/>
              <a:t>Economic/retail activity &amp; tourism</a:t>
            </a:r>
          </a:p>
          <a:p>
            <a:pPr lvl="1"/>
            <a:r>
              <a:rPr lang="en-US" sz="2400" dirty="0" smtClean="0"/>
              <a:t>Climate/Environmental</a:t>
            </a:r>
          </a:p>
          <a:p>
            <a:pPr lvl="1"/>
            <a:r>
              <a:rPr lang="en-US" sz="2400" dirty="0" smtClean="0"/>
              <a:t>Environmental justice</a:t>
            </a:r>
          </a:p>
          <a:p>
            <a:r>
              <a:rPr lang="en-US" dirty="0" smtClean="0"/>
              <a:t>If the Region supports Complete Streets, we should say so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79D2C-D183-42F9-9E63-7B40B01DC576}" type="datetime1">
              <a:rPr lang="en-US" smtClean="0"/>
              <a:pPr/>
              <a:t>7/15/2011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An Early Example:  the Oregon Bicycle Bill (1971)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5486400" cy="49530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Key Provisions:</a:t>
            </a:r>
          </a:p>
          <a:p>
            <a:pPr lvl="1"/>
            <a:r>
              <a:rPr lang="en-US" dirty="0" smtClean="0"/>
              <a:t>“Routine Accommodation”</a:t>
            </a:r>
          </a:p>
          <a:p>
            <a:pPr lvl="2"/>
            <a:r>
              <a:rPr lang="en-US" i="1" dirty="0" smtClean="0"/>
              <a:t> “Footpaths and bicycle trails…shall be provided” as part of every transportation project</a:t>
            </a:r>
          </a:p>
          <a:p>
            <a:pPr lvl="1"/>
            <a:r>
              <a:rPr lang="en-US" dirty="0" smtClean="0"/>
              <a:t>Exceptions</a:t>
            </a:r>
          </a:p>
          <a:p>
            <a:pPr lvl="2"/>
            <a:r>
              <a:rPr lang="en-US" dirty="0" smtClean="0"/>
              <a:t>Public safety (freeways)</a:t>
            </a:r>
          </a:p>
          <a:p>
            <a:pPr lvl="2"/>
            <a:r>
              <a:rPr lang="en-US" dirty="0" smtClean="0"/>
              <a:t>“Cost excessively disproportionate to need or probable use”</a:t>
            </a:r>
          </a:p>
          <a:p>
            <a:pPr lvl="2"/>
            <a:r>
              <a:rPr lang="en-US" dirty="0" smtClean="0"/>
              <a:t>“</a:t>
            </a:r>
            <a:r>
              <a:rPr lang="en-US" dirty="0" err="1" smtClean="0"/>
              <a:t>sparsity</a:t>
            </a:r>
            <a:r>
              <a:rPr lang="en-US" dirty="0" smtClean="0"/>
              <a:t> of population or other factors indicate the absence of any need”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1026" name="Picture 2" descr="C:\Users\mfarrell\Pictures\Oregon_Bicycle_Bill_signin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38800" y="1752600"/>
            <a:ext cx="3380891" cy="255257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172200" y="4419600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Oregon Governor Tom McCall signs the Bicycle Bill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Federal and State Policy Trends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1950’s – Prohibition on Building Sidewalks with Highway Money</a:t>
            </a:r>
          </a:p>
          <a:p>
            <a:r>
              <a:rPr lang="en-US" dirty="0" smtClean="0"/>
              <a:t>1970’s - Permission</a:t>
            </a:r>
          </a:p>
          <a:p>
            <a:r>
              <a:rPr lang="en-US" dirty="0" smtClean="0"/>
              <a:t>1990’s - Encouragement</a:t>
            </a:r>
          </a:p>
          <a:p>
            <a:pPr lvl="1"/>
            <a:r>
              <a:rPr lang="en-US" dirty="0" smtClean="0"/>
              <a:t>“Shall consider”</a:t>
            </a:r>
          </a:p>
          <a:p>
            <a:r>
              <a:rPr lang="en-US" dirty="0" smtClean="0"/>
              <a:t>2000’s  - Mandated</a:t>
            </a:r>
          </a:p>
          <a:p>
            <a:pPr lvl="1"/>
            <a:r>
              <a:rPr lang="en-US" dirty="0" smtClean="0"/>
              <a:t>“Routine Accommodation”</a:t>
            </a:r>
          </a:p>
          <a:p>
            <a:pPr lvl="1"/>
            <a:r>
              <a:rPr lang="en-US" dirty="0" smtClean="0"/>
              <a:t>“Complete Streets”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AD74A-E0F8-4756-9B4B-22B71E4A1A2D}" type="datetime1">
              <a:rPr lang="en-US" smtClean="0"/>
              <a:pPr/>
              <a:t>7/15/2011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State Policies in the Washington Region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 fontScale="77500" lnSpcReduction="20000"/>
          </a:bodyPr>
          <a:lstStyle/>
          <a:p>
            <a:pPr lvl="1"/>
            <a:r>
              <a:rPr lang="en-US" dirty="0" smtClean="0"/>
              <a:t>DDOT:  “Action Agenda” (2010)</a:t>
            </a:r>
          </a:p>
          <a:p>
            <a:pPr lvl="2"/>
            <a:r>
              <a:rPr lang="en-US" dirty="0" smtClean="0"/>
              <a:t>Create a “walk-centric, bike-centric” city</a:t>
            </a:r>
          </a:p>
          <a:p>
            <a:pPr lvl="2"/>
            <a:r>
              <a:rPr lang="en-US" dirty="0" smtClean="0"/>
              <a:t>Complete Streets Policy (October 2010) </a:t>
            </a:r>
          </a:p>
          <a:p>
            <a:pPr lvl="3"/>
            <a:r>
              <a:rPr lang="en-US" dirty="0" smtClean="0"/>
              <a:t>“network as a whole shall accommodate the safety and convenience of all users”</a:t>
            </a:r>
          </a:p>
          <a:p>
            <a:pPr lvl="3"/>
            <a:r>
              <a:rPr lang="en-US" dirty="0" smtClean="0"/>
              <a:t>Exceptions :  Safety, Excessive Cost, Absence of Need</a:t>
            </a:r>
          </a:p>
          <a:p>
            <a:pPr lvl="3">
              <a:buNone/>
            </a:pPr>
            <a:endParaRPr lang="en-US" dirty="0" smtClean="0"/>
          </a:p>
          <a:p>
            <a:pPr lvl="1"/>
            <a:r>
              <a:rPr lang="en-US" dirty="0" smtClean="0"/>
              <a:t>VDOT:  “Policy for Bicycle and Pedestrian Accommodation” (2004)</a:t>
            </a:r>
          </a:p>
          <a:p>
            <a:pPr lvl="2"/>
            <a:r>
              <a:rPr lang="en-US" dirty="0" smtClean="0"/>
              <a:t>“VDOT will initiate all highway construction projects with the presumption that the projects shall accommodate bicycling and walking”</a:t>
            </a:r>
          </a:p>
          <a:p>
            <a:pPr lvl="3"/>
            <a:r>
              <a:rPr lang="en-US" dirty="0" smtClean="0"/>
              <a:t>Exceptions:   Safety, Excessive Cost, Lack of Demand, Environmental</a:t>
            </a:r>
          </a:p>
          <a:p>
            <a:pPr lvl="2"/>
            <a:r>
              <a:rPr lang="en-US" dirty="0" smtClean="0"/>
              <a:t>Secondary Street Acceptance Requirements 2009</a:t>
            </a:r>
          </a:p>
          <a:p>
            <a:pPr lvl="2"/>
            <a:endParaRPr lang="en-US" sz="1200" dirty="0" smtClean="0"/>
          </a:p>
          <a:p>
            <a:pPr lvl="1"/>
            <a:r>
              <a:rPr lang="en-US" dirty="0" smtClean="0"/>
              <a:t>MDOT:  “Strives” to provide facilities “wherever possible”</a:t>
            </a:r>
          </a:p>
          <a:p>
            <a:pPr lvl="2"/>
            <a:r>
              <a:rPr lang="en-US" sz="2000" dirty="0" smtClean="0"/>
              <a:t>Bicycle and Pedestrian Plan (2002)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E6186-DBB1-4DC6-AC7D-B0C32802BC40}" type="datetime1">
              <a:rPr lang="en-US" smtClean="0"/>
              <a:pPr/>
              <a:t>7/15/2011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Federal 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Currently no official Complete Streets Policy</a:t>
            </a:r>
          </a:p>
          <a:p>
            <a:endParaRPr lang="en-US" sz="900" dirty="0" smtClean="0"/>
          </a:p>
          <a:p>
            <a:r>
              <a:rPr lang="en-US" dirty="0" smtClean="0"/>
              <a:t>FHWA guidance approaches a Complete Streets policy</a:t>
            </a:r>
          </a:p>
          <a:p>
            <a:pPr lvl="1"/>
            <a:r>
              <a:rPr lang="en-US" dirty="0" smtClean="0"/>
              <a:t>“In </a:t>
            </a:r>
            <a:r>
              <a:rPr lang="en-US" dirty="0"/>
              <a:t>the planning, design, and operation of transportation facilities, bicyclists and pedestrians should be included as a matter of routine, and the decision to not accommodate them should be the exception rather than the rule</a:t>
            </a:r>
            <a:r>
              <a:rPr lang="en-US" dirty="0" smtClean="0"/>
              <a:t>.”  (2007)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16FBF-C7DC-42A7-A096-3497BD1DA782}" type="datetime1">
              <a:rPr lang="en-US" smtClean="0"/>
              <a:pPr/>
              <a:t>7/15/2011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smtClean="0"/>
              <a:t>Proposed 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410200"/>
          </a:xfrm>
        </p:spPr>
        <p:txBody>
          <a:bodyPr>
            <a:normAutofit fontScale="70000" lnSpcReduction="20000"/>
          </a:bodyPr>
          <a:lstStyle/>
          <a:p>
            <a:r>
              <a:rPr lang="en-US" sz="4000" dirty="0" smtClean="0"/>
              <a:t>Study existing Federal, State, and Local Policies</a:t>
            </a:r>
          </a:p>
          <a:p>
            <a:pPr lvl="1"/>
            <a:r>
              <a:rPr lang="en-US" dirty="0" smtClean="0"/>
              <a:t>Most of our jurisdictions have some sort of Complete Streets Policy</a:t>
            </a:r>
          </a:p>
          <a:p>
            <a:pPr lvl="1"/>
            <a:r>
              <a:rPr lang="en-US" dirty="0" smtClean="0"/>
              <a:t>Identify issues/lessons learned</a:t>
            </a:r>
          </a:p>
          <a:p>
            <a:pPr lvl="1"/>
            <a:endParaRPr lang="en-US" sz="1100" dirty="0" smtClean="0"/>
          </a:p>
          <a:p>
            <a:r>
              <a:rPr lang="en-US" sz="4000" dirty="0" smtClean="0"/>
              <a:t>Examine other MPO Complete Streets Policies</a:t>
            </a:r>
          </a:p>
          <a:p>
            <a:pPr lvl="1"/>
            <a:r>
              <a:rPr lang="en-US" dirty="0" smtClean="0"/>
              <a:t>Emphasis on large, multistate MPO’s</a:t>
            </a:r>
          </a:p>
          <a:p>
            <a:pPr lvl="1"/>
            <a:r>
              <a:rPr lang="en-US" dirty="0" smtClean="0"/>
              <a:t>Interview selected MPO’s</a:t>
            </a:r>
          </a:p>
          <a:p>
            <a:pPr lvl="1"/>
            <a:r>
              <a:rPr lang="en-US" dirty="0" smtClean="0"/>
              <a:t>Strength of the policy:  mandatory vs. voluntary</a:t>
            </a:r>
          </a:p>
          <a:p>
            <a:pPr lvl="1"/>
            <a:endParaRPr lang="en-US" sz="1100" dirty="0" smtClean="0"/>
          </a:p>
          <a:p>
            <a:r>
              <a:rPr lang="en-US" sz="4000" dirty="0" smtClean="0"/>
              <a:t>Develop a Draft Complete Streets language for the Washington region</a:t>
            </a:r>
          </a:p>
          <a:p>
            <a:pPr lvl="1"/>
            <a:r>
              <a:rPr lang="en-US" dirty="0" smtClean="0"/>
              <a:t>Present preliminary findings and sample language to the Bike/</a:t>
            </a:r>
            <a:r>
              <a:rPr lang="en-US" dirty="0" err="1" smtClean="0"/>
              <a:t>Ped</a:t>
            </a:r>
            <a:r>
              <a:rPr lang="en-US" dirty="0" smtClean="0"/>
              <a:t> Subcommittee July 19</a:t>
            </a:r>
            <a:r>
              <a:rPr lang="en-US" baseline="30000" dirty="0" smtClean="0"/>
              <a:t>th</a:t>
            </a:r>
            <a:r>
              <a:rPr lang="en-US" dirty="0" smtClean="0"/>
              <a:t>, revisit in September</a:t>
            </a:r>
          </a:p>
          <a:p>
            <a:pPr lvl="1"/>
            <a:r>
              <a:rPr lang="en-US" dirty="0" smtClean="0"/>
              <a:t>Consult with TPB Technical Committee, Access for All, the Bus Subcommittee, the Citizens Advisory Committee, and the TPB Priorities Plan Task Force</a:t>
            </a:r>
          </a:p>
          <a:p>
            <a:pPr lvl="1"/>
            <a:r>
              <a:rPr lang="en-US" dirty="0" smtClean="0"/>
              <a:t>Update to TPB Technical Committee in September</a:t>
            </a:r>
          </a:p>
          <a:p>
            <a:pPr lvl="1"/>
            <a:r>
              <a:rPr lang="en-US" dirty="0" smtClean="0"/>
              <a:t>Goal:  Ready for adoption by TPB in October</a:t>
            </a:r>
          </a:p>
          <a:p>
            <a:pPr lvl="1"/>
            <a:endParaRPr lang="en-US" sz="14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59056-2C39-4C1E-B4DE-DD2A57D82F0D}" type="datetime1">
              <a:rPr lang="en-US" smtClean="0"/>
              <a:pPr/>
              <a:t>7/15/2011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355</TotalTime>
  <Words>616</Words>
  <Application>Microsoft Office PowerPoint</Application>
  <PresentationFormat>On-screen Show (4:3)</PresentationFormat>
  <Paragraphs>96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Item #12:  Citizens Advisory Committee Recommendation for a Regional Complete Streets Policy</vt:lpstr>
      <vt:lpstr>CAC Recommendation</vt:lpstr>
      <vt:lpstr>What are Complete Streets?</vt:lpstr>
      <vt:lpstr>Reasons for a Regional Complete Streets Policy </vt:lpstr>
      <vt:lpstr>An Early Example:  the Oregon Bicycle Bill (1971)</vt:lpstr>
      <vt:lpstr>Federal and State Policy Trends</vt:lpstr>
      <vt:lpstr>State Policies in the Washington Region</vt:lpstr>
      <vt:lpstr>Federal Policies</vt:lpstr>
      <vt:lpstr>Proposed Actions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Complete Streets: Federal, State, &amp; Local Policies</dc:title>
  <dc:creator>mfarrell</dc:creator>
  <cp:lastModifiedBy>mfarrell</cp:lastModifiedBy>
  <cp:revision>40</cp:revision>
  <dcterms:created xsi:type="dcterms:W3CDTF">2011-05-12T19:56:53Z</dcterms:created>
  <dcterms:modified xsi:type="dcterms:W3CDTF">2011-07-15T20:36:58Z</dcterms:modified>
</cp:coreProperties>
</file>