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7" r:id="rId2"/>
    <p:sldId id="292" r:id="rId3"/>
    <p:sldId id="288" r:id="rId4"/>
    <p:sldId id="331" r:id="rId5"/>
    <p:sldId id="334" r:id="rId6"/>
    <p:sldId id="340" r:id="rId7"/>
    <p:sldId id="339" r:id="rId8"/>
    <p:sldId id="352" r:id="rId9"/>
    <p:sldId id="351" r:id="rId10"/>
    <p:sldId id="354" r:id="rId11"/>
    <p:sldId id="355" r:id="rId12"/>
    <p:sldId id="341" r:id="rId13"/>
    <p:sldId id="342" r:id="rId14"/>
    <p:sldId id="347" r:id="rId15"/>
    <p:sldId id="350" r:id="rId16"/>
    <p:sldId id="349" r:id="rId17"/>
    <p:sldId id="348" r:id="rId18"/>
    <p:sldId id="346" r:id="rId19"/>
    <p:sldId id="330" r:id="rId20"/>
    <p:sldId id="35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5" autoAdjust="0"/>
    <p:restoredTop sz="86270" autoAdjust="0"/>
  </p:normalViewPr>
  <p:slideViewPr>
    <p:cSldViewPr>
      <p:cViewPr varScale="1">
        <p:scale>
          <a:sx n="90" d="100"/>
          <a:sy n="90" d="100"/>
        </p:scale>
        <p:origin x="-54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022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CDCBA-E399-4D0D-945E-8F05E3773BAD}" type="datetimeFigureOut">
              <a:rPr lang="en-US" smtClean="0"/>
              <a:pPr/>
              <a:t>1/21/2011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9C805B-0D1B-47BA-88D7-BA9437B1F2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E0E25-DF97-475A-B64C-DF7BE229C863}" type="datetimeFigureOut">
              <a:rPr lang="en-US" smtClean="0"/>
              <a:pPr/>
              <a:t>1/21/2011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435424-158F-41D8-AC9B-019C6AE3C8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60726B-1351-402D-96A1-32C39842A92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108548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35424-158F-41D8-AC9B-019C6AE3C8C3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35424-158F-41D8-AC9B-019C6AE3C8C3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35424-158F-41D8-AC9B-019C6AE3C8C3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(1/18/11)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(1/18/11)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(1/18/11)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WRTC Meeting  (1/18/11)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(1/18/11)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(1/18/11)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(1/18/11)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(1/18/11)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(1/18/11)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(1/18/11)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(1/18/11)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/>
            <a:r>
              <a:rPr lang="en-US" dirty="0" smtClean="0"/>
              <a:t>WRTC Meeting  (1/18/11)</a:t>
            </a:r>
            <a:endParaRPr lang="en-US" dirty="0" smtClean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458200" cy="2438400"/>
          </a:xfrm>
          <a:noFill/>
          <a:ln w="19050">
            <a:solidFill>
              <a:schemeClr val="tx1"/>
            </a:solidFill>
          </a:ln>
        </p:spPr>
        <p:txBody>
          <a:bodyPr anchor="t">
            <a:normAutofit fontScale="90000"/>
          </a:bodyPr>
          <a:lstStyle/>
          <a:p>
            <a:pPr algn="ctr"/>
            <a:r>
              <a:rPr lang="en-US" sz="4900" dirty="0" smtClean="0"/>
              <a:t/>
            </a:r>
            <a:br>
              <a:rPr lang="en-US" sz="4900" dirty="0" smtClean="0"/>
            </a:br>
            <a:r>
              <a:rPr lang="en-US" sz="4900" dirty="0" smtClean="0"/>
              <a:t>EPA’s </a:t>
            </a:r>
            <a:r>
              <a:rPr lang="en-US" sz="4900" dirty="0" smtClean="0"/>
              <a:t>Final C</a:t>
            </a:r>
            <a:r>
              <a:rPr lang="en-US" dirty="0" smtClean="0"/>
              <a:t>hesapeake Bay TMDLs</a:t>
            </a:r>
            <a:br>
              <a:rPr lang="en-US" dirty="0" smtClean="0"/>
            </a:br>
            <a:r>
              <a:rPr lang="en-US" dirty="0" smtClean="0"/>
              <a:t>Maryland </a:t>
            </a:r>
            <a:r>
              <a:rPr lang="en-US" dirty="0" smtClean="0"/>
              <a:t>&amp; Virginia </a:t>
            </a:r>
            <a:r>
              <a:rPr lang="en-US" dirty="0" smtClean="0"/>
              <a:t>Phase I WIPs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i="1" dirty="0" smtClean="0"/>
              <a:t/>
            </a:r>
            <a:br>
              <a:rPr lang="en-US" sz="4000" i="1" dirty="0" smtClean="0"/>
            </a:br>
            <a:r>
              <a:rPr lang="en-US" sz="2700" i="1" dirty="0" smtClean="0"/>
              <a:t>Presentation to</a:t>
            </a:r>
            <a:br>
              <a:rPr lang="en-US" sz="2700" i="1" dirty="0" smtClean="0"/>
            </a:br>
            <a:r>
              <a:rPr lang="en-US" sz="2700" i="1" dirty="0" smtClean="0"/>
              <a:t>Chesapeake Bay and Water Resources Policy Committee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sz="2700" i="1" dirty="0" smtClean="0"/>
              <a:t>January </a:t>
            </a:r>
            <a:r>
              <a:rPr lang="en-US" sz="2700" i="1" dirty="0" smtClean="0"/>
              <a:t>21, </a:t>
            </a:r>
            <a:r>
              <a:rPr lang="en-US" sz="2700" i="1" dirty="0" smtClean="0"/>
              <a:t>2011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/>
            </a:r>
            <a:br>
              <a:rPr lang="en-US" sz="1200" dirty="0"/>
            </a:br>
            <a:endParaRPr lang="en-US" sz="2200" dirty="0"/>
          </a:p>
        </p:txBody>
      </p:sp>
      <p:sp>
        <p:nvSpPr>
          <p:cNvPr id="102429" name="Rectangle 1053"/>
          <p:cNvSpPr>
            <a:spLocks noChangeArrowheads="1"/>
          </p:cNvSpPr>
          <p:nvPr/>
        </p:nvSpPr>
        <p:spPr bwMode="auto">
          <a:xfrm>
            <a:off x="0" y="2287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C:\DOCUME~1\ADMINI~1\LOCALS~1\Temp\_TS1D2.tmp\_TS2E.tmp\cog_blue_text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81000" y="5334000"/>
            <a:ext cx="1793305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Focus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lt"/>
              </a:rPr>
              <a:t>TMDLs &amp; </a:t>
            </a:r>
            <a:r>
              <a:rPr lang="en-US" dirty="0" smtClean="0">
                <a:latin typeface="+mj-lt"/>
              </a:rPr>
              <a:t>WIPs </a:t>
            </a:r>
            <a:r>
              <a:rPr lang="en-US" sz="2000" i="1" dirty="0" smtClean="0">
                <a:latin typeface="+mj-lt"/>
              </a:rPr>
              <a:t>(Watershed Implementation Plans)</a:t>
            </a:r>
            <a:endParaRPr lang="en-US" i="1" dirty="0" smtClean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Schedules</a:t>
            </a:r>
          </a:p>
          <a:p>
            <a:pPr lvl="1"/>
            <a:r>
              <a:rPr lang="en-US" dirty="0" smtClean="0">
                <a:latin typeface="+mj-lt"/>
              </a:rPr>
              <a:t>Key Features &amp; Details</a:t>
            </a:r>
          </a:p>
          <a:p>
            <a:pPr lvl="1"/>
            <a:r>
              <a:rPr lang="en-US" dirty="0" smtClean="0">
                <a:latin typeface="+mj-lt"/>
              </a:rPr>
              <a:t>Updates to Bay Models</a:t>
            </a:r>
          </a:p>
          <a:p>
            <a:pPr lvl="1"/>
            <a:r>
              <a:rPr lang="en-US" dirty="0" smtClean="0">
                <a:latin typeface="+mj-lt"/>
              </a:rPr>
              <a:t>Response to Comments</a:t>
            </a:r>
          </a:p>
          <a:p>
            <a:pPr lvl="1">
              <a:buNone/>
            </a:pPr>
            <a:endParaRPr lang="en-US" sz="1400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Phase I WIPs</a:t>
            </a:r>
          </a:p>
          <a:p>
            <a:pPr lvl="1"/>
            <a:r>
              <a:rPr lang="en-US" dirty="0" smtClean="0">
                <a:latin typeface="+mj-lt"/>
              </a:rPr>
              <a:t>Stormwater Comparison</a:t>
            </a:r>
          </a:p>
          <a:p>
            <a:pPr lvl="1"/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Next Steps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 </a:t>
            </a:r>
            <a:r>
              <a:rPr lang="en-US" dirty="0" smtClean="0"/>
              <a:t>(</a:t>
            </a:r>
            <a:r>
              <a:rPr lang="en-US" dirty="0" smtClean="0"/>
              <a:t>1/21/11</a:t>
            </a:r>
            <a:r>
              <a:rPr lang="en-US" dirty="0" smtClean="0"/>
              <a:t>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704088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Schedule for Bay TMDLs &amp; WIPs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04800" y="1905000"/>
            <a:ext cx="8458200" cy="4343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b="1" u="sng" dirty="0" smtClean="0">
                <a:latin typeface="+mj-lt"/>
              </a:rPr>
              <a:t>2010</a:t>
            </a: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July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1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– EPA issued Draft TMDL Allocations</a:t>
            </a: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September 1 - States/District issued Phase I WIPs</a:t>
            </a: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September 24 - EPA issued Draft Bay TMDLs</a:t>
            </a: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September 24 – November 8 – Public Comment Period</a:t>
            </a:r>
          </a:p>
          <a:p>
            <a:pPr lvl="1">
              <a:buNone/>
            </a:pPr>
            <a:r>
              <a:rPr lang="en-US" sz="22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(for TMDLs &amp; WIPs)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[COG Comments Submitted to EPA &amp; MD/VA]</a:t>
            </a:r>
            <a:endParaRPr lang="en-US" sz="2200" dirty="0" smtClean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Late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November/early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December – States/DC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Submitted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Final Phase I WIPs</a:t>
            </a:r>
          </a:p>
          <a:p>
            <a:r>
              <a:rPr lang="en-US" sz="2400" b="1" u="sng" dirty="0" smtClean="0">
                <a:latin typeface="+mj-lt"/>
              </a:rPr>
              <a:t>December 29 </a:t>
            </a:r>
            <a:r>
              <a:rPr lang="en-US" sz="2400" b="1" dirty="0" smtClean="0">
                <a:latin typeface="+mj-lt"/>
              </a:rPr>
              <a:t>– EPA </a:t>
            </a:r>
            <a:r>
              <a:rPr lang="en-US" sz="2400" b="1" dirty="0" smtClean="0">
                <a:latin typeface="+mj-lt"/>
              </a:rPr>
              <a:t>Issued </a:t>
            </a:r>
            <a:r>
              <a:rPr lang="en-US" sz="2400" b="1" dirty="0" smtClean="0">
                <a:latin typeface="+mj-lt"/>
              </a:rPr>
              <a:t>Final Bay TMDLs in Federal </a:t>
            </a:r>
            <a:r>
              <a:rPr lang="en-US" sz="2400" b="1" dirty="0" smtClean="0">
                <a:latin typeface="+mj-lt"/>
              </a:rPr>
              <a:t>Register &amp; Responded to Formal Comments</a:t>
            </a:r>
            <a:endParaRPr lang="en-US" sz="2400" b="1" dirty="0" smtClean="0">
              <a:latin typeface="+mj-lt"/>
            </a:endParaRPr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 (1/21/11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762000"/>
            <a:ext cx="8534400" cy="7437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Schedule for Bay TMDLs &amp; WIPs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5029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b="1" u="sng" dirty="0" smtClean="0">
                <a:latin typeface="+mj-lt"/>
              </a:rPr>
              <a:t>2011</a:t>
            </a:r>
          </a:p>
          <a:p>
            <a:r>
              <a:rPr lang="en-US" sz="1600" b="1" dirty="0" smtClean="0">
                <a:solidFill>
                  <a:srgbClr val="FF0000"/>
                </a:solidFill>
                <a:latin typeface="+mj-lt"/>
              </a:rPr>
              <a:t>June 1 </a:t>
            </a:r>
            <a:r>
              <a:rPr lang="en-US" sz="1600" dirty="0" smtClean="0">
                <a:latin typeface="+mj-lt"/>
              </a:rPr>
              <a:t>– States/DC to submit </a:t>
            </a:r>
            <a:r>
              <a:rPr lang="en-US" sz="1600" u="sng" dirty="0" smtClean="0">
                <a:latin typeface="+mj-lt"/>
              </a:rPr>
              <a:t>Draft</a:t>
            </a:r>
            <a:r>
              <a:rPr lang="en-US" sz="1600" dirty="0" smtClean="0">
                <a:latin typeface="+mj-lt"/>
              </a:rPr>
              <a:t> Phase II WIPs  </a:t>
            </a:r>
            <a:r>
              <a:rPr lang="en-US" sz="1600" b="1" dirty="0" smtClean="0">
                <a:solidFill>
                  <a:srgbClr val="FF0000"/>
                </a:solidFill>
                <a:latin typeface="+mj-lt"/>
              </a:rPr>
              <a:t>[Maybe modify deadline ~3 months?]</a:t>
            </a:r>
            <a:endParaRPr lang="en-US" sz="1600" b="1" dirty="0" smtClean="0">
              <a:solidFill>
                <a:srgbClr val="FF0000"/>
              </a:solidFill>
              <a:latin typeface="+mj-lt"/>
            </a:endParaRPr>
          </a:p>
          <a:p>
            <a:pPr lvl="1"/>
            <a:r>
              <a:rPr lang="en-US" sz="1400" dirty="0" smtClean="0">
                <a:latin typeface="+mj-lt"/>
              </a:rPr>
              <a:t>Loads to be sub-allocated to local (county) level – MD plans to have county liaisons</a:t>
            </a:r>
          </a:p>
          <a:p>
            <a:r>
              <a:rPr lang="en-US" sz="1600" dirty="0" smtClean="0">
                <a:latin typeface="+mj-lt"/>
              </a:rPr>
              <a:t>November 1 – States/DC submit </a:t>
            </a:r>
            <a:r>
              <a:rPr lang="en-US" sz="1600" u="sng" dirty="0" smtClean="0">
                <a:latin typeface="+mj-lt"/>
              </a:rPr>
              <a:t>Final</a:t>
            </a:r>
            <a:r>
              <a:rPr lang="en-US" sz="1600" dirty="0" smtClean="0">
                <a:latin typeface="+mj-lt"/>
              </a:rPr>
              <a:t> Phase II WIPs</a:t>
            </a:r>
          </a:p>
          <a:p>
            <a:r>
              <a:rPr lang="en-US" sz="1600" dirty="0" smtClean="0">
                <a:latin typeface="+mj-lt"/>
              </a:rPr>
              <a:t>December - EPA to potentially </a:t>
            </a:r>
            <a:r>
              <a:rPr lang="en-US" sz="1600" dirty="0" smtClean="0">
                <a:latin typeface="+mj-lt"/>
              </a:rPr>
              <a:t>revise </a:t>
            </a:r>
            <a:r>
              <a:rPr lang="en-US" sz="1600" dirty="0" smtClean="0">
                <a:latin typeface="+mj-lt"/>
              </a:rPr>
              <a:t>TMDLs - </a:t>
            </a:r>
            <a:r>
              <a:rPr lang="en-US" sz="1400" dirty="0" smtClean="0">
                <a:latin typeface="+mj-lt"/>
              </a:rPr>
              <a:t>Based on refined Watershed Model (WSM)</a:t>
            </a:r>
          </a:p>
          <a:p>
            <a:r>
              <a:rPr lang="en-US" sz="1600" dirty="0" smtClean="0">
                <a:latin typeface="+mj-lt"/>
              </a:rPr>
              <a:t>December 31 </a:t>
            </a:r>
            <a:r>
              <a:rPr lang="en-US" sz="1400" dirty="0" smtClean="0">
                <a:latin typeface="+mj-lt"/>
              </a:rPr>
              <a:t>– Bay States must complete first set of 2-Year </a:t>
            </a:r>
            <a:r>
              <a:rPr lang="en-US" sz="1400" dirty="0" smtClean="0">
                <a:latin typeface="+mj-lt"/>
              </a:rPr>
              <a:t>Milestones  </a:t>
            </a:r>
            <a:r>
              <a:rPr lang="en-US" sz="1400" b="1" dirty="0" smtClean="0">
                <a:latin typeface="+mj-lt"/>
              </a:rPr>
              <a:t>[Local progress reporting reqd.?]</a:t>
            </a:r>
            <a:endParaRPr lang="en-US" sz="1400" b="1" dirty="0" smtClean="0">
              <a:latin typeface="+mj-lt"/>
            </a:endParaRPr>
          </a:p>
          <a:p>
            <a:pPr>
              <a:buNone/>
            </a:pPr>
            <a:r>
              <a:rPr lang="en-US" sz="1800" b="1" u="sng" dirty="0" smtClean="0">
                <a:latin typeface="+mj-lt"/>
              </a:rPr>
              <a:t>2017</a:t>
            </a:r>
          </a:p>
          <a:p>
            <a:r>
              <a:rPr lang="en-US" sz="1600" dirty="0" smtClean="0">
                <a:latin typeface="+mj-lt"/>
              </a:rPr>
              <a:t>Phase III WIPs to be Submitted – Draft by June 1, Final by November 1</a:t>
            </a:r>
          </a:p>
          <a:p>
            <a:r>
              <a:rPr lang="en-US" sz="1600" dirty="0" smtClean="0">
                <a:latin typeface="+mj-lt"/>
              </a:rPr>
              <a:t>EPA to assess implementation progress </a:t>
            </a:r>
          </a:p>
          <a:p>
            <a:pPr lvl="1"/>
            <a:r>
              <a:rPr lang="en-US" sz="1400" dirty="0" smtClean="0">
                <a:latin typeface="+mj-lt"/>
              </a:rPr>
              <a:t>60% of WIP Implementation to be Achieved &amp; Ensure practices in place to achieve 2025 goal</a:t>
            </a:r>
          </a:p>
          <a:p>
            <a:r>
              <a:rPr lang="en-US" sz="1600" dirty="0" smtClean="0">
                <a:latin typeface="+mj-lt"/>
              </a:rPr>
              <a:t>EPA to determine </a:t>
            </a:r>
            <a:r>
              <a:rPr lang="en-US" sz="1600" b="1" dirty="0" smtClean="0">
                <a:latin typeface="+mj-lt"/>
              </a:rPr>
              <a:t>whether</a:t>
            </a:r>
            <a:r>
              <a:rPr lang="en-US" sz="1600" dirty="0" smtClean="0">
                <a:latin typeface="+mj-lt"/>
              </a:rPr>
              <a:t> to use WSM updates for WIPs &amp; revised TMDL – </a:t>
            </a:r>
            <a:r>
              <a:rPr lang="en-US" sz="1600" b="1" dirty="0" smtClean="0">
                <a:latin typeface="+mj-lt"/>
              </a:rPr>
              <a:t>and Revise TMDL </a:t>
            </a:r>
            <a:r>
              <a:rPr lang="en-US" sz="1600" b="1" u="sng" dirty="0" smtClean="0">
                <a:latin typeface="+mj-lt"/>
              </a:rPr>
              <a:t>if necessary</a:t>
            </a:r>
          </a:p>
          <a:p>
            <a:pPr>
              <a:buNone/>
            </a:pPr>
            <a:r>
              <a:rPr lang="en-US" sz="1800" b="1" u="sng" dirty="0" smtClean="0">
                <a:latin typeface="+mj-lt"/>
              </a:rPr>
              <a:t>2020</a:t>
            </a:r>
          </a:p>
          <a:p>
            <a:r>
              <a:rPr lang="en-US" sz="1600" dirty="0" smtClean="0">
                <a:latin typeface="+mj-lt"/>
              </a:rPr>
              <a:t>Maryland expects to achieve 100% WIP Implementation</a:t>
            </a:r>
            <a:endParaRPr lang="en-US" sz="1800" dirty="0" smtClean="0">
              <a:latin typeface="+mj-lt"/>
            </a:endParaRPr>
          </a:p>
          <a:p>
            <a:pPr>
              <a:buNone/>
            </a:pPr>
            <a:r>
              <a:rPr lang="en-US" sz="1800" b="1" u="sng" dirty="0" smtClean="0">
                <a:latin typeface="+mj-lt"/>
              </a:rPr>
              <a:t>2025</a:t>
            </a:r>
          </a:p>
          <a:p>
            <a:r>
              <a:rPr lang="en-US" sz="1600" dirty="0" smtClean="0">
                <a:latin typeface="+mj-lt"/>
              </a:rPr>
              <a:t>100% of WIP Implementation to be </a:t>
            </a:r>
            <a:r>
              <a:rPr lang="en-US" sz="1600" dirty="0" smtClean="0">
                <a:latin typeface="+mj-lt"/>
              </a:rPr>
              <a:t>achieved </a:t>
            </a:r>
            <a:r>
              <a:rPr lang="en-US" sz="1600" dirty="0" smtClean="0">
                <a:latin typeface="+mj-lt"/>
              </a:rPr>
              <a:t>Bay-wide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 (1/21/11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r>
              <a:rPr lang="en-US" dirty="0" smtClean="0"/>
              <a:t>Key Features of Bay TMDLs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latin typeface="+mj-lt"/>
              </a:rPr>
              <a:t>Final Allocations</a:t>
            </a:r>
          </a:p>
          <a:p>
            <a:pPr lvl="1"/>
            <a:r>
              <a:rPr lang="en-US" sz="1800" dirty="0" smtClean="0">
                <a:latin typeface="+mj-lt"/>
              </a:rPr>
              <a:t>By State/District (e.g., Maryland, Virginia, District)</a:t>
            </a:r>
          </a:p>
          <a:p>
            <a:pPr lvl="1"/>
            <a:r>
              <a:rPr lang="en-US" sz="1800" dirty="0" smtClean="0">
                <a:latin typeface="+mj-lt"/>
              </a:rPr>
              <a:t>Major Tributary Basins (i.e., Potomac River)</a:t>
            </a:r>
          </a:p>
          <a:p>
            <a:pPr lvl="1"/>
            <a:r>
              <a:rPr lang="en-US" sz="1800" dirty="0" smtClean="0">
                <a:latin typeface="+mj-lt"/>
              </a:rPr>
              <a:t>By segment-shed (to match 92 separate Bay water quality segments)</a:t>
            </a:r>
          </a:p>
          <a:p>
            <a:pPr lvl="1"/>
            <a:r>
              <a:rPr lang="en-US" sz="1800" dirty="0" smtClean="0">
                <a:latin typeface="+mj-lt"/>
              </a:rPr>
              <a:t>Generally </a:t>
            </a:r>
            <a:r>
              <a:rPr lang="en-US" sz="1800" dirty="0" smtClean="0">
                <a:latin typeface="+mj-lt"/>
              </a:rPr>
              <a:t>same </a:t>
            </a:r>
            <a:r>
              <a:rPr lang="en-US" sz="1800" dirty="0" smtClean="0">
                <a:latin typeface="+mj-lt"/>
              </a:rPr>
              <a:t>as the Target Load Allocations (issued 7/1/10) -- the WIPs sub-allocate these </a:t>
            </a:r>
            <a:r>
              <a:rPr lang="en-US" sz="1800" dirty="0" smtClean="0">
                <a:latin typeface="+mj-lt"/>
              </a:rPr>
              <a:t>by </a:t>
            </a:r>
            <a:r>
              <a:rPr lang="en-US" sz="1800" dirty="0" smtClean="0">
                <a:latin typeface="+mj-lt"/>
              </a:rPr>
              <a:t>sources categories (WLAs and </a:t>
            </a:r>
            <a:r>
              <a:rPr lang="en-US" sz="1800" dirty="0" smtClean="0">
                <a:latin typeface="+mj-lt"/>
              </a:rPr>
              <a:t>LAs – i.e., wastewater/stormwater and air deposition/forests/agriculture)</a:t>
            </a:r>
            <a:endParaRPr lang="en-US" sz="1800" dirty="0" smtClean="0">
              <a:latin typeface="+mj-lt"/>
            </a:endParaRPr>
          </a:p>
          <a:p>
            <a:pPr lvl="1"/>
            <a:r>
              <a:rPr lang="en-US" sz="1800" dirty="0" smtClean="0">
                <a:latin typeface="+mj-lt"/>
              </a:rPr>
              <a:t>Includes EPA obligations for explicit Nitrogen Reductions</a:t>
            </a:r>
          </a:p>
          <a:p>
            <a:pPr lvl="2"/>
            <a:r>
              <a:rPr lang="en-US" sz="1600" dirty="0" smtClean="0">
                <a:latin typeface="+mj-lt"/>
              </a:rPr>
              <a:t>Based on implementation of federal air </a:t>
            </a:r>
            <a:r>
              <a:rPr lang="en-US" sz="1600" dirty="0" smtClean="0">
                <a:latin typeface="+mj-lt"/>
              </a:rPr>
              <a:t>regulations</a:t>
            </a:r>
          </a:p>
          <a:p>
            <a:pPr lvl="2">
              <a:buNone/>
            </a:pPr>
            <a:endParaRPr lang="en-US" sz="1000" dirty="0" smtClean="0">
              <a:latin typeface="+mj-lt"/>
            </a:endParaRPr>
          </a:p>
          <a:p>
            <a:r>
              <a:rPr lang="en-US" sz="2000" b="1" dirty="0" smtClean="0">
                <a:latin typeface="+mj-lt"/>
              </a:rPr>
              <a:t>Reasonable Assurance &amp; Accountability Framework</a:t>
            </a:r>
            <a:endParaRPr lang="en-US" sz="2000" dirty="0" smtClean="0">
              <a:latin typeface="+mj-lt"/>
            </a:endParaRPr>
          </a:p>
          <a:p>
            <a:pPr lvl="1"/>
            <a:r>
              <a:rPr lang="en-US" sz="1800" b="1" dirty="0" smtClean="0">
                <a:solidFill>
                  <a:srgbClr val="FF0000"/>
                </a:solidFill>
                <a:latin typeface="+mj-lt"/>
              </a:rPr>
              <a:t>If state Phase II WIPs don’t adequately address ‘reasonable assurance’, then EPA intends to invoke previously identified federal ‘back-stops’</a:t>
            </a:r>
            <a:endParaRPr lang="en-US" sz="1800" b="1" dirty="0" smtClean="0">
              <a:solidFill>
                <a:srgbClr val="FF0000"/>
              </a:solidFill>
              <a:latin typeface="+mj-lt"/>
            </a:endParaRPr>
          </a:p>
          <a:p>
            <a:pPr lvl="1"/>
            <a:r>
              <a:rPr lang="en-US" sz="1800" dirty="0" smtClean="0">
                <a:latin typeface="+mj-lt"/>
              </a:rPr>
              <a:t>2-Year </a:t>
            </a:r>
            <a:r>
              <a:rPr lang="en-US" sz="1800" dirty="0" smtClean="0">
                <a:latin typeface="+mj-lt"/>
              </a:rPr>
              <a:t>Milestone reporting  (1</a:t>
            </a:r>
            <a:r>
              <a:rPr lang="en-US" sz="1800" baseline="30000" dirty="0" smtClean="0">
                <a:latin typeface="+mj-lt"/>
              </a:rPr>
              <a:t>st</a:t>
            </a:r>
            <a:r>
              <a:rPr lang="en-US" sz="1800" dirty="0" smtClean="0">
                <a:latin typeface="+mj-lt"/>
              </a:rPr>
              <a:t> set to be completed by Dec. 31, 2011)</a:t>
            </a:r>
          </a:p>
          <a:p>
            <a:pPr lvl="1"/>
            <a:r>
              <a:rPr lang="en-US" sz="1800" dirty="0" smtClean="0">
                <a:latin typeface="+mj-lt"/>
              </a:rPr>
              <a:t>Potential for additional federal action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 (1/21/11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Features of Bay TMDLs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smtClean="0">
                <a:latin typeface="+mj-lt"/>
              </a:rPr>
              <a:t>Margin of Safety</a:t>
            </a:r>
          </a:p>
          <a:p>
            <a:pPr lvl="1"/>
            <a:r>
              <a:rPr lang="en-US" sz="1800" dirty="0" smtClean="0">
                <a:latin typeface="+mj-lt"/>
              </a:rPr>
              <a:t>Assumed to be implicit given models, water quality standards, &amp; other TMDL assumptions</a:t>
            </a:r>
          </a:p>
          <a:p>
            <a:r>
              <a:rPr lang="en-US" sz="2000" b="1" dirty="0" smtClean="0">
                <a:latin typeface="+mj-lt"/>
              </a:rPr>
              <a:t>Growth</a:t>
            </a:r>
          </a:p>
          <a:p>
            <a:pPr lvl="1"/>
            <a:r>
              <a:rPr lang="en-US" sz="1800" dirty="0" smtClean="0">
                <a:latin typeface="+mj-lt"/>
              </a:rPr>
              <a:t>Not accounted for beyond 2010 – except for wastewater plant permitted </a:t>
            </a:r>
            <a:r>
              <a:rPr lang="en-US" sz="1800" dirty="0" smtClean="0">
                <a:latin typeface="+mj-lt"/>
              </a:rPr>
              <a:t>capacity </a:t>
            </a:r>
            <a:r>
              <a:rPr lang="en-US" sz="1800" dirty="0" smtClean="0">
                <a:solidFill>
                  <a:srgbClr val="FF0000"/>
                </a:solidFill>
                <a:latin typeface="+mj-lt"/>
              </a:rPr>
              <a:t>(i.e., to extent that existing capacity addresses ‘future’ growth)</a:t>
            </a:r>
            <a:endParaRPr lang="en-US" sz="1800" dirty="0" smtClean="0">
              <a:solidFill>
                <a:srgbClr val="FF0000"/>
              </a:solidFill>
              <a:latin typeface="+mj-lt"/>
            </a:endParaRPr>
          </a:p>
          <a:p>
            <a:pPr lvl="1"/>
            <a:r>
              <a:rPr lang="en-US" sz="1800" dirty="0" smtClean="0">
                <a:latin typeface="+mj-lt"/>
              </a:rPr>
              <a:t>Up to States/District to define how growth is to be addressed in </a:t>
            </a:r>
            <a:r>
              <a:rPr lang="en-US" sz="1800" dirty="0" smtClean="0">
                <a:latin typeface="+mj-lt"/>
              </a:rPr>
              <a:t>WIPs </a:t>
            </a:r>
            <a:r>
              <a:rPr lang="en-US" sz="1800" dirty="0" smtClean="0">
                <a:solidFill>
                  <a:srgbClr val="FF0000"/>
                </a:solidFill>
                <a:latin typeface="+mj-lt"/>
              </a:rPr>
              <a:t>(not much defined so far)</a:t>
            </a:r>
            <a:endParaRPr lang="en-US" sz="1800" dirty="0" smtClean="0">
              <a:solidFill>
                <a:srgbClr val="FF0000"/>
              </a:solidFill>
              <a:latin typeface="+mj-lt"/>
            </a:endParaRPr>
          </a:p>
          <a:p>
            <a:r>
              <a:rPr lang="en-US" sz="2000" b="1" dirty="0" smtClean="0">
                <a:latin typeface="+mj-lt"/>
              </a:rPr>
              <a:t>Air Deposition</a:t>
            </a:r>
          </a:p>
          <a:p>
            <a:pPr lvl="1"/>
            <a:r>
              <a:rPr lang="en-US" sz="1800" dirty="0" smtClean="0">
                <a:latin typeface="+mj-lt"/>
              </a:rPr>
              <a:t>15.7 Mlb to be achieved by 2020 due to federal regulations  - EPA responsibility</a:t>
            </a:r>
          </a:p>
          <a:p>
            <a:pPr lvl="1"/>
            <a:r>
              <a:rPr lang="en-US" sz="1800" dirty="0" smtClean="0">
                <a:latin typeface="+mj-lt"/>
              </a:rPr>
              <a:t>Recent air quality regulations &amp; newer modeling  of controls are NOT accounted for (noted at Sept. 28</a:t>
            </a:r>
            <a:r>
              <a:rPr lang="en-US" sz="1800" baseline="30000" dirty="0" smtClean="0">
                <a:latin typeface="+mj-lt"/>
              </a:rPr>
              <a:t>th</a:t>
            </a:r>
            <a:r>
              <a:rPr lang="en-US" sz="1800" dirty="0" smtClean="0">
                <a:latin typeface="+mj-lt"/>
              </a:rPr>
              <a:t> state air quality meeting w/ EPA)</a:t>
            </a:r>
          </a:p>
          <a:p>
            <a:pPr lvl="2"/>
            <a:r>
              <a:rPr lang="en-US" sz="1400" dirty="0" smtClean="0">
                <a:latin typeface="+mj-lt"/>
              </a:rPr>
              <a:t>Not sure of actual impact to loads, but need to pursue/further evaluate implications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 (1/21/11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Key Features of Bay TMDLs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latin typeface="+mj-lt"/>
              </a:rPr>
              <a:t>Climate Change</a:t>
            </a:r>
          </a:p>
          <a:p>
            <a:pPr lvl="1"/>
            <a:r>
              <a:rPr lang="en-US" sz="1800" dirty="0" smtClean="0">
                <a:latin typeface="+mj-lt"/>
              </a:rPr>
              <a:t>To be addressed formally in 2017 reassessment</a:t>
            </a:r>
          </a:p>
          <a:p>
            <a:r>
              <a:rPr lang="en-US" sz="2000" b="1" dirty="0" smtClean="0">
                <a:latin typeface="+mj-lt"/>
              </a:rPr>
              <a:t>Federal Lands</a:t>
            </a:r>
          </a:p>
          <a:p>
            <a:pPr lvl="1"/>
            <a:r>
              <a:rPr lang="en-US" sz="1800" dirty="0" smtClean="0">
                <a:latin typeface="+mj-lt"/>
              </a:rPr>
              <a:t>Only 5% Bay-wide (but 30% in District)</a:t>
            </a:r>
          </a:p>
          <a:p>
            <a:pPr lvl="1"/>
            <a:r>
              <a:rPr lang="en-US" sz="1800" dirty="0" smtClean="0">
                <a:latin typeface="+mj-lt"/>
              </a:rPr>
              <a:t>Federal commitments cited in President’s Executive Order (but is it occurring?)</a:t>
            </a:r>
          </a:p>
          <a:p>
            <a:r>
              <a:rPr lang="en-US" sz="2000" b="1" dirty="0" smtClean="0">
                <a:latin typeface="+mj-lt"/>
              </a:rPr>
              <a:t>Recognition of Need for Offsets, Support for Water Quality Trading</a:t>
            </a:r>
          </a:p>
          <a:p>
            <a:pPr lvl="1"/>
            <a:r>
              <a:rPr lang="en-US" sz="1800" b="1" dirty="0" smtClean="0">
                <a:latin typeface="+mj-lt"/>
              </a:rPr>
              <a:t>Applicability to COG Region</a:t>
            </a:r>
            <a:r>
              <a:rPr lang="en-US" sz="1800" b="1" dirty="0" smtClean="0">
                <a:latin typeface="+mj-lt"/>
              </a:rPr>
              <a:t>?   What </a:t>
            </a:r>
            <a:r>
              <a:rPr lang="en-US" sz="1800" b="1" dirty="0" smtClean="0">
                <a:latin typeface="+mj-lt"/>
              </a:rPr>
              <a:t>options/scenarios are likely</a:t>
            </a:r>
            <a:r>
              <a:rPr lang="en-US" sz="1800" b="1" dirty="0" smtClean="0">
                <a:latin typeface="+mj-lt"/>
              </a:rPr>
              <a:t>?</a:t>
            </a:r>
            <a:endParaRPr lang="en-US" sz="1800" b="1" dirty="0" smtClean="0">
              <a:latin typeface="+mj-lt"/>
            </a:endParaRPr>
          </a:p>
          <a:p>
            <a:r>
              <a:rPr lang="en-US" sz="2000" b="1" dirty="0" smtClean="0">
                <a:latin typeface="+mj-lt"/>
              </a:rPr>
              <a:t>Future Modifications - </a:t>
            </a:r>
            <a:r>
              <a:rPr lang="en-US" sz="1800" dirty="0" smtClean="0">
                <a:latin typeface="+mj-lt"/>
              </a:rPr>
              <a:t>Adaptive Management / Phased Approach</a:t>
            </a:r>
          </a:p>
          <a:p>
            <a:pPr lvl="1"/>
            <a:r>
              <a:rPr lang="en-US" sz="1800" dirty="0" smtClean="0">
                <a:latin typeface="+mj-lt"/>
              </a:rPr>
              <a:t>But, only two options noted that might result in changes in TMDLs:</a:t>
            </a:r>
          </a:p>
          <a:p>
            <a:pPr lvl="2"/>
            <a:r>
              <a:rPr lang="en-US" sz="1500" dirty="0" smtClean="0">
                <a:latin typeface="+mj-lt"/>
              </a:rPr>
              <a:t>‘State’ exchanges of loads across tributaries – if local &amp; Bay water quality standards still met</a:t>
            </a:r>
          </a:p>
          <a:p>
            <a:pPr lvl="2"/>
            <a:r>
              <a:rPr lang="en-US" sz="1500" dirty="0" smtClean="0">
                <a:latin typeface="+mj-lt"/>
              </a:rPr>
              <a:t>Modifications of Watershed Model Phase 5.3 – if required</a:t>
            </a:r>
          </a:p>
          <a:p>
            <a:r>
              <a:rPr lang="en-US" sz="2000" b="1" dirty="0" smtClean="0">
                <a:latin typeface="+mj-lt"/>
              </a:rPr>
              <a:t>Changes in Modeling Assumptions </a:t>
            </a:r>
            <a:r>
              <a:rPr lang="en-US" sz="2000" dirty="0" smtClean="0">
                <a:latin typeface="+mj-lt"/>
              </a:rPr>
              <a:t>- IF supported by Monitoring Data</a:t>
            </a:r>
          </a:p>
          <a:p>
            <a:pPr lvl="1"/>
            <a:r>
              <a:rPr lang="en-US" sz="1800" dirty="0" smtClean="0">
                <a:latin typeface="+mj-lt"/>
              </a:rPr>
              <a:t>Susquehanna River Dam (</a:t>
            </a:r>
            <a:r>
              <a:rPr lang="en-US" sz="1800" dirty="0" smtClean="0">
                <a:latin typeface="+mj-lt"/>
              </a:rPr>
              <a:t>sediments – i.e., what if sediments </a:t>
            </a:r>
            <a:r>
              <a:rPr lang="en-US" sz="1800" dirty="0" smtClean="0">
                <a:latin typeface="+mj-lt"/>
              </a:rPr>
              <a:t>washed out)</a:t>
            </a:r>
            <a:endParaRPr lang="en-US" sz="1800" dirty="0" smtClean="0">
              <a:latin typeface="+mj-lt"/>
            </a:endParaRPr>
          </a:p>
          <a:p>
            <a:pPr lvl="1"/>
            <a:r>
              <a:rPr lang="en-US" sz="1800" dirty="0" smtClean="0">
                <a:latin typeface="+mj-lt"/>
              </a:rPr>
              <a:t>Filter </a:t>
            </a:r>
            <a:r>
              <a:rPr lang="en-US" sz="1800" dirty="0" smtClean="0">
                <a:latin typeface="+mj-lt"/>
              </a:rPr>
              <a:t>Feeders  (oysters, </a:t>
            </a:r>
            <a:r>
              <a:rPr lang="en-US" sz="1800" dirty="0" smtClean="0">
                <a:latin typeface="+mj-lt"/>
              </a:rPr>
              <a:t>etc. – source of additional reductions &amp;/or reqd. to restore water quality?)</a:t>
            </a:r>
            <a:endParaRPr lang="en-US" sz="1800" dirty="0" smtClean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 (1/21/11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CBayFinalTMDLSection9_final 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2597096" y="27080"/>
            <a:ext cx="5224423" cy="676101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TMDL Details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 (1/21/11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CBayFinalTMDLSection9_final 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2371895" y="-162093"/>
            <a:ext cx="5765691" cy="746148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3962400" cy="5913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TMDL details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 (1/21/11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r>
              <a:rPr lang="en-US" dirty="0" smtClean="0"/>
              <a:t>Updates to Bay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b="1" dirty="0" smtClean="0">
                <a:latin typeface="+mj-lt"/>
              </a:rPr>
              <a:t>Phase 5.3.</a:t>
            </a:r>
            <a:r>
              <a:rPr lang="en-US" sz="1800" b="1" u="sng" dirty="0" smtClean="0">
                <a:latin typeface="+mj-lt"/>
              </a:rPr>
              <a:t>2</a:t>
            </a:r>
            <a:r>
              <a:rPr lang="en-US" sz="1800" b="1" dirty="0" smtClean="0">
                <a:latin typeface="+mj-lt"/>
              </a:rPr>
              <a:t> Watershed Model</a:t>
            </a:r>
            <a:endParaRPr lang="en-US" sz="1600" b="1" dirty="0" smtClean="0">
              <a:latin typeface="+mj-lt"/>
            </a:endParaRPr>
          </a:p>
          <a:p>
            <a:r>
              <a:rPr lang="en-US" sz="1600" b="1" dirty="0" smtClean="0">
                <a:latin typeface="+mj-lt"/>
              </a:rPr>
              <a:t>Use - Single </a:t>
            </a:r>
            <a:r>
              <a:rPr lang="en-US" sz="1600" b="1" dirty="0" smtClean="0">
                <a:latin typeface="+mj-lt"/>
              </a:rPr>
              <a:t>Nitrogen &amp; Phosphorus ‘effectiveness’ factor, &amp; Constant Basin Delivery Factor</a:t>
            </a:r>
          </a:p>
          <a:p>
            <a:pPr lvl="1"/>
            <a:r>
              <a:rPr lang="en-US" sz="1400" dirty="0" smtClean="0">
                <a:latin typeface="+mj-lt"/>
              </a:rPr>
              <a:t>Reduces complexity for nutrient trading  &amp; makes credits more proportional </a:t>
            </a:r>
            <a:r>
              <a:rPr lang="en-US" sz="1400" dirty="0" smtClean="0">
                <a:latin typeface="+mj-lt"/>
              </a:rPr>
              <a:t>to nutrient </a:t>
            </a:r>
            <a:r>
              <a:rPr lang="en-US" sz="1400" dirty="0" smtClean="0">
                <a:latin typeface="+mj-lt"/>
              </a:rPr>
              <a:t>reduction efforts</a:t>
            </a:r>
            <a:endParaRPr lang="en-US" sz="1100" dirty="0" smtClean="0">
              <a:latin typeface="+mj-lt"/>
            </a:endParaRPr>
          </a:p>
          <a:p>
            <a:pPr lvl="1"/>
            <a:r>
              <a:rPr lang="en-US" sz="1400" dirty="0" smtClean="0">
                <a:latin typeface="+mj-lt"/>
              </a:rPr>
              <a:t>Responsibility will shift (slightly) from the headwater states to the tidal states, and from point sources to nonpoint </a:t>
            </a:r>
            <a:r>
              <a:rPr lang="en-US" sz="1400" dirty="0" smtClean="0">
                <a:latin typeface="+mj-lt"/>
              </a:rPr>
              <a:t>sources</a:t>
            </a:r>
          </a:p>
          <a:p>
            <a:pPr lvl="1"/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Impact to calibrations?  Potential implications for sub-allocations  &amp; permits?  Need to assess</a:t>
            </a:r>
            <a:endParaRPr lang="en-US" sz="1400" b="1" dirty="0" smtClean="0">
              <a:solidFill>
                <a:srgbClr val="FF0000"/>
              </a:solidFill>
              <a:latin typeface="+mj-lt"/>
            </a:endParaRPr>
          </a:p>
          <a:p>
            <a:r>
              <a:rPr lang="en-US" sz="1600" b="1" dirty="0" smtClean="0">
                <a:latin typeface="+mj-lt"/>
              </a:rPr>
              <a:t>Land Use</a:t>
            </a:r>
            <a:endParaRPr lang="en-US" sz="1600" b="1" dirty="0" smtClean="0">
              <a:latin typeface="+mj-lt"/>
            </a:endParaRPr>
          </a:p>
          <a:p>
            <a:pPr lvl="1"/>
            <a:r>
              <a:rPr lang="en-US" sz="1400" dirty="0" smtClean="0">
                <a:latin typeface="+mj-lt"/>
              </a:rPr>
              <a:t>Estimated impervious </a:t>
            </a:r>
            <a:r>
              <a:rPr lang="en-US" sz="1400" dirty="0" smtClean="0">
                <a:latin typeface="+mj-lt"/>
              </a:rPr>
              <a:t>(1</a:t>
            </a:r>
            <a:r>
              <a:rPr lang="en-US" sz="1400" baseline="30000" dirty="0" smtClean="0">
                <a:latin typeface="+mj-lt"/>
              </a:rPr>
              <a:t>st</a:t>
            </a:r>
            <a:r>
              <a:rPr lang="en-US" sz="1400" dirty="0" smtClean="0">
                <a:latin typeface="+mj-lt"/>
              </a:rPr>
              <a:t> column of numbers) </a:t>
            </a:r>
            <a:r>
              <a:rPr lang="en-US" sz="1400" dirty="0" smtClean="0">
                <a:latin typeface="+mj-lt"/>
              </a:rPr>
              <a:t>&amp; pervious </a:t>
            </a:r>
            <a:r>
              <a:rPr lang="en-US" sz="1400" dirty="0" smtClean="0">
                <a:latin typeface="+mj-lt"/>
              </a:rPr>
              <a:t>(2</a:t>
            </a:r>
            <a:r>
              <a:rPr lang="en-US" sz="1400" baseline="30000" dirty="0" smtClean="0">
                <a:latin typeface="+mj-lt"/>
              </a:rPr>
              <a:t>nd</a:t>
            </a:r>
            <a:r>
              <a:rPr lang="en-US" sz="1400" dirty="0" smtClean="0">
                <a:latin typeface="+mj-lt"/>
              </a:rPr>
              <a:t> column) land has changed significantly </a:t>
            </a:r>
            <a:r>
              <a:rPr lang="en-US" sz="1400" u="sng" dirty="0" smtClean="0">
                <a:latin typeface="+mj-lt"/>
              </a:rPr>
              <a:t>again</a:t>
            </a:r>
            <a:r>
              <a:rPr lang="en-US" sz="1400" dirty="0" smtClean="0">
                <a:latin typeface="+mj-lt"/>
              </a:rPr>
              <a:t> (see table next slide</a:t>
            </a:r>
            <a:r>
              <a:rPr lang="en-US" sz="1400" dirty="0" smtClean="0">
                <a:latin typeface="+mj-lt"/>
              </a:rPr>
              <a:t>)</a:t>
            </a:r>
            <a:endParaRPr lang="en-US" sz="1400" dirty="0" smtClean="0">
              <a:latin typeface="+mj-lt"/>
            </a:endParaRPr>
          </a:p>
          <a:p>
            <a:pPr lvl="1"/>
            <a:r>
              <a:rPr lang="en-US" sz="1400" dirty="0" smtClean="0">
                <a:latin typeface="+mj-lt"/>
              </a:rPr>
              <a:t>Based on a combination of land cover, roads, housing, impervious and road width coefficients, and state mining </a:t>
            </a:r>
            <a:r>
              <a:rPr lang="en-US" sz="1400" dirty="0" smtClean="0">
                <a:latin typeface="+mj-lt"/>
              </a:rPr>
              <a:t>data</a:t>
            </a:r>
            <a:endParaRPr lang="en-US" sz="1400" dirty="0" smtClean="0">
              <a:latin typeface="+mj-lt"/>
            </a:endParaRPr>
          </a:p>
          <a:p>
            <a:pPr lvl="1"/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Ground truthing shows </a:t>
            </a: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new </a:t>
            </a: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method captures 94% of impervious surfaces in Montgomery County (vs. 74% with previous method</a:t>
            </a: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)</a:t>
            </a:r>
            <a:endParaRPr lang="en-US" sz="1400" b="1" dirty="0" smtClean="0">
              <a:solidFill>
                <a:srgbClr val="FF0000"/>
              </a:solidFill>
              <a:latin typeface="+mj-lt"/>
            </a:endParaRPr>
          </a:p>
          <a:p>
            <a:pPr lvl="1"/>
            <a:r>
              <a:rPr lang="en-US" sz="1400" dirty="0" smtClean="0">
                <a:latin typeface="+mj-lt"/>
              </a:rPr>
              <a:t>CBPO looking for more local data to use in ground </a:t>
            </a:r>
            <a:r>
              <a:rPr lang="en-US" sz="1400" dirty="0" smtClean="0">
                <a:latin typeface="+mj-lt"/>
              </a:rPr>
              <a:t>truthing</a:t>
            </a:r>
          </a:p>
          <a:p>
            <a:pPr>
              <a:buNone/>
            </a:pPr>
            <a:r>
              <a:rPr lang="en-US" sz="1800" b="1" dirty="0" smtClean="0">
                <a:latin typeface="+mj-lt"/>
              </a:rPr>
              <a:t>Phase 5.</a:t>
            </a:r>
            <a:r>
              <a:rPr lang="en-US" sz="1800" b="1" u="sng" dirty="0" smtClean="0">
                <a:latin typeface="+mj-lt"/>
              </a:rPr>
              <a:t>4 </a:t>
            </a:r>
            <a:r>
              <a:rPr lang="en-US" sz="1800" b="1" dirty="0" smtClean="0">
                <a:latin typeface="+mj-lt"/>
              </a:rPr>
              <a:t>Watershed Model Updates </a:t>
            </a:r>
            <a:r>
              <a:rPr lang="en-US" sz="1800" dirty="0" smtClean="0">
                <a:latin typeface="+mj-lt"/>
              </a:rPr>
              <a:t>–  Not sure when</a:t>
            </a:r>
          </a:p>
          <a:p>
            <a:pPr>
              <a:buNone/>
            </a:pPr>
            <a:endParaRPr lang="en-US" sz="600" dirty="0" smtClean="0">
              <a:latin typeface="+mj-lt"/>
            </a:endParaRPr>
          </a:p>
          <a:p>
            <a:pPr>
              <a:buNone/>
            </a:pPr>
            <a:r>
              <a:rPr lang="en-US" sz="1800" b="1" dirty="0" smtClean="0">
                <a:latin typeface="+mj-lt"/>
              </a:rPr>
              <a:t>Potomac Model – Portion of Water Quality Model</a:t>
            </a:r>
            <a:endParaRPr lang="en-US" sz="1800" b="1" dirty="0" smtClean="0">
              <a:latin typeface="+mj-lt"/>
            </a:endParaRPr>
          </a:p>
          <a:p>
            <a:r>
              <a:rPr lang="en-US" sz="1400" dirty="0" smtClean="0">
                <a:latin typeface="+mj-lt"/>
              </a:rPr>
              <a:t>Finally ran (improved) Potomac </a:t>
            </a:r>
            <a:r>
              <a:rPr lang="en-US" sz="1400" dirty="0" smtClean="0">
                <a:latin typeface="+mj-lt"/>
              </a:rPr>
              <a:t>version </a:t>
            </a:r>
            <a:r>
              <a:rPr lang="en-US" sz="1400" dirty="0" smtClean="0">
                <a:latin typeface="+mj-lt"/>
              </a:rPr>
              <a:t> - It </a:t>
            </a:r>
            <a:r>
              <a:rPr lang="en-US" sz="1400" dirty="0" smtClean="0">
                <a:latin typeface="+mj-lt"/>
              </a:rPr>
              <a:t>is able to replicate pH and algal values pretty </a:t>
            </a:r>
            <a:r>
              <a:rPr lang="en-US" sz="1400" dirty="0" smtClean="0">
                <a:latin typeface="+mj-lt"/>
              </a:rPr>
              <a:t>well </a:t>
            </a:r>
            <a:r>
              <a:rPr lang="en-US" sz="1400" dirty="0" smtClean="0">
                <a:solidFill>
                  <a:srgbClr val="FF0000"/>
                </a:solidFill>
                <a:latin typeface="+mj-lt"/>
              </a:rPr>
              <a:t>(???)</a:t>
            </a:r>
            <a:endParaRPr lang="en-US" sz="1400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 (1/21/11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Updates to Bay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 (1/21/11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33400" y="1981200"/>
          <a:ext cx="8001000" cy="4248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2667000"/>
                <a:gridCol w="2667000"/>
              </a:tblGrid>
              <a:tr h="6889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+mj-lt"/>
                        </a:rPr>
                        <a:t>Model Version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+mj-lt"/>
                        </a:rPr>
                        <a:t>(Data</a:t>
                      </a:r>
                      <a:r>
                        <a:rPr lang="en-US" b="1" baseline="0" dirty="0" smtClean="0">
                          <a:latin typeface="+mj-lt"/>
                        </a:rPr>
                        <a:t> Year)</a:t>
                      </a:r>
                      <a:endParaRPr lang="en-US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+mj-lt"/>
                        </a:rPr>
                        <a:t>Impervious Surface (acres)</a:t>
                      </a:r>
                      <a:endParaRPr lang="en-US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+mj-lt"/>
                        </a:rPr>
                        <a:t>Pervious Surface</a:t>
                      </a:r>
                      <a:endParaRPr lang="en-US" dirty="0" smtClean="0">
                        <a:latin typeface="+mj-lt"/>
                      </a:endParaRPr>
                    </a:p>
                    <a:p>
                      <a:pPr algn="ctr"/>
                      <a:r>
                        <a:rPr lang="en-US" b="1" dirty="0" smtClean="0">
                          <a:latin typeface="+mj-lt"/>
                        </a:rPr>
                        <a:t>(acres)</a:t>
                      </a:r>
                      <a:endParaRPr lang="en-US" dirty="0" smtClean="0">
                        <a:latin typeface="+mj-lt"/>
                      </a:endParaRPr>
                    </a:p>
                  </a:txBody>
                  <a:tcPr/>
                </a:tc>
              </a:tr>
              <a:tr h="4487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+mj-lt"/>
                        </a:rPr>
                        <a:t>Phase 5.2 (2002)</a:t>
                      </a:r>
                      <a:endParaRPr lang="en-US" sz="20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+mj-lt"/>
                        </a:rPr>
                        <a:t>799,989</a:t>
                      </a:r>
                      <a:endParaRPr lang="en-US" sz="20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+mj-lt"/>
                        </a:rPr>
                        <a:t>3,591,799</a:t>
                      </a:r>
                      <a:endParaRPr lang="en-US" sz="2000" dirty="0" smtClean="0">
                        <a:latin typeface="+mj-lt"/>
                      </a:endParaRPr>
                    </a:p>
                  </a:txBody>
                  <a:tcPr/>
                </a:tc>
              </a:tr>
              <a:tr h="4487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Phase 5.3 (2002)</a:t>
                      </a:r>
                      <a:endParaRPr lang="en-US" sz="2000" dirty="0" smtClean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675,917</a:t>
                      </a:r>
                      <a:endParaRPr lang="en-US" sz="2000" dirty="0" smtClean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1,885,935</a:t>
                      </a:r>
                      <a:endParaRPr lang="en-US" sz="2000" dirty="0" smtClean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4487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+mj-lt"/>
                        </a:rPr>
                        <a:t>Phase 5.3.1 (2001)</a:t>
                      </a:r>
                      <a:endParaRPr lang="en-US" sz="20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+mj-lt"/>
                        </a:rPr>
                        <a:t>1,587,575</a:t>
                      </a:r>
                      <a:endParaRPr lang="en-US" sz="20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+mj-lt"/>
                        </a:rPr>
                        <a:t>5,896,707</a:t>
                      </a:r>
                      <a:endParaRPr lang="en-US" sz="2000" dirty="0" smtClean="0">
                        <a:latin typeface="+mj-lt"/>
                      </a:endParaRPr>
                    </a:p>
                  </a:txBody>
                  <a:tcPr/>
                </a:tc>
              </a:tr>
              <a:tr h="11065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+mj-lt"/>
                        </a:rPr>
                        <a:t>Phase 5.3.1 (2001)</a:t>
                      </a:r>
                      <a:endParaRPr lang="en-US" sz="2000" dirty="0" smtClean="0">
                        <a:latin typeface="+mj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+mj-lt"/>
                        </a:rPr>
                        <a:t>(Excl wooded residential</a:t>
                      </a:r>
                      <a:r>
                        <a:rPr lang="en-US" sz="1800" b="0" dirty="0" smtClean="0">
                          <a:latin typeface="+mj-lt"/>
                        </a:rPr>
                        <a:t>)</a:t>
                      </a:r>
                      <a:endParaRPr lang="en-US" sz="18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+mj-lt"/>
                        </a:rPr>
                        <a:t>1,569,377</a:t>
                      </a:r>
                      <a:endParaRPr lang="en-US" sz="20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+mj-lt"/>
                        </a:rPr>
                        <a:t>3,442,346</a:t>
                      </a:r>
                      <a:endParaRPr lang="en-US" sz="2000" dirty="0" smtClean="0">
                        <a:latin typeface="+mj-lt"/>
                      </a:endParaRPr>
                    </a:p>
                    <a:p>
                      <a:pPr algn="r"/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  <a:tr h="11065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Phase 5.3.2 (2001)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(Excl wooded residential)</a:t>
                      </a:r>
                      <a:endParaRPr lang="en-US" sz="1800" dirty="0" smtClean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1,265,488</a:t>
                      </a:r>
                      <a:endParaRPr lang="en-US" sz="2000" dirty="0" smtClean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3,366,565</a:t>
                      </a:r>
                      <a:endParaRPr lang="en-US" sz="2000" dirty="0" smtClean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TMDL Comments - Common Themes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latin typeface="+mj-lt"/>
              </a:rPr>
              <a:t>EPA has failed to:</a:t>
            </a:r>
          </a:p>
          <a:p>
            <a:pPr lvl="1"/>
            <a:r>
              <a:rPr lang="en-US" dirty="0" smtClean="0">
                <a:latin typeface="+mj-lt"/>
              </a:rPr>
              <a:t>Adequately engage affected entities</a:t>
            </a:r>
          </a:p>
          <a:p>
            <a:pPr lvl="1"/>
            <a:r>
              <a:rPr lang="en-US" dirty="0" smtClean="0">
                <a:latin typeface="+mj-lt"/>
              </a:rPr>
              <a:t>Underestimated financial burdens &amp; hence feasibility</a:t>
            </a:r>
          </a:p>
          <a:p>
            <a:pPr lvl="1"/>
            <a:r>
              <a:rPr lang="en-US" dirty="0" smtClean="0">
                <a:latin typeface="+mj-lt"/>
              </a:rPr>
              <a:t>Set unrealistic implementation schedule (i.e., for 2017 and for 2025)</a:t>
            </a:r>
          </a:p>
          <a:p>
            <a:pPr lvl="1"/>
            <a:r>
              <a:rPr lang="en-US" dirty="0" smtClean="0">
                <a:latin typeface="+mj-lt"/>
              </a:rPr>
              <a:t>Failed to allow sufficient time for input/comment</a:t>
            </a:r>
          </a:p>
          <a:p>
            <a:pPr lvl="1"/>
            <a:r>
              <a:rPr lang="en-US" dirty="0" smtClean="0">
                <a:latin typeface="+mj-lt"/>
              </a:rPr>
              <a:t>Not provided sufficient details to assess actual responsibilities &amp; impacts</a:t>
            </a:r>
          </a:p>
          <a:p>
            <a:r>
              <a:rPr lang="en-US" b="1" dirty="0" smtClean="0">
                <a:latin typeface="+mj-lt"/>
              </a:rPr>
              <a:t>Technical basis is flawed</a:t>
            </a:r>
          </a:p>
          <a:p>
            <a:pPr lvl="1"/>
            <a:r>
              <a:rPr lang="en-US" dirty="0" smtClean="0">
                <a:latin typeface="+mj-lt"/>
              </a:rPr>
              <a:t>Watershed  </a:t>
            </a:r>
            <a:r>
              <a:rPr lang="en-US" dirty="0" smtClean="0">
                <a:latin typeface="+mj-lt"/>
              </a:rPr>
              <a:t>Model </a:t>
            </a:r>
            <a:r>
              <a:rPr lang="en-US" dirty="0" smtClean="0">
                <a:latin typeface="+mj-lt"/>
              </a:rPr>
              <a:t>(WSM) assumptions &amp; loads </a:t>
            </a:r>
          </a:p>
          <a:p>
            <a:pPr lvl="2"/>
            <a:r>
              <a:rPr lang="en-US" dirty="0" smtClean="0">
                <a:latin typeface="+mj-lt"/>
              </a:rPr>
              <a:t>Percent impervious assumptions, land cover data – not </a:t>
            </a:r>
            <a:r>
              <a:rPr lang="en-US" dirty="0" smtClean="0">
                <a:latin typeface="+mj-lt"/>
              </a:rPr>
              <a:t>valid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  <a:latin typeface="+mj-lt"/>
              </a:rPr>
              <a:t>AG sector study – USDA load estimates not consistent </a:t>
            </a:r>
            <a:r>
              <a:rPr lang="en-US" dirty="0" smtClean="0">
                <a:solidFill>
                  <a:srgbClr val="FF0000"/>
                </a:solidFill>
                <a:latin typeface="+mj-lt"/>
              </a:rPr>
              <a:t>w</a:t>
            </a:r>
            <a:r>
              <a:rPr lang="en-US" dirty="0" smtClean="0">
                <a:solidFill>
                  <a:srgbClr val="FF0000"/>
                </a:solidFill>
                <a:latin typeface="+mj-lt"/>
              </a:rPr>
              <a:t>/ EPA loads</a:t>
            </a:r>
            <a:endParaRPr lang="en-US" dirty="0" smtClean="0">
              <a:solidFill>
                <a:srgbClr val="FF0000"/>
              </a:solidFill>
              <a:latin typeface="+mj-lt"/>
            </a:endParaRPr>
          </a:p>
          <a:p>
            <a:pPr lvl="2"/>
            <a:r>
              <a:rPr lang="en-US" dirty="0" smtClean="0">
                <a:latin typeface="+mj-lt"/>
              </a:rPr>
              <a:t>Tables not clear and all loads </a:t>
            </a:r>
            <a:r>
              <a:rPr lang="en-US" u="sng" dirty="0" smtClean="0">
                <a:latin typeface="+mj-lt"/>
              </a:rPr>
              <a:t>not</a:t>
            </a:r>
            <a:r>
              <a:rPr lang="en-US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accounted for (CSOs, errors for various WWTPs, practices missing, etc.)</a:t>
            </a:r>
          </a:p>
          <a:p>
            <a:pPr lvl="1"/>
            <a:r>
              <a:rPr lang="en-US" dirty="0" smtClean="0">
                <a:latin typeface="+mj-lt"/>
              </a:rPr>
              <a:t>WSM fails to incorporate/credit all practices (Ag &amp; Urban)</a:t>
            </a:r>
          </a:p>
          <a:p>
            <a:pPr lvl="1"/>
            <a:r>
              <a:rPr lang="en-US" dirty="0" smtClean="0">
                <a:latin typeface="+mj-lt"/>
              </a:rPr>
              <a:t>Not all proposed practices are appropriate/feasible</a:t>
            </a:r>
          </a:p>
          <a:p>
            <a:pPr lvl="1"/>
            <a:endParaRPr lang="en-US" dirty="0" smtClean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 (1/21/11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TMDL Comments - Common Themes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5029200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latin typeface="+mj-lt"/>
              </a:rPr>
              <a:t>Legal Issues </a:t>
            </a:r>
            <a:r>
              <a:rPr lang="en-US" sz="2000" dirty="0" smtClean="0">
                <a:latin typeface="+mj-lt"/>
              </a:rPr>
              <a:t>– unreasonable or inappropriate </a:t>
            </a:r>
            <a:r>
              <a:rPr lang="en-US" sz="2000" dirty="0" smtClean="0">
                <a:latin typeface="+mj-lt"/>
              </a:rPr>
              <a:t>action:</a:t>
            </a:r>
            <a:endParaRPr lang="en-US" sz="2000" dirty="0" smtClean="0">
              <a:latin typeface="+mj-lt"/>
            </a:endParaRPr>
          </a:p>
          <a:p>
            <a:pPr lvl="1"/>
            <a:r>
              <a:rPr lang="en-US" sz="1800" dirty="0" smtClean="0">
                <a:latin typeface="+mj-lt"/>
              </a:rPr>
              <a:t>Seeks to control growth and local/state prerogatives</a:t>
            </a:r>
          </a:p>
          <a:p>
            <a:pPr lvl="1"/>
            <a:r>
              <a:rPr lang="en-US" sz="1800" dirty="0" smtClean="0">
                <a:latin typeface="+mj-lt"/>
              </a:rPr>
              <a:t>Exceeds EPA’s regulatory authority or assumes where no authority exists</a:t>
            </a:r>
          </a:p>
          <a:p>
            <a:pPr lvl="2"/>
            <a:r>
              <a:rPr lang="en-US" sz="1600" dirty="0" smtClean="0">
                <a:latin typeface="+mj-lt"/>
              </a:rPr>
              <a:t>(e.g., SW – maximum extent feasible vs. proposed levels of effort)</a:t>
            </a:r>
          </a:p>
          <a:p>
            <a:pPr lvl="1"/>
            <a:r>
              <a:rPr lang="en-US" sz="1800" dirty="0" smtClean="0">
                <a:latin typeface="+mj-lt"/>
              </a:rPr>
              <a:t>EPA shouldn’t be issuing the TMDL (states should)</a:t>
            </a:r>
          </a:p>
          <a:p>
            <a:pPr lvl="1"/>
            <a:r>
              <a:rPr lang="en-US" sz="1800" dirty="0" smtClean="0">
                <a:latin typeface="+mj-lt"/>
              </a:rPr>
              <a:t>EPA has no implementation authority</a:t>
            </a:r>
          </a:p>
          <a:p>
            <a:pPr lvl="1"/>
            <a:r>
              <a:rPr lang="en-US" sz="1800" dirty="0" smtClean="0">
                <a:latin typeface="+mj-lt"/>
              </a:rPr>
              <a:t>May not be appropriate as a ‘national model’</a:t>
            </a:r>
          </a:p>
          <a:p>
            <a:pPr lvl="1"/>
            <a:r>
              <a:rPr lang="en-US" sz="1800" dirty="0" smtClean="0">
                <a:latin typeface="+mj-lt"/>
              </a:rPr>
              <a:t>Imposition of Backstops exceeds EPA’s </a:t>
            </a:r>
            <a:r>
              <a:rPr lang="en-US" sz="1800" dirty="0" smtClean="0">
                <a:latin typeface="+mj-lt"/>
              </a:rPr>
              <a:t>authority</a:t>
            </a:r>
          </a:p>
          <a:p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PA &amp; VA Farm Bureau Lawsuit was filed</a:t>
            </a:r>
            <a:endParaRPr lang="en-US" sz="2000" b="1" dirty="0" smtClean="0">
              <a:solidFill>
                <a:srgbClr val="FF0000"/>
              </a:solidFill>
              <a:latin typeface="+mj-lt"/>
            </a:endParaRPr>
          </a:p>
          <a:p>
            <a:r>
              <a:rPr lang="en-US" sz="2000" b="1" dirty="0" smtClean="0">
                <a:latin typeface="+mj-lt"/>
              </a:rPr>
              <a:t>EPA </a:t>
            </a:r>
            <a:r>
              <a:rPr lang="en-US" sz="2000" b="1" dirty="0" smtClean="0">
                <a:latin typeface="+mj-lt"/>
              </a:rPr>
              <a:t>Must:</a:t>
            </a:r>
          </a:p>
          <a:p>
            <a:pPr lvl="1"/>
            <a:r>
              <a:rPr lang="en-US" sz="1800" dirty="0" smtClean="0">
                <a:latin typeface="+mj-lt"/>
              </a:rPr>
              <a:t>A</a:t>
            </a:r>
            <a:r>
              <a:rPr lang="en-US" sz="1800" dirty="0" smtClean="0">
                <a:latin typeface="+mj-lt"/>
              </a:rPr>
              <a:t>ssess </a:t>
            </a:r>
            <a:r>
              <a:rPr lang="en-US" sz="1800" dirty="0" smtClean="0">
                <a:latin typeface="+mj-lt"/>
              </a:rPr>
              <a:t>cost/financial burden given </a:t>
            </a:r>
            <a:r>
              <a:rPr lang="en-US" sz="1800" dirty="0" smtClean="0">
                <a:latin typeface="+mj-lt"/>
              </a:rPr>
              <a:t>scale/scope/impacts (i.e., TMDL is unaffordable</a:t>
            </a:r>
            <a:r>
              <a:rPr lang="en-US" sz="1800" dirty="0" smtClean="0">
                <a:latin typeface="+mj-lt"/>
              </a:rPr>
              <a:t>, costs to implement (esp. SW &amp; Ag) much higher than </a:t>
            </a:r>
            <a:r>
              <a:rPr lang="en-US" sz="1800" dirty="0" smtClean="0">
                <a:latin typeface="+mj-lt"/>
              </a:rPr>
              <a:t>assumed)</a:t>
            </a:r>
            <a:endParaRPr lang="en-US" sz="1800" dirty="0" smtClean="0">
              <a:latin typeface="+mj-lt"/>
            </a:endParaRPr>
          </a:p>
          <a:p>
            <a:pPr lvl="1"/>
            <a:r>
              <a:rPr lang="en-US" sz="1800" dirty="0" smtClean="0">
                <a:latin typeface="+mj-lt"/>
              </a:rPr>
              <a:t>Ensure </a:t>
            </a:r>
            <a:r>
              <a:rPr lang="en-US" sz="1800" dirty="0" smtClean="0">
                <a:latin typeface="+mj-lt"/>
              </a:rPr>
              <a:t>that flexibility (adaptive management) is used</a:t>
            </a:r>
          </a:p>
          <a:p>
            <a:pPr lvl="1"/>
            <a:r>
              <a:rPr lang="en-US" sz="1800" dirty="0" smtClean="0">
                <a:latin typeface="+mj-lt"/>
              </a:rPr>
              <a:t>Ensure </a:t>
            </a:r>
            <a:r>
              <a:rPr lang="en-US" sz="1800" dirty="0" smtClean="0">
                <a:latin typeface="+mj-lt"/>
              </a:rPr>
              <a:t>that Water Quality Trading is </a:t>
            </a:r>
            <a:r>
              <a:rPr lang="en-US" sz="1800" dirty="0" smtClean="0">
                <a:latin typeface="+mj-lt"/>
              </a:rPr>
              <a:t>viable</a:t>
            </a:r>
          </a:p>
          <a:p>
            <a:pPr lvl="1"/>
            <a:r>
              <a:rPr lang="en-US" sz="1800" dirty="0" smtClean="0">
                <a:latin typeface="+mj-lt"/>
              </a:rPr>
              <a:t>Allow </a:t>
            </a:r>
            <a:r>
              <a:rPr lang="en-US" sz="1800" dirty="0" smtClean="0">
                <a:latin typeface="+mj-lt"/>
              </a:rPr>
              <a:t>sufficient time for input (e.g., </a:t>
            </a:r>
            <a:r>
              <a:rPr lang="en-US" sz="1800" b="1" dirty="0" smtClean="0">
                <a:latin typeface="+mj-lt"/>
              </a:rPr>
              <a:t>extend Phase II WIP deadline</a:t>
            </a:r>
            <a:r>
              <a:rPr lang="en-US" sz="1800" b="1" dirty="0" smtClean="0">
                <a:latin typeface="+mj-lt"/>
              </a:rPr>
              <a:t>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 (1/21/11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EPA’s Response to TMDL Comments</a:t>
            </a:r>
            <a:endParaRPr lang="en-US" sz="4000" dirty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+mj-lt"/>
              </a:rPr>
              <a:t>Addresses limited number of corrections</a:t>
            </a:r>
          </a:p>
          <a:p>
            <a:r>
              <a:rPr lang="en-US" dirty="0" smtClean="0">
                <a:latin typeface="+mj-lt"/>
              </a:rPr>
              <a:t>Added text to </a:t>
            </a:r>
            <a:r>
              <a:rPr lang="en-US" dirty="0" smtClean="0">
                <a:latin typeface="+mj-lt"/>
              </a:rPr>
              <a:t>explain rationale/defend actions taken</a:t>
            </a:r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Funding Issues:</a:t>
            </a:r>
            <a:endParaRPr lang="en-US" dirty="0" smtClean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Officially outside the scope of the TMDL </a:t>
            </a:r>
          </a:p>
          <a:p>
            <a:pPr indent="0" algn="ctr">
              <a:buNone/>
            </a:pPr>
            <a:r>
              <a:rPr lang="en-US" sz="1800" b="1" i="1" dirty="0" smtClean="0">
                <a:latin typeface="+mj-lt"/>
              </a:rPr>
              <a:t>“EPA does not consider funding to be relevant to the TMDL,</a:t>
            </a:r>
          </a:p>
          <a:p>
            <a:pPr indent="0" algn="ctr">
              <a:buNone/>
            </a:pPr>
            <a:r>
              <a:rPr lang="en-US" sz="1800" b="1" i="1" dirty="0" smtClean="0">
                <a:latin typeface="+mj-lt"/>
              </a:rPr>
              <a:t>but instead to the implementation of the TMDL.”</a:t>
            </a:r>
          </a:p>
          <a:p>
            <a:pPr lvl="1"/>
            <a:r>
              <a:rPr lang="en-US" dirty="0" smtClean="0">
                <a:latin typeface="+mj-lt"/>
              </a:rPr>
              <a:t>Note increased EPA </a:t>
            </a:r>
            <a:r>
              <a:rPr lang="en-US" dirty="0" smtClean="0">
                <a:latin typeface="+mj-lt"/>
              </a:rPr>
              <a:t>&amp; SRF </a:t>
            </a:r>
            <a:r>
              <a:rPr lang="en-US" dirty="0" smtClean="0">
                <a:latin typeface="+mj-lt"/>
              </a:rPr>
              <a:t>funding for Bay </a:t>
            </a:r>
            <a:r>
              <a:rPr lang="en-US" dirty="0" smtClean="0">
                <a:latin typeface="+mj-lt"/>
              </a:rPr>
              <a:t>&amp; cited </a:t>
            </a:r>
            <a:r>
              <a:rPr lang="en-US" dirty="0" smtClean="0">
                <a:latin typeface="+mj-lt"/>
              </a:rPr>
              <a:t>studies showing the costs of different forms of current pollution (e.g. mercury contamination)</a:t>
            </a:r>
          </a:p>
          <a:p>
            <a:r>
              <a:rPr lang="en-US" dirty="0" smtClean="0">
                <a:latin typeface="+mj-lt"/>
              </a:rPr>
              <a:t>Engagement / schedule and deadlines</a:t>
            </a:r>
          </a:p>
          <a:p>
            <a:pPr lvl="1"/>
            <a:r>
              <a:rPr lang="en-US" dirty="0" smtClean="0">
                <a:latin typeface="+mj-lt"/>
              </a:rPr>
              <a:t>Cite hundreds of meetings held, LGAC involvement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+mj-lt"/>
              </a:rPr>
              <a:t>May extend Phase II WIP </a:t>
            </a:r>
            <a:r>
              <a:rPr lang="en-US" b="1" dirty="0" smtClean="0">
                <a:solidFill>
                  <a:srgbClr val="FF0000"/>
                </a:solidFill>
                <a:latin typeface="+mj-lt"/>
              </a:rPr>
              <a:t>deadline  (???)</a:t>
            </a:r>
            <a:endParaRPr lang="en-US" b="1" dirty="0" smtClean="0">
              <a:solidFill>
                <a:srgbClr val="FF0000"/>
              </a:solidFill>
              <a:latin typeface="+mj-lt"/>
            </a:endParaRPr>
          </a:p>
          <a:p>
            <a:pPr lvl="1"/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 (1/21/11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EPA’s Response to TMDL Comments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Retrofit </a:t>
            </a:r>
            <a:r>
              <a:rPr lang="en-US" dirty="0" smtClean="0">
                <a:latin typeface="+mj-lt"/>
              </a:rPr>
              <a:t>Fe</a:t>
            </a:r>
            <a:r>
              <a:rPr lang="en-US" dirty="0" smtClean="0">
                <a:latin typeface="+mj-lt"/>
              </a:rPr>
              <a:t>asibility</a:t>
            </a:r>
            <a:endParaRPr lang="en-US" dirty="0" smtClean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Sidestepped </a:t>
            </a:r>
            <a:r>
              <a:rPr lang="en-US" dirty="0" smtClean="0">
                <a:latin typeface="+mj-lt"/>
              </a:rPr>
              <a:t>cost </a:t>
            </a:r>
            <a:r>
              <a:rPr lang="en-US" dirty="0" smtClean="0">
                <a:latin typeface="+mj-lt"/>
              </a:rPr>
              <a:t>&amp; site </a:t>
            </a:r>
            <a:r>
              <a:rPr lang="en-US" dirty="0" smtClean="0">
                <a:latin typeface="+mj-lt"/>
              </a:rPr>
              <a:t>constraint concerns</a:t>
            </a:r>
          </a:p>
          <a:p>
            <a:pPr indent="0" algn="ctr">
              <a:buNone/>
            </a:pPr>
            <a:r>
              <a:rPr lang="en-US" sz="1800" b="1" i="1" dirty="0" smtClean="0">
                <a:latin typeface="+mj-lt"/>
              </a:rPr>
              <a:t>“EPA believes that it will not be possible to meet allocations</a:t>
            </a:r>
          </a:p>
          <a:p>
            <a:pPr indent="0" algn="ctr">
              <a:buNone/>
            </a:pPr>
            <a:r>
              <a:rPr lang="en-US" sz="1800" b="1" i="1" dirty="0" smtClean="0">
                <a:latin typeface="+mj-lt"/>
              </a:rPr>
              <a:t>for urban stormwater discharges without retrofit programs.”</a:t>
            </a:r>
          </a:p>
          <a:p>
            <a:r>
              <a:rPr lang="en-US" dirty="0" smtClean="0">
                <a:latin typeface="+mj-lt"/>
              </a:rPr>
              <a:t>Watershed </a:t>
            </a:r>
            <a:r>
              <a:rPr lang="en-US" dirty="0" smtClean="0">
                <a:latin typeface="+mj-lt"/>
              </a:rPr>
              <a:t>Model Flaws</a:t>
            </a:r>
            <a:endParaRPr lang="en-US" dirty="0" smtClean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Cited </a:t>
            </a:r>
            <a:r>
              <a:rPr lang="en-US" dirty="0" smtClean="0">
                <a:latin typeface="+mj-lt"/>
              </a:rPr>
              <a:t>open process, peer review, </a:t>
            </a:r>
            <a:r>
              <a:rPr lang="en-US" dirty="0" smtClean="0">
                <a:latin typeface="+mj-lt"/>
              </a:rPr>
              <a:t>etc.</a:t>
            </a:r>
          </a:p>
          <a:p>
            <a:pPr lvl="1"/>
            <a:r>
              <a:rPr lang="en-US" dirty="0" smtClean="0">
                <a:latin typeface="+mj-lt"/>
              </a:rPr>
              <a:t>Do </a:t>
            </a:r>
            <a:r>
              <a:rPr lang="en-US" dirty="0" smtClean="0">
                <a:latin typeface="+mj-lt"/>
              </a:rPr>
              <a:t>not acknowledge any model </a:t>
            </a:r>
            <a:r>
              <a:rPr lang="en-US" dirty="0" smtClean="0">
                <a:latin typeface="+mj-lt"/>
              </a:rPr>
              <a:t>flaws (can’t given lawsuit)</a:t>
            </a:r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Legal </a:t>
            </a:r>
            <a:r>
              <a:rPr lang="en-US" dirty="0" smtClean="0">
                <a:latin typeface="+mj-lt"/>
              </a:rPr>
              <a:t>Issues</a:t>
            </a:r>
            <a:endParaRPr lang="en-US" dirty="0" smtClean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Did not acknowledge that these have any </a:t>
            </a:r>
            <a:r>
              <a:rPr lang="en-US" dirty="0" smtClean="0">
                <a:latin typeface="+mj-lt"/>
              </a:rPr>
              <a:t>validity</a:t>
            </a:r>
          </a:p>
          <a:p>
            <a:pPr lvl="1"/>
            <a:r>
              <a:rPr lang="en-US" dirty="0" smtClean="0">
                <a:latin typeface="+mj-lt"/>
              </a:rPr>
              <a:t>Responded with detailed legal rationale/justification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 (1/21/11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Final Phase I WIPs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+mj-lt"/>
              </a:rPr>
              <a:t>EPA and states/District worked to address EPA objections to draft WIPs</a:t>
            </a:r>
          </a:p>
          <a:p>
            <a:r>
              <a:rPr lang="en-US" dirty="0" smtClean="0">
                <a:latin typeface="+mj-lt"/>
              </a:rPr>
              <a:t>TMDL cites “specific improvements”</a:t>
            </a:r>
          </a:p>
          <a:p>
            <a:pPr lvl="1"/>
            <a:r>
              <a:rPr lang="en-US" dirty="0" smtClean="0">
                <a:latin typeface="+mj-lt"/>
              </a:rPr>
              <a:t>More stringent TN and TP limits for James WWTPs</a:t>
            </a:r>
          </a:p>
          <a:p>
            <a:pPr lvl="1"/>
            <a:r>
              <a:rPr lang="en-US" dirty="0" smtClean="0">
                <a:latin typeface="+mj-lt"/>
              </a:rPr>
              <a:t>Language pledging to pursue state funding legislation in Maryland </a:t>
            </a:r>
            <a:r>
              <a:rPr lang="en-US" dirty="0" smtClean="0">
                <a:latin typeface="+mj-lt"/>
              </a:rPr>
              <a:t>&amp; Virginia </a:t>
            </a:r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As a result, EPA eliminated </a:t>
            </a:r>
            <a:r>
              <a:rPr lang="en-US" u="sng" dirty="0" smtClean="0">
                <a:latin typeface="+mj-lt"/>
              </a:rPr>
              <a:t>most</a:t>
            </a:r>
            <a:r>
              <a:rPr lang="en-US" dirty="0" smtClean="0">
                <a:latin typeface="+mj-lt"/>
              </a:rPr>
              <a:t> backstops</a:t>
            </a:r>
          </a:p>
          <a:p>
            <a:pPr lvl="1"/>
            <a:r>
              <a:rPr lang="en-US" dirty="0" smtClean="0">
                <a:latin typeface="+mj-lt"/>
              </a:rPr>
              <a:t>Only remaining ones are for NY wastewater, PA urban stormwater and WV agriculture</a:t>
            </a:r>
          </a:p>
          <a:p>
            <a:pPr lvl="1"/>
            <a:r>
              <a:rPr lang="en-US" dirty="0" smtClean="0">
                <a:latin typeface="+mj-lt"/>
              </a:rPr>
              <a:t>However, EPA expressed concern about viability of certain pollution reduction pledges in various states (including VA) and </a:t>
            </a:r>
            <a:r>
              <a:rPr lang="en-US" b="1" u="sng" dirty="0" smtClean="0">
                <a:solidFill>
                  <a:srgbClr val="FF0000"/>
                </a:solidFill>
                <a:latin typeface="+mj-lt"/>
              </a:rPr>
              <a:t>may</a:t>
            </a:r>
            <a:r>
              <a:rPr lang="en-US" b="1" dirty="0" smtClean="0">
                <a:solidFill>
                  <a:srgbClr val="FF0000"/>
                </a:solidFill>
                <a:latin typeface="+mj-lt"/>
              </a:rPr>
              <a:t> re-institute </a:t>
            </a:r>
            <a:r>
              <a:rPr lang="en-US" b="1" dirty="0" smtClean="0">
                <a:solidFill>
                  <a:srgbClr val="FF0000"/>
                </a:solidFill>
                <a:latin typeface="+mj-lt"/>
              </a:rPr>
              <a:t>backstops </a:t>
            </a:r>
            <a:r>
              <a:rPr lang="en-US" dirty="0" smtClean="0">
                <a:latin typeface="+mj-lt"/>
              </a:rPr>
              <a:t>(i.e., if </a:t>
            </a:r>
            <a:r>
              <a:rPr lang="en-US" dirty="0" smtClean="0">
                <a:latin typeface="+mj-lt"/>
              </a:rPr>
              <a:t>Phase II WIPs don’t provide necessary ‘reasonable assurance’)</a:t>
            </a:r>
            <a:endParaRPr lang="en-US" dirty="0" smtClean="0">
              <a:latin typeface="+mj-lt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 (1/21/11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r>
              <a:rPr lang="en-US" dirty="0" smtClean="0"/>
              <a:t>WIP Comparison - Stormwater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533400" y="1600200"/>
            <a:ext cx="4040188" cy="381000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Maryland</a:t>
            </a:r>
            <a:endParaRPr lang="en-US" dirty="0">
              <a:latin typeface="+mj-lt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41775" cy="457200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Virginia</a:t>
            </a:r>
            <a:endParaRPr lang="en-US" dirty="0">
              <a:latin typeface="+mj-lt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>
          <a:xfrm>
            <a:off x="457200" y="2057400"/>
            <a:ext cx="4040188" cy="4302920"/>
          </a:xfrm>
          <a:ln w="127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000" dirty="0" smtClean="0">
                <a:latin typeface="+mj-lt"/>
              </a:rPr>
              <a:t>New Development</a:t>
            </a:r>
          </a:p>
          <a:p>
            <a:r>
              <a:rPr lang="en-US" sz="1600" dirty="0" smtClean="0">
                <a:latin typeface="+mj-lt"/>
              </a:rPr>
              <a:t>Continuation of current state stormwater program requirement (post-development runoff standard of “woods in good condition”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Re-Development</a:t>
            </a:r>
          </a:p>
          <a:p>
            <a:r>
              <a:rPr lang="en-US" sz="1600" dirty="0" smtClean="0">
                <a:latin typeface="+mj-lt"/>
              </a:rPr>
              <a:t>Continuation of current state stormwater program requirement (treat or remove </a:t>
            </a:r>
            <a:r>
              <a:rPr lang="en-US" sz="1600" dirty="0" smtClean="0">
                <a:latin typeface="+mj-lt"/>
              </a:rPr>
              <a:t>50 </a:t>
            </a:r>
            <a:r>
              <a:rPr lang="en-US" sz="1600" dirty="0" smtClean="0">
                <a:latin typeface="+mj-lt"/>
              </a:rPr>
              <a:t>% of existing imperviousness)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Retrofit</a:t>
            </a:r>
          </a:p>
          <a:p>
            <a:r>
              <a:rPr lang="en-US" sz="1600" dirty="0" smtClean="0">
                <a:latin typeface="+mj-lt"/>
              </a:rPr>
              <a:t>Treat 20 – 30 % of pre-85 imperviousness, but “alternatives” will be considered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Nutrient Management</a:t>
            </a:r>
          </a:p>
          <a:p>
            <a:r>
              <a:rPr lang="en-US" sz="1600" dirty="0" smtClean="0">
                <a:latin typeface="+mj-lt"/>
              </a:rPr>
              <a:t>Includes fertilizer restrictions, plan requirements</a:t>
            </a:r>
          </a:p>
          <a:p>
            <a:endParaRPr lang="en-US" sz="1600" dirty="0" smtClean="0"/>
          </a:p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645025" y="2057400"/>
            <a:ext cx="4041775" cy="4302920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latin typeface="+mj-lt"/>
              </a:rPr>
              <a:t>New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Development</a:t>
            </a:r>
          </a:p>
          <a:p>
            <a:r>
              <a:rPr lang="en-US" sz="1600" dirty="0" smtClean="0">
                <a:latin typeface="+mj-lt"/>
              </a:rPr>
              <a:t>No increase above allowable 2025 average load/acre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Re -Development</a:t>
            </a:r>
          </a:p>
          <a:p>
            <a:r>
              <a:rPr lang="en-US" sz="1600" dirty="0" smtClean="0">
                <a:latin typeface="+mj-lt"/>
              </a:rPr>
              <a:t>Anticipated reductions of 20% under new state stormwater management regulations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Retrofit</a:t>
            </a:r>
          </a:p>
          <a:p>
            <a:r>
              <a:rPr lang="en-US" sz="1700" dirty="0" smtClean="0">
                <a:latin typeface="+mj-lt"/>
              </a:rPr>
              <a:t>Not specified:  </a:t>
            </a:r>
            <a:r>
              <a:rPr lang="en-US" sz="1700" i="1" dirty="0" smtClean="0">
                <a:latin typeface="+mj-lt"/>
              </a:rPr>
              <a:t>“On developed lands, the implementation of additional BMPs will be necessary to meet the allocated pollutant reductions”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Nutrient Management</a:t>
            </a:r>
          </a:p>
          <a:p>
            <a:r>
              <a:rPr lang="en-US" sz="1600" dirty="0" smtClean="0">
                <a:latin typeface="+mj-lt"/>
              </a:rPr>
              <a:t>Includes fertilizer restrictions, plan requirements</a:t>
            </a:r>
          </a:p>
          <a:p>
            <a:pPr>
              <a:buNone/>
            </a:pPr>
            <a:endParaRPr lang="en-US" sz="1700" dirty="0" smtClean="0">
              <a:solidFill>
                <a:srgbClr val="0070C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 (1/21/11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WIP Comparison - Stormwater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Maryland</a:t>
            </a:r>
            <a:endParaRPr lang="en-US" dirty="0">
              <a:latin typeface="+mj-lt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Virginia</a:t>
            </a:r>
            <a:endParaRPr lang="en-US" dirty="0">
              <a:latin typeface="+mj-lt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>
          <a:ln w="12700">
            <a:solidFill>
              <a:schemeClr val="tx1"/>
            </a:solidFill>
          </a:ln>
        </p:spPr>
        <p:txBody>
          <a:bodyPr/>
          <a:lstStyle/>
          <a:p>
            <a:pPr>
              <a:buNone/>
            </a:pPr>
            <a:r>
              <a:rPr lang="en-US" sz="2000" dirty="0" smtClean="0">
                <a:latin typeface="+mj-lt"/>
              </a:rPr>
              <a:t>Cost </a:t>
            </a:r>
            <a:r>
              <a:rPr lang="en-US" sz="2000" dirty="0" smtClean="0">
                <a:latin typeface="+mj-lt"/>
              </a:rPr>
              <a:t>Impact</a:t>
            </a:r>
            <a:endParaRPr lang="en-US" sz="2000" dirty="0" smtClean="0">
              <a:latin typeface="+mj-lt"/>
            </a:endParaRPr>
          </a:p>
          <a:p>
            <a:r>
              <a:rPr lang="en-US" sz="1600" dirty="0" smtClean="0">
                <a:latin typeface="+mj-lt"/>
              </a:rPr>
              <a:t>Preliminary analysis assumes retrofit cost of $18,000/acre including alternatives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Measuring Progress</a:t>
            </a:r>
          </a:p>
          <a:p>
            <a:r>
              <a:rPr lang="en-US" sz="1600" dirty="0" smtClean="0">
                <a:latin typeface="+mj-lt"/>
              </a:rPr>
              <a:t>Not clear if state will use CBP watershed model</a:t>
            </a:r>
          </a:p>
          <a:p>
            <a:r>
              <a:rPr lang="en-US" sz="1600" dirty="0" smtClean="0">
                <a:latin typeface="+mj-lt"/>
              </a:rPr>
              <a:t>By November 2011 pledge to implement electronic tracking of BMPs through new Maryland Chesapeake Bay Implementation Tracking cente</a:t>
            </a:r>
            <a:r>
              <a:rPr lang="en-US" sz="1600" dirty="0" smtClean="0"/>
              <a:t>r</a:t>
            </a:r>
            <a:endParaRPr lang="en-US" sz="1600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ln w="1270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latin typeface="+mj-lt"/>
              </a:rPr>
              <a:t>Cost </a:t>
            </a:r>
            <a:r>
              <a:rPr lang="en-US" sz="2000" dirty="0" smtClean="0">
                <a:latin typeface="+mj-lt"/>
              </a:rPr>
              <a:t>Impact</a:t>
            </a:r>
            <a:endParaRPr lang="en-US" sz="2000" dirty="0" smtClean="0">
              <a:latin typeface="+mj-lt"/>
            </a:endParaRPr>
          </a:p>
          <a:p>
            <a:r>
              <a:rPr lang="en-US" sz="1600" dirty="0" smtClean="0">
                <a:latin typeface="+mj-lt"/>
              </a:rPr>
              <a:t>To be considered: </a:t>
            </a:r>
            <a:r>
              <a:rPr lang="en-US" sz="1600" i="1" dirty="0" smtClean="0">
                <a:latin typeface="+mj-lt"/>
              </a:rPr>
              <a:t>“Adjustments to this plan will be considered based on cost effectiveness and other options”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Measuring </a:t>
            </a:r>
            <a:r>
              <a:rPr lang="en-US" sz="2000" dirty="0" smtClean="0">
                <a:latin typeface="+mj-lt"/>
              </a:rPr>
              <a:t>Progress </a:t>
            </a:r>
            <a:endParaRPr lang="en-US" sz="2000" dirty="0" smtClean="0">
              <a:latin typeface="+mj-lt"/>
            </a:endParaRPr>
          </a:p>
          <a:p>
            <a:r>
              <a:rPr lang="en-US" sz="1600" dirty="0" smtClean="0">
                <a:latin typeface="+mj-lt"/>
              </a:rPr>
              <a:t>Not clear if state will use CBP watershed model:  </a:t>
            </a:r>
            <a:r>
              <a:rPr lang="en-US" sz="1600" i="1" dirty="0" smtClean="0">
                <a:latin typeface="+mj-lt"/>
              </a:rPr>
              <a:t>“We will use the model as a management tool, but we will tailor our actions within real scientific, ec0nomic, social and political frameworks”</a:t>
            </a:r>
          </a:p>
          <a:p>
            <a:r>
              <a:rPr lang="en-US" sz="1600" dirty="0" smtClean="0">
                <a:latin typeface="+mj-lt"/>
              </a:rPr>
              <a:t>BMP tracking thru DCR’s new Stormwater Management Enterprise web site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 (1/21/11)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COG Next Steps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en-US" sz="2800" dirty="0" smtClean="0">
                <a:latin typeface="+mj-lt"/>
              </a:rPr>
              <a:t>Assist members in development of Phase II WIPs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latin typeface="+mj-lt"/>
              </a:rPr>
              <a:t>Model analysis:  Watershed Model (</a:t>
            </a:r>
            <a:r>
              <a:rPr lang="en-US" dirty="0" smtClean="0">
                <a:latin typeface="+mj-lt"/>
              </a:rPr>
              <a:t>as needed) / Potomac WQM</a:t>
            </a:r>
            <a:endParaRPr lang="en-US" dirty="0" smtClean="0">
              <a:latin typeface="+mj-lt"/>
            </a:endParaRPr>
          </a:p>
          <a:p>
            <a:pPr lvl="1">
              <a:spcBef>
                <a:spcPts val="0"/>
              </a:spcBef>
            </a:pPr>
            <a:r>
              <a:rPr lang="en-US" dirty="0" smtClean="0">
                <a:latin typeface="+mj-lt"/>
              </a:rPr>
              <a:t>Share findings in regard to data assumptions etc.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latin typeface="+mj-lt"/>
              </a:rPr>
              <a:t>Develop data on regional costs (e.g., for retrofits</a:t>
            </a:r>
            <a:r>
              <a:rPr lang="en-US" dirty="0" smtClean="0">
                <a:latin typeface="+mj-lt"/>
              </a:rPr>
              <a:t>) &amp; WWTP </a:t>
            </a:r>
            <a:r>
              <a:rPr lang="en-US" dirty="0" smtClean="0">
                <a:latin typeface="+mj-lt"/>
              </a:rPr>
              <a:t>LOT costs for region </a:t>
            </a:r>
            <a:r>
              <a:rPr lang="en-US" dirty="0" smtClean="0">
                <a:latin typeface="+mj-lt"/>
              </a:rPr>
              <a:t>(ref. VA-DEQ </a:t>
            </a:r>
            <a:r>
              <a:rPr lang="en-US" dirty="0" smtClean="0">
                <a:latin typeface="+mj-lt"/>
              </a:rPr>
              <a:t>request</a:t>
            </a:r>
            <a:r>
              <a:rPr lang="en-US" dirty="0" smtClean="0">
                <a:latin typeface="+mj-lt"/>
              </a:rPr>
              <a:t>)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latin typeface="+mj-lt"/>
              </a:rPr>
              <a:t>Evaluate initiatives to address offsets/growth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latin typeface="+mj-lt"/>
              </a:rPr>
              <a:t>Learn more about AG sector issues (lawsuit, commitments,  study results, potential for trading, etc.)</a:t>
            </a:r>
          </a:p>
          <a:p>
            <a:pPr lvl="1">
              <a:spcBef>
                <a:spcPts val="0"/>
              </a:spcBef>
              <a:buNone/>
            </a:pPr>
            <a:endParaRPr lang="en-US" sz="1100" dirty="0" smtClean="0">
              <a:latin typeface="+mj-lt"/>
            </a:endParaRPr>
          </a:p>
          <a:p>
            <a:pPr>
              <a:spcBef>
                <a:spcPts val="0"/>
              </a:spcBef>
            </a:pPr>
            <a:r>
              <a:rPr lang="en-US" sz="2800" dirty="0" smtClean="0">
                <a:latin typeface="+mj-lt"/>
              </a:rPr>
              <a:t>Track legislative, regulatory </a:t>
            </a:r>
            <a:r>
              <a:rPr lang="en-US" sz="2800" dirty="0" smtClean="0">
                <a:latin typeface="+mj-lt"/>
              </a:rPr>
              <a:t>&amp; legal </a:t>
            </a:r>
            <a:r>
              <a:rPr lang="en-US" sz="2800" dirty="0" smtClean="0">
                <a:latin typeface="+mj-lt"/>
              </a:rPr>
              <a:t>actions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latin typeface="+mj-lt"/>
              </a:rPr>
              <a:t>TMDL lawsuit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latin typeface="+mj-lt"/>
              </a:rPr>
              <a:t>Stormwater </a:t>
            </a:r>
            <a:r>
              <a:rPr lang="en-US" dirty="0" smtClean="0">
                <a:latin typeface="+mj-lt"/>
              </a:rPr>
              <a:t>permitting </a:t>
            </a:r>
            <a:r>
              <a:rPr lang="en-US" dirty="0" smtClean="0">
                <a:latin typeface="+mj-lt"/>
              </a:rPr>
              <a:t>&amp; federal permit guidance/regulations  for </a:t>
            </a:r>
            <a:r>
              <a:rPr lang="en-US" dirty="0" smtClean="0">
                <a:latin typeface="+mj-lt"/>
              </a:rPr>
              <a:t>the Bay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latin typeface="+mj-lt"/>
              </a:rPr>
              <a:t>Virginia’s state stormwater management regulatory updates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latin typeface="+mj-lt"/>
              </a:rPr>
              <a:t>Farm Bureau Bay TMDL litigation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latin typeface="+mj-lt"/>
              </a:rPr>
              <a:t>WWTP permitting issues (e.g., request to go beyond ENR)</a:t>
            </a:r>
            <a:endParaRPr lang="en-US" sz="2000" dirty="0" smtClean="0">
              <a:solidFill>
                <a:srgbClr val="7030A0"/>
              </a:solidFill>
              <a:latin typeface="+mj-lt"/>
            </a:endParaRPr>
          </a:p>
          <a:p>
            <a:pPr>
              <a:spcBef>
                <a:spcPts val="0"/>
              </a:spcBef>
            </a:pPr>
            <a:endParaRPr lang="en-US" sz="24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 (1/21/11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COG 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sz="2800" dirty="0" smtClean="0">
                <a:latin typeface="+mj-lt"/>
              </a:rPr>
              <a:t>Pursue retrofit alternatives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latin typeface="+mj-lt"/>
              </a:rPr>
              <a:t>Viable trading mechanisms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latin typeface="+mj-lt"/>
              </a:rPr>
              <a:t>Residual designation authority - ?</a:t>
            </a:r>
            <a:endParaRPr lang="en-US" sz="2800" dirty="0" smtClean="0">
              <a:latin typeface="+mj-lt"/>
            </a:endParaRPr>
          </a:p>
          <a:p>
            <a:pPr>
              <a:spcBef>
                <a:spcPts val="0"/>
              </a:spcBef>
            </a:pPr>
            <a:r>
              <a:rPr lang="en-US" sz="2800" dirty="0" smtClean="0">
                <a:latin typeface="+mj-lt"/>
              </a:rPr>
              <a:t>Support for state, federal funding initiatives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latin typeface="+mj-lt"/>
              </a:rPr>
              <a:t>Maryland’s Bay Restoration Fund increase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latin typeface="+mj-lt"/>
              </a:rPr>
              <a:t>Stormwater  funding in federal transportation </a:t>
            </a:r>
            <a:r>
              <a:rPr lang="en-US" dirty="0" smtClean="0">
                <a:latin typeface="+mj-lt"/>
              </a:rPr>
              <a:t>bill</a:t>
            </a:r>
          </a:p>
          <a:p>
            <a:pPr>
              <a:spcBef>
                <a:spcPts val="0"/>
              </a:spcBef>
            </a:pPr>
            <a:r>
              <a:rPr lang="en-US" sz="2800" dirty="0" smtClean="0">
                <a:latin typeface="+mj-lt"/>
              </a:rPr>
              <a:t>Presentations /workshops to address:</a:t>
            </a:r>
          </a:p>
          <a:p>
            <a:pPr lvl="2">
              <a:spcBef>
                <a:spcPts val="0"/>
              </a:spcBef>
            </a:pPr>
            <a:r>
              <a:rPr lang="en-US" sz="2400" dirty="0" smtClean="0">
                <a:latin typeface="+mj-lt"/>
              </a:rPr>
              <a:t>Growth/offsets</a:t>
            </a:r>
          </a:p>
          <a:p>
            <a:pPr lvl="2">
              <a:spcBef>
                <a:spcPts val="0"/>
              </a:spcBef>
            </a:pPr>
            <a:r>
              <a:rPr lang="en-US" sz="2400" dirty="0" smtClean="0">
                <a:latin typeface="+mj-lt"/>
              </a:rPr>
              <a:t>AG sector issues (share information, understand common concerns)</a:t>
            </a:r>
            <a:endParaRPr lang="en-US" sz="2400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Other </a:t>
            </a:r>
            <a:r>
              <a:rPr lang="en-US" dirty="0" smtClean="0">
                <a:latin typeface="+mj-lt"/>
              </a:rPr>
              <a:t>support</a:t>
            </a:r>
            <a:r>
              <a:rPr lang="en-US" dirty="0" smtClean="0">
                <a:latin typeface="+mj-lt"/>
              </a:rPr>
              <a:t>?  Other issues of concern?</a:t>
            </a:r>
            <a:endParaRPr lang="en-US" dirty="0" smtClean="0">
              <a:latin typeface="+mj-lt"/>
            </a:endParaRPr>
          </a:p>
          <a:p>
            <a:pPr>
              <a:buNone/>
            </a:pPr>
            <a:endParaRPr lang="en-US" dirty="0" smtClean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 (1/21/11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5811</TotalTime>
  <Words>2026</Words>
  <Application>Microsoft Office PowerPoint</Application>
  <PresentationFormat>On-screen Show (4:3)</PresentationFormat>
  <Paragraphs>273</Paragraphs>
  <Slides>20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 EPA’s Final Chesapeake Bay TMDLs Maryland &amp; Virginia Phase I WIPs   Presentation to Chesapeake Bay and Water Resources Policy Committee January 21, 2011    </vt:lpstr>
      <vt:lpstr>Today’s Focus</vt:lpstr>
      <vt:lpstr>Schedule for Bay TMDLs &amp; WIPs</vt:lpstr>
      <vt:lpstr>Schedule for Bay TMDLs &amp; WIPs</vt:lpstr>
      <vt:lpstr>Key Features of Bay TMDLs</vt:lpstr>
      <vt:lpstr>Key Features of Bay TMDLs</vt:lpstr>
      <vt:lpstr>Key Features of Bay TMDLs</vt:lpstr>
      <vt:lpstr>TMDL Details</vt:lpstr>
      <vt:lpstr>TMDL details</vt:lpstr>
      <vt:lpstr>Updates to Bay Models</vt:lpstr>
      <vt:lpstr>Updates to Bay Models</vt:lpstr>
      <vt:lpstr>TMDL Comments - Common Themes</vt:lpstr>
      <vt:lpstr>TMDL Comments - Common Themes</vt:lpstr>
      <vt:lpstr>EPA’s Response to TMDL Comments</vt:lpstr>
      <vt:lpstr>EPA’s Response to TMDL Comments</vt:lpstr>
      <vt:lpstr>Summary of Final Phase I WIPs</vt:lpstr>
      <vt:lpstr>WIP Comparison - Stormwater</vt:lpstr>
      <vt:lpstr>WIP Comparison - Stormwater</vt:lpstr>
      <vt:lpstr>COG Next Steps</vt:lpstr>
      <vt:lpstr>COG Next Steps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Watershed Model Issues  Presentation to Water Resources Technical Committee  July 8, 2010</dc:title>
  <dc:creator>Karl Berger</dc:creator>
  <cp:lastModifiedBy>User</cp:lastModifiedBy>
  <cp:revision>190</cp:revision>
  <dcterms:created xsi:type="dcterms:W3CDTF">2010-07-08T13:25:38Z</dcterms:created>
  <dcterms:modified xsi:type="dcterms:W3CDTF">2011-01-21T14:01:29Z</dcterms:modified>
</cp:coreProperties>
</file>