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  <p:sldMasterId id="2147483791" r:id="rId2"/>
  </p:sldMasterIdLst>
  <p:notesMasterIdLst>
    <p:notesMasterId r:id="rId23"/>
  </p:notesMasterIdLst>
  <p:handoutMasterIdLst>
    <p:handoutMasterId r:id="rId24"/>
  </p:handoutMasterIdLst>
  <p:sldIdLst>
    <p:sldId id="316" r:id="rId3"/>
    <p:sldId id="271" r:id="rId4"/>
    <p:sldId id="321" r:id="rId5"/>
    <p:sldId id="320" r:id="rId6"/>
    <p:sldId id="291" r:id="rId7"/>
    <p:sldId id="331" r:id="rId8"/>
    <p:sldId id="272" r:id="rId9"/>
    <p:sldId id="260" r:id="rId10"/>
    <p:sldId id="261" r:id="rId11"/>
    <p:sldId id="284" r:id="rId12"/>
    <p:sldId id="340" r:id="rId13"/>
    <p:sldId id="334" r:id="rId14"/>
    <p:sldId id="333" r:id="rId15"/>
    <p:sldId id="332" r:id="rId16"/>
    <p:sldId id="327" r:id="rId17"/>
    <p:sldId id="329" r:id="rId18"/>
    <p:sldId id="336" r:id="rId19"/>
    <p:sldId id="337" r:id="rId20"/>
    <p:sldId id="325" r:id="rId21"/>
    <p:sldId id="287" r:id="rId2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58A"/>
    <a:srgbClr val="BC0024"/>
    <a:srgbClr val="0033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4" autoAdjust="0"/>
    <p:restoredTop sz="93310" autoAdjust="0"/>
  </p:normalViewPr>
  <p:slideViewPr>
    <p:cSldViewPr>
      <p:cViewPr varScale="1">
        <p:scale>
          <a:sx n="109" d="100"/>
          <a:sy n="109" d="100"/>
        </p:scale>
        <p:origin x="-17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739" y="234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100"/>
      <c:depthPercent val="3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906373757240315E-2"/>
          <c:y val="0.13052177505589579"/>
          <c:w val="0.83245105675976749"/>
          <c:h val="0.7234473121415379"/>
        </c:manualLayout>
      </c:layout>
      <c:pie3DChart>
        <c:varyColors val="1"/>
        <c:ser>
          <c:idx val="0"/>
          <c:order val="0"/>
          <c:spPr>
            <a:ln>
              <a:solidFill>
                <a:schemeClr val="tx2"/>
              </a:solidFill>
            </a:ln>
          </c:spPr>
          <c:explosion val="3"/>
          <c:dLbls>
            <c:dLbl>
              <c:idx val="1"/>
              <c:layout>
                <c:manualLayout>
                  <c:x val="2.8037383177570159E-2"/>
                  <c:y val="0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3.7383177570093566E-2"/>
                  <c:y val="-2.777777777777785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8037383177570159E-2"/>
                  <c:y val="-4.1666666666666567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6.2305295950155857E-3"/>
                  <c:y val="5.5555555555555469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ln>
                <a:noFill/>
              </a:ln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Sheet1!$C$5:$H$5</c:f>
              <c:strCache>
                <c:ptCount val="6"/>
                <c:pt idx="0">
                  <c:v>Bicycle</c:v>
                </c:pt>
                <c:pt idx="1">
                  <c:v>Carpool</c:v>
                </c:pt>
                <c:pt idx="2">
                  <c:v>Local bus</c:v>
                </c:pt>
                <c:pt idx="3">
                  <c:v>Metrobus</c:v>
                </c:pt>
                <c:pt idx="4">
                  <c:v>Metrorail</c:v>
                </c:pt>
                <c:pt idx="5">
                  <c:v>Walk</c:v>
                </c:pt>
              </c:strCache>
            </c:strRef>
          </c:cat>
          <c:val>
            <c:numRef>
              <c:f>Sheet1!$C$6:$H$6</c:f>
              <c:numCache>
                <c:formatCode>General</c:formatCode>
                <c:ptCount val="6"/>
                <c:pt idx="0">
                  <c:v>3771</c:v>
                </c:pt>
                <c:pt idx="1">
                  <c:v>1050</c:v>
                </c:pt>
                <c:pt idx="2">
                  <c:v>816</c:v>
                </c:pt>
                <c:pt idx="3">
                  <c:v>1671</c:v>
                </c:pt>
                <c:pt idx="4">
                  <c:v>2724</c:v>
                </c:pt>
                <c:pt idx="5">
                  <c:v>4715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  <a:effectLst>
      <a:softEdge rad="63500"/>
    </a:effectLst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183" y="0"/>
            <a:ext cx="3037628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8"/>
            <a:ext cx="3037628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183" y="8830628"/>
            <a:ext cx="3037628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BDDD809-A6A1-41F9-8254-F0D91FFD4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020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8" cy="46418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83" y="0"/>
            <a:ext cx="3037628" cy="46418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 smtClean="0"/>
            </a:lvl1pPr>
          </a:lstStyle>
          <a:p>
            <a:pPr>
              <a:defRPr/>
            </a:pPr>
            <a:fld id="{4906C9BB-8A43-4828-A164-62485869C2EA}" type="datetimeFigureOut">
              <a:rPr lang="en-US"/>
              <a:pPr>
                <a:defRPr/>
              </a:pPr>
              <a:t>7/17/2013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0" y="4416109"/>
            <a:ext cx="5607684" cy="4182427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28"/>
            <a:ext cx="3037628" cy="46418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83" y="8830628"/>
            <a:ext cx="3037628" cy="46418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AC41EEC-6E1F-41CD-9272-3D4440782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21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3C2CF2-EDCE-4B6B-9446-87F10F4B93C6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05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05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03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43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0600" y="4495800"/>
            <a:ext cx="5607684" cy="418242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46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522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861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81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81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14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37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068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279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477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2000" y="4419600"/>
            <a:ext cx="5607684" cy="418242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86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389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587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360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C41EEC-6E1F-41CD-9272-3D444078276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80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7/17/2013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495800"/>
            <a:ext cx="1052794" cy="16459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A339B5F-9611-4950-BF3A-0963DD3D4F9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495800"/>
            <a:ext cx="1052794" cy="16459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C16727-834B-42FD-8868-F61E880C0E4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56CE992-6614-452A-80A3-45900714D73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5987B88-E143-47DE-B3DD-137947AA50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08670BE-B7EF-47A8-88B9-5E16B99785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517" y="4572000"/>
            <a:ext cx="1052794" cy="16459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D1E5A5-8CB4-4684-A310-0D9B230529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B6967E7-6A50-4627-983B-ACB9194181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0BD64A4-288D-4C2D-B37A-93E5370B3F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17D6D2-AEB6-4DC4-876A-F9B02EB99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AA3BEC5-9A81-4439-8C2C-7E8E386E34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A6CC93E-B1E3-4285-9765-63D4570E1D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FB962-BB5E-4705-AACE-F43B0392B5A3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g"/><Relationship Id="rId3" Type="http://schemas.openxmlformats.org/officeDocument/2006/relationships/image" Target="../media/image9.jpeg"/><Relationship Id="rId7" Type="http://schemas.openxmlformats.org/officeDocument/2006/relationships/hyperlink" Target="http://hyattsville.patch.com/" TargetMode="Externa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hyperlink" Target="http://www.washingtontimes.com/" TargetMode="External"/><Relationship Id="rId15" Type="http://schemas.openxmlformats.org/officeDocument/2006/relationships/image" Target="../media/image19.png"/><Relationship Id="rId10" Type="http://schemas.openxmlformats.org/officeDocument/2006/relationships/image" Target="../media/image14.jpg"/><Relationship Id="rId4" Type="http://schemas.openxmlformats.org/officeDocument/2006/relationships/image" Target="../media/image10.jpeg"/><Relationship Id="rId9" Type="http://schemas.openxmlformats.org/officeDocument/2006/relationships/image" Target="../media/image13.jp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754626" y="1066800"/>
            <a:ext cx="7315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defRPr/>
            </a:pPr>
            <a:r>
              <a:rPr lang="en-US" sz="3600" dirty="0" smtClean="0">
                <a:solidFill>
                  <a:schemeClr val="tx2"/>
                </a:solidFill>
                <a:latin typeface="+mn-lt"/>
                <a:cs typeface="+mn-cs"/>
              </a:rPr>
              <a:t>National Capital Region Transportation Planning Board</a:t>
            </a:r>
          </a:p>
          <a:p>
            <a:pPr>
              <a:defRPr/>
            </a:pPr>
            <a:endParaRPr lang="en-US" sz="3600" dirty="0">
              <a:solidFill>
                <a:schemeClr val="tx2"/>
              </a:solidFill>
              <a:latin typeface="+mn-lt"/>
              <a:cs typeface="+mn-cs"/>
            </a:endParaRPr>
          </a:p>
          <a:p>
            <a:pPr>
              <a:defRPr/>
            </a:pPr>
            <a:r>
              <a:rPr lang="en-US" sz="3600" dirty="0" smtClean="0">
                <a:solidFill>
                  <a:schemeClr val="tx2"/>
                </a:solidFill>
                <a:latin typeface="+mn-lt"/>
                <a:cs typeface="+mn-cs"/>
              </a:rPr>
              <a:t>July 17, 2013</a:t>
            </a:r>
            <a:endParaRPr lang="en-US" sz="36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4100" name="Picture 5" descr="comconlogoonl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6781" y="4881716"/>
            <a:ext cx="44656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753279" y="152400"/>
            <a:ext cx="1018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ITEM # 7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516082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4400" kern="0" dirty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rPr>
              <a:t>Car Free Day Background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524000"/>
            <a:ext cx="6781800" cy="458587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softEdge rad="63500"/>
          </a:effectLst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en-US" sz="24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Event </a:t>
            </a:r>
            <a:r>
              <a:rPr lang="en-US" sz="2800" dirty="0">
                <a:latin typeface="+mn-lt"/>
                <a:cs typeface="+mn-cs"/>
              </a:rPr>
              <a:t>started in Europe in 1995, went global </a:t>
            </a:r>
            <a:r>
              <a:rPr lang="en-US" sz="2800" dirty="0" smtClean="0">
                <a:latin typeface="+mn-lt"/>
                <a:cs typeface="+mn-cs"/>
              </a:rPr>
              <a:t>in 2000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P</a:t>
            </a:r>
            <a:r>
              <a:rPr lang="en-US" sz="2800" dirty="0" smtClean="0">
                <a:latin typeface="+mn-lt"/>
                <a:cs typeface="+mn-cs"/>
              </a:rPr>
              <a:t>art </a:t>
            </a:r>
            <a:r>
              <a:rPr lang="en-US" sz="2800" dirty="0">
                <a:latin typeface="+mn-lt"/>
                <a:cs typeface="+mn-cs"/>
              </a:rPr>
              <a:t>of  </a:t>
            </a:r>
            <a:r>
              <a:rPr lang="en-US" sz="2800" dirty="0" smtClean="0">
                <a:latin typeface="+mn-lt"/>
                <a:cs typeface="+mn-cs"/>
              </a:rPr>
              <a:t>International Mobility Week</a:t>
            </a:r>
            <a:endParaRPr lang="en-US" sz="28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One or more days </a:t>
            </a:r>
            <a:r>
              <a:rPr lang="en-US" sz="2800" dirty="0">
                <a:latin typeface="+mn-lt"/>
                <a:cs typeface="+mn-cs"/>
              </a:rPr>
              <a:t>during </a:t>
            </a:r>
            <a:r>
              <a:rPr lang="en-US" sz="2800" dirty="0" smtClean="0">
                <a:latin typeface="+mn-lt"/>
                <a:cs typeface="+mn-cs"/>
              </a:rPr>
              <a:t>Mobility Week</a:t>
            </a:r>
            <a:r>
              <a:rPr lang="en-US" sz="2800" dirty="0">
                <a:latin typeface="+mn-lt"/>
                <a:cs typeface="+mn-cs"/>
              </a:rPr>
              <a:t>, cities </a:t>
            </a:r>
            <a:r>
              <a:rPr lang="en-US" sz="2800" dirty="0" smtClean="0">
                <a:latin typeface="+mn-lt"/>
                <a:cs typeface="+mn-cs"/>
              </a:rPr>
              <a:t>set aside </a:t>
            </a:r>
            <a:r>
              <a:rPr lang="en-US" sz="2800" dirty="0">
                <a:latin typeface="+mn-lt"/>
                <a:cs typeface="+mn-cs"/>
              </a:rPr>
              <a:t>an area </a:t>
            </a:r>
            <a:r>
              <a:rPr lang="en-US" sz="2800" dirty="0" smtClean="0">
                <a:latin typeface="+mn-lt"/>
                <a:cs typeface="+mn-cs"/>
              </a:rPr>
              <a:t>for </a:t>
            </a:r>
            <a:r>
              <a:rPr lang="en-US" sz="2800" dirty="0">
                <a:latin typeface="+mn-lt"/>
                <a:cs typeface="+mn-cs"/>
              </a:rPr>
              <a:t>pedestrians, cyclists </a:t>
            </a:r>
            <a:r>
              <a:rPr lang="en-US" sz="2800" dirty="0" smtClean="0">
                <a:latin typeface="+mn-lt"/>
                <a:cs typeface="+mn-cs"/>
              </a:rPr>
              <a:t>and transit, ordinarily </a:t>
            </a:r>
            <a:r>
              <a:rPr lang="en-US" sz="2800" dirty="0">
                <a:latin typeface="+mn-lt"/>
                <a:cs typeface="+mn-cs"/>
              </a:rPr>
              <a:t>used by </a:t>
            </a:r>
            <a:r>
              <a:rPr lang="en-US" sz="2800" dirty="0" smtClean="0">
                <a:latin typeface="+mn-lt"/>
                <a:cs typeface="+mn-cs"/>
              </a:rPr>
              <a:t>cars</a:t>
            </a:r>
            <a:endParaRPr lang="en-US" sz="28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Car Free Day is celebrated in 1,500 cities in 40 countries 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World Car Free Day is September 22</a:t>
            </a:r>
            <a:r>
              <a:rPr lang="en-US" sz="2800" baseline="30000" dirty="0" smtClean="0">
                <a:latin typeface="+mn-lt"/>
                <a:cs typeface="+mn-cs"/>
              </a:rPr>
              <a:t>nd</a:t>
            </a:r>
            <a:endParaRPr lang="en-US" sz="2800" dirty="0" smtClean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16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55574" y="80962"/>
            <a:ext cx="8229600" cy="1143000"/>
          </a:xfrm>
        </p:spPr>
        <p:txBody>
          <a:bodyPr/>
          <a:lstStyle/>
          <a:p>
            <a:r>
              <a:rPr lang="en-US" dirty="0" smtClean="0"/>
              <a:t>International</a:t>
            </a:r>
          </a:p>
        </p:txBody>
      </p:sp>
      <p:sp>
        <p:nvSpPr>
          <p:cNvPr id="7176" name="AutoShape 14" descr="http://www.worldcarfree.net/wcfd/ecard/bikes.gif"/>
          <p:cNvSpPr>
            <a:spLocks noChangeAspect="1" noChangeArrowheads="1"/>
          </p:cNvSpPr>
          <p:nvPr/>
        </p:nvSpPr>
        <p:spPr bwMode="auto">
          <a:xfrm>
            <a:off x="155574" y="-1943100"/>
            <a:ext cx="269557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9" y="1114425"/>
            <a:ext cx="2188464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90" y="1447800"/>
            <a:ext cx="3198038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38600"/>
            <a:ext cx="3429000" cy="224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04800"/>
            <a:ext cx="2682240" cy="2598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7" y="3352800"/>
            <a:ext cx="2688333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0" dirty="0" smtClean="0">
                <a:latin typeface="Calibri" pitchFamily="34" charset="0"/>
                <a:cs typeface="Calibri" pitchFamily="34" charset="0"/>
              </a:rPr>
              <a:t>Car Free Day 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447800"/>
            <a:ext cx="7315200" cy="47705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softEdge rad="63500"/>
          </a:effectLst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</a:rPr>
              <a:t>First </a:t>
            </a:r>
            <a:r>
              <a:rPr lang="en-US" sz="2800" dirty="0">
                <a:latin typeface="+mn-lt"/>
              </a:rPr>
              <a:t>took place in </a:t>
            </a:r>
            <a:r>
              <a:rPr lang="en-US" sz="2800" dirty="0" smtClean="0">
                <a:latin typeface="+mn-lt"/>
              </a:rPr>
              <a:t>the District in 2007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TPB </a:t>
            </a:r>
            <a:r>
              <a:rPr lang="en-US" sz="2800" dirty="0" smtClean="0">
                <a:latin typeface="+mn-lt"/>
                <a:cs typeface="+mn-cs"/>
              </a:rPr>
              <a:t>supported regional </a:t>
            </a:r>
            <a:r>
              <a:rPr lang="en-US" sz="2800" dirty="0">
                <a:latin typeface="+mn-lt"/>
                <a:cs typeface="+mn-cs"/>
              </a:rPr>
              <a:t>rollout </a:t>
            </a:r>
            <a:r>
              <a:rPr lang="en-US" sz="2800" dirty="0" smtClean="0">
                <a:latin typeface="+mn-lt"/>
                <a:cs typeface="+mn-cs"/>
              </a:rPr>
              <a:t>in </a:t>
            </a:r>
            <a:r>
              <a:rPr lang="en-US" sz="2800" dirty="0">
                <a:latin typeface="+mn-lt"/>
                <a:cs typeface="+mn-cs"/>
              </a:rPr>
              <a:t>2008 with </a:t>
            </a:r>
            <a:r>
              <a:rPr lang="en-US" sz="2800" dirty="0" smtClean="0">
                <a:latin typeface="+mn-lt"/>
                <a:cs typeface="+mn-cs"/>
              </a:rPr>
              <a:t>COG’s </a:t>
            </a:r>
            <a:r>
              <a:rPr lang="en-US" sz="2800" dirty="0">
                <a:latin typeface="+mn-lt"/>
                <a:cs typeface="+mn-cs"/>
              </a:rPr>
              <a:t>Commuter </a:t>
            </a:r>
            <a:r>
              <a:rPr lang="en-US" sz="2800" dirty="0" smtClean="0">
                <a:latin typeface="+mn-lt"/>
                <a:cs typeface="+mn-cs"/>
              </a:rPr>
              <a:t>Connections program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P</a:t>
            </a:r>
            <a:r>
              <a:rPr lang="en-US" sz="2800" dirty="0" smtClean="0">
                <a:latin typeface="+mn-lt"/>
                <a:cs typeface="+mn-cs"/>
              </a:rPr>
              <a:t>romotes </a:t>
            </a:r>
            <a:r>
              <a:rPr lang="en-US" sz="2800" dirty="0">
                <a:latin typeface="+mn-lt"/>
                <a:cs typeface="+mn-cs"/>
              </a:rPr>
              <a:t>and </a:t>
            </a:r>
            <a:r>
              <a:rPr lang="en-US" sz="2800" dirty="0" smtClean="0">
                <a:latin typeface="+mn-lt"/>
                <a:cs typeface="+mn-cs"/>
              </a:rPr>
              <a:t>organizes </a:t>
            </a:r>
            <a:r>
              <a:rPr lang="en-US" sz="2800" dirty="0">
                <a:latin typeface="+mn-lt"/>
                <a:cs typeface="+mn-cs"/>
              </a:rPr>
              <a:t>the annual Car Free Day event along with its network </a:t>
            </a:r>
            <a:r>
              <a:rPr lang="en-US" sz="2800" dirty="0" smtClean="0">
                <a:latin typeface="+mn-lt"/>
                <a:cs typeface="+mn-cs"/>
              </a:rPr>
              <a:t>members</a:t>
            </a:r>
            <a:endParaRPr lang="en-US" sz="28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Invites </a:t>
            </a:r>
            <a:r>
              <a:rPr lang="en-US" sz="2800" dirty="0">
                <a:latin typeface="+mn-lt"/>
                <a:cs typeface="+mn-cs"/>
              </a:rPr>
              <a:t>Washington region citizens to try alternative forms of transportation such as transit, bicycling and </a:t>
            </a:r>
            <a:r>
              <a:rPr lang="en-US" sz="2800" dirty="0" smtClean="0">
                <a:latin typeface="+mn-lt"/>
                <a:cs typeface="+mn-cs"/>
              </a:rPr>
              <a:t>walking</a:t>
            </a:r>
            <a:endParaRPr lang="en-US" sz="28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Includes </a:t>
            </a:r>
            <a:r>
              <a:rPr lang="en-US" sz="2800" dirty="0">
                <a:latin typeface="+mn-lt"/>
                <a:cs typeface="+mn-cs"/>
              </a:rPr>
              <a:t>car-lite methods such as </a:t>
            </a:r>
            <a:r>
              <a:rPr lang="en-US" sz="2800" dirty="0" smtClean="0">
                <a:latin typeface="+mn-lt"/>
                <a:cs typeface="+mn-cs"/>
              </a:rPr>
              <a:t>carpooling</a:t>
            </a:r>
          </a:p>
          <a:p>
            <a:pPr>
              <a:defRPr/>
            </a:pPr>
            <a:endParaRPr lang="en-US" sz="24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dirty="0" smtClean="0"/>
              <a:t>2012 Media Coverage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457200" y="22098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400" b="1" dirty="0"/>
          </a:p>
          <a:p>
            <a:pPr eaLnBrk="0" hangingPunct="0"/>
            <a:endParaRPr lang="en-US" dirty="0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457200" y="37338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400" b="1" dirty="0"/>
          </a:p>
          <a:p>
            <a:pPr eaLnBrk="0" hangingPunct="0"/>
            <a:endParaRPr lang="en-US" dirty="0"/>
          </a:p>
        </p:txBody>
      </p:sp>
      <p:pic>
        <p:nvPicPr>
          <p:cNvPr id="8203" name="Picture 19" descr="wj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5324" y="3846922"/>
            <a:ext cx="1016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18" descr="WTOP 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4110" y="2404043"/>
            <a:ext cx="1642712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The Washington Times Online Edition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t="-1" r="32904" b="33386"/>
          <a:stretch/>
        </p:blipFill>
        <p:spPr bwMode="auto">
          <a:xfrm>
            <a:off x="1285124" y="5536817"/>
            <a:ext cx="2683436" cy="397640"/>
          </a:xfrm>
          <a:prstGeom prst="rect">
            <a:avLst/>
          </a:prstGeom>
          <a:noFill/>
        </p:spPr>
      </p:pic>
      <p:pic>
        <p:nvPicPr>
          <p:cNvPr id="12292" name="Picture 4" descr="Hyattsville Patch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7483647" y="26236613"/>
            <a:ext cx="3248025" cy="428625"/>
          </a:xfrm>
          <a:prstGeom prst="rect">
            <a:avLst/>
          </a:prstGeom>
          <a:noFill/>
        </p:spPr>
      </p:pic>
      <p:pic>
        <p:nvPicPr>
          <p:cNvPr id="12294" name="Picture 6" descr="Hyattsville Patch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7483647" y="26236613"/>
            <a:ext cx="3248025" cy="428625"/>
          </a:xfrm>
          <a:prstGeom prst="rect">
            <a:avLst/>
          </a:prstGeom>
          <a:noFill/>
        </p:spPr>
      </p:pic>
      <p:pic>
        <p:nvPicPr>
          <p:cNvPr id="12296" name="Picture 8" descr="Hyattsville Patch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7483647" y="26220738"/>
            <a:ext cx="3248025" cy="4286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1" b="30000"/>
          <a:stretch/>
        </p:blipFill>
        <p:spPr>
          <a:xfrm>
            <a:off x="4608256" y="5415837"/>
            <a:ext cx="1524000" cy="63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81" y="3847545"/>
            <a:ext cx="1628386" cy="1188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202" y="3729986"/>
            <a:ext cx="2406318" cy="457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557506"/>
            <a:ext cx="1247775" cy="333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427" y="2380470"/>
            <a:ext cx="1280160" cy="1280160"/>
          </a:xfrm>
          <a:prstGeom prst="rect">
            <a:avLst/>
          </a:prstGeom>
        </p:spPr>
      </p:pic>
      <p:pic>
        <p:nvPicPr>
          <p:cNvPr id="19" name="Picture 11" descr="twp_logo_30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102072" y="1629744"/>
            <a:ext cx="27606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23" y="1560471"/>
            <a:ext cx="2814033" cy="457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520" y="2563350"/>
            <a:ext cx="2707105" cy="4572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2012 </a:t>
            </a:r>
            <a:r>
              <a:rPr lang="en-US" dirty="0"/>
              <a:t>Media Coverage Headlines</a:t>
            </a:r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3951"/>
              </p:ext>
            </p:extLst>
          </p:nvPr>
        </p:nvGraphicFramePr>
        <p:xfrm>
          <a:off x="762000" y="1752600"/>
          <a:ext cx="6629400" cy="449579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126530"/>
                <a:gridCol w="3502870"/>
              </a:tblGrid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A World Without Cars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Get Out and Explore DC with </a:t>
                      </a:r>
                      <a:endParaRPr lang="en-US" sz="1600" b="1" u="none" strike="noStrike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Car </a:t>
                      </a:r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Free Day Sept. 22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Advocates urge D.C. to go </a:t>
                      </a:r>
                      <a:endParaRPr lang="en-US" sz="1600" b="1" u="none" strike="noStrike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car </a:t>
                      </a:r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free for a day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Go Car Free Sept. 22nd</a:t>
                      </a:r>
                      <a:endParaRPr lang="en-US" sz="1600" b="1" i="0" u="none" strike="noStrike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Attract New Customers on </a:t>
                      </a:r>
                      <a:endParaRPr lang="en-US" sz="1600" b="1" u="none" strike="noStrike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Car </a:t>
                      </a:r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Free Day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Happy Car Free Day</a:t>
                      </a:r>
                      <a:endParaRPr lang="en-US" sz="1600" b="1" i="0" u="none" strike="noStrike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Break Your Automobile Addiction</a:t>
                      </a:r>
                      <a:endParaRPr lang="en-US" sz="1600" b="1" i="0" u="none" strike="noStrike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Park It - Go Car Free on September 22nd</a:t>
                      </a:r>
                      <a:endParaRPr lang="en-US" sz="1600" b="1" i="0" u="none" strike="noStrike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Car Free Day - Reflect on Transportation Options</a:t>
                      </a:r>
                      <a:endParaRPr lang="en-US" sz="1600" b="1" i="0" u="none" strike="noStrike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Safety and Awareness are Key </a:t>
                      </a:r>
                      <a:endParaRPr lang="en-US" sz="1600" b="1" u="none" strike="noStrike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for </a:t>
                      </a:r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CFD 2012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Car Free Day is Saturday</a:t>
                      </a:r>
                      <a:endParaRPr lang="en-US" sz="1600" b="1" i="0" u="none" strike="noStrike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Saturday is International Car Free Day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Car Free Day is Tomorrow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The Reason Car-Free Day is on Saturday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Car Free DC, at least for a day</a:t>
                      </a:r>
                      <a:endParaRPr lang="en-US" sz="1600" b="1" i="0" u="none" strike="noStrike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There is Still Time to </a:t>
                      </a:r>
                      <a:endParaRPr lang="en-US" sz="1600" b="1" u="none" strike="noStrike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Pledge </a:t>
                      </a:r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to Go Car Free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95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Ditch your car this week! </a:t>
                      </a:r>
                      <a:endParaRPr lang="en-US" sz="1600" b="1" u="none" strike="noStrike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We </a:t>
                      </a:r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double-dog dare you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Washington Region to Join the </a:t>
                      </a:r>
                      <a:endParaRPr lang="en-US" sz="1600" b="1" u="none" strike="noStrike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World </a:t>
                      </a:r>
                      <a:r>
                        <a:rPr lang="en-US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in Celebrating CFD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17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9219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Open Participation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809" y="1219200"/>
            <a:ext cx="7162800" cy="48320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softEdge rad="63500"/>
          </a:effectLst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Char char="•"/>
              <a:defRPr/>
            </a:pPr>
            <a:endParaRPr lang="en-US" sz="2800" dirty="0" smtClean="0"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Pledge </a:t>
            </a:r>
            <a:r>
              <a:rPr lang="en-US" sz="2800" dirty="0">
                <a:latin typeface="+mn-lt"/>
                <a:cs typeface="+mn-cs"/>
              </a:rPr>
              <a:t>to be Car Free at </a:t>
            </a:r>
            <a:r>
              <a:rPr lang="en-US" sz="2800" dirty="0" smtClean="0">
                <a:latin typeface="+mn-lt"/>
                <a:cs typeface="+mn-cs"/>
              </a:rPr>
              <a:t>www.carfreemetrodc.org</a:t>
            </a:r>
            <a:endParaRPr lang="en-US" sz="2800" dirty="0">
              <a:latin typeface="+mn-lt"/>
              <a:cs typeface="+mn-cs"/>
            </a:endParaRPr>
          </a:p>
          <a:p>
            <a:pPr marL="1371600" lvl="2" indent="-457200">
              <a:buFont typeface="Wingdings" pitchFamily="2" charset="2"/>
              <a:buChar char="ü"/>
              <a:defRPr/>
            </a:pPr>
            <a:r>
              <a:rPr lang="en-US" sz="2800" dirty="0" smtClean="0">
                <a:latin typeface="+mn-lt"/>
                <a:cs typeface="+mn-cs"/>
              </a:rPr>
              <a:t>Commuters </a:t>
            </a:r>
          </a:p>
          <a:p>
            <a:pPr marL="1371600" lvl="2" indent="-457200">
              <a:buFont typeface="Wingdings" pitchFamily="2" charset="2"/>
              <a:buChar char="ü"/>
              <a:defRPr/>
            </a:pPr>
            <a:r>
              <a:rPr lang="en-US" sz="2800" dirty="0" smtClean="0">
                <a:latin typeface="+mn-lt"/>
                <a:cs typeface="+mn-cs"/>
              </a:rPr>
              <a:t>Students</a:t>
            </a:r>
            <a:endParaRPr lang="en-US" sz="2800" dirty="0">
              <a:latin typeface="+mn-lt"/>
              <a:cs typeface="+mn-cs"/>
            </a:endParaRPr>
          </a:p>
          <a:p>
            <a:pPr marL="1371600" lvl="2" indent="-457200">
              <a:buFont typeface="Wingdings" pitchFamily="2" charset="2"/>
              <a:buChar char="ü"/>
              <a:defRPr/>
            </a:pPr>
            <a:r>
              <a:rPr lang="en-US" sz="2800" dirty="0" smtClean="0">
                <a:latin typeface="+mn-lt"/>
                <a:cs typeface="+mn-cs"/>
              </a:rPr>
              <a:t>Families</a:t>
            </a:r>
            <a:endParaRPr lang="en-US" sz="28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Primary </a:t>
            </a:r>
            <a:r>
              <a:rPr lang="en-US" sz="2800" dirty="0">
                <a:latin typeface="+mn-lt"/>
                <a:cs typeface="+mn-cs"/>
              </a:rPr>
              <a:t>targets are </a:t>
            </a:r>
            <a:r>
              <a:rPr lang="en-US" sz="2800" dirty="0" smtClean="0">
                <a:latin typeface="+mn-lt"/>
                <a:cs typeface="+mn-cs"/>
              </a:rPr>
              <a:t>SOV drivers </a:t>
            </a:r>
            <a:endParaRPr lang="en-US" sz="28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Secondary group </a:t>
            </a:r>
            <a:r>
              <a:rPr lang="en-US" sz="2800" dirty="0">
                <a:latin typeface="+mn-lt"/>
                <a:cs typeface="+mn-cs"/>
              </a:rPr>
              <a:t>are those already in         </a:t>
            </a:r>
            <a:r>
              <a:rPr lang="en-US" sz="2800" dirty="0" smtClean="0">
                <a:latin typeface="+mn-lt"/>
                <a:cs typeface="+mn-cs"/>
              </a:rPr>
              <a:t>Car </a:t>
            </a:r>
            <a:r>
              <a:rPr lang="en-US" sz="2800" dirty="0">
                <a:latin typeface="+mn-lt"/>
                <a:cs typeface="+mn-cs"/>
              </a:rPr>
              <a:t>Free travel </a:t>
            </a:r>
            <a:r>
              <a:rPr lang="en-US" sz="2800" dirty="0" smtClean="0">
                <a:latin typeface="+mn-lt"/>
                <a:cs typeface="+mn-cs"/>
              </a:rPr>
              <a:t>modes</a:t>
            </a:r>
            <a:endParaRPr lang="en-US" sz="2800" dirty="0">
              <a:latin typeface="+mn-lt"/>
              <a:cs typeface="+mn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+mn-cs"/>
              </a:rPr>
              <a:t>7,000 </a:t>
            </a:r>
            <a:r>
              <a:rPr lang="en-US" sz="2800" dirty="0">
                <a:latin typeface="+mn-lt"/>
                <a:cs typeface="+mn-cs"/>
              </a:rPr>
              <a:t>pledges received in </a:t>
            </a:r>
            <a:r>
              <a:rPr lang="en-US" sz="2800" dirty="0" smtClean="0">
                <a:latin typeface="+mn-lt"/>
                <a:cs typeface="+mn-cs"/>
              </a:rPr>
              <a:t>2012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2800" dirty="0"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0243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2012 Car Free Day Web Site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t="14500" r="8032" b="14185"/>
          <a:stretch>
            <a:fillRect/>
          </a:stretch>
        </p:blipFill>
        <p:spPr bwMode="auto">
          <a:xfrm>
            <a:off x="457197" y="1347355"/>
            <a:ext cx="7281819" cy="4846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1267" name="Title 8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2012 Pledge Form</a:t>
            </a:r>
          </a:p>
        </p:txBody>
      </p:sp>
      <p:pic>
        <p:nvPicPr>
          <p:cNvPr id="6" name="Picture 5" descr="Car-Free-Day Pledge Forrm 2012_Page_1.jpg"/>
          <p:cNvPicPr>
            <a:picLocks noChangeAspect="1"/>
          </p:cNvPicPr>
          <p:nvPr/>
        </p:nvPicPr>
        <p:blipFill rotWithShape="1">
          <a:blip r:embed="rId3" cstate="print"/>
          <a:srcRect l="2646" t="4987" r="2646" b="3355"/>
          <a:stretch/>
        </p:blipFill>
        <p:spPr>
          <a:xfrm>
            <a:off x="1752600" y="980209"/>
            <a:ext cx="4835236" cy="55833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7927" y="48491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Promotion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6900" y="990600"/>
            <a:ext cx="4808488" cy="5577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Website Takeover</a:t>
            </a:r>
            <a:endParaRPr lang="en-US"/>
          </a:p>
        </p:txBody>
      </p:sp>
      <p:pic>
        <p:nvPicPr>
          <p:cNvPr id="3" name="Picture 2" descr="home-page-takeover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599" y="1371600"/>
            <a:ext cx="5237843" cy="49377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74696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pic>
        <p:nvPicPr>
          <p:cNvPr id="2050" name="Picture 14" descr="Description: facebook_cf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427"/>
            <a:ext cx="2971800" cy="40671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2049" name="Picture 15" descr="Description: facebook_engage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910" y="2133427"/>
            <a:ext cx="3113601" cy="4053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7" descr="Facebook logo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62779" y="1360410"/>
            <a:ext cx="144997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105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5098"/>
            <a:ext cx="8229600" cy="1143000"/>
          </a:xfrm>
        </p:spPr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pic>
        <p:nvPicPr>
          <p:cNvPr id="4" name="Content Placeholder 3" descr="twitter_cfd"/>
          <p:cNvPicPr>
            <a:picLocks noGrp="1"/>
          </p:cNvPicPr>
          <p:nvPr>
            <p:ph idx="1"/>
          </p:nvPr>
        </p:nvPicPr>
        <p:blipFill rotWithShape="1">
          <a:blip r:embed="rId3" cstate="print"/>
          <a:srcRect l="39347"/>
          <a:stretch/>
        </p:blipFill>
        <p:spPr bwMode="auto">
          <a:xfrm>
            <a:off x="2726439" y="1740303"/>
            <a:ext cx="4834006" cy="45259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 descr="Twitter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72200" y="680858"/>
            <a:ext cx="1409700" cy="518160"/>
          </a:xfrm>
          <a:prstGeom prst="rect">
            <a:avLst/>
          </a:prstGeom>
        </p:spPr>
      </p:pic>
      <p:pic>
        <p:nvPicPr>
          <p:cNvPr id="6" name="Content Placeholder 3" descr="twitter_cfd"/>
          <p:cNvPicPr>
            <a:picLocks/>
          </p:cNvPicPr>
          <p:nvPr/>
        </p:nvPicPr>
        <p:blipFill rotWithShape="1">
          <a:blip r:embed="rId3" cstate="print"/>
          <a:srcRect r="73563"/>
          <a:stretch/>
        </p:blipFill>
        <p:spPr bwMode="auto">
          <a:xfrm>
            <a:off x="617644" y="1704680"/>
            <a:ext cx="2107007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http://twitter.com/images/resources/twitter-bird-light-bg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974574"/>
            <a:ext cx="2194560" cy="2194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5839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 Signage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03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4192" y="3564082"/>
            <a:ext cx="275082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04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4192" y="304800"/>
            <a:ext cx="3751116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IMG00089-20120911-150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3291" y="2362200"/>
            <a:ext cx="3650825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6918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Local Events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609600"/>
            <a:ext cx="4389120" cy="246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627120"/>
            <a:ext cx="4118825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1" y="4090555"/>
            <a:ext cx="3227070" cy="256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1" y="1219200"/>
            <a:ext cx="41148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U.S. Street </a:t>
            </a:r>
            <a:r>
              <a:rPr lang="en-US" dirty="0" smtClean="0">
                <a:solidFill>
                  <a:schemeClr val="tx1"/>
                </a:solidFill>
              </a:rPr>
              <a:t>Closures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11316" r="5814"/>
          <a:stretch>
            <a:fillRect/>
          </a:stretch>
        </p:blipFill>
        <p:spPr bwMode="auto">
          <a:xfrm>
            <a:off x="381000" y="1371600"/>
            <a:ext cx="4033229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57400"/>
            <a:ext cx="2804283" cy="374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Content Placeholder 4" descr="LosAngele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3810000"/>
            <a:ext cx="3986418" cy="265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Pledges by Jurisdiction</a:t>
            </a:r>
            <a:endParaRPr lang="en-US" dirty="0"/>
          </a:p>
        </p:txBody>
      </p:sp>
      <p:pic>
        <p:nvPicPr>
          <p:cNvPr id="3" name="Picture 2" descr="Pledge Data 2012 by Jurisdic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669473"/>
            <a:ext cx="7165759" cy="45720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880467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2012 Pledges by Transportation Mode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851049"/>
              </p:ext>
            </p:extLst>
          </p:nvPr>
        </p:nvGraphicFramePr>
        <p:xfrm>
          <a:off x="990600" y="2057400"/>
          <a:ext cx="6566535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00408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2012 Call To Action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6861464" cy="440120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softEdge rad="63500"/>
          </a:effectLst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Arial" pitchFamily="34" charset="0"/>
              </a:rPr>
              <a:t>TPB </a:t>
            </a:r>
            <a:r>
              <a:rPr lang="en-US" sz="2800" dirty="0">
                <a:latin typeface="+mn-lt"/>
                <a:cs typeface="Arial" pitchFamily="34" charset="0"/>
              </a:rPr>
              <a:t>Proclamation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Arial" pitchFamily="34" charset="0"/>
              </a:rPr>
              <a:t>Goal 10,000 participants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Arial" pitchFamily="34" charset="0"/>
              </a:rPr>
              <a:t>Pledges from </a:t>
            </a:r>
            <a:r>
              <a:rPr lang="en-US" sz="2800" dirty="0">
                <a:latin typeface="+mn-lt"/>
                <a:cs typeface="Arial" pitchFamily="34" charset="0"/>
              </a:rPr>
              <a:t>TPB Members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Arial" pitchFamily="34" charset="0"/>
              </a:rPr>
              <a:t>Marketing/Media Outreach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Arial" pitchFamily="34" charset="0"/>
              </a:rPr>
              <a:t>Local Activities/Events</a:t>
            </a:r>
            <a:endParaRPr lang="en-US" sz="2800" dirty="0">
              <a:latin typeface="+mn-lt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  <a:cs typeface="Arial" pitchFamily="34" charset="0"/>
              </a:rPr>
              <a:t>Pledge Data Analysis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2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7195162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Questions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3733800" y="1451264"/>
            <a:ext cx="388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000" dirty="0" smtClean="0">
                <a:solidFill>
                  <a:srgbClr val="BC0024"/>
                </a:solidFill>
              </a:rPr>
              <a:t> 	</a:t>
            </a:r>
            <a:r>
              <a:rPr lang="en-US" b="1" dirty="0" smtClean="0">
                <a:solidFill>
                  <a:srgbClr val="00458A"/>
                </a:solidFill>
                <a:latin typeface="Arial Black" pitchFamily="34" charset="0"/>
              </a:rPr>
              <a:t>Nicholas Ramfos</a:t>
            </a:r>
          </a:p>
          <a:p>
            <a:pPr algn="r">
              <a:lnSpc>
                <a:spcPct val="150000"/>
              </a:lnSpc>
            </a:pPr>
            <a:r>
              <a:rPr lang="en-US" dirty="0" smtClean="0">
                <a:solidFill>
                  <a:srgbClr val="00458A"/>
                </a:solidFill>
                <a:latin typeface="Arial Black" pitchFamily="34" charset="0"/>
              </a:rPr>
              <a:t>	nramfos@mwcog.org</a:t>
            </a:r>
          </a:p>
          <a:p>
            <a:pPr algn="r">
              <a:lnSpc>
                <a:spcPct val="150000"/>
              </a:lnSpc>
            </a:pPr>
            <a:r>
              <a:rPr lang="en-US" dirty="0" smtClean="0">
                <a:solidFill>
                  <a:srgbClr val="00458A"/>
                </a:solidFill>
                <a:latin typeface="Arial Black" pitchFamily="34" charset="0"/>
              </a:rPr>
              <a:t>	</a:t>
            </a:r>
            <a:r>
              <a:rPr lang="en-US" b="1" dirty="0" smtClean="0">
                <a:solidFill>
                  <a:srgbClr val="00458A"/>
                </a:solidFill>
                <a:latin typeface="Arial Black" pitchFamily="34" charset="0"/>
              </a:rPr>
              <a:t>(202) 962-3313</a:t>
            </a:r>
            <a:endParaRPr lang="en-US" b="1" dirty="0">
              <a:solidFill>
                <a:srgbClr val="00458A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2879</TotalTime>
  <Words>408</Words>
  <Application>Microsoft Office PowerPoint</Application>
  <PresentationFormat>On-screen Show (4:3)</PresentationFormat>
  <Paragraphs>104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Concourse</vt:lpstr>
      <vt:lpstr>Custom Design</vt:lpstr>
      <vt:lpstr>PowerPoint Presentation</vt:lpstr>
      <vt:lpstr>PowerPoint Presentation</vt:lpstr>
      <vt:lpstr>International</vt:lpstr>
      <vt:lpstr>Car Free Day Background</vt:lpstr>
      <vt:lpstr>2012 Media Coverage</vt:lpstr>
      <vt:lpstr>2012 Media Coverage Headlines</vt:lpstr>
      <vt:lpstr>Open Participation</vt:lpstr>
      <vt:lpstr>2012 Car Free Day Web Site</vt:lpstr>
      <vt:lpstr>2012 Pledge Form</vt:lpstr>
      <vt:lpstr>Promotion</vt:lpstr>
      <vt:lpstr>Website Takeover</vt:lpstr>
      <vt:lpstr>Social Media</vt:lpstr>
      <vt:lpstr>Social Media</vt:lpstr>
      <vt:lpstr>Transit Signage</vt:lpstr>
      <vt:lpstr>Local Events</vt:lpstr>
      <vt:lpstr>U.S. Street Closures</vt:lpstr>
      <vt:lpstr>Pledges by Jurisdiction</vt:lpstr>
      <vt:lpstr>2012 Pledges by Transportation Mode</vt:lpstr>
      <vt:lpstr>2012 Call To Action</vt:lpstr>
      <vt:lpstr>Questions</vt:lpstr>
    </vt:vector>
  </TitlesOfParts>
  <Company>Metropolitan Washington Council of Governments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lmiller</dc:creator>
  <cp:lastModifiedBy>nramfos</cp:lastModifiedBy>
  <cp:revision>430</cp:revision>
  <cp:lastPrinted>2013-06-24T16:45:53Z</cp:lastPrinted>
  <dcterms:created xsi:type="dcterms:W3CDTF">2008-09-03T18:06:09Z</dcterms:created>
  <dcterms:modified xsi:type="dcterms:W3CDTF">2013-07-17T13:58:13Z</dcterms:modified>
</cp:coreProperties>
</file>