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256" r:id="rId5"/>
    <p:sldId id="257" r:id="rId6"/>
    <p:sldId id="259" r:id="rId7"/>
    <p:sldId id="281" r:id="rId8"/>
    <p:sldId id="277" r:id="rId9"/>
    <p:sldId id="280" r:id="rId10"/>
    <p:sldId id="263" r:id="rId11"/>
    <p:sldId id="276" r:id="rId12"/>
    <p:sldId id="264" r:id="rId13"/>
    <p:sldId id="283" r:id="rId14"/>
  </p:sldIdLst>
  <p:sldSz cx="9144000" cy="6858000" type="screen4x3"/>
  <p:notesSz cx="6881813" cy="9296400"/>
  <p:defaultTextStyle>
    <a:defPPr>
      <a:defRPr lang="en-US"/>
    </a:defPPr>
    <a:lvl1pPr algn="l" defTabSz="912813" rtl="0" fontAlgn="base">
      <a:spcBef>
        <a:spcPct val="0"/>
      </a:spcBef>
      <a:spcAft>
        <a:spcPct val="0"/>
      </a:spcAft>
      <a:defRPr kern="1200">
        <a:solidFill>
          <a:schemeClr val="tx1"/>
        </a:solidFill>
        <a:latin typeface="Arial" charset="0"/>
        <a:ea typeface="+mn-ea"/>
        <a:cs typeface="+mn-cs"/>
      </a:defRPr>
    </a:lvl1pPr>
    <a:lvl2pPr marL="455613" indent="1588" algn="l" defTabSz="912813" rtl="0" fontAlgn="base">
      <a:spcBef>
        <a:spcPct val="0"/>
      </a:spcBef>
      <a:spcAft>
        <a:spcPct val="0"/>
      </a:spcAft>
      <a:defRPr kern="1200">
        <a:solidFill>
          <a:schemeClr val="tx1"/>
        </a:solidFill>
        <a:latin typeface="Arial" charset="0"/>
        <a:ea typeface="+mn-ea"/>
        <a:cs typeface="+mn-cs"/>
      </a:defRPr>
    </a:lvl2pPr>
    <a:lvl3pPr marL="912813" indent="1588" algn="l" defTabSz="912813" rtl="0" fontAlgn="base">
      <a:spcBef>
        <a:spcPct val="0"/>
      </a:spcBef>
      <a:spcAft>
        <a:spcPct val="0"/>
      </a:spcAft>
      <a:defRPr kern="1200">
        <a:solidFill>
          <a:schemeClr val="tx1"/>
        </a:solidFill>
        <a:latin typeface="Arial" charset="0"/>
        <a:ea typeface="+mn-ea"/>
        <a:cs typeface="+mn-cs"/>
      </a:defRPr>
    </a:lvl3pPr>
    <a:lvl4pPr marL="1370013" indent="1588" algn="l" defTabSz="912813" rtl="0" fontAlgn="base">
      <a:spcBef>
        <a:spcPct val="0"/>
      </a:spcBef>
      <a:spcAft>
        <a:spcPct val="0"/>
      </a:spcAft>
      <a:defRPr kern="1200">
        <a:solidFill>
          <a:schemeClr val="tx1"/>
        </a:solidFill>
        <a:latin typeface="Arial" charset="0"/>
        <a:ea typeface="+mn-ea"/>
        <a:cs typeface="+mn-cs"/>
      </a:defRPr>
    </a:lvl4pPr>
    <a:lvl5pPr marL="1827213" indent="1588" algn="l" defTabSz="912813"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69" autoAdjust="0"/>
    <p:restoredTop sz="46851" autoAdjust="0"/>
  </p:normalViewPr>
  <p:slideViewPr>
    <p:cSldViewPr>
      <p:cViewPr varScale="1">
        <p:scale>
          <a:sx n="34" d="100"/>
          <a:sy n="34" d="100"/>
        </p:scale>
        <p:origin x="-1524" y="-90"/>
      </p:cViewPr>
      <p:guideLst>
        <p:guide orient="horz" pos="2160"/>
        <p:guide pos="2880"/>
      </p:guideLst>
    </p:cSldViewPr>
  </p:slideViewPr>
  <p:outlineViewPr>
    <p:cViewPr>
      <p:scale>
        <a:sx n="33" d="100"/>
        <a:sy n="33" d="100"/>
      </p:scale>
      <p:origin x="48" y="7554"/>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2106" y="-72"/>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97313" y="0"/>
            <a:ext cx="2982912" cy="465138"/>
          </a:xfrm>
          <a:prstGeom prst="rect">
            <a:avLst/>
          </a:prstGeom>
        </p:spPr>
        <p:txBody>
          <a:bodyPr vert="horz" lIns="91440" tIns="45720" rIns="91440" bIns="45720" rtlCol="0"/>
          <a:lstStyle>
            <a:lvl1pPr algn="r">
              <a:defRPr sz="1200"/>
            </a:lvl1pPr>
          </a:lstStyle>
          <a:p>
            <a:fld id="{72D4E6DC-8616-429D-9DE0-307829CDAF13}" type="datetimeFigureOut">
              <a:rPr lang="en-US" smtClean="0"/>
              <a:pPr/>
              <a:t>4/16/2013</a:t>
            </a:fld>
            <a:endParaRPr lang="en-US"/>
          </a:p>
        </p:txBody>
      </p:sp>
      <p:sp>
        <p:nvSpPr>
          <p:cNvPr id="4" name="Footer Placeholder 3"/>
          <p:cNvSpPr>
            <a:spLocks noGrp="1"/>
          </p:cNvSpPr>
          <p:nvPr>
            <p:ph type="ftr" sz="quarter" idx="2"/>
          </p:nvPr>
        </p:nvSpPr>
        <p:spPr>
          <a:xfrm>
            <a:off x="0" y="8829675"/>
            <a:ext cx="2982913"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97313" y="8829675"/>
            <a:ext cx="2982912" cy="465138"/>
          </a:xfrm>
          <a:prstGeom prst="rect">
            <a:avLst/>
          </a:prstGeom>
        </p:spPr>
        <p:txBody>
          <a:bodyPr vert="horz" lIns="91440" tIns="45720" rIns="91440" bIns="45720" rtlCol="0" anchor="b"/>
          <a:lstStyle>
            <a:lvl1pPr algn="r">
              <a:defRPr sz="1200"/>
            </a:lvl1pPr>
          </a:lstStyle>
          <a:p>
            <a:fld id="{C9B6F138-2249-43ED-A954-A82198595F9B}"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3177" tIns="46589" rIns="93177" bIns="46589" rtlCol="0"/>
          <a:lstStyle>
            <a:lvl1pPr algn="l" defTabSz="931665"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3177" tIns="46589" rIns="93177" bIns="46589" rtlCol="0"/>
          <a:lstStyle>
            <a:lvl1pPr algn="r" defTabSz="931665" fontAlgn="auto">
              <a:spcBef>
                <a:spcPts val="0"/>
              </a:spcBef>
              <a:spcAft>
                <a:spcPts val="0"/>
              </a:spcAft>
              <a:defRPr sz="1200">
                <a:latin typeface="+mn-lt"/>
              </a:defRPr>
            </a:lvl1pPr>
          </a:lstStyle>
          <a:p>
            <a:pPr>
              <a:defRPr/>
            </a:pPr>
            <a:fld id="{C7D2B297-D9D0-484A-ACB4-15950F59F54D}" type="datetimeFigureOut">
              <a:rPr lang="en-US"/>
              <a:pPr>
                <a:defRPr/>
              </a:pPr>
              <a:t>4/16/2013</a:t>
            </a:fld>
            <a:endParaRPr lang="en-US"/>
          </a:p>
        </p:txBody>
      </p:sp>
      <p:sp>
        <p:nvSpPr>
          <p:cNvPr id="4" name="Slide Image Placeholder 3"/>
          <p:cNvSpPr>
            <a:spLocks noGrp="1" noRot="1" noChangeAspect="1"/>
          </p:cNvSpPr>
          <p:nvPr>
            <p:ph type="sldImg" idx="2"/>
          </p:nvPr>
        </p:nvSpPr>
        <p:spPr>
          <a:xfrm>
            <a:off x="1116013" y="696913"/>
            <a:ext cx="4649787" cy="3486150"/>
          </a:xfrm>
          <a:prstGeom prst="rect">
            <a:avLst/>
          </a:prstGeom>
          <a:noFill/>
          <a:ln w="12700">
            <a:solidFill>
              <a:prstClr val="black"/>
            </a:solidFill>
          </a:ln>
        </p:spPr>
        <p:txBody>
          <a:bodyPr vert="horz" lIns="93177" tIns="46589" rIns="93177" bIns="46589" rtlCol="0" anchor="ctr"/>
          <a:lstStyle/>
          <a:p>
            <a:pPr lvl="0"/>
            <a:endParaRPr lang="en-US" noProof="0" smtClean="0"/>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2982119" cy="465138"/>
          </a:xfrm>
          <a:prstGeom prst="rect">
            <a:avLst/>
          </a:prstGeom>
        </p:spPr>
        <p:txBody>
          <a:bodyPr vert="horz" lIns="93177" tIns="46589" rIns="93177" bIns="46589" rtlCol="0" anchor="b"/>
          <a:lstStyle>
            <a:lvl1pPr algn="l" defTabSz="931665"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3177" tIns="46589" rIns="93177" bIns="46589" rtlCol="0" anchor="b"/>
          <a:lstStyle>
            <a:lvl1pPr algn="r" defTabSz="931665" fontAlgn="auto">
              <a:spcBef>
                <a:spcPts val="0"/>
              </a:spcBef>
              <a:spcAft>
                <a:spcPts val="0"/>
              </a:spcAft>
              <a:defRPr sz="1200">
                <a:latin typeface="+mn-lt"/>
              </a:defRPr>
            </a:lvl1pPr>
          </a:lstStyle>
          <a:p>
            <a:pPr>
              <a:defRPr/>
            </a:pPr>
            <a:fld id="{084A95C8-CCA5-4B80-AEC6-77768023674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912813" rtl="0" eaLnBrk="0" fontAlgn="base" hangingPunct="0">
      <a:spcBef>
        <a:spcPct val="30000"/>
      </a:spcBef>
      <a:spcAft>
        <a:spcPct val="0"/>
      </a:spcAft>
      <a:defRPr sz="1200" kern="1200">
        <a:solidFill>
          <a:schemeClr val="tx1"/>
        </a:solidFill>
        <a:latin typeface="+mn-lt"/>
        <a:ea typeface="+mn-ea"/>
        <a:cs typeface="+mn-cs"/>
      </a:defRPr>
    </a:lvl1pPr>
    <a:lvl2pPr marL="455613" algn="l" defTabSz="912813" rtl="0" eaLnBrk="0" fontAlgn="base" hangingPunct="0">
      <a:spcBef>
        <a:spcPct val="30000"/>
      </a:spcBef>
      <a:spcAft>
        <a:spcPct val="0"/>
      </a:spcAft>
      <a:defRPr sz="1200" kern="1200">
        <a:solidFill>
          <a:schemeClr val="tx1"/>
        </a:solidFill>
        <a:latin typeface="+mn-lt"/>
        <a:ea typeface="+mn-ea"/>
        <a:cs typeface="+mn-cs"/>
      </a:defRPr>
    </a:lvl2pPr>
    <a:lvl3pPr marL="912813" algn="l" defTabSz="912813" rtl="0" eaLnBrk="0" fontAlgn="base" hangingPunct="0">
      <a:spcBef>
        <a:spcPct val="30000"/>
      </a:spcBef>
      <a:spcAft>
        <a:spcPct val="0"/>
      </a:spcAft>
      <a:defRPr sz="1200" kern="1200">
        <a:solidFill>
          <a:schemeClr val="tx1"/>
        </a:solidFill>
        <a:latin typeface="+mn-lt"/>
        <a:ea typeface="+mn-ea"/>
        <a:cs typeface="+mn-cs"/>
      </a:defRPr>
    </a:lvl3pPr>
    <a:lvl4pPr marL="1370013" algn="l" defTabSz="912813" rtl="0" eaLnBrk="0" fontAlgn="base" hangingPunct="0">
      <a:spcBef>
        <a:spcPct val="30000"/>
      </a:spcBef>
      <a:spcAft>
        <a:spcPct val="0"/>
      </a:spcAft>
      <a:defRPr sz="1200" kern="1200">
        <a:solidFill>
          <a:schemeClr val="tx1"/>
        </a:solidFill>
        <a:latin typeface="+mn-lt"/>
        <a:ea typeface="+mn-ea"/>
        <a:cs typeface="+mn-cs"/>
      </a:defRPr>
    </a:lvl4pPr>
    <a:lvl5pPr marL="1827213" algn="l" defTabSz="912813" rtl="0" eaLnBrk="0" fontAlgn="base" hangingPunct="0">
      <a:spcBef>
        <a:spcPct val="30000"/>
      </a:spcBef>
      <a:spcAft>
        <a:spcPct val="0"/>
      </a:spcAft>
      <a:defRPr sz="1200" kern="1200">
        <a:solidFill>
          <a:schemeClr val="tx1"/>
        </a:solidFill>
        <a:latin typeface="+mn-lt"/>
        <a:ea typeface="+mn-ea"/>
        <a:cs typeface="+mn-cs"/>
      </a:defRPr>
    </a:lvl5pPr>
    <a:lvl6pPr marL="2285733" algn="l" defTabSz="914293" rtl="0" eaLnBrk="1" latinLnBrk="0" hangingPunct="1">
      <a:defRPr sz="1200" kern="1200">
        <a:solidFill>
          <a:schemeClr val="tx1"/>
        </a:solidFill>
        <a:latin typeface="+mn-lt"/>
        <a:ea typeface="+mn-ea"/>
        <a:cs typeface="+mn-cs"/>
      </a:defRPr>
    </a:lvl6pPr>
    <a:lvl7pPr marL="2742879" algn="l" defTabSz="914293" rtl="0" eaLnBrk="1" latinLnBrk="0" hangingPunct="1">
      <a:defRPr sz="1200" kern="1200">
        <a:solidFill>
          <a:schemeClr val="tx1"/>
        </a:solidFill>
        <a:latin typeface="+mn-lt"/>
        <a:ea typeface="+mn-ea"/>
        <a:cs typeface="+mn-cs"/>
      </a:defRPr>
    </a:lvl7pPr>
    <a:lvl8pPr marL="3200026" algn="l" defTabSz="914293" rtl="0" eaLnBrk="1" latinLnBrk="0" hangingPunct="1">
      <a:defRPr sz="1200" kern="1200">
        <a:solidFill>
          <a:schemeClr val="tx1"/>
        </a:solidFill>
        <a:latin typeface="+mn-lt"/>
        <a:ea typeface="+mn-ea"/>
        <a:cs typeface="+mn-cs"/>
      </a:defRPr>
    </a:lvl8pPr>
    <a:lvl9pPr marL="3657172" algn="l" defTabSz="91429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84A95C8-CCA5-4B80-AEC6-77768023674E}"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presentation is being given today in response to the request from the TPB for a general report on Next Bus and other technologies and efforts that Metro is undertaking to encourage bus ridership</a:t>
            </a:r>
            <a:r>
              <a:rPr lang="en-US" baseline="0" dirty="0" smtClean="0"/>
              <a:t>.</a:t>
            </a:r>
          </a:p>
          <a:p>
            <a:endParaRPr lang="en-US" baseline="0" dirty="0" smtClean="0"/>
          </a:p>
          <a:p>
            <a:r>
              <a:rPr lang="en-US" baseline="0" dirty="0" smtClean="0"/>
              <a:t>Metrobus carries between 10 and 12 million passengers a month, which equates to 435,000-450,000 per average weekday</a:t>
            </a:r>
          </a:p>
          <a:p>
            <a:endParaRPr lang="en-US" baseline="0" dirty="0" smtClean="0"/>
          </a:p>
          <a:p>
            <a:r>
              <a:rPr lang="en-US" baseline="0" dirty="0" smtClean="0"/>
              <a:t>Metrobus saw an increase in ridership of 6% from 2011 to 2102 and a 7.5% increase on routes where improvements were made.</a:t>
            </a:r>
          </a:p>
          <a:p>
            <a:endParaRPr lang="en-US" baseline="0" dirty="0" smtClean="0"/>
          </a:p>
          <a:p>
            <a:r>
              <a:rPr lang="en-US" baseline="0" dirty="0" smtClean="0"/>
              <a:t>We will talk about </a:t>
            </a:r>
            <a:r>
              <a:rPr lang="en-US" baseline="0" dirty="0" err="1" smtClean="0"/>
              <a:t>Nextbus</a:t>
            </a:r>
            <a:r>
              <a:rPr lang="en-US" baseline="0" dirty="0" smtClean="0"/>
              <a:t> on the next slide, but Metro continually is conducting planning studies in efforts to gather rider input and work with jurisdictions to improve services.  Monday night I presented an update on planning efforts before the Bowie City Council .  Staff holds over 100 public meetings a year in the planning process.</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084A95C8-CCA5-4B80-AEC6-77768023674E}"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92906" y="4267200"/>
            <a:ext cx="6193631" cy="4648200"/>
          </a:xfrm>
        </p:spPr>
        <p:txBody>
          <a:bodyPr>
            <a:noAutofit/>
          </a:bodyPr>
          <a:lstStyle/>
          <a:p>
            <a:pPr marL="0" marR="0" indent="0" algn="l" defTabSz="912813" rtl="0" eaLnBrk="0" fontAlgn="base" latinLnBrk="0" hangingPunct="0">
              <a:lnSpc>
                <a:spcPct val="100000"/>
              </a:lnSpc>
              <a:spcBef>
                <a:spcPct val="30000"/>
              </a:spcBef>
              <a:spcAft>
                <a:spcPct val="0"/>
              </a:spcAft>
              <a:buClrTx/>
              <a:buSzTx/>
              <a:tabLst/>
              <a:defRPr/>
            </a:pPr>
            <a:r>
              <a:rPr lang="en-US" sz="1000" kern="1200" dirty="0" smtClean="0">
                <a:latin typeface="+mn-lt"/>
                <a:ea typeface="+mn-ea"/>
                <a:cs typeface="+mn-cs"/>
              </a:rPr>
              <a:t>WMATA has implemented a Transit Database that serves as the primary data</a:t>
            </a:r>
            <a:r>
              <a:rPr lang="en-US" sz="1000" kern="1200" baseline="0" dirty="0" smtClean="0">
                <a:latin typeface="+mn-lt"/>
                <a:ea typeface="+mn-ea"/>
                <a:cs typeface="+mn-cs"/>
              </a:rPr>
              <a:t> interface between the various WMATA Intelligent Transportation Systems.  The Transit Database contains all operational data (e.g. routes, schedules, operator assignments, etc) required by the CAD/AVL system.  The </a:t>
            </a:r>
            <a:r>
              <a:rPr lang="en-US" sz="1000" kern="1200" dirty="0" smtClean="0">
                <a:latin typeface="+mn-lt"/>
                <a:ea typeface="+mn-ea"/>
                <a:cs typeface="+mn-cs"/>
              </a:rPr>
              <a:t>CAD/AVL</a:t>
            </a:r>
            <a:r>
              <a:rPr lang="en-US" sz="1000" kern="1200" baseline="0" dirty="0" smtClean="0">
                <a:latin typeface="+mn-lt"/>
                <a:ea typeface="+mn-ea"/>
                <a:cs typeface="+mn-cs"/>
              </a:rPr>
              <a:t> </a:t>
            </a:r>
            <a:r>
              <a:rPr lang="en-US" sz="1000" kern="1200" dirty="0" smtClean="0">
                <a:latin typeface="+mn-lt"/>
                <a:ea typeface="+mn-ea"/>
                <a:cs typeface="+mn-cs"/>
              </a:rPr>
              <a:t>provides AVL and vehicle work assignment data</a:t>
            </a:r>
            <a:r>
              <a:rPr lang="en-US" sz="1000" kern="1200" baseline="0" dirty="0" smtClean="0">
                <a:latin typeface="+mn-lt"/>
                <a:ea typeface="+mn-ea"/>
                <a:cs typeface="+mn-cs"/>
              </a:rPr>
              <a:t> to the Transit Database in support of the Customer Information System (CIS) that is operated under contract by </a:t>
            </a:r>
            <a:r>
              <a:rPr lang="en-US" sz="1000" kern="1200" baseline="0" dirty="0" err="1" smtClean="0">
                <a:latin typeface="+mn-lt"/>
                <a:ea typeface="+mn-ea"/>
                <a:cs typeface="+mn-cs"/>
              </a:rPr>
              <a:t>NextBus</a:t>
            </a:r>
            <a:r>
              <a:rPr lang="en-US" sz="1000" kern="1200" baseline="0" dirty="0" smtClean="0">
                <a:latin typeface="+mn-lt"/>
                <a:ea typeface="+mn-ea"/>
                <a:cs typeface="+mn-cs"/>
              </a:rPr>
              <a:t>.  The CAD/AVL interface provides AVL data to the Transit Database which is then passed to the </a:t>
            </a:r>
            <a:r>
              <a:rPr lang="en-US" sz="1000" kern="1200" baseline="0" dirty="0" err="1" smtClean="0">
                <a:latin typeface="+mn-lt"/>
                <a:ea typeface="+mn-ea"/>
                <a:cs typeface="+mn-cs"/>
              </a:rPr>
              <a:t>NextBus</a:t>
            </a:r>
            <a:r>
              <a:rPr lang="en-US" sz="1000" kern="1200" baseline="0" dirty="0" smtClean="0">
                <a:latin typeface="+mn-lt"/>
                <a:ea typeface="+mn-ea"/>
                <a:cs typeface="+mn-cs"/>
              </a:rPr>
              <a:t> CIS to perform the bus arrival prediction function.  </a:t>
            </a:r>
          </a:p>
          <a:p>
            <a:pPr marL="0" marR="0" indent="0" algn="l" defTabSz="912813" rtl="0" eaLnBrk="0" fontAlgn="base" latinLnBrk="0" hangingPunct="0">
              <a:lnSpc>
                <a:spcPct val="100000"/>
              </a:lnSpc>
              <a:spcBef>
                <a:spcPct val="30000"/>
              </a:spcBef>
              <a:spcAft>
                <a:spcPct val="0"/>
              </a:spcAft>
              <a:buClrTx/>
              <a:buSzTx/>
              <a:tabLst/>
              <a:defRPr/>
            </a:pPr>
            <a:endParaRPr lang="en-US" sz="1000" kern="1200" baseline="0" dirty="0" smtClean="0">
              <a:latin typeface="+mn-lt"/>
              <a:ea typeface="+mn-ea"/>
              <a:cs typeface="+mn-cs"/>
            </a:endParaRPr>
          </a:p>
          <a:p>
            <a:r>
              <a:rPr lang="en-US" sz="1000" dirty="0" err="1" smtClean="0">
                <a:latin typeface="+mn-lt"/>
              </a:rPr>
              <a:t>Next</a:t>
            </a:r>
            <a:r>
              <a:rPr lang="en-US" sz="1000" baseline="0" dirty="0" err="1" smtClean="0">
                <a:latin typeface="+mn-lt"/>
              </a:rPr>
              <a:t>bus</a:t>
            </a:r>
            <a:r>
              <a:rPr lang="en-US" sz="1000" baseline="0" dirty="0" smtClean="0">
                <a:latin typeface="+mn-lt"/>
              </a:rPr>
              <a:t> </a:t>
            </a:r>
            <a:r>
              <a:rPr lang="en-US" sz="1000" kern="1200" baseline="0" dirty="0" smtClean="0">
                <a:latin typeface="+mn-lt"/>
                <a:ea typeface="+mn-ea"/>
                <a:cs typeface="+mn-cs"/>
              </a:rPr>
              <a:t>was s</a:t>
            </a:r>
            <a:r>
              <a:rPr lang="en-US" sz="1000" kern="1200" dirty="0" smtClean="0">
                <a:latin typeface="+mn-lt"/>
                <a:ea typeface="+mn-ea"/>
                <a:cs typeface="+mn-cs"/>
              </a:rPr>
              <a:t>uccessfully launched in July 2009 on all 315 routes. </a:t>
            </a:r>
            <a:r>
              <a:rPr lang="en-US" sz="1000" dirty="0" smtClean="0"/>
              <a:t>  Currently, 85% of the fleet is capable of tracking with a 2-minute polling interval.  </a:t>
            </a:r>
          </a:p>
          <a:p>
            <a:endParaRPr lang="en-US" sz="1000" kern="1200" dirty="0" smtClean="0">
              <a:latin typeface="+mn-lt"/>
              <a:ea typeface="+mn-ea"/>
              <a:cs typeface="+mn-cs"/>
            </a:endParaRPr>
          </a:p>
          <a:p>
            <a:pPr marL="0" marR="0" indent="0" algn="l" defTabSz="912813" rtl="0" eaLnBrk="0" fontAlgn="base" latinLnBrk="0" hangingPunct="0">
              <a:lnSpc>
                <a:spcPct val="100000"/>
              </a:lnSpc>
              <a:spcBef>
                <a:spcPct val="30000"/>
              </a:spcBef>
              <a:spcAft>
                <a:spcPct val="0"/>
              </a:spcAft>
              <a:buClrTx/>
              <a:buSzTx/>
              <a:tabLst/>
              <a:defRPr/>
            </a:pPr>
            <a:r>
              <a:rPr lang="en-US" sz="1000" u="sng" kern="1200" dirty="0" smtClean="0">
                <a:latin typeface="+mn-lt"/>
                <a:ea typeface="+mn-ea"/>
                <a:cs typeface="+mn-cs"/>
              </a:rPr>
              <a:t>Recent</a:t>
            </a:r>
            <a:r>
              <a:rPr lang="en-US" sz="1000" u="sng" kern="1200" baseline="0" dirty="0" smtClean="0">
                <a:latin typeface="+mn-lt"/>
                <a:ea typeface="+mn-ea"/>
                <a:cs typeface="+mn-cs"/>
              </a:rPr>
              <a:t> Next Bus issue in the media</a:t>
            </a:r>
          </a:p>
          <a:p>
            <a:r>
              <a:rPr lang="en-US" sz="1200" kern="1200" dirty="0" smtClean="0">
                <a:solidFill>
                  <a:schemeClr val="tx1"/>
                </a:solidFill>
                <a:latin typeface="+mn-lt"/>
                <a:ea typeface="+mn-ea"/>
                <a:cs typeface="+mn-cs"/>
              </a:rPr>
              <a:t>Recent media reports created confusion among some customers regarding a third-party smart phone application ("app") that some customers used regularly to view </a:t>
            </a:r>
            <a:r>
              <a:rPr lang="en-US" sz="1200" kern="1200" dirty="0" err="1" smtClean="0">
                <a:solidFill>
                  <a:schemeClr val="tx1"/>
                </a:solidFill>
                <a:latin typeface="+mn-lt"/>
                <a:ea typeface="+mn-ea"/>
                <a:cs typeface="+mn-cs"/>
              </a:rPr>
              <a:t>NextBus</a:t>
            </a:r>
            <a:r>
              <a:rPr lang="en-US" sz="1200" kern="1200" dirty="0" smtClean="0">
                <a:solidFill>
                  <a:schemeClr val="tx1"/>
                </a:solidFill>
                <a:latin typeface="+mn-lt"/>
                <a:ea typeface="+mn-ea"/>
                <a:cs typeface="+mn-cs"/>
              </a:rPr>
              <a:t> prediction data.  Some coverage may have led readers to assume that all </a:t>
            </a:r>
            <a:r>
              <a:rPr lang="en-US" sz="1200" kern="1200" dirty="0" err="1" smtClean="0">
                <a:solidFill>
                  <a:schemeClr val="tx1"/>
                </a:solidFill>
                <a:latin typeface="+mn-lt"/>
                <a:ea typeface="+mn-ea"/>
                <a:cs typeface="+mn-cs"/>
              </a:rPr>
              <a:t>NextBus</a:t>
            </a:r>
            <a:r>
              <a:rPr lang="en-US" sz="1200" kern="1200" dirty="0" smtClean="0">
                <a:solidFill>
                  <a:schemeClr val="tx1"/>
                </a:solidFill>
                <a:latin typeface="+mn-lt"/>
                <a:ea typeface="+mn-ea"/>
                <a:cs typeface="+mn-cs"/>
              </a:rPr>
              <a:t> information had become unavailable. In fact, the "</a:t>
            </a:r>
            <a:r>
              <a:rPr lang="en-US" sz="1200" kern="1200" dirty="0" err="1" smtClean="0">
                <a:solidFill>
                  <a:schemeClr val="tx1"/>
                </a:solidFill>
                <a:latin typeface="+mn-lt"/>
                <a:ea typeface="+mn-ea"/>
                <a:cs typeface="+mn-cs"/>
              </a:rPr>
              <a:t>NextBus</a:t>
            </a:r>
            <a:r>
              <a:rPr lang="en-US" sz="1200" kern="1200" dirty="0" smtClean="0">
                <a:solidFill>
                  <a:schemeClr val="tx1"/>
                </a:solidFill>
                <a:latin typeface="+mn-lt"/>
                <a:ea typeface="+mn-ea"/>
                <a:cs typeface="+mn-cs"/>
              </a:rPr>
              <a:t> DC" app mentioned in media reports is only one of many of third-party providers of real-time WMATA bus information. As WMATA noted in their public response, the </a:t>
            </a:r>
            <a:r>
              <a:rPr lang="en-US" sz="1200" kern="1200" dirty="0" err="1" smtClean="0">
                <a:solidFill>
                  <a:schemeClr val="tx1"/>
                </a:solidFill>
                <a:latin typeface="+mn-lt"/>
                <a:ea typeface="+mn-ea"/>
                <a:cs typeface="+mn-cs"/>
              </a:rPr>
              <a:t>NextBus</a:t>
            </a:r>
            <a:r>
              <a:rPr lang="en-US" sz="1200" kern="1200" dirty="0" smtClean="0">
                <a:solidFill>
                  <a:schemeClr val="tx1"/>
                </a:solidFill>
                <a:latin typeface="+mn-lt"/>
                <a:ea typeface="+mn-ea"/>
                <a:cs typeface="+mn-cs"/>
              </a:rPr>
              <a:t> DC app was not officially supported by WMATA, and WMATA was not a party to the private arrangement between the developer and </a:t>
            </a:r>
            <a:r>
              <a:rPr lang="en-US" sz="1200" kern="1200" dirty="0" err="1" smtClean="0">
                <a:solidFill>
                  <a:schemeClr val="tx1"/>
                </a:solidFill>
                <a:latin typeface="+mn-lt"/>
                <a:ea typeface="+mn-ea"/>
                <a:cs typeface="+mn-cs"/>
              </a:rPr>
              <a:t>NextBus</a:t>
            </a:r>
            <a:r>
              <a:rPr lang="en-US" sz="1200" kern="1200" dirty="0" smtClean="0">
                <a:solidFill>
                  <a:schemeClr val="tx1"/>
                </a:solidFill>
                <a:latin typeface="+mn-lt"/>
                <a:ea typeface="+mn-ea"/>
                <a:cs typeface="+mn-cs"/>
              </a:rPr>
              <a:t> Inc.  (The "</a:t>
            </a:r>
            <a:r>
              <a:rPr lang="en-US" sz="1200" kern="1200" dirty="0" err="1" smtClean="0">
                <a:solidFill>
                  <a:schemeClr val="tx1"/>
                </a:solidFill>
                <a:latin typeface="+mn-lt"/>
                <a:ea typeface="+mn-ea"/>
                <a:cs typeface="+mn-cs"/>
              </a:rPr>
              <a:t>NextBus</a:t>
            </a:r>
            <a:r>
              <a:rPr lang="en-US" sz="1200" kern="1200" dirty="0" smtClean="0">
                <a:solidFill>
                  <a:schemeClr val="tx1"/>
                </a:solidFill>
                <a:latin typeface="+mn-lt"/>
                <a:ea typeface="+mn-ea"/>
                <a:cs typeface="+mn-cs"/>
              </a:rPr>
              <a:t> DC" app is not affiliated with </a:t>
            </a:r>
            <a:r>
              <a:rPr lang="en-US" sz="1200" kern="1200" dirty="0" err="1" smtClean="0">
                <a:solidFill>
                  <a:schemeClr val="tx1"/>
                </a:solidFill>
                <a:latin typeface="+mn-lt"/>
                <a:ea typeface="+mn-ea"/>
                <a:cs typeface="+mn-cs"/>
              </a:rPr>
              <a:t>NextBus</a:t>
            </a:r>
            <a:r>
              <a:rPr lang="en-US" sz="1200" kern="1200" dirty="0" smtClean="0">
                <a:solidFill>
                  <a:schemeClr val="tx1"/>
                </a:solidFill>
                <a:latin typeface="+mn-lt"/>
                <a:ea typeface="+mn-ea"/>
                <a:cs typeface="+mn-cs"/>
              </a:rPr>
              <a:t>, Inc., which provides WMATA's real-time prediction services.  Rather, "</a:t>
            </a:r>
            <a:r>
              <a:rPr lang="en-US" sz="1200" kern="1200" dirty="0" err="1" smtClean="0">
                <a:solidFill>
                  <a:schemeClr val="tx1"/>
                </a:solidFill>
                <a:latin typeface="+mn-lt"/>
                <a:ea typeface="+mn-ea"/>
                <a:cs typeface="+mn-cs"/>
              </a:rPr>
              <a:t>NextBus</a:t>
            </a:r>
            <a:r>
              <a:rPr lang="en-US" sz="1200" kern="1200" dirty="0" smtClean="0">
                <a:solidFill>
                  <a:schemeClr val="tx1"/>
                </a:solidFill>
                <a:latin typeface="+mn-lt"/>
                <a:ea typeface="+mn-ea"/>
                <a:cs typeface="+mn-cs"/>
              </a:rPr>
              <a:t> DC" is a third-party developer who had a special arrangement, directly with </a:t>
            </a:r>
            <a:r>
              <a:rPr lang="en-US" sz="1200" kern="1200" dirty="0" err="1" smtClean="0">
                <a:solidFill>
                  <a:schemeClr val="tx1"/>
                </a:solidFill>
                <a:latin typeface="+mn-lt"/>
                <a:ea typeface="+mn-ea"/>
                <a:cs typeface="+mn-cs"/>
              </a:rPr>
              <a:t>NextBus</a:t>
            </a:r>
            <a:r>
              <a:rPr lang="en-US" sz="1200" kern="1200" dirty="0" smtClean="0">
                <a:solidFill>
                  <a:schemeClr val="tx1"/>
                </a:solidFill>
                <a:latin typeface="+mn-lt"/>
                <a:ea typeface="+mn-ea"/>
                <a:cs typeface="+mn-cs"/>
              </a:rPr>
              <a:t> Inc., to use a non-standard method of obtaining bus predictions.)</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WMATA encourages customers to use other sources for </a:t>
            </a:r>
            <a:r>
              <a:rPr lang="en-US" sz="1200" kern="1200" dirty="0" err="1" smtClean="0">
                <a:solidFill>
                  <a:schemeClr val="tx1"/>
                </a:solidFill>
                <a:latin typeface="+mn-lt"/>
                <a:ea typeface="+mn-ea"/>
                <a:cs typeface="+mn-cs"/>
              </a:rPr>
              <a:t>NextBus</a:t>
            </a:r>
            <a:r>
              <a:rPr lang="en-US" sz="1200" kern="1200" dirty="0" smtClean="0">
                <a:solidFill>
                  <a:schemeClr val="tx1"/>
                </a:solidFill>
                <a:latin typeface="+mn-lt"/>
                <a:ea typeface="+mn-ea"/>
                <a:cs typeface="+mn-cs"/>
              </a:rPr>
              <a:t> data--either those provided by third parties as well as by WMATA--all of which remained operational and available to the public via </a:t>
            </a:r>
            <a:r>
              <a:rPr lang="en-US" sz="1200" kern="1200" dirty="0" err="1" smtClean="0">
                <a:solidFill>
                  <a:schemeClr val="tx1"/>
                </a:solidFill>
                <a:latin typeface="+mn-lt"/>
                <a:ea typeface="+mn-ea"/>
                <a:cs typeface="+mn-cs"/>
              </a:rPr>
              <a:t>smartphone</a:t>
            </a:r>
            <a:r>
              <a:rPr lang="en-US" sz="1200" kern="1200" dirty="0" smtClean="0">
                <a:solidFill>
                  <a:schemeClr val="tx1"/>
                </a:solidFill>
                <a:latin typeface="+mn-lt"/>
                <a:ea typeface="+mn-ea"/>
                <a:cs typeface="+mn-cs"/>
              </a:rPr>
              <a:t> apps or the web. </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Nextbus</a:t>
            </a:r>
            <a:r>
              <a:rPr lang="en-US" sz="1200" kern="1200" dirty="0" smtClean="0">
                <a:solidFill>
                  <a:schemeClr val="tx1"/>
                </a:solidFill>
                <a:latin typeface="+mn-lt"/>
                <a:ea typeface="+mn-ea"/>
                <a:cs typeface="+mn-cs"/>
              </a:rPr>
              <a:t> receives more than 3 M inquiries</a:t>
            </a:r>
            <a:r>
              <a:rPr lang="en-US" sz="1200" kern="1200" baseline="0" dirty="0" smtClean="0">
                <a:solidFill>
                  <a:schemeClr val="tx1"/>
                </a:solidFill>
                <a:latin typeface="+mn-lt"/>
                <a:ea typeface="+mn-ea"/>
                <a:cs typeface="+mn-cs"/>
              </a:rPr>
              <a:t> per month</a:t>
            </a:r>
            <a:r>
              <a:rPr lang="en-US" sz="1200" kern="1200" dirty="0" smtClean="0">
                <a:solidFill>
                  <a:schemeClr val="tx1"/>
                </a:solidFill>
                <a:latin typeface="+mn-lt"/>
                <a:ea typeface="+mn-ea"/>
                <a:cs typeface="+mn-cs"/>
              </a:rPr>
              <a:t> </a:t>
            </a:r>
          </a:p>
          <a:p>
            <a:pPr marL="0" marR="0" indent="0" algn="l" defTabSz="912813" rtl="0" eaLnBrk="0" fontAlgn="base" latinLnBrk="0" hangingPunct="0">
              <a:lnSpc>
                <a:spcPct val="100000"/>
              </a:lnSpc>
              <a:spcBef>
                <a:spcPct val="30000"/>
              </a:spcBef>
              <a:spcAft>
                <a:spcPct val="0"/>
              </a:spcAft>
              <a:buClrTx/>
              <a:buSzTx/>
              <a:tabLst/>
              <a:defRPr/>
            </a:pPr>
            <a:endParaRPr lang="en-US" sz="1000" kern="1200" dirty="0" smtClean="0">
              <a:latin typeface="+mn-lt"/>
              <a:ea typeface="+mn-ea"/>
              <a:cs typeface="+mn-cs"/>
            </a:endParaRPr>
          </a:p>
          <a:p>
            <a:pPr marL="0" marR="0" indent="0" algn="l" defTabSz="912813" rtl="0" eaLnBrk="0" fontAlgn="base" latinLnBrk="0" hangingPunct="0">
              <a:lnSpc>
                <a:spcPct val="100000"/>
              </a:lnSpc>
              <a:spcBef>
                <a:spcPct val="30000"/>
              </a:spcBef>
              <a:spcAft>
                <a:spcPct val="0"/>
              </a:spcAft>
              <a:buClrTx/>
              <a:buSzTx/>
              <a:buFontTx/>
              <a:buNone/>
              <a:tabLst/>
              <a:defRPr/>
            </a:pPr>
            <a:endParaRPr lang="en-US" sz="1000" dirty="0" smtClean="0"/>
          </a:p>
          <a:p>
            <a:pPr marL="0" marR="0" indent="0" algn="l" defTabSz="912813" rtl="0" eaLnBrk="0" fontAlgn="base" latinLnBrk="0" hangingPunct="0">
              <a:lnSpc>
                <a:spcPct val="100000"/>
              </a:lnSpc>
              <a:spcBef>
                <a:spcPct val="30000"/>
              </a:spcBef>
              <a:spcAft>
                <a:spcPct val="0"/>
              </a:spcAft>
              <a:buClrTx/>
              <a:buSzTx/>
              <a:buFontTx/>
              <a:buNone/>
              <a:tabLst/>
              <a:defRPr/>
            </a:pPr>
            <a:endParaRPr lang="en-US" sz="1000" dirty="0">
              <a:latin typeface="+mn-lt"/>
            </a:endParaRPr>
          </a:p>
        </p:txBody>
      </p:sp>
      <p:sp>
        <p:nvSpPr>
          <p:cNvPr id="4" name="Slide Number Placeholder 3"/>
          <p:cNvSpPr>
            <a:spLocks noGrp="1"/>
          </p:cNvSpPr>
          <p:nvPr>
            <p:ph type="sldNum" sz="quarter" idx="10"/>
          </p:nvPr>
        </p:nvSpPr>
        <p:spPr/>
        <p:txBody>
          <a:bodyPr/>
          <a:lstStyle/>
          <a:p>
            <a:pPr>
              <a:defRPr/>
            </a:pPr>
            <a:fld id="{084A95C8-CCA5-4B80-AEC6-77768023674E}"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92906" y="4267200"/>
            <a:ext cx="6193631" cy="4648200"/>
          </a:xfrm>
        </p:spPr>
        <p:txBody>
          <a:bodyPr>
            <a:noAutofit/>
          </a:bodyPr>
          <a:lstStyle/>
          <a:p>
            <a:pPr marL="0" marR="0" indent="0" algn="l" defTabSz="912813" rtl="0" eaLnBrk="0" fontAlgn="base" latinLnBrk="0" hangingPunct="0">
              <a:lnSpc>
                <a:spcPct val="100000"/>
              </a:lnSpc>
              <a:spcBef>
                <a:spcPct val="30000"/>
              </a:spcBef>
              <a:spcAft>
                <a:spcPct val="0"/>
              </a:spcAft>
              <a:buClrTx/>
              <a:buSzTx/>
              <a:buFontTx/>
              <a:buNone/>
              <a:tabLst/>
              <a:defRPr/>
            </a:pPr>
            <a:r>
              <a:rPr lang="en-US" sz="1000" u="sng" dirty="0" smtClean="0">
                <a:latin typeface="+mn-lt"/>
                <a:cs typeface="Tahoma" pitchFamily="34" charset="0"/>
              </a:rPr>
              <a:t>Customer Information System Signage</a:t>
            </a:r>
          </a:p>
          <a:p>
            <a:r>
              <a:rPr lang="en-US" sz="1000" kern="1200" dirty="0" smtClean="0">
                <a:latin typeface="+mn-lt"/>
                <a:ea typeface="+mn-ea"/>
                <a:cs typeface="+mn-cs"/>
              </a:rPr>
              <a:t>WMATA is in process of award of contract and is under final negotiation stage. It </a:t>
            </a:r>
            <a:r>
              <a:rPr lang="en-US" sz="1000" kern="1200" dirty="0" smtClean="0">
                <a:latin typeface="+mn-lt"/>
                <a:ea typeface="+mn-ea"/>
                <a:cs typeface="+mn-cs"/>
              </a:rPr>
              <a:t>should </a:t>
            </a:r>
            <a:r>
              <a:rPr lang="en-US" sz="1000" kern="1200" dirty="0" smtClean="0">
                <a:latin typeface="+mn-lt"/>
                <a:ea typeface="+mn-ea"/>
                <a:cs typeface="+mn-cs"/>
              </a:rPr>
              <a:t>be awarded by the end of April, 2013. </a:t>
            </a:r>
          </a:p>
          <a:p>
            <a:endParaRPr lang="en-US" sz="1000" kern="1200" dirty="0" smtClean="0">
              <a:latin typeface="+mn-lt"/>
              <a:ea typeface="+mn-ea"/>
              <a:cs typeface="+mn-cs"/>
            </a:endParaRPr>
          </a:p>
          <a:p>
            <a:r>
              <a:rPr lang="en-US" sz="1000" kern="1200" dirty="0" smtClean="0">
                <a:latin typeface="+mn-lt"/>
                <a:ea typeface="+mn-ea"/>
                <a:cs typeface="+mn-cs"/>
              </a:rPr>
              <a:t>After initial design approval period of six months, the installation will begin – expected to be complete</a:t>
            </a:r>
            <a:r>
              <a:rPr lang="en-US" sz="1000" kern="1200" baseline="0" dirty="0" smtClean="0">
                <a:latin typeface="+mn-lt"/>
                <a:ea typeface="+mn-ea"/>
                <a:cs typeface="+mn-cs"/>
              </a:rPr>
              <a:t> by the Fall</a:t>
            </a:r>
            <a:r>
              <a:rPr lang="en-US" sz="1000" kern="1200" dirty="0" smtClean="0">
                <a:latin typeface="+mn-lt"/>
                <a:ea typeface="+mn-ea"/>
                <a:cs typeface="+mn-cs"/>
              </a:rPr>
              <a:t>.</a:t>
            </a:r>
            <a:r>
              <a:rPr lang="en-US" sz="1000" kern="1200" baseline="0" dirty="0" smtClean="0">
                <a:latin typeface="+mn-lt"/>
                <a:ea typeface="+mn-ea"/>
                <a:cs typeface="+mn-cs"/>
              </a:rPr>
              <a:t>  </a:t>
            </a:r>
            <a:r>
              <a:rPr lang="en-US" sz="1000" kern="1200" dirty="0" smtClean="0">
                <a:latin typeface="+mn-lt"/>
                <a:ea typeface="+mn-ea"/>
                <a:cs typeface="+mn-cs"/>
              </a:rPr>
              <a:t>The installation locations</a:t>
            </a:r>
            <a:r>
              <a:rPr lang="en-US" sz="1000" kern="1200" baseline="0" dirty="0" smtClean="0">
                <a:latin typeface="+mn-lt"/>
                <a:ea typeface="+mn-ea"/>
                <a:cs typeface="+mn-cs"/>
              </a:rPr>
              <a:t> </a:t>
            </a:r>
            <a:r>
              <a:rPr lang="en-US" sz="1000" kern="1200" dirty="0" smtClean="0">
                <a:latin typeface="+mn-lt"/>
                <a:ea typeface="+mn-ea"/>
                <a:cs typeface="+mn-cs"/>
              </a:rPr>
              <a:t>are pre-selected for TIGER Grant as per grant application for WMATA and DDOT. </a:t>
            </a:r>
            <a:r>
              <a:rPr lang="en-US" sz="1000" kern="1200" baseline="0" dirty="0" smtClean="0">
                <a:latin typeface="+mn-lt"/>
                <a:ea typeface="+mn-ea"/>
                <a:cs typeface="+mn-cs"/>
              </a:rPr>
              <a:t> </a:t>
            </a:r>
            <a:r>
              <a:rPr lang="en-US" sz="1000" kern="1200" dirty="0" smtClean="0">
                <a:latin typeface="+mn-lt"/>
                <a:ea typeface="+mn-ea"/>
                <a:cs typeface="+mn-cs"/>
              </a:rPr>
              <a:t>Signs will be installed at on-street shelters as</a:t>
            </a:r>
            <a:r>
              <a:rPr lang="en-US" sz="1000" kern="1200" baseline="0" dirty="0" smtClean="0">
                <a:latin typeface="+mn-lt"/>
                <a:ea typeface="+mn-ea"/>
                <a:cs typeface="+mn-cs"/>
              </a:rPr>
              <a:t> well as </a:t>
            </a:r>
            <a:r>
              <a:rPr lang="en-US" sz="1000" kern="1200" dirty="0" smtClean="0">
                <a:latin typeface="+mn-lt"/>
                <a:ea typeface="+mn-ea"/>
                <a:cs typeface="+mn-cs"/>
              </a:rPr>
              <a:t>Metro-owned facilities.  </a:t>
            </a:r>
          </a:p>
          <a:p>
            <a:endParaRPr lang="en-US" sz="1000" kern="1200" dirty="0" smtClean="0">
              <a:latin typeface="+mn-lt"/>
              <a:ea typeface="+mn-ea"/>
              <a:cs typeface="+mn-cs"/>
            </a:endParaRPr>
          </a:p>
          <a:p>
            <a:r>
              <a:rPr lang="en-US" sz="1000" kern="1200" dirty="0" smtClean="0">
                <a:latin typeface="+mn-lt"/>
                <a:ea typeface="+mn-ea"/>
                <a:cs typeface="+mn-cs"/>
              </a:rPr>
              <a:t>Current</a:t>
            </a:r>
            <a:r>
              <a:rPr lang="en-US" sz="1000" kern="1200" baseline="0" dirty="0" smtClean="0">
                <a:latin typeface="+mn-lt"/>
                <a:ea typeface="+mn-ea"/>
                <a:cs typeface="+mn-cs"/>
              </a:rPr>
              <a:t> </a:t>
            </a:r>
            <a:r>
              <a:rPr lang="en-US" sz="1000" kern="1200" dirty="0" smtClean="0">
                <a:latin typeface="+mn-lt"/>
                <a:ea typeface="+mn-ea"/>
                <a:cs typeface="+mn-cs"/>
              </a:rPr>
              <a:t>sign locations include</a:t>
            </a:r>
            <a:r>
              <a:rPr lang="en-US" sz="1000" kern="1200" baseline="0" dirty="0" smtClean="0">
                <a:latin typeface="+mn-lt"/>
                <a:ea typeface="+mn-ea"/>
                <a:cs typeface="+mn-cs"/>
              </a:rPr>
              <a:t>: Pentagon and Rosslyn</a:t>
            </a:r>
            <a:endParaRPr lang="en-US" sz="1000" kern="1200" dirty="0" smtClean="0">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084A95C8-CCA5-4B80-AEC6-77768023674E}"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u="sng" kern="1200" baseline="0" dirty="0" smtClean="0">
                <a:solidFill>
                  <a:schemeClr val="tx1"/>
                </a:solidFill>
                <a:latin typeface="+mn-lt"/>
                <a:ea typeface="+mn-ea"/>
                <a:cs typeface="+mn-cs"/>
              </a:rPr>
              <a:t>New Consolidated Ancillary Bus Equipment and Fixed-end Systems project</a:t>
            </a:r>
          </a:p>
          <a:p>
            <a:r>
              <a:rPr lang="en-US" sz="1200" kern="1200" baseline="0" dirty="0" smtClean="0">
                <a:solidFill>
                  <a:schemeClr val="tx1"/>
                </a:solidFill>
                <a:latin typeface="+mn-lt"/>
                <a:ea typeface="+mn-ea"/>
                <a:cs typeface="+mn-cs"/>
              </a:rPr>
              <a:t>Currently, the WMATA fleet has several on-board systems which are capable of providing equivalent functionality.  However, they were purchased from and managed by different vendors over the past 10 years.  This has resulted in system integration issues between vendors and made technology upgrades costly.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WMATA is in the process of implementing a consolidated system from a single contractor which will encompass all of the current functionality under the Consolidated Ancillary Bus Equipment and Fixed-end Systems project.  This system will also transition to the use of cellular communications for data communications between fixed-end and vehicle systems (away from 490MHz trunked radio system).  </a:t>
            </a:r>
            <a:endParaRPr lang="en-US" sz="1200" kern="1200" dirty="0" smtClean="0">
              <a:solidFill>
                <a:schemeClr val="tx1"/>
              </a:solidFill>
              <a:latin typeface="+mn-lt"/>
              <a:ea typeface="+mn-ea"/>
              <a:cs typeface="+mn-cs"/>
            </a:endParaRPr>
          </a:p>
          <a:p>
            <a:endParaRPr lang="en-US" dirty="0" smtClean="0"/>
          </a:p>
          <a:p>
            <a:pPr marL="0" marR="0" lvl="1" indent="0" algn="l" defTabSz="912813" rtl="0" eaLnBrk="0" fontAlgn="base" latinLnBrk="0" hangingPunct="0">
              <a:lnSpc>
                <a:spcPct val="100000"/>
              </a:lnSpc>
              <a:spcBef>
                <a:spcPct val="30000"/>
              </a:spcBef>
              <a:spcAft>
                <a:spcPct val="0"/>
              </a:spcAft>
              <a:buClrTx/>
              <a:buSzTx/>
              <a:buFontTx/>
              <a:buNone/>
              <a:tabLst/>
              <a:defRPr/>
            </a:pPr>
            <a:r>
              <a:rPr lang="en-US" sz="2000" dirty="0" smtClean="0">
                <a:solidFill>
                  <a:schemeClr val="bg1"/>
                </a:solidFill>
                <a:latin typeface="Tahoma" pitchFamily="34" charset="0"/>
                <a:cs typeface="Tahoma" pitchFamily="34" charset="0"/>
              </a:rPr>
              <a:t>Functionality from a single contractor reducing integration issues and costs of technology upgrades</a:t>
            </a:r>
          </a:p>
          <a:p>
            <a:pPr marL="0" marR="0" lvl="1" indent="0" algn="l" defTabSz="912813" rtl="0" eaLnBrk="0" fontAlgn="base" latinLnBrk="0" hangingPunct="0">
              <a:lnSpc>
                <a:spcPct val="100000"/>
              </a:lnSpc>
              <a:spcBef>
                <a:spcPct val="30000"/>
              </a:spcBef>
              <a:spcAft>
                <a:spcPct val="0"/>
              </a:spcAft>
              <a:buClrTx/>
              <a:buSzTx/>
              <a:buFontTx/>
              <a:buNone/>
              <a:tabLst/>
              <a:defRPr/>
            </a:pPr>
            <a:endParaRPr lang="en-US" sz="2000" dirty="0" smtClean="0">
              <a:solidFill>
                <a:schemeClr val="bg1"/>
              </a:solidFill>
              <a:latin typeface="Tahoma" pitchFamily="34" charset="0"/>
              <a:cs typeface="Tahoma" pitchFamily="34" charset="0"/>
            </a:endParaRPr>
          </a:p>
          <a:p>
            <a:pPr marL="0" marR="0" lvl="1" indent="0" algn="l" defTabSz="912813" rtl="0" eaLnBrk="0" fontAlgn="base" latinLnBrk="0" hangingPunct="0">
              <a:lnSpc>
                <a:spcPct val="100000"/>
              </a:lnSpc>
              <a:spcBef>
                <a:spcPct val="30000"/>
              </a:spcBef>
              <a:spcAft>
                <a:spcPct val="0"/>
              </a:spcAft>
              <a:buClrTx/>
              <a:buSzTx/>
              <a:buFontTx/>
              <a:buNone/>
              <a:tabLst/>
              <a:defRPr/>
            </a:pPr>
            <a:r>
              <a:rPr lang="en-US" sz="2000" dirty="0" smtClean="0">
                <a:solidFill>
                  <a:schemeClr val="bg1"/>
                </a:solidFill>
                <a:latin typeface="Tahoma" pitchFamily="34" charset="0"/>
                <a:cs typeface="Tahoma" pitchFamily="34" charset="0"/>
              </a:rPr>
              <a:t>This has been</a:t>
            </a:r>
            <a:r>
              <a:rPr lang="en-US" sz="2000" baseline="0" dirty="0" smtClean="0">
                <a:solidFill>
                  <a:schemeClr val="bg1"/>
                </a:solidFill>
                <a:latin typeface="Tahoma" pitchFamily="34" charset="0"/>
                <a:cs typeface="Tahoma" pitchFamily="34" charset="0"/>
              </a:rPr>
              <a:t> a 3 year project; design is complete; completed successful testing on 40 buses; </a:t>
            </a:r>
            <a:r>
              <a:rPr lang="en-US" sz="2000" baseline="0" dirty="0" smtClean="0">
                <a:solidFill>
                  <a:schemeClr val="bg1"/>
                </a:solidFill>
                <a:latin typeface="Tahoma" pitchFamily="34" charset="0"/>
                <a:cs typeface="Tahoma" pitchFamily="34" charset="0"/>
              </a:rPr>
              <a:t> installation on the remainder of the fleet began the week of April 8</a:t>
            </a:r>
            <a:r>
              <a:rPr lang="en-US" sz="2000" baseline="30000" dirty="0" smtClean="0">
                <a:solidFill>
                  <a:schemeClr val="bg1"/>
                </a:solidFill>
                <a:latin typeface="Tahoma" pitchFamily="34" charset="0"/>
                <a:cs typeface="Tahoma" pitchFamily="34" charset="0"/>
              </a:rPr>
              <a:t>th</a:t>
            </a:r>
            <a:r>
              <a:rPr lang="en-US" sz="2000" baseline="0" dirty="0" smtClean="0">
                <a:solidFill>
                  <a:schemeClr val="bg1"/>
                </a:solidFill>
                <a:latin typeface="Tahoma" pitchFamily="34" charset="0"/>
                <a:cs typeface="Tahoma" pitchFamily="34" charset="0"/>
              </a:rPr>
              <a:t> and the project should be completed </a:t>
            </a:r>
            <a:r>
              <a:rPr lang="en-US" sz="2000" baseline="0" dirty="0" smtClean="0">
                <a:solidFill>
                  <a:schemeClr val="bg1"/>
                </a:solidFill>
                <a:latin typeface="Tahoma" pitchFamily="34" charset="0"/>
                <a:cs typeface="Tahoma" pitchFamily="34" charset="0"/>
              </a:rPr>
              <a:t>by the Fall</a:t>
            </a:r>
            <a:endParaRPr lang="en-US" sz="2000" dirty="0" smtClean="0">
              <a:solidFill>
                <a:schemeClr val="bg1"/>
              </a:solidFill>
              <a:latin typeface="Tahoma" pitchFamily="34" charset="0"/>
              <a:cs typeface="Tahoma" pitchFamily="34" charset="0"/>
            </a:endParaRPr>
          </a:p>
          <a:p>
            <a:endParaRPr lang="en-US" sz="1200" dirty="0" smtClean="0">
              <a:solidFill>
                <a:schemeClr val="bg1"/>
              </a:solidFill>
              <a:latin typeface="Tahoma" pitchFamily="34" charset="0"/>
              <a:cs typeface="Tahoma" pitchFamily="34" charset="0"/>
            </a:endParaRPr>
          </a:p>
          <a:p>
            <a:r>
              <a:rPr lang="en-US" sz="1200" u="sng" dirty="0" smtClean="0">
                <a:solidFill>
                  <a:schemeClr val="bg1"/>
                </a:solidFill>
                <a:latin typeface="Tahoma" pitchFamily="34" charset="0"/>
                <a:cs typeface="Tahoma" pitchFamily="34" charset="0"/>
              </a:rPr>
              <a:t>From the customers perspective</a:t>
            </a:r>
          </a:p>
          <a:p>
            <a:r>
              <a:rPr lang="en-US" sz="1200" dirty="0" smtClean="0">
                <a:solidFill>
                  <a:schemeClr val="bg1"/>
                </a:solidFill>
                <a:latin typeface="Tahoma" pitchFamily="34" charset="0"/>
                <a:cs typeface="Tahoma" pitchFamily="34" charset="0"/>
              </a:rPr>
              <a:t>This new technology will allow for 100% Next Bus prediction; Increased polling</a:t>
            </a:r>
            <a:r>
              <a:rPr lang="en-US" sz="1200" baseline="0" dirty="0" smtClean="0">
                <a:solidFill>
                  <a:schemeClr val="bg1"/>
                </a:solidFill>
                <a:latin typeface="Tahoma" pitchFamily="34" charset="0"/>
                <a:cs typeface="Tahoma" pitchFamily="34" charset="0"/>
              </a:rPr>
              <a:t> time (every 30 seconds) will enable the predictions to be more </a:t>
            </a:r>
            <a:r>
              <a:rPr lang="en-US" sz="1200" baseline="0" dirty="0" smtClean="0">
                <a:solidFill>
                  <a:schemeClr val="bg1"/>
                </a:solidFill>
                <a:latin typeface="Tahoma" pitchFamily="34" charset="0"/>
                <a:cs typeface="Tahoma" pitchFamily="34" charset="0"/>
              </a:rPr>
              <a:t>accurate</a:t>
            </a:r>
          </a:p>
          <a:p>
            <a:endParaRPr lang="en-US" sz="1200" baseline="0" dirty="0" smtClean="0">
              <a:solidFill>
                <a:schemeClr val="bg1"/>
              </a:solidFill>
              <a:latin typeface="Tahoma" pitchFamily="34" charset="0"/>
              <a:cs typeface="Tahoma"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084A95C8-CCA5-4B80-AEC6-77768023674E}"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u="sng" kern="1200" dirty="0" smtClean="0">
                <a:solidFill>
                  <a:schemeClr val="tx1"/>
                </a:solidFill>
                <a:latin typeface="+mn-lt"/>
                <a:ea typeface="+mn-ea"/>
                <a:cs typeface="+mn-cs"/>
              </a:rPr>
              <a:t>New</a:t>
            </a:r>
            <a:r>
              <a:rPr lang="en-US" sz="1200" u="sng" kern="1200" baseline="0" dirty="0" smtClean="0">
                <a:solidFill>
                  <a:schemeClr val="tx1"/>
                </a:solidFill>
                <a:latin typeface="+mn-lt"/>
                <a:ea typeface="+mn-ea"/>
                <a:cs typeface="+mn-cs"/>
              </a:rPr>
              <a:t> </a:t>
            </a:r>
            <a:r>
              <a:rPr lang="en-US" sz="1200" u="sng" kern="1200" dirty="0" smtClean="0">
                <a:solidFill>
                  <a:schemeClr val="tx1"/>
                </a:solidFill>
                <a:latin typeface="+mn-lt"/>
                <a:ea typeface="+mn-ea"/>
                <a:cs typeface="+mn-cs"/>
              </a:rPr>
              <a:t>Transit</a:t>
            </a:r>
            <a:r>
              <a:rPr lang="en-US" sz="1200" u="sng" kern="1200" baseline="0" dirty="0" smtClean="0">
                <a:solidFill>
                  <a:schemeClr val="tx1"/>
                </a:solidFill>
                <a:latin typeface="+mn-lt"/>
                <a:ea typeface="+mn-ea"/>
                <a:cs typeface="+mn-cs"/>
              </a:rPr>
              <a:t> Signal Priority</a:t>
            </a:r>
          </a:p>
          <a:p>
            <a:r>
              <a:rPr lang="en-US" sz="1200" u="none" kern="1200" baseline="0" dirty="0" smtClean="0">
                <a:solidFill>
                  <a:schemeClr val="tx1"/>
                </a:solidFill>
                <a:latin typeface="+mn-lt"/>
                <a:ea typeface="+mn-ea"/>
                <a:cs typeface="+mn-cs"/>
              </a:rPr>
              <a:t>Metro has been working with local transportation departments on new standards for TSP that will support implementation of bus priority in many corridors.  </a:t>
            </a:r>
          </a:p>
          <a:p>
            <a:endParaRPr lang="en-US" sz="1200" u="none" kern="1200" baseline="0" dirty="0" smtClean="0">
              <a:solidFill>
                <a:schemeClr val="tx1"/>
              </a:solidFill>
              <a:latin typeface="+mn-lt"/>
              <a:ea typeface="+mn-ea"/>
              <a:cs typeface="+mn-cs"/>
            </a:endParaRPr>
          </a:p>
          <a:p>
            <a:pPr marL="0" marR="0" indent="0" algn="l" defTabSz="912813"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mn-ea"/>
                <a:cs typeface="+mn-cs"/>
              </a:rPr>
              <a:t>The </a:t>
            </a:r>
            <a:r>
              <a:rPr lang="en-US" sz="1200" kern="1200" dirty="0" smtClean="0">
                <a:solidFill>
                  <a:schemeClr val="tx1"/>
                </a:solidFill>
                <a:latin typeface="+mn-lt"/>
                <a:ea typeface="+mn-ea"/>
                <a:cs typeface="+mn-cs"/>
              </a:rPr>
              <a:t>technical specifications </a:t>
            </a:r>
            <a:r>
              <a:rPr lang="en-US" sz="1200" kern="1200" dirty="0" smtClean="0">
                <a:solidFill>
                  <a:schemeClr val="tx1"/>
                </a:solidFill>
                <a:latin typeface="+mn-lt"/>
                <a:ea typeface="+mn-ea"/>
                <a:cs typeface="+mn-cs"/>
              </a:rPr>
              <a:t>were</a:t>
            </a:r>
            <a:r>
              <a:rPr lang="en-US" sz="1200" kern="1200" baseline="0" dirty="0" smtClean="0">
                <a:solidFill>
                  <a:schemeClr val="tx1"/>
                </a:solidFill>
                <a:latin typeface="+mn-lt"/>
                <a:ea typeface="+mn-ea"/>
                <a:cs typeface="+mn-cs"/>
              </a:rPr>
              <a:t> released to jurisdictions on April 12th </a:t>
            </a:r>
            <a:r>
              <a:rPr lang="en-US" sz="1200" kern="1200" baseline="0" dirty="0" smtClean="0">
                <a:solidFill>
                  <a:schemeClr val="tx1"/>
                </a:solidFill>
                <a:latin typeface="+mn-lt"/>
                <a:ea typeface="+mn-ea"/>
                <a:cs typeface="+mn-cs"/>
              </a:rPr>
              <a:t>and design specifications </a:t>
            </a:r>
            <a:r>
              <a:rPr lang="en-US" sz="1200" kern="1200" baseline="0" dirty="0" smtClean="0">
                <a:solidFill>
                  <a:schemeClr val="tx1"/>
                </a:solidFill>
                <a:latin typeface="+mn-lt"/>
                <a:ea typeface="+mn-ea"/>
                <a:cs typeface="+mn-cs"/>
              </a:rPr>
              <a:t>will be completed and distributed by May 15</a:t>
            </a:r>
            <a:r>
              <a:rPr lang="en-US" sz="1200" kern="1200" baseline="30000" dirty="0" smtClean="0">
                <a:solidFill>
                  <a:schemeClr val="tx1"/>
                </a:solidFill>
                <a:latin typeface="+mn-lt"/>
                <a:ea typeface="+mn-ea"/>
                <a:cs typeface="+mn-cs"/>
              </a:rPr>
              <a:t>th</a:t>
            </a:r>
            <a:r>
              <a:rPr lang="en-US" sz="1200" kern="1200" baseline="0" dirty="0" smtClean="0">
                <a:solidFill>
                  <a:schemeClr val="tx1"/>
                </a:solidFill>
                <a:latin typeface="+mn-lt"/>
                <a:ea typeface="+mn-ea"/>
                <a:cs typeface="+mn-cs"/>
              </a:rPr>
              <a:t>.</a:t>
            </a:r>
            <a:endParaRPr lang="en-US" sz="1200" kern="1200" dirty="0" smtClean="0">
              <a:solidFill>
                <a:schemeClr val="tx1"/>
              </a:solidFill>
              <a:latin typeface="+mn-lt"/>
              <a:ea typeface="+mn-ea"/>
              <a:cs typeface="+mn-cs"/>
            </a:endParaRPr>
          </a:p>
          <a:p>
            <a:endParaRPr lang="en-US" sz="1200" u="none"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WMATA’s TSP installation is a portion of a TIGER Grant awarded to the National Capital Region. In addition to the VA Route 7 corridor, up to six additional corridors within the region are identified for TSP implementation consisting of up to 80 additional signalized intersections and are within various jurisdictions in the Washington DC area.</a:t>
            </a:r>
            <a:endParaRPr lang="en-US" sz="1200" u="none" kern="1200" baseline="0" dirty="0" smtClean="0">
              <a:solidFill>
                <a:schemeClr val="tx1"/>
              </a:solidFill>
              <a:latin typeface="+mn-lt"/>
              <a:ea typeface="+mn-ea"/>
              <a:cs typeface="+mn-cs"/>
            </a:endParaRPr>
          </a:p>
          <a:p>
            <a:endParaRPr lang="en-US" sz="1200" kern="1200" baseline="0" dirty="0" smtClean="0">
              <a:solidFill>
                <a:srgbClr val="FF0000"/>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pPr>
              <a:defRPr/>
            </a:pPr>
            <a:fld id="{084A95C8-CCA5-4B80-AEC6-77768023674E}"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u="sng" dirty="0" smtClean="0"/>
              <a:t>Improved Operations,</a:t>
            </a:r>
            <a:r>
              <a:rPr lang="en-US" u="sng" baseline="0" dirty="0" smtClean="0"/>
              <a:t> Safety, and comfort</a:t>
            </a:r>
          </a:p>
          <a:p>
            <a:pPr>
              <a:buFont typeface="Arial" pitchFamily="34" charset="0"/>
              <a:buChar char="•"/>
            </a:pPr>
            <a:r>
              <a:rPr lang="en-US" u="none" baseline="0" dirty="0" smtClean="0"/>
              <a:t>Customer service training for operators to improve communications with customers and assistance in avoiding confrontations is well under way with 46% of our operators having completed the training over the past 4 months.  This program has been requested by local systems and others as it is proving to be very well received</a:t>
            </a:r>
          </a:p>
          <a:p>
            <a:pPr>
              <a:buFont typeface="Arial" pitchFamily="34" charset="0"/>
              <a:buChar char="•"/>
            </a:pPr>
            <a:endParaRPr lang="en-US" u="none" baseline="0" dirty="0" smtClean="0"/>
          </a:p>
          <a:p>
            <a:pPr>
              <a:buFont typeface="Arial" pitchFamily="34" charset="0"/>
              <a:buChar char="•"/>
            </a:pPr>
            <a:r>
              <a:rPr lang="en-US" u="none" baseline="0" dirty="0" smtClean="0"/>
              <a:t> CCTV cameras in all buses by July (currently short 30)</a:t>
            </a:r>
            <a:endParaRPr lang="en-US" u="none" dirty="0" smtClean="0"/>
          </a:p>
          <a:p>
            <a:endParaRPr lang="en-US" u="sng" dirty="0" smtClean="0"/>
          </a:p>
          <a:p>
            <a:r>
              <a:rPr lang="en-US" u="sng" dirty="0" smtClean="0"/>
              <a:t>Improved Facilities</a:t>
            </a:r>
          </a:p>
          <a:p>
            <a:pPr>
              <a:buFont typeface="Arial" pitchFamily="34" charset="0"/>
              <a:buChar char="•"/>
            </a:pPr>
            <a:r>
              <a:rPr lang="en-US" u="none" baseline="0" dirty="0" smtClean="0"/>
              <a:t>  Recent opening of Shepherd Parkway </a:t>
            </a:r>
            <a:r>
              <a:rPr lang="en-US" u="none" baseline="0" dirty="0" err="1" smtClean="0"/>
              <a:t>Metrobus</a:t>
            </a:r>
            <a:r>
              <a:rPr lang="en-US" u="none" baseline="0" dirty="0" smtClean="0"/>
              <a:t> facility; Metro’s first new bus facility since 1989.  </a:t>
            </a:r>
            <a:r>
              <a:rPr lang="en-US" dirty="0" smtClean="0"/>
              <a:t>The Shepherd Parkway facility consists of a maintenance and administration building, maintenance bays for repairs, inspections and servicing, bus wash, fueling station, and parking and storage for up to 250 buses.</a:t>
            </a:r>
          </a:p>
          <a:p>
            <a:pPr>
              <a:buFont typeface="Arial" pitchFamily="34" charset="0"/>
              <a:buChar char="•"/>
            </a:pPr>
            <a:r>
              <a:rPr lang="en-US" u="none" dirty="0" smtClean="0"/>
              <a:t>  Plans to replace Royal Street</a:t>
            </a:r>
          </a:p>
          <a:p>
            <a:endParaRPr lang="en-US" u="sng" dirty="0" smtClean="0"/>
          </a:p>
          <a:p>
            <a:r>
              <a:rPr lang="en-US" u="sng" dirty="0" smtClean="0"/>
              <a:t>Improved On-Time Performance</a:t>
            </a:r>
          </a:p>
          <a:p>
            <a:pPr>
              <a:buFont typeface="Arial" pitchFamily="34" charset="0"/>
              <a:buChar char="•"/>
            </a:pPr>
            <a:r>
              <a:rPr lang="en-US" u="none" dirty="0" smtClean="0"/>
              <a:t> OTP</a:t>
            </a:r>
            <a:r>
              <a:rPr lang="en-US" u="none" baseline="0" dirty="0" smtClean="0"/>
              <a:t> has been improving and is currently ~78%</a:t>
            </a:r>
          </a:p>
          <a:p>
            <a:pPr>
              <a:buFont typeface="Arial" pitchFamily="34" charset="0"/>
              <a:buChar char="•"/>
            </a:pPr>
            <a:endParaRPr lang="en-US" u="none" dirty="0" smtClean="0"/>
          </a:p>
          <a:p>
            <a:pPr marL="0" marR="0" indent="0" algn="l" defTabSz="912813" rtl="0" eaLnBrk="0" fontAlgn="base" latinLnBrk="0" hangingPunct="0">
              <a:lnSpc>
                <a:spcPct val="100000"/>
              </a:lnSpc>
              <a:spcBef>
                <a:spcPct val="30000"/>
              </a:spcBef>
              <a:spcAft>
                <a:spcPct val="0"/>
              </a:spcAft>
              <a:buClrTx/>
              <a:buSzTx/>
              <a:buFontTx/>
              <a:buNone/>
              <a:tabLst/>
              <a:defRPr/>
            </a:pPr>
            <a:r>
              <a:rPr lang="en-US" sz="1200" u="sng" dirty="0" smtClean="0">
                <a:solidFill>
                  <a:schemeClr val="tx1"/>
                </a:solidFill>
                <a:latin typeface="Tahoma" pitchFamily="34" charset="0"/>
                <a:cs typeface="Tahoma" pitchFamily="34" charset="0"/>
              </a:rPr>
              <a:t>Improved Service Quality</a:t>
            </a:r>
          </a:p>
          <a:p>
            <a:pPr>
              <a:buFont typeface="Arial" pitchFamily="34" charset="0"/>
              <a:buChar char="•"/>
            </a:pPr>
            <a:r>
              <a:rPr lang="en-US" u="none" baseline="0" dirty="0" smtClean="0"/>
              <a:t>  </a:t>
            </a:r>
            <a:r>
              <a:rPr lang="en-US" u="none" baseline="0" dirty="0" smtClean="0"/>
              <a:t>$4M invested this fiscal year to improve running times, reduce congestion on routes throughout the system.  Limited stop services have been added to the K9 in MD and the A9 in the District.  </a:t>
            </a:r>
            <a:endParaRPr lang="en-US" u="none" baseline="0" dirty="0" smtClean="0"/>
          </a:p>
          <a:p>
            <a:r>
              <a:rPr lang="en-US" u="sng" dirty="0" smtClean="0"/>
              <a:t>Improved</a:t>
            </a:r>
            <a:r>
              <a:rPr lang="en-US" u="sng" baseline="0" dirty="0" smtClean="0"/>
              <a:t> Customer Interaction</a:t>
            </a:r>
          </a:p>
          <a:p>
            <a:r>
              <a:rPr lang="en-US" baseline="0" dirty="0" smtClean="0"/>
              <a:t>Metro has recently conducted extensive outreach for the Board’s strategic planning effort:</a:t>
            </a:r>
          </a:p>
          <a:p>
            <a:pPr>
              <a:buFont typeface="Arial" pitchFamily="34" charset="0"/>
              <a:buChar char="•"/>
            </a:pPr>
            <a:r>
              <a:rPr lang="en-US" baseline="0" dirty="0" smtClean="0"/>
              <a:t>  Four in-person Momentum forums held (120 people)</a:t>
            </a:r>
          </a:p>
          <a:p>
            <a:pPr>
              <a:buFont typeface="Arial" pitchFamily="34" charset="0"/>
              <a:buChar char="•"/>
            </a:pPr>
            <a:r>
              <a:rPr lang="en-US" baseline="0" dirty="0" smtClean="0"/>
              <a:t>  Online crowd-sourcing tool (</a:t>
            </a:r>
            <a:r>
              <a:rPr lang="en-US" baseline="0" dirty="0" err="1" smtClean="0"/>
              <a:t>MindMixer</a:t>
            </a:r>
            <a:r>
              <a:rPr lang="en-US" baseline="0" dirty="0" smtClean="0"/>
              <a:t>) has received 13,700 visits, 8,500 from different users</a:t>
            </a:r>
          </a:p>
          <a:p>
            <a:pPr>
              <a:buFont typeface="Arial" pitchFamily="34" charset="0"/>
              <a:buChar char="•"/>
            </a:pPr>
            <a:r>
              <a:rPr lang="en-US" baseline="0" dirty="0" smtClean="0"/>
              <a:t>  Online survey was sent to bus and rail riders with 3000 responses received; Survey was also conducted at various regional bus-stops</a:t>
            </a:r>
          </a:p>
          <a:p>
            <a:pPr>
              <a:buFont typeface="Arial" pitchFamily="34" charset="0"/>
              <a:buChar char="•"/>
            </a:pPr>
            <a:r>
              <a:rPr lang="en-US" baseline="0" dirty="0" smtClean="0"/>
              <a:t>  The Washington Post and Metro conducted an on-the-record forum with 150 attendees, reaching 1,200 online viewers and 1.5M daily readers</a:t>
            </a:r>
          </a:p>
          <a:p>
            <a:pPr>
              <a:buFont typeface="Arial" pitchFamily="34" charset="0"/>
              <a:buChar char="•"/>
            </a:pPr>
            <a:r>
              <a:rPr lang="en-US" baseline="0" dirty="0" smtClean="0"/>
              <a:t>  To encourage widespread input, Metro launched a “Big Idea” advertising campaign which appeared in 17 local media outlets</a:t>
            </a:r>
            <a:endParaRPr lang="en-US" dirty="0"/>
          </a:p>
        </p:txBody>
      </p:sp>
      <p:sp>
        <p:nvSpPr>
          <p:cNvPr id="4" name="Slide Number Placeholder 3"/>
          <p:cNvSpPr>
            <a:spLocks noGrp="1"/>
          </p:cNvSpPr>
          <p:nvPr>
            <p:ph type="sldNum" sz="quarter" idx="10"/>
          </p:nvPr>
        </p:nvSpPr>
        <p:spPr/>
        <p:txBody>
          <a:bodyPr/>
          <a:lstStyle/>
          <a:p>
            <a:pPr>
              <a:defRPr/>
            </a:pPr>
            <a:fld id="{084A95C8-CCA5-4B80-AEC6-77768023674E}"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40507" y="4191000"/>
            <a:ext cx="6553199" cy="4953000"/>
          </a:xfrm>
        </p:spPr>
        <p:txBody>
          <a:bodyPr>
            <a:noAutofit/>
          </a:bodyPr>
          <a:lstStyle/>
          <a:p>
            <a:pPr marL="0" marR="0" lvl="1" indent="0" algn="l" defTabSz="912813" rtl="0" eaLnBrk="0" fontAlgn="base" latinLnBrk="0" hangingPunct="0">
              <a:lnSpc>
                <a:spcPct val="100000"/>
              </a:lnSpc>
              <a:spcBef>
                <a:spcPct val="30000"/>
              </a:spcBef>
              <a:spcAft>
                <a:spcPct val="0"/>
              </a:spcAft>
              <a:buClrTx/>
              <a:buSzTx/>
              <a:buFontTx/>
              <a:buNone/>
              <a:tabLst/>
              <a:defRPr/>
            </a:pPr>
            <a:r>
              <a:rPr lang="en-US" sz="1000" u="sng" dirty="0" smtClean="0">
                <a:latin typeface="+mn-lt"/>
                <a:cs typeface="Tahoma" pitchFamily="34" charset="0"/>
              </a:rPr>
              <a:t>Regional Bus</a:t>
            </a:r>
            <a:r>
              <a:rPr lang="en-US" sz="1000" u="sng" baseline="0" dirty="0" smtClean="0">
                <a:latin typeface="+mn-lt"/>
                <a:cs typeface="Tahoma" pitchFamily="34" charset="0"/>
              </a:rPr>
              <a:t> Study</a:t>
            </a:r>
          </a:p>
          <a:p>
            <a:pPr marL="0" marR="0" lvl="1" indent="0" algn="l" defTabSz="912813" rtl="0" eaLnBrk="0" fontAlgn="base" latinLnBrk="0" hangingPunct="0">
              <a:lnSpc>
                <a:spcPct val="100000"/>
              </a:lnSpc>
              <a:spcBef>
                <a:spcPct val="30000"/>
              </a:spcBef>
              <a:spcAft>
                <a:spcPct val="0"/>
              </a:spcAft>
              <a:buClrTx/>
              <a:buSzTx/>
              <a:buFont typeface="Arial" pitchFamily="34" charset="0"/>
              <a:buChar char="•"/>
              <a:tabLst/>
              <a:defRPr/>
            </a:pPr>
            <a:r>
              <a:rPr lang="en-US" sz="1000" u="none" baseline="0" dirty="0" smtClean="0">
                <a:latin typeface="+mn-lt"/>
                <a:cs typeface="Tahoma" pitchFamily="34" charset="0"/>
              </a:rPr>
              <a:t>  Plan completed in 2003 by WMATA in cooperation with jurisdictions in the service area.  The plan addresses both short and long term requirements for regional and non-regional bus service.</a:t>
            </a:r>
            <a:endParaRPr lang="en-US" sz="1000" u="none" dirty="0" smtClean="0">
              <a:latin typeface="+mn-lt"/>
              <a:cs typeface="Tahoma" pitchFamily="34" charset="0"/>
            </a:endParaRPr>
          </a:p>
          <a:p>
            <a:pPr marL="0" marR="0" lvl="1" indent="0" algn="l" defTabSz="912813" rtl="0" eaLnBrk="0" fontAlgn="base" latinLnBrk="0" hangingPunct="0">
              <a:lnSpc>
                <a:spcPct val="100000"/>
              </a:lnSpc>
              <a:spcBef>
                <a:spcPct val="30000"/>
              </a:spcBef>
              <a:spcAft>
                <a:spcPct val="0"/>
              </a:spcAft>
              <a:buClrTx/>
              <a:buSzTx/>
              <a:buFontTx/>
              <a:buNone/>
              <a:tabLst/>
              <a:defRPr/>
            </a:pPr>
            <a:r>
              <a:rPr lang="en-US" sz="1000" u="sng" dirty="0" smtClean="0">
                <a:latin typeface="+mn-lt"/>
                <a:cs typeface="Tahoma" pitchFamily="34" charset="0"/>
              </a:rPr>
              <a:t>Priority Corridor Network </a:t>
            </a:r>
          </a:p>
          <a:p>
            <a:pPr marL="0" marR="0" lvl="1" indent="0" algn="l" defTabSz="912813" rtl="0" eaLnBrk="0" fontAlgn="base" latinLnBrk="0" hangingPunct="0">
              <a:lnSpc>
                <a:spcPct val="100000"/>
              </a:lnSpc>
              <a:spcBef>
                <a:spcPct val="30000"/>
              </a:spcBef>
              <a:spcAft>
                <a:spcPct val="0"/>
              </a:spcAft>
              <a:buClrTx/>
              <a:buSzTx/>
              <a:tabLst/>
              <a:defRPr/>
            </a:pPr>
            <a:r>
              <a:rPr lang="en-US" sz="1000" u="none" dirty="0" smtClean="0">
                <a:latin typeface="+mn-lt"/>
                <a:cs typeface="Tahoma" pitchFamily="34" charset="0"/>
              </a:rPr>
              <a:t>Metro</a:t>
            </a:r>
            <a:r>
              <a:rPr lang="en-US" sz="1000" u="none" baseline="0" dirty="0" smtClean="0">
                <a:latin typeface="+mn-lt"/>
                <a:cs typeface="Tahoma" pitchFamily="34" charset="0"/>
              </a:rPr>
              <a:t> developed the PCN, a set of strategies to improve bus service along 24 corridors which transport over 50% of </a:t>
            </a:r>
            <a:r>
              <a:rPr lang="en-US" sz="1000" u="none" baseline="0" dirty="0" err="1" smtClean="0">
                <a:latin typeface="+mn-lt"/>
                <a:cs typeface="Tahoma" pitchFamily="34" charset="0"/>
              </a:rPr>
              <a:t>Metrobus</a:t>
            </a:r>
            <a:r>
              <a:rPr lang="en-US" sz="1000" u="none" baseline="0" dirty="0" smtClean="0">
                <a:latin typeface="+mn-lt"/>
                <a:cs typeface="Tahoma" pitchFamily="34" charset="0"/>
              </a:rPr>
              <a:t>’ ridership.   </a:t>
            </a:r>
            <a:r>
              <a:rPr lang="en-US" sz="1000" dirty="0" smtClean="0">
                <a:latin typeface="+mn-lt"/>
              </a:rPr>
              <a:t>Priority treatments</a:t>
            </a:r>
            <a:r>
              <a:rPr lang="en-US" sz="1000" baseline="0" dirty="0" smtClean="0">
                <a:latin typeface="+mn-lt"/>
              </a:rPr>
              <a:t> </a:t>
            </a:r>
            <a:r>
              <a:rPr lang="en-US" sz="1000" dirty="0" smtClean="0">
                <a:latin typeface="+mn-lt"/>
              </a:rPr>
              <a:t>consist of both service adjustments as well as improvements to the </a:t>
            </a:r>
            <a:r>
              <a:rPr lang="en-US" sz="1000" dirty="0" err="1" smtClean="0">
                <a:latin typeface="+mn-lt"/>
              </a:rPr>
              <a:t>runningway</a:t>
            </a:r>
            <a:r>
              <a:rPr lang="en-US" sz="1000" dirty="0" smtClean="0">
                <a:latin typeface="+mn-lt"/>
              </a:rPr>
              <a:t>.  Service adjustments proposed include:</a:t>
            </a:r>
            <a:r>
              <a:rPr lang="en-US" sz="1000" baseline="0" dirty="0" smtClean="0">
                <a:latin typeface="+mn-lt"/>
              </a:rPr>
              <a:t> </a:t>
            </a:r>
            <a:r>
              <a:rPr lang="en-US" sz="1000" dirty="0" smtClean="0">
                <a:latin typeface="+mn-lt"/>
              </a:rPr>
              <a:t>restructured routes and schedules, skip-stop operations</a:t>
            </a:r>
            <a:r>
              <a:rPr lang="en-US" sz="1000" baseline="0" dirty="0" smtClean="0">
                <a:latin typeface="+mn-lt"/>
              </a:rPr>
              <a:t> </a:t>
            </a:r>
            <a:r>
              <a:rPr lang="en-US" sz="1000" u="none" dirty="0" smtClean="0">
                <a:latin typeface="+mn-lt"/>
              </a:rPr>
              <a:t>and additional service overlays.  </a:t>
            </a:r>
            <a:r>
              <a:rPr lang="en-US" sz="1000" u="none" dirty="0" err="1" smtClean="0">
                <a:latin typeface="+mn-lt"/>
              </a:rPr>
              <a:t>Runningway</a:t>
            </a:r>
            <a:r>
              <a:rPr lang="en-US" sz="1000" u="none" dirty="0" smtClean="0">
                <a:latin typeface="+mn-lt"/>
              </a:rPr>
              <a:t> improvements could include bus lanes, transit</a:t>
            </a:r>
            <a:r>
              <a:rPr lang="en-US" sz="1000" u="none" baseline="0" dirty="0" smtClean="0">
                <a:latin typeface="+mn-lt"/>
              </a:rPr>
              <a:t> signal priority, queue jumpers, bus stop location, and off-board fare payment </a:t>
            </a:r>
            <a:r>
              <a:rPr lang="en-US" sz="1000" dirty="0" smtClean="0">
                <a:latin typeface="+mn-lt"/>
              </a:rPr>
              <a:t>systems.</a:t>
            </a:r>
          </a:p>
          <a:p>
            <a:pPr marL="0" marR="0" lvl="1" indent="0" algn="l" defTabSz="912813" rtl="0" eaLnBrk="0" fontAlgn="base" latinLnBrk="0" hangingPunct="0">
              <a:lnSpc>
                <a:spcPct val="100000"/>
              </a:lnSpc>
              <a:spcBef>
                <a:spcPct val="30000"/>
              </a:spcBef>
              <a:spcAft>
                <a:spcPct val="0"/>
              </a:spcAft>
              <a:buClrTx/>
              <a:buSzTx/>
              <a:tabLst/>
              <a:defRPr/>
            </a:pPr>
            <a:r>
              <a:rPr lang="en-US" sz="1000" u="none" dirty="0" smtClean="0">
                <a:latin typeface="+mn-lt"/>
                <a:cs typeface="Tahoma" pitchFamily="34" charset="0"/>
              </a:rPr>
              <a:t>Planning</a:t>
            </a:r>
            <a:r>
              <a:rPr lang="en-US" sz="1000" u="none" baseline="0" dirty="0" smtClean="0">
                <a:latin typeface="+mn-lt"/>
                <a:cs typeface="Tahoma" pitchFamily="34" charset="0"/>
              </a:rPr>
              <a:t> studies have been completed or are underway on 17 of the 24 corridors.  Service improvements have been implemented on over half, and  Metro has introduced new limited-stop Metro Extra service in five of those corridors.  Improvements have been made to bus stops, signs, maps, and customer information displays.  </a:t>
            </a:r>
          </a:p>
          <a:p>
            <a:pPr marL="0" marR="0" lvl="1" indent="0" algn="l" defTabSz="912813" rtl="0" eaLnBrk="0" fontAlgn="base" latinLnBrk="0" hangingPunct="0">
              <a:lnSpc>
                <a:spcPct val="100000"/>
              </a:lnSpc>
              <a:spcBef>
                <a:spcPct val="30000"/>
              </a:spcBef>
              <a:spcAft>
                <a:spcPct val="0"/>
              </a:spcAft>
              <a:buClrTx/>
              <a:buSzTx/>
              <a:buFontTx/>
              <a:buNone/>
              <a:tabLst/>
              <a:defRPr/>
            </a:pPr>
            <a:r>
              <a:rPr lang="en-US" sz="1000" u="sng" dirty="0" smtClean="0">
                <a:latin typeface="+mn-lt"/>
                <a:cs typeface="Tahoma" pitchFamily="34" charset="0"/>
              </a:rPr>
              <a:t>Crystal City/Potomac Yard Transit Improvement Project</a:t>
            </a:r>
          </a:p>
          <a:p>
            <a:pPr algn="l">
              <a:buFont typeface="Arial" pitchFamily="34" charset="0"/>
              <a:buChar char="•"/>
            </a:pPr>
            <a:r>
              <a:rPr lang="en-US" sz="1000" dirty="0" smtClean="0"/>
              <a:t>  T</a:t>
            </a:r>
            <a:r>
              <a:rPr lang="en-US" sz="1000" dirty="0" smtClean="0">
                <a:latin typeface="+mn-lt"/>
              </a:rPr>
              <a:t>he goal of the project is to provide high-capacity and high-quality transit service to residents, businesses and visitors in this fast developing corridor, particularly in Potomac Yard and Crystal City where major redevelopment efforts have been undertaken by the County and the City.  Planned transit improvements in the CCPY corridor include bus-only </a:t>
            </a:r>
            <a:r>
              <a:rPr lang="en-US" sz="1000" dirty="0" err="1" smtClean="0">
                <a:latin typeface="+mn-lt"/>
              </a:rPr>
              <a:t>transitway</a:t>
            </a:r>
            <a:r>
              <a:rPr lang="en-US" sz="1000" dirty="0" smtClean="0">
                <a:latin typeface="+mn-lt"/>
              </a:rPr>
              <a:t>, station stops, frequent bus service, and passenger amenities.</a:t>
            </a:r>
            <a:endParaRPr lang="en-US" sz="1000" dirty="0" smtClean="0"/>
          </a:p>
          <a:p>
            <a:pPr algn="l">
              <a:buFont typeface="Arial" pitchFamily="34" charset="0"/>
              <a:buChar char="•"/>
            </a:pPr>
            <a:r>
              <a:rPr lang="en-US" sz="1000" dirty="0" smtClean="0">
                <a:latin typeface="+mn-lt"/>
              </a:rPr>
              <a:t>Recent Branding Study</a:t>
            </a:r>
          </a:p>
          <a:p>
            <a:pPr marL="0" marR="0" lvl="1" indent="0" algn="l" defTabSz="912813" rtl="0" eaLnBrk="0" fontAlgn="base" latinLnBrk="0" hangingPunct="0">
              <a:lnSpc>
                <a:spcPct val="100000"/>
              </a:lnSpc>
              <a:spcBef>
                <a:spcPct val="30000"/>
              </a:spcBef>
              <a:spcAft>
                <a:spcPct val="0"/>
              </a:spcAft>
              <a:buClrTx/>
              <a:buSzTx/>
              <a:buFontTx/>
              <a:buNone/>
              <a:tabLst/>
              <a:defRPr/>
            </a:pPr>
            <a:r>
              <a:rPr lang="en-US" sz="1000" u="sng" dirty="0" smtClean="0">
                <a:latin typeface="+mn-lt"/>
                <a:cs typeface="Tahoma" pitchFamily="34" charset="0"/>
              </a:rPr>
              <a:t>H&amp;I Streets Bus Lane Study</a:t>
            </a:r>
          </a:p>
          <a:p>
            <a:pPr marL="0" marR="0" lvl="1" indent="0" algn="l" defTabSz="912813" rtl="0" eaLnBrk="0" fontAlgn="base" latinLnBrk="0" hangingPunct="0">
              <a:lnSpc>
                <a:spcPct val="100000"/>
              </a:lnSpc>
              <a:spcBef>
                <a:spcPct val="30000"/>
              </a:spcBef>
              <a:spcAft>
                <a:spcPct val="0"/>
              </a:spcAft>
              <a:buClrTx/>
              <a:buSzTx/>
              <a:buFont typeface="Arial" pitchFamily="34" charset="0"/>
              <a:buChar char="•"/>
              <a:tabLst/>
              <a:defRPr/>
            </a:pPr>
            <a:r>
              <a:rPr lang="en-US" sz="1000" u="none" dirty="0" smtClean="0">
                <a:latin typeface="+mn-lt"/>
                <a:cs typeface="Tahoma" pitchFamily="34" charset="0"/>
              </a:rPr>
              <a:t>  The purpose of the study</a:t>
            </a:r>
            <a:r>
              <a:rPr lang="en-US" sz="1000" u="none" baseline="0" dirty="0" smtClean="0">
                <a:latin typeface="+mn-lt"/>
                <a:cs typeface="Tahoma" pitchFamily="34" charset="0"/>
              </a:rPr>
              <a:t> is to assess transit operability and traffic impacts on H and I Streets in order to </a:t>
            </a:r>
            <a:r>
              <a:rPr lang="en-US" sz="1000" dirty="0" smtClean="0">
                <a:latin typeface="+mn-lt"/>
                <a:cs typeface="Tahoma" pitchFamily="34" charset="0"/>
              </a:rPr>
              <a:t>develop alternatives for the H/I Bus Lane, a project in the region’s Constrained Long Rang Plan in collaboration with DDOT.  </a:t>
            </a:r>
          </a:p>
          <a:p>
            <a:pPr marL="0" marR="0" lvl="1" indent="0" algn="l" defTabSz="912813" rtl="0" eaLnBrk="0" fontAlgn="base" latinLnBrk="0" hangingPunct="0">
              <a:lnSpc>
                <a:spcPct val="100000"/>
              </a:lnSpc>
              <a:spcBef>
                <a:spcPct val="30000"/>
              </a:spcBef>
              <a:spcAft>
                <a:spcPct val="0"/>
              </a:spcAft>
              <a:buClrTx/>
              <a:buSzTx/>
              <a:buFont typeface="Arial" pitchFamily="34" charset="0"/>
              <a:buChar char="•"/>
              <a:tabLst/>
              <a:defRPr/>
            </a:pPr>
            <a:r>
              <a:rPr lang="en-US" sz="1000" dirty="0" smtClean="0">
                <a:latin typeface="+mn-lt"/>
                <a:cs typeface="Tahoma" pitchFamily="34" charset="0"/>
              </a:rPr>
              <a:t>  H and I Streets are highly congested, severely affecting bus operations</a:t>
            </a:r>
            <a:r>
              <a:rPr lang="en-US" sz="1000" baseline="0" dirty="0" smtClean="0">
                <a:latin typeface="+mn-lt"/>
                <a:cs typeface="Tahoma" pitchFamily="34" charset="0"/>
              </a:rPr>
              <a:t> - </a:t>
            </a:r>
            <a:r>
              <a:rPr lang="en-US" sz="1000" kern="1200" dirty="0" smtClean="0">
                <a:latin typeface="+mn-lt"/>
                <a:ea typeface="+mn-ea"/>
                <a:cs typeface="+mn-cs"/>
              </a:rPr>
              <a:t>26 </a:t>
            </a:r>
            <a:r>
              <a:rPr lang="en-US" sz="1000" kern="1200" dirty="0" err="1" smtClean="0">
                <a:latin typeface="+mn-lt"/>
                <a:ea typeface="+mn-ea"/>
                <a:cs typeface="+mn-cs"/>
              </a:rPr>
              <a:t>Metrobus</a:t>
            </a:r>
            <a:r>
              <a:rPr lang="en-US" sz="1000" kern="1200" dirty="0" smtClean="0">
                <a:latin typeface="+mn-lt"/>
                <a:ea typeface="+mn-ea"/>
                <a:cs typeface="+mn-cs"/>
              </a:rPr>
              <a:t> routes and eight commute</a:t>
            </a:r>
            <a:r>
              <a:rPr lang="en-US" sz="1000" kern="1200" baseline="0" dirty="0" smtClean="0">
                <a:latin typeface="+mn-lt"/>
                <a:ea typeface="+mn-ea"/>
                <a:cs typeface="+mn-cs"/>
              </a:rPr>
              <a:t>r </a:t>
            </a:r>
            <a:r>
              <a:rPr lang="en-US" sz="1000" kern="1200" dirty="0" smtClean="0">
                <a:latin typeface="+mn-lt"/>
                <a:ea typeface="+mn-ea"/>
                <a:cs typeface="+mn-cs"/>
              </a:rPr>
              <a:t>bus routes.</a:t>
            </a:r>
            <a:r>
              <a:rPr lang="en-US" sz="1000" kern="1200" baseline="0" dirty="0" smtClean="0">
                <a:latin typeface="+mn-lt"/>
                <a:ea typeface="+mn-ea"/>
                <a:cs typeface="+mn-cs"/>
              </a:rPr>
              <a:t>  </a:t>
            </a:r>
            <a:r>
              <a:rPr lang="en-US" sz="1000" dirty="0" smtClean="0">
                <a:latin typeface="+mn-lt"/>
                <a:cs typeface="Tahoma" pitchFamily="34" charset="0"/>
              </a:rPr>
              <a:t>Buses carry 40% of person throughput at 5% of vehicle traffic in the peak hour,</a:t>
            </a:r>
            <a:r>
              <a:rPr lang="en-US" sz="1000" baseline="0" dirty="0" smtClean="0">
                <a:latin typeface="+mn-lt"/>
                <a:cs typeface="Tahoma" pitchFamily="34" charset="0"/>
              </a:rPr>
              <a:t> and travel at 40-50% of vehicular speed. Bus-only lanes would increase their speed and reliability. </a:t>
            </a:r>
            <a:endParaRPr lang="en-US" sz="1000" dirty="0" smtClean="0">
              <a:latin typeface="+mn-lt"/>
            </a:endParaRPr>
          </a:p>
          <a:p>
            <a:pPr algn="l"/>
            <a:r>
              <a:rPr lang="en-US" sz="1000" u="sng" dirty="0" smtClean="0"/>
              <a:t>Service Evaluations</a:t>
            </a:r>
          </a:p>
          <a:p>
            <a:pPr algn="l"/>
            <a:r>
              <a:rPr lang="en-US" sz="1000" dirty="0" smtClean="0"/>
              <a:t>Monitor</a:t>
            </a:r>
            <a:r>
              <a:rPr lang="en-US" sz="1000" baseline="0" dirty="0" smtClean="0"/>
              <a:t> crowding and on-time performance</a:t>
            </a:r>
            <a:endParaRPr lang="en-US" sz="1000" dirty="0" smtClean="0"/>
          </a:p>
          <a:p>
            <a:pPr algn="l"/>
            <a:r>
              <a:rPr lang="en-US" dirty="0" smtClean="0"/>
              <a:t/>
            </a:r>
            <a:br>
              <a:rPr lang="en-US" dirty="0" smtClean="0"/>
            </a:br>
            <a:r>
              <a:rPr lang="en-US" dirty="0" smtClean="0"/>
              <a:t/>
            </a:r>
            <a:br>
              <a:rPr lang="en-US" dirty="0" smtClean="0"/>
            </a:br>
            <a:endParaRPr lang="en-US" dirty="0" smtClean="0"/>
          </a:p>
          <a:p>
            <a:pPr algn="l"/>
            <a:endParaRPr lang="en-US" dirty="0"/>
          </a:p>
        </p:txBody>
      </p:sp>
      <p:sp>
        <p:nvSpPr>
          <p:cNvPr id="4" name="Slide Number Placeholder 3"/>
          <p:cNvSpPr>
            <a:spLocks noGrp="1"/>
          </p:cNvSpPr>
          <p:nvPr>
            <p:ph type="sldNum" sz="quarter" idx="10"/>
          </p:nvPr>
        </p:nvSpPr>
        <p:spPr/>
        <p:txBody>
          <a:bodyPr/>
          <a:lstStyle/>
          <a:p>
            <a:pPr>
              <a:defRPr/>
            </a:pPr>
            <a:fld id="{084A95C8-CCA5-4B80-AEC6-77768023674E}"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16426"/>
            <a:ext cx="5953124" cy="4498974"/>
          </a:xfrm>
        </p:spPr>
        <p:txBody>
          <a:bodyPr>
            <a:normAutofit fontScale="92500" lnSpcReduction="10000"/>
          </a:bodyPr>
          <a:lstStyle/>
          <a:p>
            <a:pPr marL="0" marR="0" indent="0" algn="l" defTabSz="912813" rtl="0" eaLnBrk="0" fontAlgn="base" latinLnBrk="0" hangingPunct="0">
              <a:lnSpc>
                <a:spcPct val="100000"/>
              </a:lnSpc>
              <a:spcBef>
                <a:spcPct val="30000"/>
              </a:spcBef>
              <a:spcAft>
                <a:spcPct val="0"/>
              </a:spcAft>
              <a:buClrTx/>
              <a:buSzTx/>
              <a:buFontTx/>
              <a:buNone/>
              <a:tabLst/>
              <a:defRPr/>
            </a:pPr>
            <a:r>
              <a:rPr lang="en-US" u="sng" dirty="0" smtClean="0"/>
              <a:t>Traffic congestion/reliability</a:t>
            </a:r>
          </a:p>
          <a:p>
            <a:pPr marL="0" marR="0" indent="0" algn="l" defTabSz="912813" rtl="0" eaLnBrk="0" fontAlgn="base" latinLnBrk="0" hangingPunct="0">
              <a:lnSpc>
                <a:spcPct val="100000"/>
              </a:lnSpc>
              <a:spcBef>
                <a:spcPct val="30000"/>
              </a:spcBef>
              <a:spcAft>
                <a:spcPct val="0"/>
              </a:spcAft>
              <a:buClrTx/>
              <a:buSzTx/>
              <a:buFont typeface="Arial" pitchFamily="34" charset="0"/>
              <a:buChar char="•"/>
              <a:tabLst/>
              <a:defRPr/>
            </a:pPr>
            <a:r>
              <a:rPr lang="en-US" u="none" baseline="0" dirty="0" smtClean="0"/>
              <a:t>  Traffic congestion severely slows the movement of buses throughout the region, and in turn, reduces the reliability and on-time performance of bus operations.  </a:t>
            </a:r>
          </a:p>
          <a:p>
            <a:pPr marL="0" marR="0" indent="0" algn="l" defTabSz="912813" rtl="0" eaLnBrk="0" fontAlgn="base" latinLnBrk="0" hangingPunct="0">
              <a:lnSpc>
                <a:spcPct val="100000"/>
              </a:lnSpc>
              <a:spcBef>
                <a:spcPct val="30000"/>
              </a:spcBef>
              <a:spcAft>
                <a:spcPct val="0"/>
              </a:spcAft>
              <a:buClrTx/>
              <a:buSzTx/>
              <a:buFont typeface="Arial" pitchFamily="34" charset="0"/>
              <a:buChar char="•"/>
              <a:tabLst/>
              <a:defRPr/>
            </a:pPr>
            <a:r>
              <a:rPr lang="en-US" u="none" baseline="0" dirty="0" smtClean="0"/>
              <a:t>  Washington Metropolitan area rated #1 in US for worst traffic </a:t>
            </a:r>
            <a:r>
              <a:rPr lang="en-US" u="none" baseline="0" dirty="0" smtClean="0"/>
              <a:t>congestion</a:t>
            </a:r>
            <a:endParaRPr lang="en-US" u="none" baseline="0" dirty="0" smtClean="0"/>
          </a:p>
          <a:p>
            <a:pPr marL="0" marR="0" indent="0" algn="l" defTabSz="912813" rtl="0" eaLnBrk="0" fontAlgn="base" latinLnBrk="0" hangingPunct="0">
              <a:lnSpc>
                <a:spcPct val="100000"/>
              </a:lnSpc>
              <a:spcBef>
                <a:spcPct val="30000"/>
              </a:spcBef>
              <a:spcAft>
                <a:spcPct val="0"/>
              </a:spcAft>
              <a:buClrTx/>
              <a:buSzTx/>
              <a:buFontTx/>
              <a:buNone/>
              <a:tabLst/>
              <a:defRPr/>
            </a:pPr>
            <a:endParaRPr lang="en-US" u="none" baseline="0" dirty="0" smtClean="0"/>
          </a:p>
          <a:p>
            <a:pPr marL="0" marR="0" indent="0" algn="l" defTabSz="912813" rtl="0" eaLnBrk="0" fontAlgn="base" latinLnBrk="0" hangingPunct="0">
              <a:lnSpc>
                <a:spcPct val="100000"/>
              </a:lnSpc>
              <a:spcBef>
                <a:spcPct val="30000"/>
              </a:spcBef>
              <a:spcAft>
                <a:spcPct val="0"/>
              </a:spcAft>
              <a:buClrTx/>
              <a:buSzTx/>
              <a:buFontTx/>
              <a:buNone/>
              <a:tabLst/>
              <a:defRPr/>
            </a:pPr>
            <a:r>
              <a:rPr lang="en-US" u="sng" dirty="0" smtClean="0"/>
              <a:t>Funding fleet expansion</a:t>
            </a:r>
          </a:p>
          <a:p>
            <a:pPr marL="0" marR="0" indent="0" algn="l" defTabSz="912813" rtl="0" eaLnBrk="0" fontAlgn="base" latinLnBrk="0" hangingPunct="0">
              <a:lnSpc>
                <a:spcPct val="100000"/>
              </a:lnSpc>
              <a:spcBef>
                <a:spcPct val="30000"/>
              </a:spcBef>
              <a:spcAft>
                <a:spcPct val="0"/>
              </a:spcAft>
              <a:buClrTx/>
              <a:buSzTx/>
              <a:buFont typeface="Arial" pitchFamily="34" charset="0"/>
              <a:buChar char="•"/>
              <a:tabLst/>
              <a:defRPr/>
            </a:pPr>
            <a:r>
              <a:rPr lang="en-US" u="none" dirty="0" smtClean="0"/>
              <a:t>  Metro</a:t>
            </a:r>
            <a:r>
              <a:rPr lang="en-US" u="none" baseline="0" dirty="0" smtClean="0"/>
              <a:t> will need to add buses to reduce customer wait times and crowding, but fleet and bus garage capacity is constrained. </a:t>
            </a:r>
            <a:endParaRPr lang="en-US" u="none" dirty="0" smtClean="0"/>
          </a:p>
          <a:p>
            <a:pPr marL="0" marR="0" indent="0" algn="l" defTabSz="912813" rtl="0" eaLnBrk="0" fontAlgn="base" latinLnBrk="0" hangingPunct="0">
              <a:lnSpc>
                <a:spcPct val="100000"/>
              </a:lnSpc>
              <a:spcBef>
                <a:spcPct val="30000"/>
              </a:spcBef>
              <a:spcAft>
                <a:spcPct val="0"/>
              </a:spcAft>
              <a:buClrTx/>
              <a:buSzTx/>
              <a:buFontTx/>
              <a:buNone/>
              <a:tabLst/>
              <a:defRPr/>
            </a:pPr>
            <a:endParaRPr lang="en-US" u="sng" dirty="0" smtClean="0"/>
          </a:p>
          <a:p>
            <a:pPr marL="0" marR="0" indent="0" algn="l" defTabSz="912813" rtl="0" eaLnBrk="0" fontAlgn="base" latinLnBrk="0" hangingPunct="0">
              <a:lnSpc>
                <a:spcPct val="100000"/>
              </a:lnSpc>
              <a:spcBef>
                <a:spcPct val="30000"/>
              </a:spcBef>
              <a:spcAft>
                <a:spcPct val="0"/>
              </a:spcAft>
              <a:buClrTx/>
              <a:buSzTx/>
              <a:buFont typeface="Arial" pitchFamily="34" charset="0"/>
              <a:buChar char="•"/>
              <a:tabLst/>
              <a:defRPr/>
            </a:pPr>
            <a:r>
              <a:rPr lang="en-US" u="none" dirty="0" smtClean="0"/>
              <a:t>  Significant costs</a:t>
            </a:r>
            <a:r>
              <a:rPr lang="en-US" u="none" baseline="0" dirty="0" smtClean="0"/>
              <a:t> needed for garage space to house and maintain the estimated 172 new PCN buses needed to support the full PCN plan </a:t>
            </a:r>
          </a:p>
          <a:p>
            <a:pPr marL="0" marR="0" indent="0" algn="l" defTabSz="912813" rtl="0" eaLnBrk="0" fontAlgn="base" latinLnBrk="0" hangingPunct="0">
              <a:lnSpc>
                <a:spcPct val="100000"/>
              </a:lnSpc>
              <a:spcBef>
                <a:spcPct val="30000"/>
              </a:spcBef>
              <a:spcAft>
                <a:spcPct val="0"/>
              </a:spcAft>
              <a:buClrTx/>
              <a:buSzTx/>
              <a:buFontTx/>
              <a:buNone/>
              <a:tabLst/>
              <a:defRPr/>
            </a:pPr>
            <a:endParaRPr lang="en-US" u="none" dirty="0" smtClean="0"/>
          </a:p>
          <a:p>
            <a:pPr marL="0" marR="0" indent="0" algn="l" defTabSz="912813" rtl="0" eaLnBrk="0" fontAlgn="base" latinLnBrk="0" hangingPunct="0">
              <a:lnSpc>
                <a:spcPct val="100000"/>
              </a:lnSpc>
              <a:spcBef>
                <a:spcPct val="30000"/>
              </a:spcBef>
              <a:spcAft>
                <a:spcPct val="0"/>
              </a:spcAft>
              <a:buClrTx/>
              <a:buSzTx/>
              <a:buFontTx/>
              <a:buNone/>
              <a:tabLst/>
              <a:defRPr/>
            </a:pPr>
            <a:r>
              <a:rPr lang="en-US" u="sng" dirty="0" smtClean="0"/>
              <a:t>Right-of-Way</a:t>
            </a:r>
            <a:r>
              <a:rPr lang="en-US" u="sng" baseline="0" dirty="0" smtClean="0"/>
              <a:t> Issues</a:t>
            </a:r>
            <a:endParaRPr lang="en-US" u="sng" dirty="0" smtClean="0"/>
          </a:p>
          <a:p>
            <a:pPr marL="0" marR="0" indent="0" algn="l" defTabSz="912813"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  While the service adjustments component of the PCN implementation is entirely within the control of Metro, subject to the availability of funding regionally, nearly all </a:t>
            </a:r>
            <a:r>
              <a:rPr lang="en-US" dirty="0" err="1" smtClean="0"/>
              <a:t>runningway</a:t>
            </a:r>
            <a:r>
              <a:rPr lang="en-US" dirty="0" smtClean="0"/>
              <a:t> improvements require cooperation and coordination with the state and local departments of transportation who own and maintain the bus </a:t>
            </a:r>
            <a:r>
              <a:rPr lang="en-US" dirty="0" err="1" smtClean="0"/>
              <a:t>runningway</a:t>
            </a:r>
            <a:r>
              <a:rPr lang="en-US" dirty="0" smtClean="0"/>
              <a:t> and bus stop real estate.</a:t>
            </a:r>
          </a:p>
          <a:p>
            <a:pPr marL="0" marR="0" indent="0" algn="l" defTabSz="912813"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2813"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  Reserving street space exclusively for buses is often</a:t>
            </a:r>
            <a:r>
              <a:rPr lang="en-US" baseline="0" dirty="0" smtClean="0"/>
              <a:t> met with community resistance.  Without a strong partner, the benefits of the PCN will not be fully realized. </a:t>
            </a:r>
          </a:p>
          <a:p>
            <a:pPr marL="0" marR="0" indent="0" algn="l" defTabSz="912813" rtl="0" eaLnBrk="0" fontAlgn="base" latinLnBrk="0" hangingPunct="0">
              <a:lnSpc>
                <a:spcPct val="100000"/>
              </a:lnSpc>
              <a:spcBef>
                <a:spcPct val="30000"/>
              </a:spcBef>
              <a:spcAft>
                <a:spcPct val="0"/>
              </a:spcAft>
              <a:buClrTx/>
              <a:buSzTx/>
              <a:buFont typeface="Arial" pitchFamily="34" charset="0"/>
              <a:buChar char="•"/>
              <a:tabLst/>
              <a:defRPr/>
            </a:pPr>
            <a:endParaRPr lang="en-US" baseline="0" dirty="0" smtClean="0"/>
          </a:p>
          <a:p>
            <a:pPr marL="0" marR="0" indent="0" algn="l" defTabSz="912813" rtl="0" eaLnBrk="0" fontAlgn="base" latinLnBrk="0" hangingPunct="0">
              <a:lnSpc>
                <a:spcPct val="100000"/>
              </a:lnSpc>
              <a:spcBef>
                <a:spcPct val="30000"/>
              </a:spcBef>
              <a:spcAft>
                <a:spcPct val="0"/>
              </a:spcAft>
              <a:buClrTx/>
              <a:buSzTx/>
              <a:buFont typeface="Arial" pitchFamily="34" charset="0"/>
              <a:buNone/>
              <a:tabLst/>
              <a:defRPr/>
            </a:pPr>
            <a:r>
              <a:rPr lang="en-US" u="sng" baseline="0" dirty="0" smtClean="0"/>
              <a:t>Meeting Demand</a:t>
            </a:r>
          </a:p>
          <a:p>
            <a:pPr marL="0" marR="0" indent="0" algn="l" defTabSz="912813"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 Need new facilities where ridership is the greatest</a:t>
            </a:r>
          </a:p>
          <a:p>
            <a:pPr marL="0" marR="0" indent="0" algn="l" defTabSz="912813"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 Gap in fleet supply and demand continues to grow</a:t>
            </a:r>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084A95C8-CCA5-4B80-AEC6-77768023674E}"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84A95C8-CCA5-4B80-AEC6-77768023674E}" type="slidenum">
              <a:rPr lang="en-US" smtClean="0"/>
              <a:pPr>
                <a:defRPr/>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85B66F8-6586-4FC4-8868-5C690D7BF094}" type="datetimeFigureOut">
              <a:rPr lang="en-US"/>
              <a:pPr>
                <a:defRPr/>
              </a:pPr>
              <a:t>4/16/2013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A85E90A-EEB1-4258-99D9-60D857C179EF}"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074CD88-F6DD-4EE5-B841-E400198151DE}" type="datetimeFigureOut">
              <a:rPr lang="en-US"/>
              <a:pPr>
                <a:defRPr/>
              </a:pPr>
              <a:t>4/16/2013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0CD64B9-BE31-4583-B5ED-5A47DECD3111}"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46" indent="0">
              <a:buNone/>
              <a:defRPr sz="1800">
                <a:solidFill>
                  <a:schemeClr val="tx1">
                    <a:tint val="75000"/>
                  </a:schemeClr>
                </a:solidFill>
              </a:defRPr>
            </a:lvl2pPr>
            <a:lvl3pPr marL="914293" indent="0">
              <a:buNone/>
              <a:defRPr sz="1600">
                <a:solidFill>
                  <a:schemeClr val="tx1">
                    <a:tint val="75000"/>
                  </a:schemeClr>
                </a:solidFill>
              </a:defRPr>
            </a:lvl3pPr>
            <a:lvl4pPr marL="1371440" indent="0">
              <a:buNone/>
              <a:defRPr sz="1400">
                <a:solidFill>
                  <a:schemeClr val="tx1">
                    <a:tint val="75000"/>
                  </a:schemeClr>
                </a:solidFill>
              </a:defRPr>
            </a:lvl4pPr>
            <a:lvl5pPr marL="1828586" indent="0">
              <a:buNone/>
              <a:defRPr sz="1400">
                <a:solidFill>
                  <a:schemeClr val="tx1">
                    <a:tint val="75000"/>
                  </a:schemeClr>
                </a:solidFill>
              </a:defRPr>
            </a:lvl5pPr>
            <a:lvl6pPr marL="2285733" indent="0">
              <a:buNone/>
              <a:defRPr sz="1400">
                <a:solidFill>
                  <a:schemeClr val="tx1">
                    <a:tint val="75000"/>
                  </a:schemeClr>
                </a:solidFill>
              </a:defRPr>
            </a:lvl6pPr>
            <a:lvl7pPr marL="2742879" indent="0">
              <a:buNone/>
              <a:defRPr sz="1400">
                <a:solidFill>
                  <a:schemeClr val="tx1">
                    <a:tint val="75000"/>
                  </a:schemeClr>
                </a:solidFill>
              </a:defRPr>
            </a:lvl7pPr>
            <a:lvl8pPr marL="3200026" indent="0">
              <a:buNone/>
              <a:defRPr sz="1400">
                <a:solidFill>
                  <a:schemeClr val="tx1">
                    <a:tint val="75000"/>
                  </a:schemeClr>
                </a:solidFill>
              </a:defRPr>
            </a:lvl8pPr>
            <a:lvl9pPr marL="3657172"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8E2FF6D-5F99-44EE-9254-2315D0466878}" type="datetimeFigureOut">
              <a:rPr lang="en-US"/>
              <a:pPr>
                <a:defRPr/>
              </a:pPr>
              <a:t>4/16/2013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0A6D63-7C00-4808-A00B-2E1B46F6E25F}"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566E22E-2869-4E58-9861-B5C7E3C2EB89}" type="datetimeFigureOut">
              <a:rPr lang="en-US"/>
              <a:pPr>
                <a:defRPr/>
              </a:pPr>
              <a:t>4/16/2013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835EFDA-7111-46BF-B2FC-8D3D095E11EF}"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43D536F-67FA-4347-BC53-4B4079632F77}" type="datetimeFigureOut">
              <a:rPr lang="en-US"/>
              <a:pPr>
                <a:defRPr/>
              </a:pPr>
              <a:t>4/16/2013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20EAEBF-C674-44B1-8BD7-A8113CA91F1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935F693-0D15-4788-9BE0-0963FAB9CB5F}" type="datetimeFigureOut">
              <a:rPr lang="en-US"/>
              <a:pPr>
                <a:defRPr/>
              </a:pPr>
              <a:t>4/16/2013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E107551-82CB-4ADD-9556-B4BE5C1FFA20}"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EC13AD0-ADFD-4ADF-9913-AEE7F94E726E}" type="datetimeFigureOut">
              <a:rPr lang="en-US"/>
              <a:pPr>
                <a:defRPr/>
              </a:pPr>
              <a:t>4/16/2013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389908B-F2A8-421B-97DA-050782F1E369}"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0"/>
            <a:ext cx="3008313" cy="4691063"/>
          </a:xfrm>
        </p:spPr>
        <p:txBody>
          <a:bodyPr/>
          <a:lstStyle>
            <a:lvl1pPr marL="0" indent="0">
              <a:buNone/>
              <a:defRPr sz="1400"/>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743BE6E-B683-4CBE-94D4-3AB73DF8EA25}" type="datetimeFigureOut">
              <a:rPr lang="en-US"/>
              <a:pPr>
                <a:defRPr/>
              </a:pPr>
              <a:t>4/16/2013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876C481-92C1-440B-BC22-318A5C673B13}"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146" indent="0">
              <a:buNone/>
              <a:defRPr sz="2800"/>
            </a:lvl2pPr>
            <a:lvl3pPr marL="914293" indent="0">
              <a:buNone/>
              <a:defRPr sz="2400"/>
            </a:lvl3pPr>
            <a:lvl4pPr marL="1371440" indent="0">
              <a:buNone/>
              <a:defRPr sz="2000"/>
            </a:lvl4pPr>
            <a:lvl5pPr marL="1828586" indent="0">
              <a:buNone/>
              <a:defRPr sz="2000"/>
            </a:lvl5pPr>
            <a:lvl6pPr marL="2285733" indent="0">
              <a:buNone/>
              <a:defRPr sz="2000"/>
            </a:lvl6pPr>
            <a:lvl7pPr marL="2742879" indent="0">
              <a:buNone/>
              <a:defRPr sz="2000"/>
            </a:lvl7pPr>
            <a:lvl8pPr marL="3200026" indent="0">
              <a:buNone/>
              <a:defRPr sz="2000"/>
            </a:lvl8pPr>
            <a:lvl9pPr marL="3657172"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871E601-57B2-44FD-AAE3-3C8E37380FD6}" type="datetimeFigureOut">
              <a:rPr lang="en-US"/>
              <a:pPr>
                <a:defRPr/>
              </a:pPr>
              <a:t>4/16/2013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8522942-801E-4F52-9DE5-7AFF7D7241EF}"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9CCBFF5-7198-4AC6-82F3-63F74B1931CA}" type="datetimeFigureOut">
              <a:rPr lang="en-US"/>
              <a:pPr>
                <a:defRPr/>
              </a:pPr>
              <a:t>4/16/2013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3667CFD-AEA2-4C1A-9DED-7157A9F6B40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C742624-2B90-40EC-8022-005CC5901160}" type="datetimeFigureOut">
              <a:rPr lang="en-US"/>
              <a:pPr>
                <a:defRPr/>
              </a:pPr>
              <a:t>4/16/2013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8841DE-F17B-442A-8399-F881675AAE23}"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29" tIns="45714" rIns="91429" bIns="4571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29" tIns="45714" rIns="91429" bIns="45714" rtlCol="0" anchor="ctr"/>
          <a:lstStyle>
            <a:lvl1pPr algn="l" defTabSz="914293" fontAlgn="auto">
              <a:spcBef>
                <a:spcPts val="0"/>
              </a:spcBef>
              <a:spcAft>
                <a:spcPts val="0"/>
              </a:spcAft>
              <a:defRPr sz="1200">
                <a:solidFill>
                  <a:schemeClr val="tx1">
                    <a:tint val="75000"/>
                  </a:schemeClr>
                </a:solidFill>
                <a:latin typeface="+mn-lt"/>
              </a:defRPr>
            </a:lvl1pPr>
          </a:lstStyle>
          <a:p>
            <a:pPr>
              <a:defRPr/>
            </a:pPr>
            <a:fld id="{0D002E56-89F8-4FC8-BAC7-E80CE9D9339A}" type="datetimeFigureOut">
              <a:rPr lang="en-US"/>
              <a:pPr>
                <a:defRPr/>
              </a:pPr>
              <a:t>4/16/2013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29" tIns="45714" rIns="91429" bIns="45714" rtlCol="0" anchor="ctr"/>
          <a:lstStyle>
            <a:lvl1pPr algn="ctr" defTabSz="914293" fontAlgn="auto">
              <a:spcBef>
                <a:spcPts val="0"/>
              </a:spcBef>
              <a:spcAft>
                <a:spcPts val="0"/>
              </a:spcAft>
              <a:defRPr sz="1200">
                <a:solidFill>
                  <a:schemeClr val="tx1">
                    <a:tint val="75000"/>
                  </a:schemeClr>
                </a:solidFill>
                <a:latin typeface="+mn-lt"/>
              </a:defRPr>
            </a:lvl1pPr>
          </a:lstStyle>
          <a:p>
            <a:pPr>
              <a:defRPr/>
            </a:pPr>
            <a:endParaRPr lang="en-US"/>
          </a:p>
        </p:txBody>
      </p:sp>
      <p:sp>
        <p:nvSpPr>
          <p:cNvPr id="7" name="Rectangle 6"/>
          <p:cNvSpPr/>
          <p:nvPr userDrawn="1"/>
        </p:nvSpPr>
        <p:spPr>
          <a:xfrm rot="16200000">
            <a:off x="1828800" y="-457200"/>
            <a:ext cx="5486400" cy="9144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lgn="ctr" defTabSz="1018705" fontAlgn="auto">
              <a:spcBef>
                <a:spcPts val="0"/>
              </a:spcBef>
              <a:spcAft>
                <a:spcPts val="0"/>
              </a:spcAft>
              <a:defRPr/>
            </a:pPr>
            <a:endParaRPr lang="en-US" dirty="0"/>
          </a:p>
        </p:txBody>
      </p:sp>
      <p:sp>
        <p:nvSpPr>
          <p:cNvPr id="8" name="Rectangle 7"/>
          <p:cNvSpPr/>
          <p:nvPr userDrawn="1"/>
        </p:nvSpPr>
        <p:spPr>
          <a:xfrm rot="16200000">
            <a:off x="4482306" y="-3358356"/>
            <a:ext cx="1303338" cy="802005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lgn="ctr" defTabSz="1018705" fontAlgn="auto">
              <a:spcBef>
                <a:spcPts val="0"/>
              </a:spcBef>
              <a:spcAft>
                <a:spcPts val="0"/>
              </a:spcAft>
              <a:defRPr/>
            </a:pPr>
            <a:endParaRPr lang="en-US" dirty="0"/>
          </a:p>
        </p:txBody>
      </p:sp>
      <p:sp>
        <p:nvSpPr>
          <p:cNvPr id="9" name="Rectangle 8"/>
          <p:cNvSpPr/>
          <p:nvPr userDrawn="1"/>
        </p:nvSpPr>
        <p:spPr>
          <a:xfrm>
            <a:off x="0" y="0"/>
            <a:ext cx="1123950" cy="1303338"/>
          </a:xfrm>
          <a:prstGeom prst="rect">
            <a:avLst/>
          </a:prstGeom>
          <a:solidFill>
            <a:srgbClr val="F7600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lgn="ctr" defTabSz="1018705" fontAlgn="auto">
              <a:spcBef>
                <a:spcPts val="0"/>
              </a:spcBef>
              <a:spcAft>
                <a:spcPts val="0"/>
              </a:spcAft>
              <a:defRPr/>
            </a:pPr>
            <a:endParaRPr lang="en-US" dirty="0"/>
          </a:p>
        </p:txBody>
      </p:sp>
      <p:sp>
        <p:nvSpPr>
          <p:cNvPr id="10" name="Rectangle 9"/>
          <p:cNvSpPr/>
          <p:nvPr userDrawn="1"/>
        </p:nvSpPr>
        <p:spPr>
          <a:xfrm rot="16200000">
            <a:off x="5066506" y="-2647156"/>
            <a:ext cx="134938" cy="8020050"/>
          </a:xfrm>
          <a:prstGeom prst="rect">
            <a:avLst/>
          </a:prstGeom>
          <a:solidFill>
            <a:srgbClr val="7F9BD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lgn="ctr" defTabSz="1018705" fontAlgn="auto">
              <a:spcBef>
                <a:spcPts val="0"/>
              </a:spcBef>
              <a:spcAft>
                <a:spcPts val="0"/>
              </a:spcAft>
              <a:defRPr/>
            </a:pPr>
            <a:endParaRPr lang="en-US" dirty="0"/>
          </a:p>
        </p:txBody>
      </p:sp>
      <p:sp>
        <p:nvSpPr>
          <p:cNvPr id="11" name="Rectangle 10"/>
          <p:cNvSpPr/>
          <p:nvPr userDrawn="1"/>
        </p:nvSpPr>
        <p:spPr>
          <a:xfrm>
            <a:off x="0" y="1295400"/>
            <a:ext cx="1123950" cy="134938"/>
          </a:xfrm>
          <a:prstGeom prst="rect">
            <a:avLst/>
          </a:prstGeom>
          <a:solidFill>
            <a:srgbClr val="FD9A5D"/>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lgn="ctr" defTabSz="1018705" fontAlgn="auto">
              <a:spcBef>
                <a:spcPts val="0"/>
              </a:spcBef>
              <a:spcAft>
                <a:spcPts val="0"/>
              </a:spcAft>
              <a:defRPr/>
            </a:pPr>
            <a:endParaRPr lang="en-US" dirty="0"/>
          </a:p>
        </p:txBody>
      </p:sp>
      <p:sp>
        <p:nvSpPr>
          <p:cNvPr id="31" name="Slide Number Placeholder 5"/>
          <p:cNvSpPr>
            <a:spLocks noGrp="1"/>
          </p:cNvSpPr>
          <p:nvPr>
            <p:ph type="sldNum" sz="quarter" idx="4"/>
          </p:nvPr>
        </p:nvSpPr>
        <p:spPr>
          <a:xfrm>
            <a:off x="6553200" y="6356350"/>
            <a:ext cx="2133600" cy="365125"/>
          </a:xfrm>
          <a:prstGeom prst="rect">
            <a:avLst/>
          </a:prstGeom>
        </p:spPr>
        <p:txBody>
          <a:bodyPr vert="horz" lIns="91429" tIns="45714" rIns="91429" bIns="45714" rtlCol="0" anchor="ctr"/>
          <a:lstStyle>
            <a:lvl1pPr algn="r" defTabSz="914293" fontAlgn="auto">
              <a:spcBef>
                <a:spcPts val="0"/>
              </a:spcBef>
              <a:spcAft>
                <a:spcPts val="0"/>
              </a:spcAft>
              <a:defRPr sz="1200">
                <a:solidFill>
                  <a:schemeClr val="bg1"/>
                </a:solidFill>
                <a:latin typeface="+mn-lt"/>
              </a:defRPr>
            </a:lvl1pPr>
          </a:lstStyle>
          <a:p>
            <a:pPr>
              <a:defRPr/>
            </a:pPr>
            <a:fld id="{50F9E25F-7749-4336-B4FB-6FA239C9B472}" type="slidenum">
              <a:rPr lang="en-US"/>
              <a:pPr>
                <a:defRPr/>
              </a:pPr>
              <a:t>‹#›</a:t>
            </a:fld>
            <a:endParaRPr lang="en-US" dirty="0"/>
          </a:p>
        </p:txBody>
      </p:sp>
      <p:pic>
        <p:nvPicPr>
          <p:cNvPr id="1036" name="Picture 13"/>
          <p:cNvPicPr>
            <a:picLocks noChangeAspect="1" noChangeArrowheads="1"/>
          </p:cNvPicPr>
          <p:nvPr userDrawn="1"/>
        </p:nvPicPr>
        <p:blipFill>
          <a:blip r:embed="rId13" cstate="print"/>
          <a:srcRect/>
          <a:stretch>
            <a:fillRect/>
          </a:stretch>
        </p:blipFill>
        <p:spPr bwMode="auto">
          <a:xfrm>
            <a:off x="149225" y="152400"/>
            <a:ext cx="841375" cy="10668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2813" rtl="0" eaLnBrk="0" fontAlgn="base" hangingPunct="0">
        <a:spcBef>
          <a:spcPct val="0"/>
        </a:spcBef>
        <a:spcAft>
          <a:spcPct val="0"/>
        </a:spcAft>
        <a:defRPr sz="4400" kern="1200">
          <a:solidFill>
            <a:schemeClr val="tx1"/>
          </a:solidFill>
          <a:latin typeface="+mj-lt"/>
          <a:ea typeface="+mj-ea"/>
          <a:cs typeface="+mj-cs"/>
        </a:defRPr>
      </a:lvl1pPr>
      <a:lvl2pPr algn="ctr" defTabSz="912813" rtl="0" eaLnBrk="0" fontAlgn="base" hangingPunct="0">
        <a:spcBef>
          <a:spcPct val="0"/>
        </a:spcBef>
        <a:spcAft>
          <a:spcPct val="0"/>
        </a:spcAft>
        <a:defRPr sz="4400">
          <a:solidFill>
            <a:schemeClr val="tx1"/>
          </a:solidFill>
          <a:latin typeface="Calibri" pitchFamily="34" charset="0"/>
        </a:defRPr>
      </a:lvl2pPr>
      <a:lvl3pPr algn="ctr" defTabSz="912813" rtl="0" eaLnBrk="0" fontAlgn="base" hangingPunct="0">
        <a:spcBef>
          <a:spcPct val="0"/>
        </a:spcBef>
        <a:spcAft>
          <a:spcPct val="0"/>
        </a:spcAft>
        <a:defRPr sz="4400">
          <a:solidFill>
            <a:schemeClr val="tx1"/>
          </a:solidFill>
          <a:latin typeface="Calibri" pitchFamily="34" charset="0"/>
        </a:defRPr>
      </a:lvl3pPr>
      <a:lvl4pPr algn="ctr" defTabSz="912813" rtl="0" eaLnBrk="0" fontAlgn="base" hangingPunct="0">
        <a:spcBef>
          <a:spcPct val="0"/>
        </a:spcBef>
        <a:spcAft>
          <a:spcPct val="0"/>
        </a:spcAft>
        <a:defRPr sz="4400">
          <a:solidFill>
            <a:schemeClr val="tx1"/>
          </a:solidFill>
          <a:latin typeface="Calibri" pitchFamily="34" charset="0"/>
        </a:defRPr>
      </a:lvl4pPr>
      <a:lvl5pPr algn="ctr" defTabSz="912813" rtl="0" eaLnBrk="0" fontAlgn="base" hangingPunct="0">
        <a:spcBef>
          <a:spcPct val="0"/>
        </a:spcBef>
        <a:spcAft>
          <a:spcPct val="0"/>
        </a:spcAft>
        <a:defRPr sz="4400">
          <a:solidFill>
            <a:schemeClr val="tx1"/>
          </a:solidFill>
          <a:latin typeface="Calibri" pitchFamily="34" charset="0"/>
        </a:defRPr>
      </a:lvl5pPr>
      <a:lvl6pPr marL="457200" algn="ctr" defTabSz="912813" rtl="0" fontAlgn="base">
        <a:spcBef>
          <a:spcPct val="0"/>
        </a:spcBef>
        <a:spcAft>
          <a:spcPct val="0"/>
        </a:spcAft>
        <a:defRPr sz="4400">
          <a:solidFill>
            <a:schemeClr val="tx1"/>
          </a:solidFill>
          <a:latin typeface="Calibri" pitchFamily="34" charset="0"/>
        </a:defRPr>
      </a:lvl6pPr>
      <a:lvl7pPr marL="914400" algn="ctr" defTabSz="912813" rtl="0" fontAlgn="base">
        <a:spcBef>
          <a:spcPct val="0"/>
        </a:spcBef>
        <a:spcAft>
          <a:spcPct val="0"/>
        </a:spcAft>
        <a:defRPr sz="4400">
          <a:solidFill>
            <a:schemeClr val="tx1"/>
          </a:solidFill>
          <a:latin typeface="Calibri" pitchFamily="34" charset="0"/>
        </a:defRPr>
      </a:lvl7pPr>
      <a:lvl8pPr marL="1371600" algn="ctr" defTabSz="912813" rtl="0" fontAlgn="base">
        <a:spcBef>
          <a:spcPct val="0"/>
        </a:spcBef>
        <a:spcAft>
          <a:spcPct val="0"/>
        </a:spcAft>
        <a:defRPr sz="4400">
          <a:solidFill>
            <a:schemeClr val="tx1"/>
          </a:solidFill>
          <a:latin typeface="Calibri" pitchFamily="34" charset="0"/>
        </a:defRPr>
      </a:lvl8pPr>
      <a:lvl9pPr marL="1828800" algn="ctr" defTabSz="912813" rtl="0" fontAlgn="base">
        <a:spcBef>
          <a:spcPct val="0"/>
        </a:spcBef>
        <a:spcAft>
          <a:spcPct val="0"/>
        </a:spcAft>
        <a:defRPr sz="4400">
          <a:solidFill>
            <a:schemeClr val="tx1"/>
          </a:solidFill>
          <a:latin typeface="Calibri" pitchFamily="34" charset="0"/>
        </a:defRPr>
      </a:lvl9pPr>
    </p:titleStyle>
    <p:bodyStyle>
      <a:lvl1pPr marL="341313" indent="-341313" algn="l" defTabSz="912813"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defTabSz="912813"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defTabSz="912813"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intranet/photo_archive/bus/Next%20Bus%20Event-%20Pentagon%20050207%20052.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7"/>
          <p:cNvSpPr>
            <a:spLocks noChangeArrowheads="1"/>
          </p:cNvSpPr>
          <p:nvPr/>
        </p:nvSpPr>
        <p:spPr bwMode="auto">
          <a:xfrm>
            <a:off x="1592263" y="2252663"/>
            <a:ext cx="7399337" cy="3046988"/>
          </a:xfrm>
          <a:prstGeom prst="rect">
            <a:avLst/>
          </a:prstGeom>
          <a:noFill/>
          <a:ln w="9525">
            <a:noFill/>
            <a:miter lim="800000"/>
            <a:headEnd/>
            <a:tailEnd/>
          </a:ln>
        </p:spPr>
        <p:txBody>
          <a:bodyPr lIns="0" tIns="0" rIns="0" bIns="0">
            <a:spAutoFit/>
          </a:bodyPr>
          <a:lstStyle/>
          <a:p>
            <a:r>
              <a:rPr lang="en-US" sz="3600" dirty="0" smtClean="0">
                <a:solidFill>
                  <a:schemeClr val="bg1"/>
                </a:solidFill>
                <a:latin typeface="Tahoma" pitchFamily="34" charset="0"/>
                <a:cs typeface="Tahoma" pitchFamily="34" charset="0"/>
              </a:rPr>
              <a:t>Technologies and Programs that Encourage </a:t>
            </a:r>
            <a:r>
              <a:rPr lang="en-US" sz="3600" dirty="0" err="1" smtClean="0">
                <a:solidFill>
                  <a:schemeClr val="bg1"/>
                </a:solidFill>
                <a:latin typeface="Tahoma" pitchFamily="34" charset="0"/>
                <a:cs typeface="Tahoma" pitchFamily="34" charset="0"/>
              </a:rPr>
              <a:t>Metrobus</a:t>
            </a:r>
            <a:r>
              <a:rPr lang="en-US" sz="3600" dirty="0" smtClean="0">
                <a:solidFill>
                  <a:schemeClr val="bg1"/>
                </a:solidFill>
                <a:latin typeface="Tahoma" pitchFamily="34" charset="0"/>
                <a:cs typeface="Tahoma" pitchFamily="34" charset="0"/>
              </a:rPr>
              <a:t> Ridership  </a:t>
            </a:r>
            <a:r>
              <a:rPr lang="en-US" sz="2100" dirty="0">
                <a:solidFill>
                  <a:schemeClr val="bg1"/>
                </a:solidFill>
                <a:latin typeface="Tahoma" pitchFamily="34" charset="0"/>
                <a:cs typeface="Tahoma" pitchFamily="34" charset="0"/>
              </a:rPr>
              <a:t/>
            </a:r>
            <a:br>
              <a:rPr lang="en-US" sz="2100" dirty="0">
                <a:solidFill>
                  <a:schemeClr val="bg1"/>
                </a:solidFill>
                <a:latin typeface="Tahoma" pitchFamily="34" charset="0"/>
                <a:cs typeface="Tahoma" pitchFamily="34" charset="0"/>
              </a:rPr>
            </a:br>
            <a:endParaRPr lang="en-US" dirty="0">
              <a:solidFill>
                <a:schemeClr val="bg1"/>
              </a:solidFill>
              <a:latin typeface="Tahoma" pitchFamily="34" charset="0"/>
              <a:cs typeface="Tahoma" pitchFamily="34" charset="0"/>
            </a:endParaRPr>
          </a:p>
          <a:p>
            <a:endParaRPr lang="en-US" dirty="0">
              <a:solidFill>
                <a:schemeClr val="bg1"/>
              </a:solidFill>
              <a:latin typeface="Tahoma" pitchFamily="34" charset="0"/>
              <a:cs typeface="Tahoma" pitchFamily="34" charset="0"/>
            </a:endParaRPr>
          </a:p>
          <a:p>
            <a:endParaRPr lang="en-US" dirty="0">
              <a:solidFill>
                <a:schemeClr val="bg1"/>
              </a:solidFill>
              <a:latin typeface="Tahoma" pitchFamily="34" charset="0"/>
              <a:cs typeface="Tahoma" pitchFamily="34" charset="0"/>
            </a:endParaRPr>
          </a:p>
          <a:p>
            <a:endParaRPr lang="en-US" dirty="0">
              <a:solidFill>
                <a:schemeClr val="bg1"/>
              </a:solidFill>
              <a:latin typeface="Tahoma" pitchFamily="34" charset="0"/>
              <a:cs typeface="Tahoma" pitchFamily="34" charset="0"/>
            </a:endParaRPr>
          </a:p>
          <a:p>
            <a:r>
              <a:rPr lang="en-US" dirty="0" smtClean="0">
                <a:solidFill>
                  <a:schemeClr val="bg1"/>
                </a:solidFill>
                <a:latin typeface="Tahoma" pitchFamily="34" charset="0"/>
                <a:cs typeface="Tahoma" pitchFamily="34" charset="0"/>
              </a:rPr>
              <a:t>Transportation Planning Board</a:t>
            </a:r>
            <a:endParaRPr lang="en-US" dirty="0">
              <a:solidFill>
                <a:schemeClr val="bg1"/>
              </a:solidFill>
              <a:latin typeface="Tahoma" pitchFamily="34" charset="0"/>
              <a:cs typeface="Tahoma" pitchFamily="34" charset="0"/>
            </a:endParaRPr>
          </a:p>
          <a:p>
            <a:r>
              <a:rPr lang="en-US" dirty="0">
                <a:solidFill>
                  <a:schemeClr val="bg1"/>
                </a:solidFill>
                <a:latin typeface="Tahoma" pitchFamily="34" charset="0"/>
                <a:cs typeface="Tahoma" pitchFamily="34" charset="0"/>
              </a:rPr>
              <a:t/>
            </a:r>
            <a:br>
              <a:rPr lang="en-US" dirty="0">
                <a:solidFill>
                  <a:schemeClr val="bg1"/>
                </a:solidFill>
                <a:latin typeface="Tahoma" pitchFamily="34" charset="0"/>
                <a:cs typeface="Tahoma" pitchFamily="34" charset="0"/>
              </a:rPr>
            </a:br>
            <a:r>
              <a:rPr lang="en-US" dirty="0" smtClean="0">
                <a:solidFill>
                  <a:schemeClr val="bg1"/>
                </a:solidFill>
                <a:latin typeface="Tahoma" pitchFamily="34" charset="0"/>
                <a:cs typeface="Tahoma" pitchFamily="34" charset="0"/>
              </a:rPr>
              <a:t>April 17, 2013</a:t>
            </a:r>
            <a:endParaRPr lang="en-US" dirty="0">
              <a:solidFill>
                <a:schemeClr val="bg1"/>
              </a:solidFill>
              <a:latin typeface="Tahoma" pitchFamily="34" charset="0"/>
              <a:cs typeface="Tahoma" pitchFamily="34" charset="0"/>
            </a:endParaRPr>
          </a:p>
        </p:txBody>
      </p:sp>
      <p:sp>
        <p:nvSpPr>
          <p:cNvPr id="2051" name="TextBox 25"/>
          <p:cNvSpPr txBox="1">
            <a:spLocks noChangeArrowheads="1"/>
          </p:cNvSpPr>
          <p:nvPr/>
        </p:nvSpPr>
        <p:spPr bwMode="auto">
          <a:xfrm>
            <a:off x="1143000" y="438150"/>
            <a:ext cx="8477250" cy="400050"/>
          </a:xfrm>
          <a:prstGeom prst="rect">
            <a:avLst/>
          </a:prstGeom>
          <a:noFill/>
          <a:ln w="9525">
            <a:noFill/>
            <a:miter lim="800000"/>
            <a:headEnd/>
            <a:tailEnd/>
          </a:ln>
        </p:spPr>
        <p:txBody>
          <a:bodyPr lIns="0" tIns="0" rIns="0" bIns="0">
            <a:spAutoFit/>
          </a:bodyPr>
          <a:lstStyle/>
          <a:p>
            <a:r>
              <a:rPr lang="en-US" sz="2600" b="1">
                <a:solidFill>
                  <a:schemeClr val="bg1"/>
                </a:solidFill>
                <a:latin typeface="Tahoma" pitchFamily="34" charset="0"/>
                <a:cs typeface="Tahoma" pitchFamily="34" charset="0"/>
              </a:rPr>
              <a:t>Washington Metropolitan Area Transit Authority</a:t>
            </a:r>
          </a:p>
        </p:txBody>
      </p:sp>
      <p:sp>
        <p:nvSpPr>
          <p:cNvPr id="6" name="Rectangle 5"/>
          <p:cNvSpPr/>
          <p:nvPr/>
        </p:nvSpPr>
        <p:spPr>
          <a:xfrm>
            <a:off x="0" y="1430338"/>
            <a:ext cx="1123950" cy="5427662"/>
          </a:xfrm>
          <a:prstGeom prst="rect">
            <a:avLst/>
          </a:prstGeom>
          <a:solidFill>
            <a:srgbClr val="FF601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lgn="ctr" defTabSz="1018705" fontAlgn="auto">
              <a:spcBef>
                <a:spcPts val="0"/>
              </a:spcBef>
              <a:spcAft>
                <a:spcPts val="0"/>
              </a:spcAft>
              <a:defRPr/>
            </a:pP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25"/>
          <p:cNvSpPr txBox="1">
            <a:spLocks noChangeArrowheads="1"/>
          </p:cNvSpPr>
          <p:nvPr/>
        </p:nvSpPr>
        <p:spPr bwMode="auto">
          <a:xfrm>
            <a:off x="1352550" y="304800"/>
            <a:ext cx="8934450" cy="492443"/>
          </a:xfrm>
          <a:prstGeom prst="rect">
            <a:avLst/>
          </a:prstGeom>
          <a:noFill/>
          <a:ln w="9525">
            <a:noFill/>
            <a:miter lim="800000"/>
            <a:headEnd/>
            <a:tailEnd/>
          </a:ln>
        </p:spPr>
        <p:txBody>
          <a:bodyPr lIns="0" tIns="0" rIns="0" bIns="0">
            <a:spAutoFit/>
          </a:bodyPr>
          <a:lstStyle/>
          <a:p>
            <a:r>
              <a:rPr lang="en-US" sz="3200" b="1" dirty="0" smtClean="0">
                <a:solidFill>
                  <a:schemeClr val="bg1"/>
                </a:solidFill>
                <a:latin typeface="Tahoma" pitchFamily="34" charset="0"/>
                <a:cs typeface="Tahoma" pitchFamily="34" charset="0"/>
              </a:rPr>
              <a:t>Metro Supports Bus Ridership by…</a:t>
            </a:r>
            <a:endParaRPr lang="en-US" sz="3200" b="1" dirty="0">
              <a:solidFill>
                <a:schemeClr val="bg1"/>
              </a:solidFill>
              <a:latin typeface="Tahoma" pitchFamily="34" charset="0"/>
              <a:cs typeface="Tahoma" pitchFamily="34" charset="0"/>
            </a:endParaRPr>
          </a:p>
        </p:txBody>
      </p:sp>
      <p:sp>
        <p:nvSpPr>
          <p:cNvPr id="3075" name="Content Placeholder 48"/>
          <p:cNvSpPr>
            <a:spLocks noGrp="1"/>
          </p:cNvSpPr>
          <p:nvPr>
            <p:ph idx="1"/>
          </p:nvPr>
        </p:nvSpPr>
        <p:spPr>
          <a:xfrm>
            <a:off x="381000" y="1600200"/>
            <a:ext cx="3505200" cy="4883150"/>
          </a:xfrm>
        </p:spPr>
        <p:txBody>
          <a:bodyPr/>
          <a:lstStyle/>
          <a:p>
            <a:pPr eaLnBrk="1" hangingPunct="1">
              <a:spcBef>
                <a:spcPts val="1800"/>
              </a:spcBef>
            </a:pPr>
            <a:r>
              <a:rPr lang="en-US" sz="2400" dirty="0" smtClean="0">
                <a:solidFill>
                  <a:schemeClr val="bg1"/>
                </a:solidFill>
                <a:latin typeface="Tahoma" pitchFamily="34" charset="0"/>
                <a:cs typeface="Tahoma" pitchFamily="34" charset="0"/>
              </a:rPr>
              <a:t>Using advanced technology to provide customer information &amp; enhance bus operations</a:t>
            </a:r>
          </a:p>
          <a:p>
            <a:pPr eaLnBrk="1" hangingPunct="1">
              <a:spcBef>
                <a:spcPts val="1800"/>
              </a:spcBef>
            </a:pPr>
            <a:r>
              <a:rPr lang="en-US" sz="2400" dirty="0" smtClean="0">
                <a:solidFill>
                  <a:schemeClr val="bg1"/>
                </a:solidFill>
                <a:latin typeface="Tahoma" pitchFamily="34" charset="0"/>
                <a:cs typeface="Tahoma" pitchFamily="34" charset="0"/>
              </a:rPr>
              <a:t>Conducting planning studies to evaluate  and enhance bus service</a:t>
            </a:r>
          </a:p>
          <a:p>
            <a:pPr eaLnBrk="1" hangingPunct="1">
              <a:spcBef>
                <a:spcPts val="1800"/>
              </a:spcBef>
            </a:pPr>
            <a:r>
              <a:rPr lang="en-US" sz="2400" smtClean="0">
                <a:solidFill>
                  <a:schemeClr val="bg1"/>
                </a:solidFill>
                <a:latin typeface="Tahoma" pitchFamily="34" charset="0"/>
                <a:cs typeface="Tahoma" pitchFamily="34" charset="0"/>
              </a:rPr>
              <a:t>Engaging </a:t>
            </a:r>
            <a:r>
              <a:rPr lang="en-US" sz="2400" dirty="0" smtClean="0">
                <a:solidFill>
                  <a:schemeClr val="bg1"/>
                </a:solidFill>
                <a:latin typeface="Tahoma" pitchFamily="34" charset="0"/>
                <a:cs typeface="Tahoma" pitchFamily="34" charset="0"/>
              </a:rPr>
              <a:t>public to assess and improve service quality</a:t>
            </a:r>
            <a:br>
              <a:rPr lang="en-US" sz="2400" dirty="0" smtClean="0">
                <a:solidFill>
                  <a:schemeClr val="bg1"/>
                </a:solidFill>
                <a:latin typeface="Tahoma" pitchFamily="34" charset="0"/>
                <a:cs typeface="Tahoma" pitchFamily="34" charset="0"/>
              </a:rPr>
            </a:br>
            <a:endParaRPr lang="en-US" sz="2400" dirty="0" smtClean="0">
              <a:solidFill>
                <a:schemeClr val="bg1"/>
              </a:solidFill>
              <a:latin typeface="Tahoma" pitchFamily="34" charset="0"/>
              <a:cs typeface="Tahoma" pitchFamily="34" charset="0"/>
            </a:endParaRPr>
          </a:p>
          <a:p>
            <a:pPr eaLnBrk="1" hangingPunct="1">
              <a:spcBef>
                <a:spcPts val="1800"/>
              </a:spcBef>
              <a:buNone/>
            </a:pPr>
            <a:endParaRPr lang="en-US" sz="2400" dirty="0" smtClean="0">
              <a:solidFill>
                <a:schemeClr val="bg1"/>
              </a:solidFill>
              <a:latin typeface="Tahoma" pitchFamily="34" charset="0"/>
              <a:cs typeface="Tahoma" pitchFamily="34" charset="0"/>
            </a:endParaRPr>
          </a:p>
        </p:txBody>
      </p:sp>
      <p:pic>
        <p:nvPicPr>
          <p:cNvPr id="6" name="Picture 4" descr="Next Bus Event- Pentagon 050207 052.jpg">
            <a:hlinkClick r:id="rId3"/>
          </p:cNvPr>
          <p:cNvPicPr>
            <a:picLocks noChangeAspect="1" noChangeArrowheads="1"/>
          </p:cNvPicPr>
          <p:nvPr/>
        </p:nvPicPr>
        <p:blipFill>
          <a:blip r:embed="rId4" cstate="print"/>
          <a:srcRect/>
          <a:stretch>
            <a:fillRect/>
          </a:stretch>
        </p:blipFill>
        <p:spPr bwMode="auto">
          <a:xfrm>
            <a:off x="6553200" y="1981200"/>
            <a:ext cx="2133600" cy="2133600"/>
          </a:xfrm>
          <a:prstGeom prst="rect">
            <a:avLst/>
          </a:prstGeom>
          <a:noFill/>
        </p:spPr>
      </p:pic>
      <p:pic>
        <p:nvPicPr>
          <p:cNvPr id="12292" name="Picture 4" descr="http://intranet/photo_archive/bus/Bus%20Passengers%20092507%20007.jpg"/>
          <p:cNvPicPr>
            <a:picLocks noChangeAspect="1" noChangeArrowheads="1"/>
          </p:cNvPicPr>
          <p:nvPr/>
        </p:nvPicPr>
        <p:blipFill>
          <a:blip r:embed="rId5" cstate="print"/>
          <a:srcRect/>
          <a:stretch>
            <a:fillRect/>
          </a:stretch>
        </p:blipFill>
        <p:spPr bwMode="auto">
          <a:xfrm>
            <a:off x="4191000" y="3657600"/>
            <a:ext cx="4229806" cy="2895600"/>
          </a:xfrm>
          <a:prstGeom prst="rect">
            <a:avLst/>
          </a:prstGeom>
          <a:noFill/>
        </p:spPr>
      </p:pic>
      <p:pic>
        <p:nvPicPr>
          <p:cNvPr id="7" name="Picture 6" descr="sign.bmp"/>
          <p:cNvPicPr>
            <a:picLocks noChangeAspect="1"/>
          </p:cNvPicPr>
          <p:nvPr/>
        </p:nvPicPr>
        <p:blipFill>
          <a:blip r:embed="rId6" cstate="print"/>
          <a:stretch>
            <a:fillRect/>
          </a:stretch>
        </p:blipFill>
        <p:spPr>
          <a:xfrm>
            <a:off x="4191000" y="1861834"/>
            <a:ext cx="2838450" cy="162431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25"/>
          <p:cNvSpPr txBox="1">
            <a:spLocks noChangeArrowheads="1"/>
          </p:cNvSpPr>
          <p:nvPr/>
        </p:nvSpPr>
        <p:spPr bwMode="auto">
          <a:xfrm>
            <a:off x="1295400" y="228600"/>
            <a:ext cx="7315200" cy="984885"/>
          </a:xfrm>
          <a:prstGeom prst="rect">
            <a:avLst/>
          </a:prstGeom>
          <a:noFill/>
          <a:ln w="9525">
            <a:noFill/>
            <a:miter lim="800000"/>
            <a:headEnd/>
            <a:tailEnd/>
          </a:ln>
        </p:spPr>
        <p:txBody>
          <a:bodyPr wrap="square" lIns="0" tIns="0" rIns="0" bIns="0">
            <a:spAutoFit/>
          </a:bodyPr>
          <a:lstStyle/>
          <a:p>
            <a:r>
              <a:rPr lang="en-US" sz="3200" b="1" dirty="0" smtClean="0">
                <a:solidFill>
                  <a:schemeClr val="bg1"/>
                </a:solidFill>
                <a:latin typeface="Tahoma" pitchFamily="34" charset="0"/>
                <a:cs typeface="Tahoma" pitchFamily="34" charset="0"/>
              </a:rPr>
              <a:t>Customer Information System Technologies</a:t>
            </a:r>
            <a:endParaRPr lang="en-US" sz="3200" b="1" dirty="0">
              <a:solidFill>
                <a:schemeClr val="bg1"/>
              </a:solidFill>
              <a:latin typeface="Tahoma" pitchFamily="34" charset="0"/>
              <a:cs typeface="Tahoma" pitchFamily="34" charset="0"/>
            </a:endParaRPr>
          </a:p>
        </p:txBody>
      </p:sp>
      <p:sp>
        <p:nvSpPr>
          <p:cNvPr id="5123" name="Content Placeholder 48"/>
          <p:cNvSpPr txBox="1">
            <a:spLocks/>
          </p:cNvSpPr>
          <p:nvPr/>
        </p:nvSpPr>
        <p:spPr bwMode="auto">
          <a:xfrm>
            <a:off x="304800" y="1676400"/>
            <a:ext cx="5715000" cy="5181600"/>
          </a:xfrm>
          <a:prstGeom prst="rect">
            <a:avLst/>
          </a:prstGeom>
          <a:noFill/>
          <a:ln w="9525">
            <a:noFill/>
            <a:miter lim="800000"/>
            <a:headEnd/>
            <a:tailEnd/>
          </a:ln>
        </p:spPr>
        <p:txBody>
          <a:bodyPr lIns="91429" tIns="45714" rIns="91429" bIns="45714"/>
          <a:lstStyle/>
          <a:p>
            <a:pPr marL="341313" indent="-341313">
              <a:spcBef>
                <a:spcPts val="1800"/>
              </a:spcBef>
              <a:buFont typeface="Arial" pitchFamily="34" charset="0"/>
              <a:buChar char="•"/>
            </a:pPr>
            <a:r>
              <a:rPr lang="en-US" sz="2400" dirty="0" smtClean="0">
                <a:solidFill>
                  <a:schemeClr val="bg1"/>
                </a:solidFill>
                <a:latin typeface="Tahoma" pitchFamily="34" charset="0"/>
                <a:cs typeface="Tahoma" pitchFamily="34" charset="0"/>
              </a:rPr>
              <a:t>Real-time bus arrival predictions</a:t>
            </a:r>
          </a:p>
          <a:p>
            <a:pPr marL="796926" lvl="1" indent="-341313">
              <a:spcBef>
                <a:spcPts val="1800"/>
              </a:spcBef>
              <a:buFontTx/>
              <a:buChar char="-"/>
            </a:pPr>
            <a:r>
              <a:rPr lang="en-US" sz="2400" dirty="0" smtClean="0">
                <a:solidFill>
                  <a:schemeClr val="bg1"/>
                </a:solidFill>
              </a:rPr>
              <a:t>Customer information server interfaced to CAD/AVL to receive bus schedule and adherence information</a:t>
            </a:r>
          </a:p>
          <a:p>
            <a:pPr marL="796926" lvl="1" indent="-341313">
              <a:spcBef>
                <a:spcPts val="1800"/>
              </a:spcBef>
              <a:buFontTx/>
              <a:buChar char="-"/>
            </a:pPr>
            <a:r>
              <a:rPr lang="en-US" sz="2400" dirty="0" smtClean="0">
                <a:solidFill>
                  <a:schemeClr val="bg1"/>
                </a:solidFill>
              </a:rPr>
              <a:t>Customers get bus arrival predictions through websites, text messages, voice calls, and smart phones</a:t>
            </a:r>
          </a:p>
          <a:p>
            <a:pPr marL="796926" lvl="1" indent="-341313">
              <a:spcBef>
                <a:spcPts val="1800"/>
              </a:spcBef>
              <a:buFontTx/>
              <a:buChar char="-"/>
            </a:pPr>
            <a:r>
              <a:rPr lang="en-US" sz="2400" dirty="0" err="1" smtClean="0">
                <a:solidFill>
                  <a:schemeClr val="bg1"/>
                </a:solidFill>
              </a:rPr>
              <a:t>NextBus</a:t>
            </a:r>
            <a:r>
              <a:rPr lang="en-US" sz="2400" dirty="0" smtClean="0">
                <a:solidFill>
                  <a:schemeClr val="bg1"/>
                </a:solidFill>
              </a:rPr>
              <a:t> receives more than 3M inquiries each month; 30% of trips</a:t>
            </a:r>
          </a:p>
          <a:p>
            <a:pPr marL="796926" lvl="1" indent="-341313">
              <a:spcBef>
                <a:spcPts val="1800"/>
              </a:spcBef>
              <a:buFontTx/>
              <a:buChar char="-"/>
            </a:pPr>
            <a:endParaRPr lang="en-US" sz="2400" dirty="0" smtClean="0">
              <a:solidFill>
                <a:schemeClr val="bg1"/>
              </a:solidFill>
            </a:endParaRPr>
          </a:p>
          <a:p>
            <a:pPr marL="341313" indent="-341313">
              <a:spcBef>
                <a:spcPts val="1800"/>
              </a:spcBef>
            </a:pPr>
            <a:endParaRPr lang="en-US" sz="2400" dirty="0">
              <a:solidFill>
                <a:schemeClr val="bg1"/>
              </a:solidFill>
              <a:latin typeface="Tahoma" pitchFamily="34" charset="0"/>
              <a:cs typeface="Tahoma" pitchFamily="34" charset="0"/>
            </a:endParaRPr>
          </a:p>
          <a:p>
            <a:pPr marL="341313" indent="-341313">
              <a:spcBef>
                <a:spcPts val="1800"/>
              </a:spcBef>
              <a:buFont typeface="Arial" charset="0"/>
              <a:buChar char="•"/>
            </a:pPr>
            <a:endParaRPr lang="en-US" sz="2400" dirty="0">
              <a:solidFill>
                <a:schemeClr val="bg1"/>
              </a:solidFill>
              <a:latin typeface="Tahoma" pitchFamily="34" charset="0"/>
              <a:cs typeface="Tahoma" pitchFamily="34" charset="0"/>
            </a:endParaRPr>
          </a:p>
        </p:txBody>
      </p:sp>
      <p:pic>
        <p:nvPicPr>
          <p:cNvPr id="13319" name="Picture 7"/>
          <p:cNvPicPr>
            <a:picLocks noChangeAspect="1" noChangeArrowheads="1"/>
          </p:cNvPicPr>
          <p:nvPr/>
        </p:nvPicPr>
        <p:blipFill>
          <a:blip r:embed="rId3" cstate="print"/>
          <a:srcRect/>
          <a:stretch>
            <a:fillRect/>
          </a:stretch>
        </p:blipFill>
        <p:spPr bwMode="auto">
          <a:xfrm>
            <a:off x="6477000" y="1676400"/>
            <a:ext cx="2360674" cy="46745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25"/>
          <p:cNvSpPr txBox="1">
            <a:spLocks noChangeArrowheads="1"/>
          </p:cNvSpPr>
          <p:nvPr/>
        </p:nvSpPr>
        <p:spPr bwMode="auto">
          <a:xfrm>
            <a:off x="1295400" y="228600"/>
            <a:ext cx="7315200" cy="984885"/>
          </a:xfrm>
          <a:prstGeom prst="rect">
            <a:avLst/>
          </a:prstGeom>
          <a:noFill/>
          <a:ln w="9525">
            <a:noFill/>
            <a:miter lim="800000"/>
            <a:headEnd/>
            <a:tailEnd/>
          </a:ln>
        </p:spPr>
        <p:txBody>
          <a:bodyPr wrap="square" lIns="0" tIns="0" rIns="0" bIns="0">
            <a:spAutoFit/>
          </a:bodyPr>
          <a:lstStyle/>
          <a:p>
            <a:r>
              <a:rPr lang="en-US" sz="3200" b="1" dirty="0" smtClean="0">
                <a:solidFill>
                  <a:schemeClr val="bg1"/>
                </a:solidFill>
                <a:latin typeface="Tahoma" pitchFamily="34" charset="0"/>
                <a:cs typeface="Tahoma" pitchFamily="34" charset="0"/>
              </a:rPr>
              <a:t>Customer Information System Technologies</a:t>
            </a:r>
            <a:endParaRPr lang="en-US" sz="3200" b="1" dirty="0">
              <a:solidFill>
                <a:schemeClr val="bg1"/>
              </a:solidFill>
              <a:latin typeface="Tahoma" pitchFamily="34" charset="0"/>
              <a:cs typeface="Tahoma" pitchFamily="34" charset="0"/>
            </a:endParaRPr>
          </a:p>
        </p:txBody>
      </p:sp>
      <p:sp>
        <p:nvSpPr>
          <p:cNvPr id="5123" name="Content Placeholder 48"/>
          <p:cNvSpPr txBox="1">
            <a:spLocks/>
          </p:cNvSpPr>
          <p:nvPr/>
        </p:nvSpPr>
        <p:spPr bwMode="auto">
          <a:xfrm>
            <a:off x="228600" y="1676400"/>
            <a:ext cx="4724400" cy="4648200"/>
          </a:xfrm>
          <a:prstGeom prst="rect">
            <a:avLst/>
          </a:prstGeom>
          <a:noFill/>
          <a:ln w="9525">
            <a:noFill/>
            <a:miter lim="800000"/>
            <a:headEnd/>
            <a:tailEnd/>
          </a:ln>
        </p:spPr>
        <p:txBody>
          <a:bodyPr lIns="91429" tIns="45714" rIns="91429" bIns="45714"/>
          <a:lstStyle/>
          <a:p>
            <a:pPr marL="341313" indent="-341313">
              <a:spcBef>
                <a:spcPts val="1800"/>
              </a:spcBef>
              <a:buFont typeface="Arial" pitchFamily="34" charset="0"/>
              <a:buChar char="•"/>
            </a:pPr>
            <a:r>
              <a:rPr lang="en-US" sz="2400" dirty="0" smtClean="0">
                <a:solidFill>
                  <a:schemeClr val="bg1"/>
                </a:solidFill>
                <a:latin typeface="Tahoma" pitchFamily="34" charset="0"/>
                <a:cs typeface="Tahoma" pitchFamily="34" charset="0"/>
              </a:rPr>
              <a:t>Customer Information System Signage</a:t>
            </a:r>
          </a:p>
          <a:p>
            <a:pPr marL="912813" lvl="1" indent="-457200">
              <a:spcBef>
                <a:spcPts val="1800"/>
              </a:spcBef>
              <a:buFontTx/>
              <a:buChar char="-"/>
            </a:pPr>
            <a:r>
              <a:rPr lang="en-US" sz="2400" dirty="0" smtClean="0">
                <a:solidFill>
                  <a:schemeClr val="bg1"/>
                </a:solidFill>
                <a:latin typeface="Tahoma" pitchFamily="34" charset="0"/>
                <a:cs typeface="Tahoma" pitchFamily="34" charset="0"/>
              </a:rPr>
              <a:t>50 signs distributed throughout the operational area displaying bus arrival information</a:t>
            </a:r>
          </a:p>
          <a:p>
            <a:pPr marL="912813" lvl="1" indent="-457200">
              <a:spcBef>
                <a:spcPts val="1800"/>
              </a:spcBef>
              <a:buFontTx/>
              <a:buChar char="-"/>
            </a:pPr>
            <a:r>
              <a:rPr lang="en-US" sz="2400" dirty="0" smtClean="0">
                <a:solidFill>
                  <a:schemeClr val="bg1"/>
                </a:solidFill>
                <a:latin typeface="Tahoma" pitchFamily="34" charset="0"/>
                <a:cs typeface="Tahoma" pitchFamily="34" charset="0"/>
              </a:rPr>
              <a:t>Plans to install hundreds of LCD and LED signs at bus shelters and transit centers</a:t>
            </a:r>
          </a:p>
          <a:p>
            <a:pPr marL="341313" indent="-341313">
              <a:spcBef>
                <a:spcPts val="1800"/>
              </a:spcBef>
            </a:pPr>
            <a:endParaRPr lang="en-US" sz="2400" dirty="0">
              <a:solidFill>
                <a:schemeClr val="bg1"/>
              </a:solidFill>
              <a:latin typeface="Tahoma" pitchFamily="34" charset="0"/>
              <a:cs typeface="Tahoma" pitchFamily="34" charset="0"/>
            </a:endParaRPr>
          </a:p>
          <a:p>
            <a:pPr marL="341313" indent="-341313">
              <a:spcBef>
                <a:spcPts val="1800"/>
              </a:spcBef>
              <a:buFont typeface="Arial" charset="0"/>
              <a:buChar char="•"/>
            </a:pPr>
            <a:endParaRPr lang="en-US" sz="2400" dirty="0">
              <a:solidFill>
                <a:schemeClr val="bg1"/>
              </a:solidFill>
              <a:latin typeface="Tahoma" pitchFamily="34" charset="0"/>
              <a:cs typeface="Tahoma" pitchFamily="34" charset="0"/>
            </a:endParaRPr>
          </a:p>
        </p:txBody>
      </p:sp>
      <p:pic>
        <p:nvPicPr>
          <p:cNvPr id="37890" name="Picture 2" descr="http://intranet/photo_archive/bus/Next%20Bus%20Sign-Pentagon%20050207%20141.jpg"/>
          <p:cNvPicPr>
            <a:picLocks noChangeAspect="1" noChangeArrowheads="1"/>
          </p:cNvPicPr>
          <p:nvPr/>
        </p:nvPicPr>
        <p:blipFill>
          <a:blip r:embed="rId3" cstate="print"/>
          <a:srcRect/>
          <a:stretch>
            <a:fillRect/>
          </a:stretch>
        </p:blipFill>
        <p:spPr bwMode="auto">
          <a:xfrm>
            <a:off x="5170550" y="2057400"/>
            <a:ext cx="3560255" cy="383854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25"/>
          <p:cNvSpPr txBox="1">
            <a:spLocks noChangeArrowheads="1"/>
          </p:cNvSpPr>
          <p:nvPr/>
        </p:nvSpPr>
        <p:spPr bwMode="auto">
          <a:xfrm>
            <a:off x="1295400" y="158115"/>
            <a:ext cx="7391400" cy="984885"/>
          </a:xfrm>
          <a:prstGeom prst="rect">
            <a:avLst/>
          </a:prstGeom>
          <a:noFill/>
          <a:ln w="9525">
            <a:noFill/>
            <a:miter lim="800000"/>
            <a:headEnd/>
            <a:tailEnd/>
          </a:ln>
        </p:spPr>
        <p:txBody>
          <a:bodyPr wrap="square" lIns="0" tIns="0" rIns="0" bIns="0">
            <a:spAutoFit/>
          </a:bodyPr>
          <a:lstStyle/>
          <a:p>
            <a:r>
              <a:rPr lang="en-US" sz="3200" b="1" dirty="0" smtClean="0">
                <a:solidFill>
                  <a:schemeClr val="bg1"/>
                </a:solidFill>
                <a:latin typeface="Tahoma" pitchFamily="34" charset="0"/>
                <a:cs typeface="Tahoma" pitchFamily="34" charset="0"/>
              </a:rPr>
              <a:t>On-Board &amp; Back-End Technologies that Support </a:t>
            </a:r>
            <a:r>
              <a:rPr lang="en-US" sz="3200" b="1" dirty="0" err="1" smtClean="0">
                <a:solidFill>
                  <a:schemeClr val="bg1"/>
                </a:solidFill>
                <a:latin typeface="Tahoma" pitchFamily="34" charset="0"/>
                <a:cs typeface="Tahoma" pitchFamily="34" charset="0"/>
              </a:rPr>
              <a:t>Metrobus</a:t>
            </a:r>
            <a:r>
              <a:rPr lang="en-US" sz="3200" b="1" dirty="0" smtClean="0">
                <a:solidFill>
                  <a:schemeClr val="bg1"/>
                </a:solidFill>
                <a:latin typeface="Tahoma" pitchFamily="34" charset="0"/>
                <a:cs typeface="Tahoma" pitchFamily="34" charset="0"/>
              </a:rPr>
              <a:t> Operations  </a:t>
            </a:r>
            <a:endParaRPr lang="en-US" sz="3200" b="1" dirty="0">
              <a:solidFill>
                <a:schemeClr val="bg1"/>
              </a:solidFill>
              <a:latin typeface="Tahoma" pitchFamily="34" charset="0"/>
              <a:cs typeface="Tahoma" pitchFamily="34" charset="0"/>
            </a:endParaRPr>
          </a:p>
        </p:txBody>
      </p:sp>
      <p:sp>
        <p:nvSpPr>
          <p:cNvPr id="5123" name="Content Placeholder 48"/>
          <p:cNvSpPr txBox="1">
            <a:spLocks/>
          </p:cNvSpPr>
          <p:nvPr/>
        </p:nvSpPr>
        <p:spPr bwMode="auto">
          <a:xfrm>
            <a:off x="0" y="1524000"/>
            <a:ext cx="5410200" cy="2895600"/>
          </a:xfrm>
          <a:prstGeom prst="rect">
            <a:avLst/>
          </a:prstGeom>
          <a:noFill/>
          <a:ln w="9525">
            <a:noFill/>
            <a:miter lim="800000"/>
            <a:headEnd/>
            <a:tailEnd/>
          </a:ln>
        </p:spPr>
        <p:txBody>
          <a:bodyPr lIns="91429" tIns="45714" rIns="91429" bIns="45714"/>
          <a:lstStyle/>
          <a:p>
            <a:pPr marL="341313" indent="-341313">
              <a:spcBef>
                <a:spcPts val="1800"/>
              </a:spcBef>
              <a:buFont typeface="Arial" pitchFamily="34" charset="0"/>
              <a:buChar char="•"/>
            </a:pPr>
            <a:r>
              <a:rPr lang="en-US" sz="2000" dirty="0" smtClean="0">
                <a:solidFill>
                  <a:schemeClr val="bg1"/>
                </a:solidFill>
                <a:latin typeface="Tahoma" pitchFamily="34" charset="0"/>
                <a:cs typeface="Tahoma" pitchFamily="34" charset="0"/>
              </a:rPr>
              <a:t>In process of implementing Consolidated Ancillary Bus Equipment and Fixed-end Systems project</a:t>
            </a:r>
            <a:endParaRPr lang="en-US" sz="2400" dirty="0">
              <a:solidFill>
                <a:schemeClr val="bg1"/>
              </a:solidFill>
              <a:latin typeface="Tahoma" pitchFamily="34" charset="0"/>
              <a:cs typeface="Tahoma" pitchFamily="34" charset="0"/>
            </a:endParaRPr>
          </a:p>
          <a:p>
            <a:pPr marL="341313" indent="-341313">
              <a:spcBef>
                <a:spcPts val="1800"/>
              </a:spcBef>
              <a:buFont typeface="Arial" charset="0"/>
              <a:buChar char="•"/>
            </a:pPr>
            <a:endParaRPr lang="en-US" sz="2400" dirty="0">
              <a:solidFill>
                <a:schemeClr val="bg1"/>
              </a:solidFill>
              <a:latin typeface="Tahoma" pitchFamily="34" charset="0"/>
              <a:cs typeface="Tahoma" pitchFamily="34" charset="0"/>
            </a:endParaRPr>
          </a:p>
        </p:txBody>
      </p:sp>
      <p:pic>
        <p:nvPicPr>
          <p:cNvPr id="4" name="Picture 3" descr="ref06.jpg"/>
          <p:cNvPicPr>
            <a:picLocks noChangeAspect="1"/>
          </p:cNvPicPr>
          <p:nvPr/>
        </p:nvPicPr>
        <p:blipFill>
          <a:blip r:embed="rId3" cstate="print"/>
          <a:stretch>
            <a:fillRect/>
          </a:stretch>
        </p:blipFill>
        <p:spPr>
          <a:xfrm>
            <a:off x="5562600" y="1600200"/>
            <a:ext cx="3264825" cy="2286000"/>
          </a:xfrm>
          <a:prstGeom prst="rect">
            <a:avLst/>
          </a:prstGeom>
        </p:spPr>
      </p:pic>
      <p:sp>
        <p:nvSpPr>
          <p:cNvPr id="6" name="Content Placeholder 48"/>
          <p:cNvSpPr txBox="1">
            <a:spLocks/>
          </p:cNvSpPr>
          <p:nvPr/>
        </p:nvSpPr>
        <p:spPr bwMode="auto">
          <a:xfrm>
            <a:off x="0" y="2667000"/>
            <a:ext cx="5181600" cy="1676400"/>
          </a:xfrm>
          <a:prstGeom prst="rect">
            <a:avLst/>
          </a:prstGeom>
          <a:noFill/>
          <a:ln w="9525">
            <a:noFill/>
            <a:miter lim="800000"/>
            <a:headEnd/>
            <a:tailEnd/>
          </a:ln>
        </p:spPr>
        <p:txBody>
          <a:bodyPr lIns="91429" tIns="45714" rIns="91429" bIns="45714"/>
          <a:lstStyle/>
          <a:p>
            <a:pPr marL="796926" lvl="1" indent="-341313">
              <a:spcBef>
                <a:spcPts val="1800"/>
              </a:spcBef>
              <a:buFontTx/>
              <a:buChar char="-"/>
            </a:pPr>
            <a:r>
              <a:rPr lang="en-US" sz="2000" dirty="0" smtClean="0">
                <a:solidFill>
                  <a:schemeClr val="bg1"/>
                </a:solidFill>
                <a:latin typeface="Tahoma" pitchFamily="34" charset="0"/>
                <a:cs typeface="Tahoma" pitchFamily="34" charset="0"/>
              </a:rPr>
              <a:t>Replaces on-board technologies and back-end CAD/AVL system in the bus operations control center</a:t>
            </a:r>
          </a:p>
          <a:p>
            <a:pPr marL="796926" lvl="1" indent="-341313">
              <a:spcBef>
                <a:spcPts val="1800"/>
              </a:spcBef>
            </a:pPr>
            <a:r>
              <a:rPr lang="en-US" sz="2000" dirty="0" smtClean="0">
                <a:solidFill>
                  <a:schemeClr val="bg1"/>
                </a:solidFill>
                <a:latin typeface="Tahoma" pitchFamily="34" charset="0"/>
                <a:cs typeface="Tahoma" pitchFamily="34" charset="0"/>
              </a:rPr>
              <a:t> </a:t>
            </a:r>
          </a:p>
          <a:p>
            <a:pPr marL="341313" indent="-341313">
              <a:spcBef>
                <a:spcPts val="1800"/>
              </a:spcBef>
            </a:pPr>
            <a:endParaRPr lang="en-US" sz="2000" dirty="0" smtClean="0">
              <a:solidFill>
                <a:schemeClr val="bg1"/>
              </a:solidFill>
              <a:latin typeface="Tahoma" pitchFamily="34" charset="0"/>
              <a:cs typeface="Tahoma" pitchFamily="34" charset="0"/>
            </a:endParaRPr>
          </a:p>
          <a:p>
            <a:pPr marL="341313" indent="-341313">
              <a:spcBef>
                <a:spcPts val="1800"/>
              </a:spcBef>
              <a:buFont typeface="Arial" charset="0"/>
              <a:buChar char="•"/>
            </a:pPr>
            <a:endParaRPr lang="en-US" sz="2000" dirty="0" smtClean="0">
              <a:solidFill>
                <a:schemeClr val="bg1"/>
              </a:solidFill>
              <a:latin typeface="Tahoma" pitchFamily="34" charset="0"/>
              <a:cs typeface="Tahoma" pitchFamily="34" charset="0"/>
            </a:endParaRPr>
          </a:p>
          <a:p>
            <a:pPr marL="341313" indent="-341313">
              <a:spcBef>
                <a:spcPts val="1800"/>
              </a:spcBef>
              <a:buFont typeface="Arial" charset="0"/>
              <a:buChar char="•"/>
            </a:pPr>
            <a:endParaRPr lang="en-US" sz="2000" dirty="0">
              <a:solidFill>
                <a:schemeClr val="bg1"/>
              </a:solidFill>
              <a:latin typeface="Tahoma" pitchFamily="34" charset="0"/>
              <a:cs typeface="Tahoma" pitchFamily="34" charset="0"/>
            </a:endParaRPr>
          </a:p>
          <a:p>
            <a:pPr marL="341313" indent="-341313">
              <a:spcBef>
                <a:spcPts val="1800"/>
              </a:spcBef>
              <a:buFont typeface="Arial" charset="0"/>
              <a:buChar char="•"/>
            </a:pPr>
            <a:endParaRPr lang="en-US" sz="2000" dirty="0">
              <a:solidFill>
                <a:schemeClr val="bg1"/>
              </a:solidFill>
              <a:latin typeface="Tahoma" pitchFamily="34" charset="0"/>
              <a:cs typeface="Tahoma" pitchFamily="34" charset="0"/>
            </a:endParaRPr>
          </a:p>
        </p:txBody>
      </p:sp>
      <p:sp>
        <p:nvSpPr>
          <p:cNvPr id="8" name="Content Placeholder 48"/>
          <p:cNvSpPr txBox="1">
            <a:spLocks/>
          </p:cNvSpPr>
          <p:nvPr/>
        </p:nvSpPr>
        <p:spPr bwMode="auto">
          <a:xfrm>
            <a:off x="4724400" y="4419600"/>
            <a:ext cx="4191000" cy="1600200"/>
          </a:xfrm>
          <a:prstGeom prst="rect">
            <a:avLst/>
          </a:prstGeom>
          <a:noFill/>
          <a:ln w="9525">
            <a:noFill/>
            <a:miter lim="800000"/>
            <a:headEnd/>
            <a:tailEnd/>
          </a:ln>
        </p:spPr>
        <p:txBody>
          <a:bodyPr lIns="91429" tIns="45714" rIns="91429" bIns="45714"/>
          <a:lstStyle/>
          <a:p>
            <a:pPr marL="796926" lvl="1" indent="-341313">
              <a:spcBef>
                <a:spcPts val="1800"/>
              </a:spcBef>
            </a:pPr>
            <a:r>
              <a:rPr lang="en-US" sz="2000" dirty="0" smtClean="0">
                <a:solidFill>
                  <a:schemeClr val="bg1"/>
                </a:solidFill>
                <a:latin typeface="Tahoma" pitchFamily="34" charset="0"/>
                <a:cs typeface="Tahoma" pitchFamily="34" charset="0"/>
              </a:rPr>
              <a:t>	</a:t>
            </a:r>
            <a:r>
              <a:rPr lang="en-US" sz="2000" dirty="0" smtClean="0">
                <a:solidFill>
                  <a:schemeClr val="bg1"/>
                </a:solidFill>
              </a:rPr>
              <a:t>Next stop and public service annunciation, destination signs, AVL, automatic passenger counters, vehicle health monitors</a:t>
            </a:r>
            <a:endParaRPr lang="en-US" sz="2000" dirty="0" smtClean="0">
              <a:solidFill>
                <a:schemeClr val="bg1"/>
              </a:solidFill>
              <a:latin typeface="Tahoma" pitchFamily="34" charset="0"/>
              <a:cs typeface="Tahoma" pitchFamily="34" charset="0"/>
            </a:endParaRPr>
          </a:p>
          <a:p>
            <a:pPr marL="341313" indent="-341313">
              <a:spcBef>
                <a:spcPts val="1800"/>
              </a:spcBef>
            </a:pPr>
            <a:endParaRPr lang="en-US" sz="2000" dirty="0">
              <a:solidFill>
                <a:schemeClr val="bg1"/>
              </a:solidFill>
              <a:latin typeface="Tahoma" pitchFamily="34" charset="0"/>
              <a:cs typeface="Tahoma" pitchFamily="34" charset="0"/>
            </a:endParaRPr>
          </a:p>
        </p:txBody>
      </p:sp>
      <p:pic>
        <p:nvPicPr>
          <p:cNvPr id="7" name="Picture 4" descr="http://intranet/photo_archive/bus/Bus%20OCC%20061610-12.jpg"/>
          <p:cNvPicPr>
            <a:picLocks noChangeAspect="1" noChangeArrowheads="1"/>
          </p:cNvPicPr>
          <p:nvPr/>
        </p:nvPicPr>
        <p:blipFill>
          <a:blip r:embed="rId4" cstate="print"/>
          <a:srcRect/>
          <a:stretch>
            <a:fillRect/>
          </a:stretch>
        </p:blipFill>
        <p:spPr bwMode="auto">
          <a:xfrm>
            <a:off x="381000" y="4106372"/>
            <a:ext cx="2768797" cy="2370628"/>
          </a:xfrm>
          <a:prstGeom prst="rect">
            <a:avLst/>
          </a:prstGeom>
          <a:noFill/>
        </p:spPr>
      </p:pic>
      <p:sp>
        <p:nvSpPr>
          <p:cNvPr id="9" name="TextBox 8"/>
          <p:cNvSpPr txBox="1"/>
          <p:nvPr/>
        </p:nvSpPr>
        <p:spPr>
          <a:xfrm>
            <a:off x="5486400" y="4038600"/>
            <a:ext cx="1984258" cy="400110"/>
          </a:xfrm>
          <a:prstGeom prst="rect">
            <a:avLst/>
          </a:prstGeom>
          <a:noFill/>
        </p:spPr>
        <p:txBody>
          <a:bodyPr wrap="square" rtlCol="0">
            <a:spAutoFit/>
          </a:bodyPr>
          <a:lstStyle/>
          <a:p>
            <a:r>
              <a:rPr lang="en-US" sz="2000" u="sng" dirty="0" smtClean="0">
                <a:solidFill>
                  <a:schemeClr val="bg1"/>
                </a:solidFill>
              </a:rPr>
              <a:t>On-Board</a:t>
            </a:r>
            <a:endParaRPr lang="en-US" sz="2000" u="sng" dirty="0">
              <a:solidFill>
                <a:schemeClr val="bg1"/>
              </a:solidFill>
            </a:endParaRPr>
          </a:p>
        </p:txBody>
      </p:sp>
      <p:sp>
        <p:nvSpPr>
          <p:cNvPr id="10" name="TextBox 9"/>
          <p:cNvSpPr txBox="1"/>
          <p:nvPr/>
        </p:nvSpPr>
        <p:spPr>
          <a:xfrm>
            <a:off x="3200400" y="4086761"/>
            <a:ext cx="1297150" cy="400110"/>
          </a:xfrm>
          <a:prstGeom prst="rect">
            <a:avLst/>
          </a:prstGeom>
          <a:noFill/>
        </p:spPr>
        <p:txBody>
          <a:bodyPr wrap="none" rtlCol="0">
            <a:spAutoFit/>
          </a:bodyPr>
          <a:lstStyle/>
          <a:p>
            <a:r>
              <a:rPr lang="en-US" sz="2000" u="sng" dirty="0" smtClean="0">
                <a:solidFill>
                  <a:schemeClr val="bg1"/>
                </a:solidFill>
              </a:rPr>
              <a:t>Back-End</a:t>
            </a:r>
            <a:endParaRPr lang="en-US" sz="2000" u="sng" dirty="0">
              <a:solidFill>
                <a:schemeClr val="bg1"/>
              </a:solidFill>
            </a:endParaRPr>
          </a:p>
        </p:txBody>
      </p:sp>
      <p:sp>
        <p:nvSpPr>
          <p:cNvPr id="11" name="TextBox 10"/>
          <p:cNvSpPr txBox="1"/>
          <p:nvPr/>
        </p:nvSpPr>
        <p:spPr>
          <a:xfrm>
            <a:off x="3276601" y="4467761"/>
            <a:ext cx="1904999" cy="1323439"/>
          </a:xfrm>
          <a:prstGeom prst="rect">
            <a:avLst/>
          </a:prstGeom>
          <a:noFill/>
        </p:spPr>
        <p:txBody>
          <a:bodyPr wrap="square" rtlCol="0">
            <a:spAutoFit/>
          </a:bodyPr>
          <a:lstStyle/>
          <a:p>
            <a:r>
              <a:rPr lang="en-US" sz="2000" dirty="0" smtClean="0">
                <a:solidFill>
                  <a:schemeClr val="bg1"/>
                </a:solidFill>
              </a:rPr>
              <a:t>AVL- incident &amp; on-time performance monitoring</a:t>
            </a:r>
            <a:endParaRPr lang="en-US" sz="2000"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25"/>
          <p:cNvSpPr txBox="1">
            <a:spLocks noChangeArrowheads="1"/>
          </p:cNvSpPr>
          <p:nvPr/>
        </p:nvSpPr>
        <p:spPr bwMode="auto">
          <a:xfrm>
            <a:off x="1295400" y="158115"/>
            <a:ext cx="7848600" cy="984885"/>
          </a:xfrm>
          <a:prstGeom prst="rect">
            <a:avLst/>
          </a:prstGeom>
          <a:noFill/>
          <a:ln w="9525">
            <a:noFill/>
            <a:miter lim="800000"/>
            <a:headEnd/>
            <a:tailEnd/>
          </a:ln>
        </p:spPr>
        <p:txBody>
          <a:bodyPr wrap="square" lIns="0" tIns="0" rIns="0" bIns="0">
            <a:spAutoFit/>
          </a:bodyPr>
          <a:lstStyle/>
          <a:p>
            <a:r>
              <a:rPr lang="en-US" sz="3200" b="1" dirty="0" smtClean="0">
                <a:solidFill>
                  <a:schemeClr val="bg1"/>
                </a:solidFill>
                <a:latin typeface="Tahoma" pitchFamily="34" charset="0"/>
                <a:cs typeface="Tahoma" pitchFamily="34" charset="0"/>
              </a:rPr>
              <a:t>Improved Operations with </a:t>
            </a:r>
            <a:r>
              <a:rPr lang="en-US" sz="3200" b="1" dirty="0" err="1" smtClean="0">
                <a:solidFill>
                  <a:schemeClr val="bg1"/>
                </a:solidFill>
                <a:latin typeface="Tahoma" pitchFamily="34" charset="0"/>
                <a:cs typeface="Tahoma" pitchFamily="34" charset="0"/>
              </a:rPr>
              <a:t>Metrobus</a:t>
            </a:r>
            <a:r>
              <a:rPr lang="en-US" sz="3200" b="1" dirty="0" smtClean="0">
                <a:solidFill>
                  <a:schemeClr val="bg1"/>
                </a:solidFill>
                <a:latin typeface="Tahoma" pitchFamily="34" charset="0"/>
                <a:cs typeface="Tahoma" pitchFamily="34" charset="0"/>
              </a:rPr>
              <a:t> System Technology </a:t>
            </a:r>
            <a:endParaRPr lang="en-US" sz="3200" b="1" dirty="0">
              <a:solidFill>
                <a:schemeClr val="bg1"/>
              </a:solidFill>
              <a:latin typeface="Tahoma" pitchFamily="34" charset="0"/>
              <a:cs typeface="Tahoma" pitchFamily="34" charset="0"/>
            </a:endParaRPr>
          </a:p>
        </p:txBody>
      </p:sp>
      <p:sp>
        <p:nvSpPr>
          <p:cNvPr id="5" name="Rectangle 4"/>
          <p:cNvSpPr/>
          <p:nvPr/>
        </p:nvSpPr>
        <p:spPr>
          <a:xfrm>
            <a:off x="152400" y="1600200"/>
            <a:ext cx="5562600" cy="1800493"/>
          </a:xfrm>
          <a:prstGeom prst="rect">
            <a:avLst/>
          </a:prstGeom>
        </p:spPr>
        <p:txBody>
          <a:bodyPr wrap="square">
            <a:spAutoFit/>
          </a:bodyPr>
          <a:lstStyle/>
          <a:p>
            <a:pPr marL="341313" indent="-341313">
              <a:spcBef>
                <a:spcPts val="1800"/>
              </a:spcBef>
              <a:buFont typeface="Arial" pitchFamily="34" charset="0"/>
              <a:buChar char="•"/>
            </a:pPr>
            <a:r>
              <a:rPr lang="en-US" sz="2400" dirty="0" smtClean="0">
                <a:solidFill>
                  <a:schemeClr val="bg1"/>
                </a:solidFill>
                <a:latin typeface="Tahoma" pitchFamily="34" charset="0"/>
                <a:cs typeface="Tahoma" pitchFamily="34" charset="0"/>
              </a:rPr>
              <a:t>Currently operating transit signal priority technology on Georgia Avenue and Columbia Pike</a:t>
            </a:r>
          </a:p>
          <a:p>
            <a:pPr marL="796926" lvl="1" indent="-341313">
              <a:spcBef>
                <a:spcPts val="1800"/>
              </a:spcBef>
              <a:buFontTx/>
              <a:buChar char="-"/>
            </a:pPr>
            <a:endParaRPr lang="en-US" sz="2400" dirty="0" smtClean="0">
              <a:solidFill>
                <a:schemeClr val="bg1"/>
              </a:solidFill>
              <a:latin typeface="Tahoma" pitchFamily="34" charset="0"/>
              <a:cs typeface="Tahoma" pitchFamily="34" charset="0"/>
            </a:endParaRPr>
          </a:p>
        </p:txBody>
      </p:sp>
      <p:pic>
        <p:nvPicPr>
          <p:cNvPr id="35842" name="Picture 2"/>
          <p:cNvPicPr>
            <a:picLocks noChangeAspect="1" noChangeArrowheads="1"/>
          </p:cNvPicPr>
          <p:nvPr/>
        </p:nvPicPr>
        <p:blipFill>
          <a:blip r:embed="rId3" cstate="print"/>
          <a:srcRect/>
          <a:stretch>
            <a:fillRect/>
          </a:stretch>
        </p:blipFill>
        <p:spPr bwMode="auto">
          <a:xfrm>
            <a:off x="380999" y="3200400"/>
            <a:ext cx="5335675" cy="3325661"/>
          </a:xfrm>
          <a:prstGeom prst="rect">
            <a:avLst/>
          </a:prstGeom>
          <a:noFill/>
          <a:ln w="9525">
            <a:noFill/>
            <a:miter lim="800000"/>
            <a:headEnd/>
            <a:tailEnd/>
          </a:ln>
        </p:spPr>
      </p:pic>
      <p:sp>
        <p:nvSpPr>
          <p:cNvPr id="7" name="TextBox 6"/>
          <p:cNvSpPr txBox="1"/>
          <p:nvPr/>
        </p:nvSpPr>
        <p:spPr>
          <a:xfrm>
            <a:off x="5715000" y="5715000"/>
            <a:ext cx="2133600" cy="830997"/>
          </a:xfrm>
          <a:prstGeom prst="rect">
            <a:avLst/>
          </a:prstGeom>
          <a:noFill/>
        </p:spPr>
        <p:txBody>
          <a:bodyPr wrap="square" rtlCol="0">
            <a:spAutoFit/>
          </a:bodyPr>
          <a:lstStyle/>
          <a:p>
            <a:r>
              <a:rPr lang="en-US" sz="1600" dirty="0" smtClean="0">
                <a:solidFill>
                  <a:schemeClr val="bg1"/>
                </a:solidFill>
              </a:rPr>
              <a:t>Recommended TSP locations in the Downtown core</a:t>
            </a:r>
            <a:endParaRPr lang="en-US" sz="1600" dirty="0">
              <a:solidFill>
                <a:schemeClr val="bg1"/>
              </a:solidFill>
            </a:endParaRPr>
          </a:p>
        </p:txBody>
      </p:sp>
      <p:sp>
        <p:nvSpPr>
          <p:cNvPr id="9" name="Rectangle 8"/>
          <p:cNvSpPr/>
          <p:nvPr/>
        </p:nvSpPr>
        <p:spPr>
          <a:xfrm>
            <a:off x="5562600" y="1524000"/>
            <a:ext cx="3352800" cy="3739485"/>
          </a:xfrm>
          <a:prstGeom prst="rect">
            <a:avLst/>
          </a:prstGeom>
        </p:spPr>
        <p:txBody>
          <a:bodyPr wrap="square">
            <a:spAutoFit/>
          </a:bodyPr>
          <a:lstStyle/>
          <a:p>
            <a:pPr marL="341313" indent="-341313">
              <a:spcBef>
                <a:spcPts val="1800"/>
              </a:spcBef>
              <a:buFont typeface="Arial" pitchFamily="34" charset="0"/>
              <a:buChar char="•"/>
            </a:pPr>
            <a:r>
              <a:rPr lang="en-US" sz="2400" dirty="0" smtClean="0">
                <a:solidFill>
                  <a:schemeClr val="bg1"/>
                </a:solidFill>
                <a:latin typeface="Tahoma" pitchFamily="34" charset="0"/>
                <a:cs typeface="Tahoma" pitchFamily="34" charset="0"/>
              </a:rPr>
              <a:t>New transit signal priority installation</a:t>
            </a:r>
          </a:p>
          <a:p>
            <a:pPr marL="796926" lvl="1" indent="-341313">
              <a:spcBef>
                <a:spcPts val="1800"/>
              </a:spcBef>
              <a:buFontTx/>
              <a:buChar char="-"/>
            </a:pPr>
            <a:r>
              <a:rPr lang="en-US" sz="2400" dirty="0" smtClean="0">
                <a:solidFill>
                  <a:schemeClr val="bg1"/>
                </a:solidFill>
                <a:latin typeface="Tahoma" pitchFamily="34" charset="0"/>
                <a:cs typeface="Tahoma" pitchFamily="34" charset="0"/>
              </a:rPr>
              <a:t>Funded by TIGER Grant</a:t>
            </a:r>
          </a:p>
          <a:p>
            <a:pPr marL="796926" lvl="1" indent="-341313">
              <a:spcBef>
                <a:spcPts val="1800"/>
              </a:spcBef>
              <a:buFontTx/>
              <a:buChar char="-"/>
            </a:pPr>
            <a:r>
              <a:rPr lang="en-US" sz="2400" dirty="0" smtClean="0">
                <a:solidFill>
                  <a:schemeClr val="bg1"/>
                </a:solidFill>
                <a:latin typeface="Tahoma" pitchFamily="34" charset="0"/>
                <a:cs typeface="Tahoma" pitchFamily="34" charset="0"/>
              </a:rPr>
              <a:t>VA Rt. 7 and up to six additional corridors </a:t>
            </a:r>
          </a:p>
          <a:p>
            <a:pPr marL="796926" lvl="1" indent="-341313">
              <a:spcBef>
                <a:spcPts val="1800"/>
              </a:spcBef>
              <a:buFontTx/>
              <a:buChar char="-"/>
            </a:pPr>
            <a:endParaRPr lang="en-US" sz="2400" dirty="0" smtClean="0">
              <a:solidFill>
                <a:schemeClr val="bg1"/>
              </a:solidFill>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25"/>
          <p:cNvSpPr txBox="1">
            <a:spLocks noChangeArrowheads="1"/>
          </p:cNvSpPr>
          <p:nvPr/>
        </p:nvSpPr>
        <p:spPr bwMode="auto">
          <a:xfrm>
            <a:off x="1219200" y="152400"/>
            <a:ext cx="7924800" cy="1524000"/>
          </a:xfrm>
          <a:prstGeom prst="rect">
            <a:avLst/>
          </a:prstGeom>
          <a:noFill/>
          <a:ln w="9525">
            <a:noFill/>
            <a:miter lim="800000"/>
            <a:headEnd/>
            <a:tailEnd/>
          </a:ln>
        </p:spPr>
        <p:txBody>
          <a:bodyPr wrap="square" lIns="0" tIns="0" rIns="0" bIns="0">
            <a:spAutoFit/>
          </a:bodyPr>
          <a:lstStyle/>
          <a:p>
            <a:r>
              <a:rPr lang="en-US" sz="3200" b="1" dirty="0" smtClean="0">
                <a:solidFill>
                  <a:schemeClr val="bg1"/>
                </a:solidFill>
                <a:latin typeface="Tahoma" pitchFamily="34" charset="0"/>
                <a:cs typeface="Tahoma" pitchFamily="34" charset="0"/>
              </a:rPr>
              <a:t>Additional Efforts that Encourage </a:t>
            </a:r>
            <a:r>
              <a:rPr lang="en-US" sz="3200" b="1" dirty="0" err="1" smtClean="0">
                <a:solidFill>
                  <a:schemeClr val="bg1"/>
                </a:solidFill>
                <a:latin typeface="Tahoma" pitchFamily="34" charset="0"/>
                <a:cs typeface="Tahoma" pitchFamily="34" charset="0"/>
              </a:rPr>
              <a:t>Metrobus</a:t>
            </a:r>
            <a:r>
              <a:rPr lang="en-US" sz="3200" b="1" dirty="0" smtClean="0">
                <a:solidFill>
                  <a:schemeClr val="bg1"/>
                </a:solidFill>
                <a:latin typeface="Tahoma" pitchFamily="34" charset="0"/>
                <a:cs typeface="Tahoma" pitchFamily="34" charset="0"/>
              </a:rPr>
              <a:t> Ridership</a:t>
            </a:r>
            <a:endParaRPr lang="en-US" sz="3200" b="1" dirty="0">
              <a:solidFill>
                <a:schemeClr val="bg1"/>
              </a:solidFill>
              <a:latin typeface="Tahoma" pitchFamily="34" charset="0"/>
              <a:cs typeface="Tahoma" pitchFamily="34" charset="0"/>
            </a:endParaRPr>
          </a:p>
          <a:p>
            <a:endParaRPr lang="en-US" sz="3200" b="1" dirty="0">
              <a:solidFill>
                <a:schemeClr val="bg1"/>
              </a:solidFill>
              <a:latin typeface="Tahoma" pitchFamily="34" charset="0"/>
              <a:cs typeface="Tahoma" pitchFamily="34" charset="0"/>
            </a:endParaRPr>
          </a:p>
        </p:txBody>
      </p:sp>
      <p:sp>
        <p:nvSpPr>
          <p:cNvPr id="6147" name="Content Placeholder 48"/>
          <p:cNvSpPr txBox="1">
            <a:spLocks/>
          </p:cNvSpPr>
          <p:nvPr/>
        </p:nvSpPr>
        <p:spPr bwMode="auto">
          <a:xfrm>
            <a:off x="381000" y="1752600"/>
            <a:ext cx="5257800" cy="4800600"/>
          </a:xfrm>
          <a:prstGeom prst="rect">
            <a:avLst/>
          </a:prstGeom>
          <a:noFill/>
          <a:ln w="9525">
            <a:noFill/>
            <a:miter lim="800000"/>
            <a:headEnd/>
            <a:tailEnd/>
          </a:ln>
        </p:spPr>
        <p:txBody>
          <a:bodyPr lIns="101882" tIns="50941" rIns="101882" bIns="50941"/>
          <a:lstStyle/>
          <a:p>
            <a:pPr marL="381000" indent="-381000">
              <a:spcBef>
                <a:spcPts val="1800"/>
              </a:spcBef>
              <a:buFont typeface="Arial" pitchFamily="34" charset="0"/>
              <a:buChar char="•"/>
            </a:pPr>
            <a:r>
              <a:rPr lang="en-US" sz="2400" dirty="0" smtClean="0">
                <a:solidFill>
                  <a:schemeClr val="bg1"/>
                </a:solidFill>
                <a:latin typeface="Tahoma" pitchFamily="34" charset="0"/>
                <a:cs typeface="Tahoma" pitchFamily="34" charset="0"/>
              </a:rPr>
              <a:t>Bus driver training</a:t>
            </a:r>
          </a:p>
          <a:p>
            <a:pPr marL="381000" indent="-381000">
              <a:spcBef>
                <a:spcPts val="1800"/>
              </a:spcBef>
              <a:buFont typeface="Arial" pitchFamily="34" charset="0"/>
              <a:buChar char="•"/>
            </a:pPr>
            <a:r>
              <a:rPr lang="en-US" sz="2400" dirty="0" smtClean="0">
                <a:solidFill>
                  <a:schemeClr val="bg1"/>
                </a:solidFill>
                <a:latin typeface="Tahoma" pitchFamily="34" charset="0"/>
                <a:cs typeface="Tahoma" pitchFamily="34" charset="0"/>
              </a:rPr>
              <a:t>On-board cameras</a:t>
            </a:r>
          </a:p>
          <a:p>
            <a:pPr marL="381000" indent="-381000">
              <a:spcBef>
                <a:spcPts val="1800"/>
              </a:spcBef>
              <a:buFont typeface="Arial" pitchFamily="34" charset="0"/>
              <a:buChar char="•"/>
            </a:pPr>
            <a:r>
              <a:rPr lang="en-US" sz="2400" dirty="0" smtClean="0">
                <a:solidFill>
                  <a:schemeClr val="bg1"/>
                </a:solidFill>
                <a:latin typeface="Tahoma" pitchFamily="34" charset="0"/>
                <a:cs typeface="Tahoma" pitchFamily="34" charset="0"/>
              </a:rPr>
              <a:t>On-time performance</a:t>
            </a:r>
          </a:p>
          <a:p>
            <a:pPr marL="381000" indent="-381000">
              <a:spcBef>
                <a:spcPts val="1800"/>
              </a:spcBef>
              <a:buFont typeface="Arial" pitchFamily="34" charset="0"/>
              <a:buChar char="•"/>
            </a:pPr>
            <a:r>
              <a:rPr lang="en-US" sz="2400" dirty="0" smtClean="0">
                <a:solidFill>
                  <a:schemeClr val="bg1"/>
                </a:solidFill>
                <a:latin typeface="Tahoma" pitchFamily="34" charset="0"/>
                <a:cs typeface="Tahoma" pitchFamily="34" charset="0"/>
              </a:rPr>
              <a:t>New Shepherd Parkway facility</a:t>
            </a:r>
          </a:p>
          <a:p>
            <a:pPr marL="381000" indent="-381000">
              <a:spcBef>
                <a:spcPts val="1800"/>
              </a:spcBef>
              <a:buFont typeface="Arial" pitchFamily="34" charset="0"/>
              <a:buChar char="•"/>
            </a:pPr>
            <a:r>
              <a:rPr lang="en-US" sz="2400" dirty="0" smtClean="0">
                <a:solidFill>
                  <a:schemeClr val="bg1"/>
                </a:solidFill>
                <a:latin typeface="Tahoma" pitchFamily="34" charset="0"/>
                <a:cs typeface="Tahoma" pitchFamily="34" charset="0"/>
              </a:rPr>
              <a:t>Expanded service</a:t>
            </a:r>
          </a:p>
          <a:p>
            <a:pPr marL="381000" indent="-381000">
              <a:spcBef>
                <a:spcPts val="1800"/>
              </a:spcBef>
              <a:buFont typeface="Arial" pitchFamily="34" charset="0"/>
              <a:buChar char="•"/>
            </a:pPr>
            <a:r>
              <a:rPr lang="en-US" sz="2400" dirty="0" smtClean="0">
                <a:solidFill>
                  <a:schemeClr val="bg1"/>
                </a:solidFill>
                <a:latin typeface="Tahoma" pitchFamily="34" charset="0"/>
                <a:cs typeface="Tahoma" pitchFamily="34" charset="0"/>
              </a:rPr>
              <a:t>Limited stop service</a:t>
            </a:r>
          </a:p>
          <a:p>
            <a:pPr marL="381000" indent="-381000">
              <a:spcBef>
                <a:spcPts val="1800"/>
              </a:spcBef>
              <a:buFont typeface="Arial" pitchFamily="34" charset="0"/>
              <a:buChar char="•"/>
            </a:pPr>
            <a:r>
              <a:rPr lang="en-US" sz="2400" dirty="0" smtClean="0">
                <a:solidFill>
                  <a:schemeClr val="bg1"/>
                </a:solidFill>
                <a:latin typeface="Tahoma" pitchFamily="34" charset="0"/>
                <a:cs typeface="Tahoma" pitchFamily="34" charset="0"/>
              </a:rPr>
              <a:t>User surveys</a:t>
            </a:r>
          </a:p>
          <a:p>
            <a:pPr marL="381000" indent="-381000">
              <a:spcBef>
                <a:spcPts val="1800"/>
              </a:spcBef>
              <a:buFont typeface="Arial" pitchFamily="34" charset="0"/>
              <a:buChar char="•"/>
            </a:pPr>
            <a:r>
              <a:rPr lang="en-US" sz="2400" dirty="0" smtClean="0">
                <a:solidFill>
                  <a:schemeClr val="bg1"/>
                </a:solidFill>
                <a:latin typeface="Tahoma" pitchFamily="34" charset="0"/>
                <a:cs typeface="Tahoma" pitchFamily="34" charset="0"/>
              </a:rPr>
              <a:t>New bus maps</a:t>
            </a:r>
          </a:p>
        </p:txBody>
      </p:sp>
      <p:pic>
        <p:nvPicPr>
          <p:cNvPr id="8194" name="Picture 2" descr="http://intranet/photo_archive/bus/Bus%20Training%20Simulator%20CTF%20032709-56.jpg"/>
          <p:cNvPicPr>
            <a:picLocks noChangeAspect="1" noChangeArrowheads="1"/>
          </p:cNvPicPr>
          <p:nvPr/>
        </p:nvPicPr>
        <p:blipFill>
          <a:blip r:embed="rId3" cstate="print"/>
          <a:srcRect/>
          <a:stretch>
            <a:fillRect/>
          </a:stretch>
        </p:blipFill>
        <p:spPr bwMode="auto">
          <a:xfrm>
            <a:off x="5334000" y="1600200"/>
            <a:ext cx="3448050" cy="2308551"/>
          </a:xfrm>
          <a:prstGeom prst="rect">
            <a:avLst/>
          </a:prstGeom>
          <a:noFill/>
        </p:spPr>
      </p:pic>
      <p:pic>
        <p:nvPicPr>
          <p:cNvPr id="8196" name="Picture 4" descr="http://intranet/photo_archive/bus/Shepherd%20Pkwy%20Bus%20%20102511-103.jpg"/>
          <p:cNvPicPr>
            <a:picLocks noChangeAspect="1" noChangeArrowheads="1"/>
          </p:cNvPicPr>
          <p:nvPr/>
        </p:nvPicPr>
        <p:blipFill>
          <a:blip r:embed="rId4" cstate="print"/>
          <a:srcRect/>
          <a:stretch>
            <a:fillRect/>
          </a:stretch>
        </p:blipFill>
        <p:spPr bwMode="auto">
          <a:xfrm>
            <a:off x="7010400" y="3962400"/>
            <a:ext cx="1849348" cy="1371600"/>
          </a:xfrm>
          <a:prstGeom prst="rect">
            <a:avLst/>
          </a:prstGeom>
          <a:noFill/>
        </p:spPr>
      </p:pic>
      <p:pic>
        <p:nvPicPr>
          <p:cNvPr id="8198" name="Picture 6" descr="http://intranet/photo_archive/bus/7000%20series%20buses%20new%20CTF%20091511-5.jpg"/>
          <p:cNvPicPr>
            <a:picLocks noChangeAspect="1" noChangeArrowheads="1"/>
          </p:cNvPicPr>
          <p:nvPr/>
        </p:nvPicPr>
        <p:blipFill>
          <a:blip r:embed="rId5" cstate="print"/>
          <a:srcRect/>
          <a:stretch>
            <a:fillRect/>
          </a:stretch>
        </p:blipFill>
        <p:spPr bwMode="auto">
          <a:xfrm>
            <a:off x="3823239" y="4114800"/>
            <a:ext cx="3074384" cy="22098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25"/>
          <p:cNvSpPr txBox="1">
            <a:spLocks noChangeArrowheads="1"/>
          </p:cNvSpPr>
          <p:nvPr/>
        </p:nvSpPr>
        <p:spPr bwMode="auto">
          <a:xfrm>
            <a:off x="1219200" y="199072"/>
            <a:ext cx="7924800" cy="1477328"/>
          </a:xfrm>
          <a:prstGeom prst="rect">
            <a:avLst/>
          </a:prstGeom>
          <a:noFill/>
          <a:ln w="9525">
            <a:noFill/>
            <a:miter lim="800000"/>
            <a:headEnd/>
            <a:tailEnd/>
          </a:ln>
        </p:spPr>
        <p:txBody>
          <a:bodyPr wrap="square" lIns="0" tIns="0" rIns="0" bIns="0">
            <a:spAutoFit/>
          </a:bodyPr>
          <a:lstStyle/>
          <a:p>
            <a:r>
              <a:rPr lang="en-US" sz="3200" b="1" dirty="0" err="1" smtClean="0">
                <a:solidFill>
                  <a:schemeClr val="bg1"/>
                </a:solidFill>
                <a:latin typeface="Tahoma" pitchFamily="34" charset="0"/>
                <a:cs typeface="Tahoma" pitchFamily="34" charset="0"/>
              </a:rPr>
              <a:t>Metrobus</a:t>
            </a:r>
            <a:r>
              <a:rPr lang="en-US" sz="3200" b="1" dirty="0" smtClean="0">
                <a:solidFill>
                  <a:schemeClr val="bg1"/>
                </a:solidFill>
                <a:latin typeface="Tahoma" pitchFamily="34" charset="0"/>
                <a:cs typeface="Tahoma" pitchFamily="34" charset="0"/>
              </a:rPr>
              <a:t> Planning, Development, and Implementation</a:t>
            </a:r>
            <a:endParaRPr lang="en-US" sz="3200" b="1" dirty="0">
              <a:solidFill>
                <a:schemeClr val="bg1"/>
              </a:solidFill>
              <a:latin typeface="Tahoma" pitchFamily="34" charset="0"/>
              <a:cs typeface="Tahoma" pitchFamily="34" charset="0"/>
            </a:endParaRPr>
          </a:p>
          <a:p>
            <a:endParaRPr lang="en-US" sz="3200" b="1" dirty="0">
              <a:solidFill>
                <a:schemeClr val="bg1"/>
              </a:solidFill>
              <a:latin typeface="Tahoma" pitchFamily="34" charset="0"/>
              <a:cs typeface="Tahoma" pitchFamily="34" charset="0"/>
            </a:endParaRPr>
          </a:p>
        </p:txBody>
      </p:sp>
      <p:sp>
        <p:nvSpPr>
          <p:cNvPr id="6147" name="Content Placeholder 48"/>
          <p:cNvSpPr txBox="1">
            <a:spLocks/>
          </p:cNvSpPr>
          <p:nvPr/>
        </p:nvSpPr>
        <p:spPr bwMode="auto">
          <a:xfrm>
            <a:off x="304800" y="1524000"/>
            <a:ext cx="4114800" cy="4953000"/>
          </a:xfrm>
          <a:prstGeom prst="rect">
            <a:avLst/>
          </a:prstGeom>
          <a:noFill/>
          <a:ln w="9525">
            <a:noFill/>
            <a:miter lim="800000"/>
            <a:headEnd/>
            <a:tailEnd/>
          </a:ln>
        </p:spPr>
        <p:txBody>
          <a:bodyPr lIns="101882" tIns="50941" rIns="101882" bIns="50941"/>
          <a:lstStyle/>
          <a:p>
            <a:pPr marL="381000" indent="-381000">
              <a:spcBef>
                <a:spcPts val="1800"/>
              </a:spcBef>
              <a:buFont typeface="Arial" pitchFamily="34" charset="0"/>
              <a:buChar char="•"/>
            </a:pPr>
            <a:r>
              <a:rPr lang="en-US" sz="2400" dirty="0" smtClean="0">
                <a:solidFill>
                  <a:schemeClr val="bg1"/>
                </a:solidFill>
                <a:latin typeface="Tahoma" pitchFamily="34" charset="0"/>
                <a:cs typeface="Tahoma" pitchFamily="34" charset="0"/>
              </a:rPr>
              <a:t>Regional Bus Study</a:t>
            </a:r>
          </a:p>
          <a:p>
            <a:pPr marL="381000" indent="-381000">
              <a:spcBef>
                <a:spcPts val="1800"/>
              </a:spcBef>
              <a:buFont typeface="Arial" pitchFamily="34" charset="0"/>
              <a:buChar char="•"/>
            </a:pPr>
            <a:r>
              <a:rPr lang="en-US" sz="2400" dirty="0" smtClean="0">
                <a:solidFill>
                  <a:schemeClr val="bg1"/>
                </a:solidFill>
                <a:latin typeface="Tahoma" pitchFamily="34" charset="0"/>
                <a:cs typeface="Tahoma" pitchFamily="34" charset="0"/>
              </a:rPr>
              <a:t>Priority Corridor Network</a:t>
            </a:r>
          </a:p>
          <a:p>
            <a:pPr marL="381000" lvl="1" indent="-381000">
              <a:spcBef>
                <a:spcPts val="1800"/>
              </a:spcBef>
              <a:buFont typeface="Arial" pitchFamily="34" charset="0"/>
              <a:buChar char="•"/>
            </a:pPr>
            <a:r>
              <a:rPr lang="en-US" sz="2400" dirty="0" smtClean="0">
                <a:solidFill>
                  <a:schemeClr val="bg1"/>
                </a:solidFill>
                <a:latin typeface="Tahoma" pitchFamily="34" charset="0"/>
                <a:cs typeface="Tahoma" pitchFamily="34" charset="0"/>
              </a:rPr>
              <a:t>Crystal City/Potomac Yard Transit Improvement Project</a:t>
            </a:r>
          </a:p>
          <a:p>
            <a:pPr marL="381000" indent="-381000">
              <a:spcBef>
                <a:spcPts val="1800"/>
              </a:spcBef>
              <a:buFont typeface="Arial" pitchFamily="34" charset="0"/>
              <a:buChar char="•"/>
            </a:pPr>
            <a:r>
              <a:rPr lang="en-US" sz="2400" dirty="0" smtClean="0">
                <a:solidFill>
                  <a:schemeClr val="bg1"/>
                </a:solidFill>
                <a:latin typeface="Tahoma" pitchFamily="34" charset="0"/>
                <a:cs typeface="Tahoma" pitchFamily="34" charset="0"/>
              </a:rPr>
              <a:t>Bus Priority Studies</a:t>
            </a:r>
          </a:p>
          <a:p>
            <a:pPr marL="836613" lvl="1" indent="-381000">
              <a:spcBef>
                <a:spcPts val="1800"/>
              </a:spcBef>
            </a:pPr>
            <a:r>
              <a:rPr lang="en-US" sz="2400" dirty="0" smtClean="0">
                <a:solidFill>
                  <a:schemeClr val="bg1"/>
                </a:solidFill>
                <a:latin typeface="Tahoma" pitchFamily="34" charset="0"/>
                <a:cs typeface="Tahoma" pitchFamily="34" charset="0"/>
              </a:rPr>
              <a:t>-	H&amp;I Streets Bus Lane Study</a:t>
            </a:r>
          </a:p>
          <a:p>
            <a:pPr marL="836613" lvl="1" indent="-381000">
              <a:spcBef>
                <a:spcPts val="1800"/>
              </a:spcBef>
            </a:pPr>
            <a:r>
              <a:rPr lang="en-US" sz="2400" dirty="0" smtClean="0">
                <a:solidFill>
                  <a:schemeClr val="bg1"/>
                </a:solidFill>
                <a:latin typeface="Tahoma" pitchFamily="34" charset="0"/>
                <a:cs typeface="Tahoma" pitchFamily="34" charset="0"/>
              </a:rPr>
              <a:t>-   Service Evaluation Studies</a:t>
            </a:r>
          </a:p>
          <a:p>
            <a:pPr marL="381000" indent="-381000">
              <a:spcBef>
                <a:spcPts val="1800"/>
              </a:spcBef>
            </a:pPr>
            <a:endParaRPr lang="en-US" sz="2400" dirty="0" smtClean="0">
              <a:solidFill>
                <a:schemeClr val="bg1"/>
              </a:solidFill>
              <a:latin typeface="Tahoma" pitchFamily="34" charset="0"/>
              <a:cs typeface="Tahoma" pitchFamily="34" charset="0"/>
            </a:endParaRPr>
          </a:p>
        </p:txBody>
      </p:sp>
      <p:pic>
        <p:nvPicPr>
          <p:cNvPr id="34818" name="Picture 2"/>
          <p:cNvPicPr>
            <a:picLocks noChangeAspect="1" noChangeArrowheads="1"/>
          </p:cNvPicPr>
          <p:nvPr/>
        </p:nvPicPr>
        <p:blipFill>
          <a:blip r:embed="rId3" cstate="print"/>
          <a:srcRect/>
          <a:stretch>
            <a:fillRect/>
          </a:stretch>
        </p:blipFill>
        <p:spPr bwMode="auto">
          <a:xfrm>
            <a:off x="5334000" y="2650389"/>
            <a:ext cx="3442682" cy="3817974"/>
          </a:xfrm>
          <a:prstGeom prst="rect">
            <a:avLst/>
          </a:prstGeom>
          <a:noFill/>
          <a:ln w="9525">
            <a:noFill/>
            <a:miter lim="800000"/>
            <a:headEnd/>
            <a:tailEnd/>
          </a:ln>
        </p:spPr>
      </p:pic>
      <p:pic>
        <p:nvPicPr>
          <p:cNvPr id="9218" name="Picture 2" descr="http://intranet/photo_archive/bus/X9%20Bus%20stop%20sign%20%20030211-1.jpg"/>
          <p:cNvPicPr>
            <a:picLocks noChangeAspect="1" noChangeArrowheads="1"/>
          </p:cNvPicPr>
          <p:nvPr/>
        </p:nvPicPr>
        <p:blipFill>
          <a:blip r:embed="rId4" cstate="print"/>
          <a:srcRect/>
          <a:stretch>
            <a:fillRect/>
          </a:stretch>
        </p:blipFill>
        <p:spPr bwMode="auto">
          <a:xfrm>
            <a:off x="4648200" y="1600200"/>
            <a:ext cx="3124200" cy="207499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25"/>
          <p:cNvSpPr txBox="1">
            <a:spLocks noChangeArrowheads="1"/>
          </p:cNvSpPr>
          <p:nvPr/>
        </p:nvSpPr>
        <p:spPr bwMode="auto">
          <a:xfrm>
            <a:off x="1352550" y="422275"/>
            <a:ext cx="8934450" cy="984250"/>
          </a:xfrm>
          <a:prstGeom prst="rect">
            <a:avLst/>
          </a:prstGeom>
          <a:noFill/>
          <a:ln w="9525">
            <a:noFill/>
            <a:miter lim="800000"/>
            <a:headEnd/>
            <a:tailEnd/>
          </a:ln>
        </p:spPr>
        <p:txBody>
          <a:bodyPr lIns="0" tIns="0" rIns="0" bIns="0">
            <a:spAutoFit/>
          </a:bodyPr>
          <a:lstStyle/>
          <a:p>
            <a:r>
              <a:rPr lang="en-US" sz="3200" b="1" dirty="0" smtClean="0">
                <a:solidFill>
                  <a:schemeClr val="bg1"/>
                </a:solidFill>
                <a:latin typeface="Tahoma" pitchFamily="34" charset="0"/>
                <a:cs typeface="Tahoma" pitchFamily="34" charset="0"/>
              </a:rPr>
              <a:t>Challenges</a:t>
            </a:r>
            <a:endParaRPr lang="en-US" sz="3200" b="1" dirty="0">
              <a:solidFill>
                <a:schemeClr val="bg1"/>
              </a:solidFill>
              <a:latin typeface="Tahoma" pitchFamily="34" charset="0"/>
              <a:cs typeface="Tahoma" pitchFamily="34" charset="0"/>
            </a:endParaRPr>
          </a:p>
          <a:p>
            <a:endParaRPr lang="en-US" sz="3200" b="1" dirty="0">
              <a:solidFill>
                <a:schemeClr val="bg1"/>
              </a:solidFill>
              <a:latin typeface="Tahoma" pitchFamily="34" charset="0"/>
              <a:cs typeface="Tahoma" pitchFamily="34" charset="0"/>
            </a:endParaRPr>
          </a:p>
        </p:txBody>
      </p:sp>
      <p:sp>
        <p:nvSpPr>
          <p:cNvPr id="7171" name="Content Placeholder 48"/>
          <p:cNvSpPr>
            <a:spLocks noGrp="1"/>
          </p:cNvSpPr>
          <p:nvPr>
            <p:ph idx="1"/>
          </p:nvPr>
        </p:nvSpPr>
        <p:spPr>
          <a:xfrm>
            <a:off x="228600" y="1676400"/>
            <a:ext cx="7010400" cy="4502150"/>
          </a:xfrm>
        </p:spPr>
        <p:txBody>
          <a:bodyPr/>
          <a:lstStyle/>
          <a:p>
            <a:pPr eaLnBrk="1" hangingPunct="1">
              <a:spcBef>
                <a:spcPts val="1800"/>
              </a:spcBef>
            </a:pPr>
            <a:r>
              <a:rPr lang="en-US" sz="2400" dirty="0" smtClean="0">
                <a:solidFill>
                  <a:schemeClr val="bg1"/>
                </a:solidFill>
                <a:latin typeface="Tahoma" pitchFamily="34" charset="0"/>
                <a:cs typeface="Tahoma" pitchFamily="34" charset="0"/>
              </a:rPr>
              <a:t>Traffic congestion/reliability</a:t>
            </a:r>
          </a:p>
          <a:p>
            <a:pPr eaLnBrk="1" hangingPunct="1">
              <a:spcBef>
                <a:spcPts val="1800"/>
              </a:spcBef>
            </a:pPr>
            <a:r>
              <a:rPr lang="en-US" sz="2400" dirty="0" smtClean="0">
                <a:solidFill>
                  <a:schemeClr val="bg1"/>
                </a:solidFill>
                <a:latin typeface="Tahoma" pitchFamily="34" charset="0"/>
                <a:cs typeface="Tahoma" pitchFamily="34" charset="0"/>
              </a:rPr>
              <a:t>Increased dwell times</a:t>
            </a:r>
          </a:p>
          <a:p>
            <a:pPr eaLnBrk="1" hangingPunct="1">
              <a:spcBef>
                <a:spcPts val="1800"/>
              </a:spcBef>
            </a:pPr>
            <a:r>
              <a:rPr lang="en-US" sz="2400" dirty="0" smtClean="0">
                <a:solidFill>
                  <a:schemeClr val="bg1"/>
                </a:solidFill>
                <a:latin typeface="Tahoma" pitchFamily="34" charset="0"/>
                <a:cs typeface="Tahoma" pitchFamily="34" charset="0"/>
              </a:rPr>
              <a:t>Funding fleet expansion</a:t>
            </a:r>
          </a:p>
          <a:p>
            <a:pPr eaLnBrk="1" hangingPunct="1">
              <a:spcBef>
                <a:spcPts val="1800"/>
              </a:spcBef>
            </a:pPr>
            <a:r>
              <a:rPr lang="en-US" sz="2400" dirty="0" smtClean="0">
                <a:solidFill>
                  <a:schemeClr val="bg1"/>
                </a:solidFill>
                <a:latin typeface="Tahoma" pitchFamily="34" charset="0"/>
                <a:cs typeface="Tahoma" pitchFamily="34" charset="0"/>
              </a:rPr>
              <a:t>Right-of-Way issues</a:t>
            </a:r>
          </a:p>
          <a:p>
            <a:pPr eaLnBrk="1" hangingPunct="1">
              <a:spcBef>
                <a:spcPts val="1800"/>
              </a:spcBef>
            </a:pPr>
            <a:r>
              <a:rPr lang="en-US" sz="2400" dirty="0" smtClean="0">
                <a:solidFill>
                  <a:schemeClr val="bg1"/>
                </a:solidFill>
                <a:latin typeface="Tahoma" pitchFamily="34" charset="0"/>
                <a:cs typeface="Tahoma" pitchFamily="34" charset="0"/>
              </a:rPr>
              <a:t>Meeting demand</a:t>
            </a:r>
          </a:p>
          <a:p>
            <a:pPr eaLnBrk="1" hangingPunct="1">
              <a:spcBef>
                <a:spcPts val="1800"/>
              </a:spcBef>
            </a:pPr>
            <a:endParaRPr lang="en-US" sz="2400" dirty="0" smtClean="0">
              <a:solidFill>
                <a:schemeClr val="bg1"/>
              </a:solidFill>
              <a:latin typeface="Tahoma" pitchFamily="34" charset="0"/>
              <a:cs typeface="Tahoma" pitchFamily="34" charset="0"/>
            </a:endParaRPr>
          </a:p>
        </p:txBody>
      </p:sp>
      <p:pic>
        <p:nvPicPr>
          <p:cNvPr id="8194" name="Picture 2" descr="http://intranet/photo_archive/bus/Dedicated%20Bus%20Lanes%207th%20NW%20031208%20004.jpg"/>
          <p:cNvPicPr>
            <a:picLocks noChangeAspect="1" noChangeArrowheads="1"/>
          </p:cNvPicPr>
          <p:nvPr/>
        </p:nvPicPr>
        <p:blipFill>
          <a:blip r:embed="rId3" cstate="print"/>
          <a:srcRect/>
          <a:stretch>
            <a:fillRect/>
          </a:stretch>
        </p:blipFill>
        <p:spPr bwMode="auto">
          <a:xfrm>
            <a:off x="6490607" y="2057400"/>
            <a:ext cx="2653393" cy="3962400"/>
          </a:xfrm>
          <a:prstGeom prst="rect">
            <a:avLst/>
          </a:prstGeom>
          <a:noFill/>
        </p:spPr>
      </p:pic>
      <p:pic>
        <p:nvPicPr>
          <p:cNvPr id="8200" name="Picture 8" descr="http://intranet/photo_archive/bus/7000%20series%20buses%20new%20CTF%20091511-88.jpg"/>
          <p:cNvPicPr>
            <a:picLocks noChangeAspect="1" noChangeArrowheads="1"/>
          </p:cNvPicPr>
          <p:nvPr/>
        </p:nvPicPr>
        <p:blipFill>
          <a:blip r:embed="rId4" cstate="print"/>
          <a:srcRect/>
          <a:stretch>
            <a:fillRect/>
          </a:stretch>
        </p:blipFill>
        <p:spPr bwMode="auto">
          <a:xfrm>
            <a:off x="228600" y="4648201"/>
            <a:ext cx="3325749" cy="2209800"/>
          </a:xfrm>
          <a:prstGeom prst="rect">
            <a:avLst/>
          </a:prstGeom>
          <a:noFill/>
        </p:spPr>
      </p:pic>
      <p:pic>
        <p:nvPicPr>
          <p:cNvPr id="8202" name="Picture 10" descr="http://intranet/photo_archive/bus/Bus%20Crowds%20Columbia%20Heights%20area%20082208%20013.jpg"/>
          <p:cNvPicPr>
            <a:picLocks noChangeAspect="1" noChangeArrowheads="1"/>
          </p:cNvPicPr>
          <p:nvPr/>
        </p:nvPicPr>
        <p:blipFill>
          <a:blip r:embed="rId5" cstate="print"/>
          <a:srcRect/>
          <a:stretch>
            <a:fillRect/>
          </a:stretch>
        </p:blipFill>
        <p:spPr bwMode="auto">
          <a:xfrm>
            <a:off x="4648200" y="1676399"/>
            <a:ext cx="3124200" cy="2694623"/>
          </a:xfrm>
          <a:prstGeom prst="rect">
            <a:avLst/>
          </a:prstGeom>
          <a:noFill/>
        </p:spPr>
      </p:pic>
      <p:pic>
        <p:nvPicPr>
          <p:cNvPr id="8204" name="Picture 12" descr="http://intranet/photo_archive/bus/Bus%20Route%2030s%20051508%20004.jpg"/>
          <p:cNvPicPr>
            <a:picLocks noChangeAspect="1" noChangeArrowheads="1"/>
          </p:cNvPicPr>
          <p:nvPr/>
        </p:nvPicPr>
        <p:blipFill>
          <a:blip r:embed="rId6" cstate="print"/>
          <a:srcRect/>
          <a:stretch>
            <a:fillRect/>
          </a:stretch>
        </p:blipFill>
        <p:spPr bwMode="auto">
          <a:xfrm>
            <a:off x="3581400" y="4670615"/>
            <a:ext cx="3268820" cy="218738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8"/>
          <p:cNvSpPr txBox="1">
            <a:spLocks/>
          </p:cNvSpPr>
          <p:nvPr/>
        </p:nvSpPr>
        <p:spPr bwMode="auto">
          <a:xfrm>
            <a:off x="1219200" y="2133600"/>
            <a:ext cx="6705600" cy="2971800"/>
          </a:xfrm>
          <a:prstGeom prst="rect">
            <a:avLst/>
          </a:prstGeom>
          <a:noFill/>
          <a:ln w="9525">
            <a:noFill/>
            <a:miter lim="800000"/>
            <a:headEnd/>
            <a:tailEnd/>
          </a:ln>
        </p:spPr>
        <p:txBody>
          <a:bodyPr vert="horz" wrap="square" lIns="91429" tIns="45714" rIns="91429" bIns="45714" numCol="1" anchor="t" anchorCtr="0" compatLnSpc="1">
            <a:prstTxWarp prst="textNoShape">
              <a:avLst/>
            </a:prstTxWarp>
          </a:bodyPr>
          <a:lstStyle/>
          <a:p>
            <a:pPr marL="0" marR="0" lvl="0" indent="0" algn="ctr" defTabSz="912813" rtl="0" eaLnBrk="0" fontAlgn="base" latinLnBrk="0" hangingPunct="0">
              <a:lnSpc>
                <a:spcPct val="100000"/>
              </a:lnSpc>
              <a:spcBef>
                <a:spcPct val="20000"/>
              </a:spcBef>
              <a:spcAft>
                <a:spcPct val="0"/>
              </a:spcAft>
              <a:buClrTx/>
              <a:buSzTx/>
              <a:buFont typeface="Arial" charset="0"/>
              <a:buNone/>
              <a:tabLst/>
              <a:defRPr/>
            </a:pPr>
            <a:r>
              <a:rPr kumimoji="0" lang="en-US" sz="4000" b="0" i="0" u="none" strike="noStrike" kern="1200" cap="none" spc="0" normalizeH="0" baseline="0" noProof="0" dirty="0" smtClean="0">
                <a:ln>
                  <a:noFill/>
                </a:ln>
                <a:solidFill>
                  <a:schemeClr val="bg1"/>
                </a:solidFill>
                <a:effectLst/>
                <a:uLnTx/>
                <a:uFillTx/>
                <a:latin typeface="+mn-lt"/>
                <a:ea typeface="+mn-ea"/>
                <a:cs typeface="+mn-cs"/>
              </a:rPr>
              <a:t>Thank</a:t>
            </a:r>
            <a:r>
              <a:rPr kumimoji="0" lang="en-US" sz="4000" b="0" i="0" u="none" strike="noStrike" kern="1200" cap="none" spc="0" normalizeH="0" noProof="0" dirty="0" smtClean="0">
                <a:ln>
                  <a:noFill/>
                </a:ln>
                <a:solidFill>
                  <a:schemeClr val="bg1"/>
                </a:solidFill>
                <a:effectLst/>
                <a:uLnTx/>
                <a:uFillTx/>
                <a:latin typeface="+mn-lt"/>
                <a:ea typeface="+mn-ea"/>
                <a:cs typeface="+mn-cs"/>
              </a:rPr>
              <a:t> you for your attention…</a:t>
            </a:r>
            <a:endParaRPr kumimoji="0" lang="en-US" sz="4000" b="0" i="0" u="none" strike="noStrike" kern="1200" cap="none" spc="0" normalizeH="0" baseline="0" noProof="0" dirty="0">
              <a:ln>
                <a:noFill/>
              </a:ln>
              <a:solidFill>
                <a:schemeClr val="bg1"/>
              </a:solidFill>
              <a:effectLst/>
              <a:uLnTx/>
              <a:uFillTx/>
              <a:latin typeface="+mn-lt"/>
              <a:ea typeface="+mn-ea"/>
              <a:cs typeface="+mn-cs"/>
            </a:endParaRPr>
          </a:p>
        </p:txBody>
      </p:sp>
      <p:sp>
        <p:nvSpPr>
          <p:cNvPr id="4" name="Subtitle 3"/>
          <p:cNvSpPr>
            <a:spLocks noGrp="1"/>
          </p:cNvSpPr>
          <p:nvPr>
            <p:ph type="subTitle" idx="1"/>
          </p:nvPr>
        </p:nvSpPr>
        <p:spPr/>
        <p:txBody>
          <a:bodyPr/>
          <a:lstStyle/>
          <a:p>
            <a:r>
              <a:rPr lang="en-US" sz="4400" dirty="0" smtClean="0">
                <a:solidFill>
                  <a:schemeClr val="bg1"/>
                </a:solidFill>
              </a:rPr>
              <a:t>Questions?</a:t>
            </a:r>
            <a:endParaRPr lang="en-US" sz="4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32BE6EE455BE4C9AFB0C1916ADE355" ma:contentTypeVersion="6" ma:contentTypeDescription="Create a new document." ma:contentTypeScope="" ma:versionID="ba460abf0f9c0beb49926a89c4715c57">
  <xsd:schema xmlns:xsd="http://www.w3.org/2001/XMLSchema" xmlns:xs="http://www.w3.org/2001/XMLSchema" xmlns:p="http://schemas.microsoft.com/office/2006/metadata/properties" targetNamespace="http://schemas.microsoft.com/office/2006/metadata/properties" ma:root="true" ma:fieldsID="711b5f35d88f7f6ebfe284b0f73f439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968B70-C513-47C4-AEFE-5E7FB59C7CC9}">
  <ds:schemaRefs>
    <ds:schemaRef ds:uri="http://schemas.microsoft.com/office/2006/documentManagement/types"/>
    <ds:schemaRef ds:uri="http://purl.org/dc/elements/1.1/"/>
    <ds:schemaRef ds:uri="http://purl.org/dc/terms/"/>
    <ds:schemaRef ds:uri="http://purl.org/dc/dcmitype/"/>
    <ds:schemaRef ds:uri="http://www.w3.org/XML/1998/namespace"/>
    <ds:schemaRef ds:uri="http://schemas.microsoft.com/office/2006/metadata/properties"/>
    <ds:schemaRef ds:uri="http://schemas.openxmlformats.org/package/2006/metadata/core-properties"/>
    <ds:schemaRef ds:uri="http://schemas.microsoft.com/office/infopath/2007/PartnerControls"/>
  </ds:schemaRefs>
</ds:datastoreItem>
</file>

<file path=customXml/itemProps2.xml><?xml version="1.0" encoding="utf-8"?>
<ds:datastoreItem xmlns:ds="http://schemas.openxmlformats.org/officeDocument/2006/customXml" ds:itemID="{77A2F9DA-986C-45F3-9CD9-DBE804AD2FBE}">
  <ds:schemaRefs>
    <ds:schemaRef ds:uri="http://schemas.microsoft.com/sharepoint/v3/contenttype/forms"/>
  </ds:schemaRefs>
</ds:datastoreItem>
</file>

<file path=customXml/itemProps3.xml><?xml version="1.0" encoding="utf-8"?>
<ds:datastoreItem xmlns:ds="http://schemas.openxmlformats.org/officeDocument/2006/customXml" ds:itemID="{686B7AD5-0B0C-40E4-BDDF-D09C750427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3160</TotalTime>
  <Words>1585</Words>
  <Application>Microsoft Office PowerPoint</Application>
  <PresentationFormat>On-screen Show (4:3)</PresentationFormat>
  <Paragraphs>167</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Washington Area Metropolitan Transit Authority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e011102</dc:creator>
  <cp:lastModifiedBy>WMATA</cp:lastModifiedBy>
  <cp:revision>240</cp:revision>
  <dcterms:created xsi:type="dcterms:W3CDTF">2010-04-27T13:17:40Z</dcterms:created>
  <dcterms:modified xsi:type="dcterms:W3CDTF">2013-04-16T14:21:30Z</dcterms:modified>
</cp:coreProperties>
</file>