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3" r:id="rId3"/>
    <p:sldId id="295" r:id="rId4"/>
    <p:sldId id="296" r:id="rId5"/>
    <p:sldId id="309" r:id="rId6"/>
    <p:sldId id="297" r:id="rId7"/>
    <p:sldId id="307" r:id="rId8"/>
    <p:sldId id="352" r:id="rId9"/>
    <p:sldId id="301" r:id="rId10"/>
    <p:sldId id="320" r:id="rId11"/>
    <p:sldId id="302" r:id="rId12"/>
    <p:sldId id="353" r:id="rId13"/>
    <p:sldId id="339" r:id="rId14"/>
    <p:sldId id="340" r:id="rId15"/>
    <p:sldId id="341" r:id="rId16"/>
    <p:sldId id="342" r:id="rId17"/>
    <p:sldId id="354" r:id="rId18"/>
    <p:sldId id="343" r:id="rId19"/>
    <p:sldId id="344" r:id="rId20"/>
    <p:sldId id="345" r:id="rId21"/>
    <p:sldId id="346" r:id="rId22"/>
    <p:sldId id="348" r:id="rId23"/>
    <p:sldId id="350" r:id="rId24"/>
    <p:sldId id="349" r:id="rId25"/>
    <p:sldId id="351" r:id="rId2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walkup" initials="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9AC9"/>
    <a:srgbClr val="0078AD"/>
    <a:srgbClr val="A9C345"/>
    <a:srgbClr val="AB0D73"/>
    <a:srgbClr val="D0108C"/>
    <a:srgbClr val="3DAAC0"/>
    <a:srgbClr val="5D1E7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017" autoAdjust="0"/>
    <p:restoredTop sz="96552" autoAdjust="0"/>
  </p:normalViewPr>
  <p:slideViewPr>
    <p:cSldViewPr>
      <p:cViewPr varScale="1">
        <p:scale>
          <a:sx n="69" d="100"/>
          <a:sy n="69" d="100"/>
        </p:scale>
        <p:origin x="-77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14" y="-86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hyperlink" Target="mailto:accommodations@mwcog.org" TargetMode="External"/><Relationship Id="rId2" Type="http://schemas.openxmlformats.org/officeDocument/2006/relationships/image" Target="../media/image8.wmf"/><Relationship Id="rId1" Type="http://schemas.openxmlformats.org/officeDocument/2006/relationships/theme" Target="../theme/theme3.xml"/><Relationship Id="rId4" Type="http://schemas.openxmlformats.org/officeDocument/2006/relationships/hyperlink" Target="http://www.mwcog.org/" TargetMode="Externa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475" cy="479403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064" y="0"/>
            <a:ext cx="3170475" cy="479403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r">
              <a:defRPr sz="1200"/>
            </a:lvl1pPr>
          </a:lstStyle>
          <a:p>
            <a:fld id="{0AF8BA79-98B0-43FD-A54D-89BD887209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-3843805" y="7874035"/>
            <a:ext cx="3170475" cy="479403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892061" y="9121797"/>
            <a:ext cx="1423139" cy="479403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r">
              <a:defRPr sz="1200"/>
            </a:lvl1pPr>
          </a:lstStyle>
          <a:p>
            <a:fld id="{AFD89A7F-0457-4D6C-B7F3-33E08FA14B0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146304" y="8977319"/>
            <a:ext cx="6623581" cy="561493"/>
            <a:chOff x="1536" y="2016"/>
            <a:chExt cx="9240" cy="854"/>
          </a:xfrm>
        </p:grpSpPr>
        <p:pic>
          <p:nvPicPr>
            <p:cNvPr id="7" name="Picture 3" descr="MCj02933200000[1]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  <a:biLevel thresh="50000"/>
            </a:blip>
            <a:srcRect/>
            <a:stretch>
              <a:fillRect/>
            </a:stretch>
          </p:blipFill>
          <p:spPr bwMode="auto">
            <a:xfrm>
              <a:off x="1536" y="2090"/>
              <a:ext cx="662" cy="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2340" y="2016"/>
              <a:ext cx="8436" cy="85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50793" fontAlgn="base">
                <a:spcBef>
                  <a:spcPct val="0"/>
                </a:spcBef>
                <a:spcAft>
                  <a:spcPts val="1040"/>
                </a:spcAft>
              </a:pPr>
              <a:r>
                <a:rPr lang="en-US" sz="1100" dirty="0" smtClean="0">
                  <a:latin typeface="Myriad Pro" pitchFamily="34" charset="0"/>
                  <a:cs typeface="Arial" pitchFamily="34" charset="0"/>
                </a:rPr>
                <a:t>Alternative formats of this document can be made available for persons with disabilities. Allow 7 working days for preparation of materials. Phone: 202.962.3300 or 202-962-3213 (TDD) Email: </a:t>
              </a:r>
              <a:r>
                <a:rPr lang="en-US" sz="1100" dirty="0" smtClean="0">
                  <a:latin typeface="Myriad Pro" pitchFamily="34" charset="0"/>
                  <a:cs typeface="Arial" pitchFamily="34" charset="0"/>
                  <a:hlinkClick r:id="rId3"/>
                </a:rPr>
                <a:t>accommodations@mwcog.org</a:t>
              </a:r>
              <a:r>
                <a:rPr lang="en-US" sz="1100" dirty="0" smtClean="0">
                  <a:latin typeface="Myriad Pro" pitchFamily="34" charset="0"/>
                  <a:cs typeface="Arial" pitchFamily="34" charset="0"/>
                </a:rPr>
                <a:t>. For details: </a:t>
              </a:r>
              <a:r>
                <a:rPr lang="en-US" sz="1100" dirty="0" smtClean="0">
                  <a:latin typeface="Myriad Pro" pitchFamily="34" charset="0"/>
                  <a:cs typeface="Arial" pitchFamily="34" charset="0"/>
                  <a:hlinkClick r:id="rId4"/>
                </a:rPr>
                <a:t>www.mwcog.org</a:t>
              </a:r>
              <a:r>
                <a:rPr lang="en-US" sz="1100" dirty="0" smtClean="0">
                  <a:latin typeface="Myriad Pro" pitchFamily="34" charset="0"/>
                  <a:cs typeface="Arial" pitchFamily="34" charset="0"/>
                </a:rPr>
                <a:t>.</a:t>
              </a:r>
              <a:endParaRPr lang="en-US" sz="1900" dirty="0" smtClean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r">
              <a:defRPr sz="1200"/>
            </a:lvl1pPr>
          </a:lstStyle>
          <a:p>
            <a:fld id="{2DC49501-79C1-45CE-B37C-191234D480FD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8" tIns="48329" rIns="96658" bIns="4832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6658" tIns="48329" rIns="96658" bIns="4832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r">
              <a:defRPr sz="1200"/>
            </a:lvl1pPr>
          </a:lstStyle>
          <a:p>
            <a:fld id="{3AFCBA90-1614-4BE5-9FC8-2A979E9EBB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CBA90-1614-4BE5-9FC8-2A979E9EBBC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0292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04800" y="5486400"/>
            <a:ext cx="7086600" cy="781050"/>
          </a:xfrm>
        </p:spPr>
        <p:txBody>
          <a:bodyPr anchor="t">
            <a:normAutofit/>
          </a:bodyPr>
          <a:lstStyle>
            <a:lvl1pPr algn="l">
              <a:defRPr sz="2800" b="1" cap="none" spc="0">
                <a:ln w="18415" cmpd="sng">
                  <a:noFill/>
                  <a:prstDash val="solid"/>
                </a:ln>
                <a:solidFill>
                  <a:srgbClr val="319AC9"/>
                </a:solidFill>
                <a:effectLst/>
                <a:latin typeface="Tw Cen MT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04800" y="5105400"/>
            <a:ext cx="7086600" cy="457200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Tw Cen MT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6" name="Picture 2" descr="H:\PUBS Dept\Z-Library\Logos\00-Nelson Nygaard logos New\Web and PPT\PNG\NNlogo_Reverse_300dpi_PNG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8077200" y="5562600"/>
            <a:ext cx="805392" cy="109494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6248400"/>
            <a:ext cx="7086600" cy="609600"/>
          </a:xfrm>
        </p:spPr>
        <p:txBody>
          <a:bodyPr/>
          <a:lstStyle>
            <a:lvl1pPr>
              <a:buNone/>
              <a:defRPr sz="2800"/>
            </a:lvl1pPr>
          </a:lstStyle>
          <a:p>
            <a:r>
              <a:rPr lang="en-US" sz="1600" b="1" dirty="0" smtClean="0">
                <a:solidFill>
                  <a:schemeClr val="bg1"/>
                </a:solidFill>
              </a:rPr>
              <a:t>Presented </a:t>
            </a:r>
            <a:r>
              <a:rPr lang="en-US" sz="1600" b="1" baseline="0" dirty="0" smtClean="0">
                <a:solidFill>
                  <a:schemeClr val="bg1"/>
                </a:solidFill>
              </a:rPr>
              <a:t>First </a:t>
            </a:r>
            <a:r>
              <a:rPr lang="en-US" sz="1600" b="1" baseline="0" dirty="0" err="1" smtClean="0">
                <a:solidFill>
                  <a:schemeClr val="bg1"/>
                </a:solidFill>
              </a:rPr>
              <a:t>Lastname</a:t>
            </a:r>
            <a:endParaRPr lang="en-US" sz="1600" b="1" baseline="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886200"/>
            <a:ext cx="9144000" cy="1600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962400"/>
            <a:ext cx="7772400" cy="762000"/>
          </a:xfrm>
        </p:spPr>
        <p:txBody>
          <a:bodyPr anchor="b">
            <a:normAutofit/>
          </a:bodyPr>
          <a:lstStyle>
            <a:lvl1pPr algn="l">
              <a:defRPr sz="3600" b="1" cap="none" spc="0">
                <a:ln w="18415" cmpd="sng">
                  <a:noFill/>
                  <a:prstDash val="solid"/>
                </a:ln>
                <a:solidFill>
                  <a:schemeClr val="accent1"/>
                </a:solidFill>
                <a:effectLst/>
                <a:latin typeface="Tw Cen MT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724400"/>
            <a:ext cx="7772400" cy="533400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Tw Cen MT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NNlogo_Reverse_300dpi_P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77200" y="228600"/>
            <a:ext cx="856490" cy="1164413"/>
          </a:xfrm>
          <a:prstGeom prst="rect">
            <a:avLst/>
          </a:prstGeom>
        </p:spPr>
      </p:pic>
      <p:pic>
        <p:nvPicPr>
          <p:cNvPr id="26625" name="Picture 1"/>
          <p:cNvPicPr>
            <a:picLocks noChangeAspect="1" noChangeArrowheads="1"/>
          </p:cNvPicPr>
          <p:nvPr userDrawn="1"/>
        </p:nvPicPr>
        <p:blipFill>
          <a:blip r:embed="rId3" cstate="print"/>
          <a:srcRect l="31667" t="8088" r="30417" b="57187"/>
          <a:stretch>
            <a:fillRect/>
          </a:stretch>
        </p:blipFill>
        <p:spPr bwMode="auto">
          <a:xfrm>
            <a:off x="0" y="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unnel.jpg"/>
          <p:cNvPicPr>
            <a:picLocks noChangeAspect="1"/>
          </p:cNvPicPr>
          <p:nvPr userDrawn="1"/>
        </p:nvPicPr>
        <p:blipFill>
          <a:blip r:embed="rId2" cstate="print"/>
          <a:srcRect r="1145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486400"/>
            <a:ext cx="7772400" cy="781050"/>
          </a:xfrm>
        </p:spPr>
        <p:txBody>
          <a:bodyPr anchor="t">
            <a:normAutofit/>
          </a:bodyPr>
          <a:lstStyle>
            <a:lvl1pPr algn="l">
              <a:defRPr sz="3200" b="1" cap="none" spc="0">
                <a:ln w="18415" cmpd="sng">
                  <a:noFill/>
                  <a:prstDash val="solid"/>
                </a:ln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029200"/>
            <a:ext cx="7772400" cy="533400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Tw Cen MT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2" name="Picture 11" descr="NNlogo_RGB_300dpi_PN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96201" y="304800"/>
            <a:ext cx="1161289" cy="1578792"/>
          </a:xfrm>
          <a:prstGeom prst="rect">
            <a:avLst/>
          </a:prstGeom>
        </p:spPr>
      </p:pic>
      <p:sp>
        <p:nvSpPr>
          <p:cNvPr id="8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6248400"/>
            <a:ext cx="7772400" cy="609600"/>
          </a:xfrm>
        </p:spPr>
        <p:txBody>
          <a:bodyPr/>
          <a:lstStyle>
            <a:lvl1pPr>
              <a:buNone/>
              <a:defRPr sz="2800"/>
            </a:lvl1pPr>
          </a:lstStyle>
          <a:p>
            <a:r>
              <a:rPr lang="en-US" sz="1600" b="1" dirty="0" smtClean="0">
                <a:solidFill>
                  <a:schemeClr val="bg1"/>
                </a:solidFill>
              </a:rPr>
              <a:t>Presented </a:t>
            </a:r>
            <a:r>
              <a:rPr lang="en-US" sz="1600" b="1" baseline="0" dirty="0" smtClean="0">
                <a:solidFill>
                  <a:schemeClr val="bg1"/>
                </a:solidFill>
              </a:rPr>
              <a:t>First </a:t>
            </a:r>
            <a:r>
              <a:rPr lang="en-US" sz="1600" b="1" baseline="0" dirty="0" err="1" smtClean="0">
                <a:solidFill>
                  <a:schemeClr val="bg1"/>
                </a:solidFill>
              </a:rPr>
              <a:t>Lastname</a:t>
            </a:r>
            <a:endParaRPr lang="en-US" sz="1600" b="1" baseline="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>
            <a:lvl1pPr>
              <a:defRPr sz="2800" b="1">
                <a:latin typeface="Tw Cen MT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4906963"/>
          </a:xfrm>
        </p:spPr>
        <p:txBody>
          <a:bodyPr>
            <a:normAutofit/>
          </a:bodyPr>
          <a:lstStyle>
            <a:lvl1pPr>
              <a:defRPr sz="2400">
                <a:latin typeface="Georgia" pitchFamily="18" charset="0"/>
                <a:cs typeface="Arial" pitchFamily="34" charset="0"/>
              </a:defRPr>
            </a:lvl1pPr>
            <a:lvl2pPr>
              <a:defRPr sz="2000">
                <a:latin typeface="Georgia" pitchFamily="18" charset="0"/>
                <a:cs typeface="Arial" pitchFamily="34" charset="0"/>
              </a:defRPr>
            </a:lvl2pPr>
            <a:lvl3pPr>
              <a:defRPr sz="1800">
                <a:latin typeface="Georgia" pitchFamily="18" charset="0"/>
                <a:cs typeface="Arial" pitchFamily="34" charset="0"/>
              </a:defRPr>
            </a:lvl3pPr>
            <a:lvl4pPr>
              <a:defRPr sz="1600">
                <a:latin typeface="Georgia" pitchFamily="18" charset="0"/>
                <a:cs typeface="Arial" pitchFamily="34" charset="0"/>
              </a:defRPr>
            </a:lvl4pPr>
            <a:lvl5pPr>
              <a:defRPr sz="1600">
                <a:latin typeface="Georgia" pitchFamily="18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20" name="Picture 19" descr="NN Logo Horizontal Revers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5653" y="6505432"/>
            <a:ext cx="804948" cy="222074"/>
          </a:xfrm>
          <a:prstGeom prst="rect">
            <a:avLst/>
          </a:prstGeom>
        </p:spPr>
      </p:pic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422"/>
            <a:ext cx="381000" cy="336550"/>
          </a:xfrm>
          <a:noFill/>
        </p:spPr>
        <p:txBody>
          <a:bodyPr anchor="ctr"/>
          <a:lstStyle>
            <a:lvl1pPr algn="r">
              <a:defRPr sz="9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algn="ctr"/>
            <a:fld id="{0F5FE3CF-9BBE-41B5-82E0-58340BBFCF3A}" type="slidenum">
              <a:rPr lang="en-US" smtClean="0"/>
              <a:pPr algn="ctr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 rot="10800000" flipV="1">
            <a:off x="533402" y="990599"/>
            <a:ext cx="8153398" cy="1"/>
          </a:xfrm>
          <a:prstGeom prst="line">
            <a:avLst/>
          </a:prstGeom>
          <a:ln w="22225" cmpd="sng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75000">
                  <a:srgbClr val="0078A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886200"/>
            <a:ext cx="8839200" cy="1371600"/>
          </a:xfrm>
          <a:prstGeom prst="rect">
            <a:avLst/>
          </a:prstGeom>
          <a:solidFill>
            <a:srgbClr val="319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8839200" y="3886200"/>
            <a:ext cx="304800" cy="1371600"/>
          </a:xfrm>
          <a:prstGeom prst="rect">
            <a:avLst/>
          </a:prstGeom>
          <a:solidFill>
            <a:srgbClr val="0078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962400"/>
            <a:ext cx="7772400" cy="1219200"/>
          </a:xfrm>
        </p:spPr>
        <p:txBody>
          <a:bodyPr anchor="ctr">
            <a:normAutofit/>
          </a:bodyPr>
          <a:lstStyle>
            <a:lvl1pPr algn="l">
              <a:defRPr sz="3600" b="0" cap="all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819401"/>
            <a:ext cx="7772400" cy="10541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  <a:latin typeface="Tw Cen MT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2050" name="Picture 2" descr="H:\PUBS Dept\Z-Library\Logos\00-Nelson Nygaard logos New\Web and PPT\PNG\NNlogo_Reverse_300dpi_PNG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8110008" y="228603"/>
            <a:ext cx="805392" cy="109494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Straight Connector 9"/>
          <p:cNvCxnSpPr/>
          <p:nvPr userDrawn="1"/>
        </p:nvCxnSpPr>
        <p:spPr>
          <a:xfrm rot="10800000">
            <a:off x="3" y="5334000"/>
            <a:ext cx="9143999" cy="0"/>
          </a:xfrm>
          <a:prstGeom prst="line">
            <a:avLst/>
          </a:prstGeom>
          <a:ln w="22225" cmpd="sng">
            <a:gradFill flip="none" rotWithShape="1">
              <a:gsLst>
                <a:gs pos="0">
                  <a:schemeClr val="bg1"/>
                </a:gs>
                <a:gs pos="75000">
                  <a:srgbClr val="0078A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1371600"/>
            <a:ext cx="7772400" cy="4876800"/>
          </a:xfrm>
        </p:spPr>
        <p:txBody>
          <a:bodyPr anchor="t">
            <a:normAutofit/>
          </a:bodyPr>
          <a:lstStyle>
            <a:lvl1pPr algn="l">
              <a:defRPr sz="5400" b="1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w Cen MT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“Click To Edit Master Title Style”</a:t>
            </a:r>
            <a:endParaRPr lang="en-US" dirty="0"/>
          </a:p>
        </p:txBody>
      </p:sp>
      <p:pic>
        <p:nvPicPr>
          <p:cNvPr id="5" name="Picture 2" descr="H:\PUBS Dept\Z-Library\Logos\00-Nelson Nygaard logos New\Web and PPT\PNG\NNlogo_Reverse_300dpi_PNG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8110008" y="228603"/>
            <a:ext cx="805392" cy="1094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3" name="Picture 12" descr="NN Logo Horizontal Revers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5653" y="6505432"/>
            <a:ext cx="804948" cy="222074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422"/>
            <a:ext cx="381000" cy="336550"/>
          </a:xfrm>
          <a:noFill/>
        </p:spPr>
        <p:txBody>
          <a:bodyPr anchor="ctr"/>
          <a:lstStyle>
            <a:lvl1pPr algn="r">
              <a:defRPr sz="9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algn="ctr"/>
            <a:fld id="{0F5FE3CF-9BBE-41B5-82E0-58340BBFCF3A}" type="slidenum">
              <a:rPr lang="en-US" smtClean="0"/>
              <a:pPr algn="ctr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rot="10800000" flipV="1">
            <a:off x="533402" y="990599"/>
            <a:ext cx="8153398" cy="1"/>
          </a:xfrm>
          <a:prstGeom prst="line">
            <a:avLst/>
          </a:prstGeom>
          <a:ln w="22225" cmpd="sng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75000">
                  <a:srgbClr val="0078A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610600" y="6448422"/>
            <a:ext cx="381000" cy="33655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Gotham Book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FE3CF-9BBE-41B5-82E0-58340BBFCF3A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  <p:pic>
        <p:nvPicPr>
          <p:cNvPr id="14" name="Picture 13" descr="NN Logo Horizontal Revers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5653" y="6505432"/>
            <a:ext cx="804948" cy="2220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Tw Cen MT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905000"/>
            <a:ext cx="4040188" cy="4221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143000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Tw Cen MT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05000"/>
            <a:ext cx="4041775" cy="4221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 rot="10800000" flipV="1">
            <a:off x="533402" y="990599"/>
            <a:ext cx="8153398" cy="1"/>
          </a:xfrm>
          <a:prstGeom prst="line">
            <a:avLst/>
          </a:prstGeom>
          <a:ln w="22225" cmpd="sng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75000">
                  <a:srgbClr val="0078A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422"/>
            <a:ext cx="381000" cy="336550"/>
          </a:xfrm>
          <a:noFill/>
        </p:spPr>
        <p:txBody>
          <a:bodyPr anchor="ctr"/>
          <a:lstStyle>
            <a:lvl1pPr algn="r">
              <a:defRPr sz="9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algn="ctr"/>
            <a:fld id="{0F5FE3CF-9BBE-41B5-82E0-58340BBFCF3A}" type="slidenum">
              <a:rPr lang="en-US" smtClean="0"/>
              <a:pPr algn="ctr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rot="10800000" flipV="1">
            <a:off x="533402" y="990599"/>
            <a:ext cx="8153398" cy="1"/>
          </a:xfrm>
          <a:prstGeom prst="line">
            <a:avLst/>
          </a:prstGeom>
          <a:ln w="22225" cmpd="sng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75000">
                  <a:srgbClr val="0078A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NN Logo Horizontal Revers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5653" y="6505432"/>
            <a:ext cx="804948" cy="222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2238"/>
            <a:ext cx="9144000" cy="334962"/>
          </a:xfrm>
        </p:spPr>
        <p:txBody>
          <a:bodyPr>
            <a:normAutofit/>
          </a:bodyPr>
          <a:lstStyle>
            <a:lvl1pPr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422"/>
            <a:ext cx="381000" cy="336550"/>
          </a:xfrm>
          <a:noFill/>
        </p:spPr>
        <p:txBody>
          <a:bodyPr anchor="ctr"/>
          <a:lstStyle>
            <a:lvl1pPr algn="r">
              <a:defRPr sz="9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algn="ctr"/>
            <a:fld id="{0F5FE3CF-9BBE-41B5-82E0-58340BBFCF3A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5" name="Picture 4" descr="NN Logo Horizontal Revers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5653" y="6505432"/>
            <a:ext cx="804948" cy="222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422"/>
            <a:ext cx="381000" cy="336550"/>
          </a:xfrm>
          <a:noFill/>
        </p:spPr>
        <p:txBody>
          <a:bodyPr anchor="ctr"/>
          <a:lstStyle>
            <a:lvl1pPr algn="r">
              <a:defRPr sz="9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algn="ctr"/>
            <a:fld id="{0F5FE3CF-9BBE-41B5-82E0-58340BBFCF3A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4" name="Picture 3" descr="NN Logo Horizontal Revers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5653" y="6505432"/>
            <a:ext cx="804948" cy="22207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422"/>
            <a:ext cx="381000" cy="336550"/>
          </a:xfrm>
          <a:noFill/>
        </p:spPr>
        <p:txBody>
          <a:bodyPr anchor="ctr"/>
          <a:lstStyle>
            <a:lvl1pPr algn="r">
              <a:defRPr sz="9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algn="ctr"/>
            <a:fld id="{0F5FE3CF-9BBE-41B5-82E0-58340BBFCF3A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SmartArt Placeholder 7"/>
          <p:cNvSpPr>
            <a:spLocks noGrp="1"/>
          </p:cNvSpPr>
          <p:nvPr>
            <p:ph type="dgm" sz="quarter" idx="13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 rot="10800000" flipV="1">
            <a:off x="533402" y="990599"/>
            <a:ext cx="8153398" cy="1"/>
          </a:xfrm>
          <a:prstGeom prst="line">
            <a:avLst/>
          </a:prstGeom>
          <a:ln w="22225" cmpd="sng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75000">
                  <a:srgbClr val="0078A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NN Logo Horizontal Revers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5653" y="6505432"/>
            <a:ext cx="804948" cy="222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422"/>
            <a:ext cx="381000" cy="336550"/>
          </a:xfrm>
          <a:noFill/>
        </p:spPr>
        <p:txBody>
          <a:bodyPr anchor="ctr"/>
          <a:lstStyle>
            <a:lvl1pPr algn="r">
              <a:defRPr sz="9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algn="ctr"/>
            <a:fld id="{0F5FE3CF-9BBE-41B5-82E0-58340BBFCF3A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9" name="Picture 8" descr="NN Logo Horizontal Revers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5653" y="6505432"/>
            <a:ext cx="804948" cy="222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0601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Tw Cen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612775"/>
            <a:ext cx="9144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367339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w Cen MT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48422"/>
            <a:ext cx="381000" cy="336550"/>
          </a:xfrm>
          <a:noFill/>
        </p:spPr>
        <p:txBody>
          <a:bodyPr anchor="ctr"/>
          <a:lstStyle>
            <a:lvl1pPr algn="r">
              <a:defRPr sz="9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algn="ctr"/>
            <a:fld id="{0F5FE3CF-9BBE-41B5-82E0-58340BBFCF3A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8" name="Picture 7" descr="NN Logo Horizontal Revers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5653" y="6505432"/>
            <a:ext cx="804948" cy="222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2705100" y="6443990"/>
            <a:ext cx="3733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latin typeface="Tw Cen MT" pitchFamily="34" charset="0"/>
              </a:rPr>
              <a:t>NELSON\NYGAARD</a:t>
            </a:r>
            <a:r>
              <a:rPr lang="en-US" sz="1000" baseline="0" dirty="0" smtClean="0">
                <a:solidFill>
                  <a:schemeClr val="bg1"/>
                </a:solidFill>
                <a:latin typeface="Tw Cen MT" pitchFamily="34" charset="0"/>
              </a:rPr>
              <a:t> CONSULTING ASSOCIATES © 2011</a:t>
            </a:r>
            <a:endParaRPr lang="en-US" sz="1000" dirty="0">
              <a:solidFill>
                <a:schemeClr val="bg1"/>
              </a:solidFill>
              <a:latin typeface="Tw Cen MT" pitchFamily="34" charset="0"/>
            </a:endParaRPr>
          </a:p>
        </p:txBody>
      </p:sp>
      <p:pic>
        <p:nvPicPr>
          <p:cNvPr id="6" name="Picture 5" descr="NNlogo_Reverse_300dpi_P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815333" y="2400298"/>
            <a:ext cx="1513335" cy="205740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2705100" y="6443990"/>
            <a:ext cx="3733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latin typeface="Tw Cen MT" pitchFamily="34" charset="0"/>
              </a:rPr>
              <a:t>NELSON\NYGAARD</a:t>
            </a:r>
            <a:r>
              <a:rPr lang="en-US" sz="1000" baseline="0" dirty="0" smtClean="0">
                <a:solidFill>
                  <a:schemeClr val="bg1"/>
                </a:solidFill>
                <a:latin typeface="Tw Cen MT" pitchFamily="34" charset="0"/>
              </a:rPr>
              <a:t> CONSULTING ASSOCIATES © 2011</a:t>
            </a:r>
            <a:endParaRPr lang="en-US" sz="1000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286000" y="36576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Connie Soper</a:t>
            </a:r>
          </a:p>
          <a:p>
            <a:pPr algn="ctr" eaLnBrk="1" hangingPunct="1">
              <a:buFont typeface="Arial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621 SW</a:t>
            </a:r>
            <a:r>
              <a:rPr lang="en-US" sz="18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Morrison Street, Suite 950</a:t>
            </a:r>
            <a:endParaRPr lang="en-US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Portland, OR 97205</a:t>
            </a:r>
          </a:p>
          <a:p>
            <a:pPr algn="ctr" eaLnBrk="1" hangingPunct="1">
              <a:buFont typeface="Arial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(503) 595-6085</a:t>
            </a:r>
          </a:p>
          <a:p>
            <a:pPr algn="ctr" eaLnBrk="1" hangingPunct="1">
              <a:buFont typeface="Arial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csoper@nelsonnygaard.com</a:t>
            </a:r>
          </a:p>
        </p:txBody>
      </p:sp>
      <p:pic>
        <p:nvPicPr>
          <p:cNvPr id="6" name="Picture 5" descr="NNlogo_Reverse_300dpi_P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810000" y="1260765"/>
            <a:ext cx="1513335" cy="205740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fld id="{0F5FE3CF-9BBE-41B5-82E0-58340BBFCF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70" r:id="rId5"/>
    <p:sldLayoutId id="2147483665" r:id="rId6"/>
    <p:sldLayoutId id="2147483673" r:id="rId7"/>
    <p:sldLayoutId id="2147483653" r:id="rId8"/>
    <p:sldLayoutId id="2147483654" r:id="rId9"/>
    <p:sldLayoutId id="2147483667" r:id="rId10"/>
    <p:sldLayoutId id="2147483655" r:id="rId11"/>
    <p:sldLayoutId id="2147483674" r:id="rId12"/>
    <p:sldLayoutId id="2147483672" r:id="rId13"/>
    <p:sldLayoutId id="2147483657" r:id="rId14"/>
    <p:sldLayoutId id="2147483663" r:id="rId15"/>
    <p:sldLayoutId id="2147483668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Tw Cen MT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1"/>
        </a:buClr>
        <a:buFont typeface="Wingdings" pitchFamily="2" charset="2"/>
        <a:buChar char="§"/>
        <a:defRPr sz="2800" kern="1200">
          <a:solidFill>
            <a:schemeClr val="bg1"/>
          </a:solidFill>
          <a:latin typeface="Georgia" pitchFamily="18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1"/>
        </a:buClr>
        <a:buFont typeface="Arial" pitchFamily="34" charset="0"/>
        <a:buChar char="–"/>
        <a:defRPr sz="2400" kern="1200">
          <a:solidFill>
            <a:schemeClr val="bg1"/>
          </a:solidFill>
          <a:latin typeface="Georgia" pitchFamily="18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/>
        </a:buClr>
        <a:buFont typeface="Arial" pitchFamily="34" charset="0"/>
        <a:buChar char="•"/>
        <a:defRPr sz="2000" kern="1200">
          <a:solidFill>
            <a:schemeClr val="bg1"/>
          </a:solidFill>
          <a:latin typeface="Georgia" pitchFamily="18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1"/>
        </a:buClr>
        <a:buFont typeface="Arial" pitchFamily="34" charset="0"/>
        <a:buChar char="–"/>
        <a:defRPr sz="1800" kern="1200">
          <a:solidFill>
            <a:schemeClr val="bg1"/>
          </a:solidFill>
          <a:latin typeface="Georgia" pitchFamily="18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1"/>
        </a:buClr>
        <a:buFont typeface="Arial" pitchFamily="34" charset="0"/>
        <a:buChar char="»"/>
        <a:defRPr sz="1800" kern="1200">
          <a:solidFill>
            <a:schemeClr val="bg1"/>
          </a:solidFill>
          <a:latin typeface="Georgia" pitchFamily="18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148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National Capital Region </a:t>
            </a:r>
            <a:br>
              <a:rPr lang="en-US" dirty="0" smtClean="0"/>
            </a:br>
            <a:r>
              <a:rPr lang="en-US" dirty="0" smtClean="0"/>
              <a:t>Transportation Planning Board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85800" y="55626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Tw Cen MT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itchFamily="34" charset="0"/>
                <a:ea typeface="+mn-ea"/>
                <a:cs typeface="Arial" pitchFamily="34" charset="0"/>
              </a:rPr>
              <a:t>Presented by Connie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itchFamily="34" charset="0"/>
                <a:ea typeface="+mn-ea"/>
                <a:cs typeface="Arial" pitchFamily="34" charset="0"/>
              </a:rPr>
              <a:t> Soper, Nelson\</a:t>
            </a:r>
            <a:r>
              <a:rPr kumimoji="0" 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itchFamily="34" charset="0"/>
                <a:ea typeface="+mn-ea"/>
                <a:cs typeface="Arial" pitchFamily="34" charset="0"/>
              </a:rPr>
              <a:t>Nygaard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itchFamily="34" charset="0"/>
                <a:ea typeface="+mn-ea"/>
                <a:cs typeface="Arial" pitchFamily="34" charset="0"/>
              </a:rPr>
              <a:t> Consulting Associates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w Cen MT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itchFamily="34" charset="0"/>
                <a:ea typeface="+mn-ea"/>
                <a:cs typeface="Arial" pitchFamily="34" charset="0"/>
              </a:rPr>
              <a:t>October 14, 2011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w Cen MT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848600" cy="548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ov_Page_01.jpg"/>
          <p:cNvPicPr>
            <a:picLocks noChangeAspect="1"/>
          </p:cNvPicPr>
          <p:nvPr/>
        </p:nvPicPr>
        <p:blipFill>
          <a:blip r:embed="rId2" cstate="print"/>
          <a:srcRect b="60000"/>
          <a:stretch>
            <a:fillRect/>
          </a:stretch>
        </p:blipFill>
        <p:spPr>
          <a:xfrm>
            <a:off x="644236" y="457200"/>
            <a:ext cx="5299364" cy="274320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09600" y="149423"/>
            <a:ext cx="533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w Cen MT" pitchFamily="34" charset="0"/>
                <a:ea typeface="Times New Roman" pitchFamily="18" charset="0"/>
                <a:cs typeface="Times New Roman" pitchFamily="18" charset="0"/>
              </a:rPr>
              <a:t>NATIONAL CAPITAL REGION TRANSPORTATION PLANNING BOARD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0" y="335280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+mj-lt"/>
              </a:rPr>
              <a:t>Assessment of </a:t>
            </a:r>
            <a:br>
              <a:rPr lang="en-US" sz="2800" dirty="0">
                <a:solidFill>
                  <a:schemeClr val="bg1"/>
                </a:solidFill>
                <a:latin typeface="+mj-lt"/>
              </a:rPr>
            </a:br>
            <a:r>
              <a:rPr lang="en-US" sz="2800" dirty="0">
                <a:solidFill>
                  <a:schemeClr val="bg1"/>
                </a:solidFill>
                <a:latin typeface="+mj-lt"/>
              </a:rPr>
              <a:t>JARC/New Freedom Programs </a:t>
            </a:r>
            <a:br>
              <a:rPr lang="en-US" sz="2800" dirty="0">
                <a:solidFill>
                  <a:schemeClr val="bg1"/>
                </a:solidFill>
                <a:latin typeface="+mj-lt"/>
              </a:rPr>
            </a:br>
            <a:r>
              <a:rPr lang="en-US" sz="2800" dirty="0">
                <a:solidFill>
                  <a:schemeClr val="bg1"/>
                </a:solidFill>
                <a:latin typeface="+mj-lt"/>
              </a:rPr>
              <a:t>in the National Capital Region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87702" y="4659868"/>
            <a:ext cx="1508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w Cen MT" pitchFamily="34" charset="0"/>
              </a:rPr>
              <a:t>Tasks 1 and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Purpose of Presentation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Review assessment  objectives, methodology and key findings </a:t>
            </a:r>
          </a:p>
          <a:p>
            <a:pPr lvl="0"/>
            <a:r>
              <a:rPr lang="en-US" dirty="0" smtClean="0"/>
              <a:t>Next Steps</a:t>
            </a:r>
          </a:p>
          <a:p>
            <a:pPr lvl="0"/>
            <a:r>
              <a:rPr lang="en-US" dirty="0" smtClean="0"/>
              <a:t>Comments from Task Force Members 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48422"/>
            <a:ext cx="381000" cy="336550"/>
          </a:xfrm>
        </p:spPr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2</a:t>
            </a:fld>
            <a:endParaRPr lang="en-US" dirty="0"/>
          </a:p>
        </p:txBody>
      </p:sp>
      <p:pic>
        <p:nvPicPr>
          <p:cNvPr id="5" name="Picture 4" descr="iStock_000002092497Medium.jpg"/>
          <p:cNvPicPr>
            <a:picLocks noChangeAspect="1"/>
          </p:cNvPicPr>
          <p:nvPr/>
        </p:nvPicPr>
        <p:blipFill>
          <a:blip r:embed="rId2" cstate="print"/>
          <a:srcRect t="14542"/>
          <a:stretch>
            <a:fillRect/>
          </a:stretch>
        </p:blipFill>
        <p:spPr>
          <a:xfrm>
            <a:off x="4191000" y="3429000"/>
            <a:ext cx="3499104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Assessment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 of JARC and New Freedom Programs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Job Access and Reverse Commute (JARC) Program</a:t>
            </a:r>
          </a:p>
          <a:p>
            <a:pPr lvl="1"/>
            <a:r>
              <a:rPr lang="en-US" dirty="0" smtClean="0"/>
              <a:t>Grants offer job access services for persons with low income</a:t>
            </a:r>
          </a:p>
          <a:p>
            <a:r>
              <a:rPr lang="en-US" dirty="0" smtClean="0"/>
              <a:t>New Freedom Program</a:t>
            </a:r>
          </a:p>
          <a:p>
            <a:pPr lvl="1"/>
            <a:r>
              <a:rPr lang="en-US" dirty="0" smtClean="0"/>
              <a:t>Grants to improve mobility for persons with disabilities</a:t>
            </a:r>
          </a:p>
          <a:p>
            <a:r>
              <a:rPr lang="en-US" dirty="0" smtClean="0"/>
              <a:t>Program Details </a:t>
            </a:r>
          </a:p>
          <a:p>
            <a:pPr lvl="1"/>
            <a:r>
              <a:rPr lang="en-US" dirty="0" smtClean="0"/>
              <a:t>Administered by FTA</a:t>
            </a:r>
          </a:p>
          <a:p>
            <a:pPr lvl="1"/>
            <a:r>
              <a:rPr lang="en-US" dirty="0" smtClean="0"/>
              <a:t>Projects funded must be derived from Coordinated Plan</a:t>
            </a:r>
          </a:p>
          <a:p>
            <a:pPr lvl="1"/>
            <a:r>
              <a:rPr lang="en-US" dirty="0" smtClean="0"/>
              <a:t>Eligible activities include:</a:t>
            </a:r>
          </a:p>
          <a:p>
            <a:pPr lvl="2"/>
            <a:r>
              <a:rPr lang="en-US" dirty="0" smtClean="0"/>
              <a:t>Capital improvements</a:t>
            </a:r>
          </a:p>
          <a:p>
            <a:pPr lvl="2"/>
            <a:r>
              <a:rPr lang="en-US" dirty="0" smtClean="0"/>
              <a:t>Operations</a:t>
            </a:r>
          </a:p>
          <a:p>
            <a:pPr lvl="2"/>
            <a:r>
              <a:rPr lang="en-US" dirty="0" smtClean="0"/>
              <a:t>Mobility management</a:t>
            </a:r>
          </a:p>
          <a:p>
            <a:pPr lvl="1"/>
            <a:r>
              <a:rPr lang="en-US" dirty="0" smtClean="0"/>
              <a:t>Match required  </a:t>
            </a:r>
          </a:p>
          <a:p>
            <a:pPr lvl="2"/>
            <a:r>
              <a:rPr lang="en-US" dirty="0" smtClean="0"/>
              <a:t>50% operating</a:t>
            </a:r>
          </a:p>
          <a:p>
            <a:pPr lvl="2"/>
            <a:r>
              <a:rPr lang="en-US" dirty="0" smtClean="0"/>
              <a:t>20% capital or mobility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4</a:t>
            </a:fld>
            <a:endParaRPr lang="en-US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 l="11755" t="16296" r="56127" b="9630"/>
          <a:stretch>
            <a:fillRect/>
          </a:stretch>
        </p:blipFill>
        <p:spPr bwMode="auto">
          <a:xfrm>
            <a:off x="5943600" y="3886200"/>
            <a:ext cx="1828800" cy="237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Purpose of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Transportation Planning Board (TPB) </a:t>
            </a:r>
          </a:p>
          <a:p>
            <a:pPr lvl="1"/>
            <a:r>
              <a:rPr lang="en-US" dirty="0" smtClean="0"/>
              <a:t>Administers JARC and New Freedom Programs for Washington DC Urbanized Area</a:t>
            </a:r>
          </a:p>
          <a:p>
            <a:pPr lvl="1"/>
            <a:r>
              <a:rPr lang="en-US" dirty="0" smtClean="0"/>
              <a:t>Distributed more than </a:t>
            </a:r>
            <a:r>
              <a:rPr lang="en-US" u="sng" dirty="0" smtClean="0"/>
              <a:t>$10 million</a:t>
            </a:r>
            <a:r>
              <a:rPr lang="en-US" dirty="0" smtClean="0"/>
              <a:t> combined federal and other sources to fund:</a:t>
            </a:r>
          </a:p>
          <a:p>
            <a:pPr lvl="2"/>
            <a:r>
              <a:rPr lang="en-US" dirty="0" smtClean="0"/>
              <a:t>35 grants funded between 2007-2010 </a:t>
            </a:r>
          </a:p>
          <a:p>
            <a:pPr lvl="2"/>
            <a:r>
              <a:rPr lang="en-US" dirty="0" smtClean="0"/>
              <a:t>20 separate sponsors</a:t>
            </a:r>
          </a:p>
          <a:p>
            <a:r>
              <a:rPr lang="en-US" dirty="0" smtClean="0"/>
              <a:t>This review intended to examine and assess:</a:t>
            </a:r>
          </a:p>
          <a:p>
            <a:pPr lvl="1"/>
            <a:r>
              <a:rPr lang="en-US" dirty="0" smtClean="0"/>
              <a:t>Program administration and oversight</a:t>
            </a:r>
          </a:p>
          <a:p>
            <a:pPr lvl="1"/>
            <a:r>
              <a:rPr lang="en-US" dirty="0" smtClean="0"/>
              <a:t>Effectiveness of projects in meeting mobility challenges for low-income and disabled persons</a:t>
            </a:r>
          </a:p>
          <a:p>
            <a:pPr lvl="1"/>
            <a:r>
              <a:rPr lang="en-US" dirty="0" smtClean="0"/>
              <a:t>Identify best practices locally and elsewhere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Methodology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Meetings and Interviews</a:t>
            </a:r>
          </a:p>
          <a:p>
            <a:pPr lvl="1"/>
            <a:r>
              <a:rPr lang="en-US" dirty="0" smtClean="0"/>
              <a:t>Interviews with key project stakeholders, including most project sponsors</a:t>
            </a:r>
          </a:p>
          <a:p>
            <a:pPr lvl="1"/>
            <a:r>
              <a:rPr lang="en-US" dirty="0" smtClean="0"/>
              <a:t>Attendance at pre-proposal conference</a:t>
            </a:r>
          </a:p>
          <a:p>
            <a:pPr lvl="1"/>
            <a:r>
              <a:rPr lang="en-US" dirty="0" smtClean="0"/>
              <a:t>Facilitation of two focus groups with program participants</a:t>
            </a:r>
          </a:p>
          <a:p>
            <a:pPr lvl="1"/>
            <a:r>
              <a:rPr lang="en-US" dirty="0" smtClean="0"/>
              <a:t>Meeting with Task Force members to discuss program challenges, benefits, observations, etc.</a:t>
            </a:r>
          </a:p>
          <a:p>
            <a:r>
              <a:rPr lang="en-US" dirty="0" smtClean="0"/>
              <a:t>Review and Analysis</a:t>
            </a:r>
          </a:p>
          <a:p>
            <a:pPr lvl="1"/>
            <a:r>
              <a:rPr lang="en-US" dirty="0" smtClean="0"/>
              <a:t>Review of other relevant reports </a:t>
            </a:r>
          </a:p>
          <a:p>
            <a:pPr lvl="1"/>
            <a:r>
              <a:rPr lang="en-US" dirty="0" smtClean="0"/>
              <a:t>Analysis of available data reporting on project goals and outcomes</a:t>
            </a:r>
          </a:p>
          <a:p>
            <a:pPr lvl="1"/>
            <a:r>
              <a:rPr lang="en-US" dirty="0" smtClean="0"/>
              <a:t>Online survey of potential program sponsors who did not submit applications 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2400" dirty="0" smtClean="0"/>
              <a:t>Peer Review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Administration of JARC and NEW Freedom (TPB’s Role)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TPB Program Administration and Oversight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Task Force, prepares initial Coordinated Public Transit-Human Services Transportation Plan (JARC and New Freedom projects must be derived from Plan)</a:t>
            </a:r>
          </a:p>
          <a:p>
            <a:r>
              <a:rPr lang="en-US" dirty="0" smtClean="0"/>
              <a:t>Serves as designated recipient for JARC and New Freedom funds</a:t>
            </a:r>
          </a:p>
          <a:p>
            <a:r>
              <a:rPr lang="en-US" dirty="0" smtClean="0"/>
              <a:t>Passes funds through to local project sponsors (with exception of WMATA)</a:t>
            </a:r>
          </a:p>
          <a:p>
            <a:r>
              <a:rPr lang="en-US" dirty="0" smtClean="0"/>
              <a:t>Task Force Chair facilitates project selection process</a:t>
            </a:r>
          </a:p>
          <a:p>
            <a:r>
              <a:rPr lang="en-US" dirty="0" smtClean="0"/>
              <a:t>Staff receives quarterly reports and monitors projects</a:t>
            </a:r>
          </a:p>
          <a:p>
            <a:r>
              <a:rPr lang="en-US" dirty="0" smtClean="0"/>
              <a:t>Serves as sponsor for:</a:t>
            </a:r>
          </a:p>
          <a:p>
            <a:pPr lvl="1"/>
            <a:r>
              <a:rPr lang="en-US" dirty="0" smtClean="0"/>
              <a:t>Wheelchair Accessible Taxi Project</a:t>
            </a:r>
          </a:p>
          <a:p>
            <a:pPr lvl="1"/>
            <a:r>
              <a:rPr lang="en-US" dirty="0" smtClean="0"/>
              <a:t>Regional Transportation Information Clearinghouse Project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funded grants 2007-2010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Characteristics of Grants Funded 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10</a:t>
            </a:fld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2" cstate="print"/>
          <a:srcRect l="5723" t="5161" r="10979" b="7096"/>
          <a:stretch>
            <a:fillRect/>
          </a:stretch>
        </p:blipFill>
        <p:spPr bwMode="auto">
          <a:xfrm>
            <a:off x="152400" y="1219200"/>
            <a:ext cx="2895600" cy="2669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724400" y="1143000"/>
            <a:ext cx="4114800" cy="4999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Arial" pitchFamily="34" charset="0"/>
              </a:rPr>
              <a:t>Wide variety (7 categories) of grants funded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Arial" pitchFamily="34" charset="0"/>
              </a:rPr>
              <a:t>17% of the grants are completed. Another 25% are at least 50% completed (as determined by funding spent).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Arial" pitchFamily="34" charset="0"/>
              </a:rPr>
              <a:t>20% of the grants received over $500,000 while most were smaller in scale.</a:t>
            </a:r>
          </a:p>
        </p:txBody>
      </p:sp>
      <p:pic>
        <p:nvPicPr>
          <p:cNvPr id="14" name="Picture 13"/>
          <p:cNvPicPr/>
          <p:nvPr/>
        </p:nvPicPr>
        <p:blipFill>
          <a:blip r:embed="rId3" cstate="print"/>
          <a:srcRect l="13985" t="2198" r="13455" b="7667"/>
          <a:stretch>
            <a:fillRect/>
          </a:stretch>
        </p:blipFill>
        <p:spPr bwMode="auto">
          <a:xfrm>
            <a:off x="2286000" y="3657600"/>
            <a:ext cx="2532264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667000" y="11430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Percentage of All Projects by  Category </a:t>
            </a:r>
          </a:p>
          <a:p>
            <a:r>
              <a:rPr lang="en-US" dirty="0" smtClean="0"/>
              <a:t>(Number of Grants)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41148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Grants by Funding Amount Category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Key Findings: Sponsors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191000" cy="4983165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</a:rPr>
              <a:t>35 grants 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</a:rPr>
              <a:t>20 sponsors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</a:rPr>
              <a:t>Eight sponsors received multiple grants 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</a:rPr>
              <a:t> 11 grants needed additional time beyond 2 years to spend federal grant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</a:rPr>
              <a:t>43%  of sponsors are private non-profit agencies 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</a:rPr>
              <a:t>43% are public agencies other than transit agencies 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</a:rPr>
              <a:t>Three of the public agencies are County or DC Department of Transportation agencies  </a:t>
            </a:r>
          </a:p>
          <a:p>
            <a:pPr>
              <a:buClr>
                <a:schemeClr val="accent2"/>
              </a:buClr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11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 t="8468" b="6452"/>
          <a:stretch>
            <a:fillRect/>
          </a:stretch>
        </p:blipFill>
        <p:spPr bwMode="auto">
          <a:xfrm>
            <a:off x="4724400" y="1676171"/>
            <a:ext cx="3886200" cy="304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257800" y="12192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Grant Sponsor by Type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Peer Review and Key Findings: Administration of JARC and NEW Freedom (TPB’s Role)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smtClean="0"/>
              <a:t>Atlanta Regional Commission (ARC)</a:t>
            </a:r>
          </a:p>
          <a:p>
            <a:pPr lvl="0"/>
            <a:r>
              <a:rPr lang="en-US" dirty="0" smtClean="0"/>
              <a:t>Boston Region Metropolitan Planning Organization</a:t>
            </a:r>
          </a:p>
          <a:p>
            <a:pPr lvl="0"/>
            <a:r>
              <a:rPr lang="en-US" dirty="0" smtClean="0"/>
              <a:t>Regional Transportation Authority (RTA-Chicago)</a:t>
            </a:r>
          </a:p>
          <a:p>
            <a:pPr lvl="0"/>
            <a:r>
              <a:rPr lang="en-US" dirty="0" smtClean="0"/>
              <a:t>North Central Texas Council of Governments (NCTCOG-Dallas)</a:t>
            </a:r>
          </a:p>
          <a:p>
            <a:pPr lvl="0"/>
            <a:r>
              <a:rPr lang="en-US" dirty="0" smtClean="0"/>
              <a:t>Delaware Valley Regional Planning Commission (DVRPC)</a:t>
            </a:r>
          </a:p>
          <a:p>
            <a:pPr lvl="0"/>
            <a:r>
              <a:rPr lang="en-US" dirty="0" smtClean="0"/>
              <a:t>Metropolitan Council (Minneapolis)</a:t>
            </a:r>
          </a:p>
          <a:p>
            <a:pPr lvl="0"/>
            <a:r>
              <a:rPr lang="en-US" dirty="0" smtClean="0"/>
              <a:t>Tri-County Metropolitan Transportation District of Oregon (</a:t>
            </a:r>
            <a:r>
              <a:rPr lang="en-US" dirty="0" err="1" smtClean="0"/>
              <a:t>TriMet</a:t>
            </a:r>
            <a:r>
              <a:rPr lang="en-US" dirty="0" smtClean="0"/>
              <a:t>-Portland)</a:t>
            </a:r>
          </a:p>
          <a:p>
            <a:pPr lvl="0"/>
            <a:r>
              <a:rPr lang="en-US" dirty="0" smtClean="0"/>
              <a:t>Metropolitan Transportation Commission (MTC-San Francisco Bay Area)</a:t>
            </a:r>
          </a:p>
          <a:p>
            <a:pPr lvl="0"/>
            <a:r>
              <a:rPr lang="en-US" dirty="0" smtClean="0"/>
              <a:t>Washington State Department of Transportation (WSDOT)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Findings: Program Administration and Oversight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Compared to its peers, the TPB</a:t>
            </a:r>
            <a:r>
              <a:rPr lang="en-US" dirty="0" smtClean="0"/>
              <a:t>:</a:t>
            </a:r>
          </a:p>
          <a:p>
            <a:pPr lvl="1"/>
            <a:r>
              <a:rPr lang="en-US" sz="2400" dirty="0" smtClean="0"/>
              <a:t>Takes a more proactive role in program administration.;</a:t>
            </a:r>
          </a:p>
          <a:p>
            <a:pPr lvl="1"/>
            <a:r>
              <a:rPr lang="en-US" sz="2400" dirty="0" smtClean="0"/>
              <a:t>Is one of only a few to undertake as assessment of this scope;</a:t>
            </a:r>
          </a:p>
          <a:p>
            <a:pPr lvl="1"/>
            <a:r>
              <a:rPr lang="en-US" sz="2400" dirty="0" smtClean="0"/>
              <a:t>Has been successful in obligating all of its JARC and New Freedom funds, unlike some of its peers;</a:t>
            </a:r>
          </a:p>
          <a:p>
            <a:pPr lvl="1"/>
            <a:r>
              <a:rPr lang="en-US" sz="2400" dirty="0" smtClean="0"/>
              <a:t>Funds  a wider range of projects, and also has a wider variety of project sponsors;</a:t>
            </a:r>
          </a:p>
          <a:p>
            <a:pPr lvl="1"/>
            <a:r>
              <a:rPr lang="en-US" sz="2400" dirty="0" smtClean="0"/>
              <a:t>Is somewhat unusual in that it also serves as project sponsor (one other peer also does this</a:t>
            </a:r>
            <a:r>
              <a:rPr lang="en-US" dirty="0" smtClean="0"/>
              <a:t>)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Challenges—Peer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FTA rules, regulations, and processes are difficult to understand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Timelines can be cumbersome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Identifying match is greatest challenge  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Small funding amounts make it difficult to attract a large pool of applicants</a:t>
            </a:r>
          </a:p>
          <a:p>
            <a:pPr>
              <a:buNone/>
            </a:pPr>
            <a:r>
              <a:rPr lang="en-US" dirty="0" smtClean="0"/>
              <a:t> 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Current reporting mechanisms don’t capture qualitative benefits </a:t>
            </a:r>
          </a:p>
          <a:p>
            <a:r>
              <a:rPr lang="en-US" dirty="0" smtClean="0"/>
              <a:t>There are no consequences for those sponsors who are not meeting original objectives stated in the grant application</a:t>
            </a:r>
          </a:p>
          <a:p>
            <a:r>
              <a:rPr lang="en-US" dirty="0" smtClean="0"/>
              <a:t>About half of priority projects established by the Task Force have been funded, but 80% of resources are dedicated to these projects</a:t>
            </a:r>
          </a:p>
          <a:p>
            <a:r>
              <a:rPr lang="en-US" dirty="0" smtClean="0"/>
              <a:t>No widespread changes or revisions in TPB administrative and oversight process are called for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Findings: GRANTS FUNDED (2007 to 2010)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Observations: Grants funded (2007-2010)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Services are pilot projects, untested, and not traditional</a:t>
            </a:r>
          </a:p>
          <a:p>
            <a:pPr lvl="0"/>
            <a:r>
              <a:rPr lang="en-US" dirty="0" smtClean="0"/>
              <a:t>Many are labor intensive and not meant to be “efficient”</a:t>
            </a:r>
          </a:p>
          <a:p>
            <a:pPr lvl="0"/>
            <a:r>
              <a:rPr lang="en-US" dirty="0" smtClean="0"/>
              <a:t>Need to consider both qualitative and quantitative measures</a:t>
            </a:r>
          </a:p>
          <a:p>
            <a:pPr lvl="0"/>
            <a:r>
              <a:rPr lang="en-US" dirty="0" smtClean="0"/>
              <a:t>Comparing one project to another =“apples to oranges”  </a:t>
            </a:r>
          </a:p>
          <a:p>
            <a:pPr lvl="0"/>
            <a:r>
              <a:rPr lang="en-US" dirty="0" smtClean="0"/>
              <a:t>Grant data on costs and trips provided lacking or not consistently reported </a:t>
            </a:r>
          </a:p>
          <a:p>
            <a:pPr lvl="0"/>
            <a:r>
              <a:rPr lang="en-US" dirty="0" smtClean="0"/>
              <a:t>Projects are considered “pilot projects” or intended to test new service delivery mechanisms--learning curve is higher.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Findings: Grants Funded (2007-2010)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Most grants’ actual outcomes did not meet original expectations as stated in the application </a:t>
            </a:r>
          </a:p>
          <a:p>
            <a:pPr lvl="0"/>
            <a:r>
              <a:rPr lang="en-US" dirty="0" smtClean="0"/>
              <a:t>Most grants met challenges with implementation and 11 were not able to complete the project within the 2 year timeframe</a:t>
            </a:r>
          </a:p>
          <a:p>
            <a:r>
              <a:rPr lang="en-US" dirty="0" smtClean="0"/>
              <a:t> Sponsors consider projects are successful because they  improve mobility for low-income persons and for persons with disabilities </a:t>
            </a:r>
          </a:p>
          <a:p>
            <a:r>
              <a:rPr lang="en-US" dirty="0" smtClean="0"/>
              <a:t>Out of those grants completed, none have found other funds to sustain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Findings: Grants Funded (2007-2010)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600" dirty="0" smtClean="0"/>
              <a:t>The level of effort and learning curve to administer and oversee projects diminishes over time   </a:t>
            </a:r>
          </a:p>
          <a:p>
            <a:pPr lvl="0"/>
            <a:r>
              <a:rPr lang="en-US" sz="2600" dirty="0" smtClean="0"/>
              <a:t>Building evaluation into the project may help assess performance</a:t>
            </a:r>
          </a:p>
          <a:p>
            <a:pPr lvl="1"/>
            <a:r>
              <a:rPr lang="en-US" sz="2400" dirty="0" smtClean="0"/>
              <a:t> WMATA included an element intended to evaluate and document project outcomes. An independent research firm assesses the quantitative aspects of its travel training program</a:t>
            </a:r>
          </a:p>
          <a:p>
            <a:pPr lvl="1"/>
            <a:r>
              <a:rPr lang="en-US" sz="2400" dirty="0" smtClean="0"/>
              <a:t>The DC Accessible Taxi Pilot project requires on-going reporting on the number of wheelchair trips provided</a:t>
            </a:r>
            <a:r>
              <a:rPr lang="en-US" sz="1400" dirty="0" smtClean="0"/>
              <a:t> </a:t>
            </a:r>
            <a:endParaRPr lang="en-US" sz="28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Findings: Grants Funded (2007-2010)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Advance planning can help refine project goals and objectives</a:t>
            </a:r>
            <a:endParaRPr lang="en-US" sz="3200" dirty="0" smtClean="0"/>
          </a:p>
          <a:p>
            <a:pPr lvl="1"/>
            <a:r>
              <a:rPr lang="en-US" dirty="0" smtClean="0"/>
              <a:t>Prince William County Area Agency on Aging, through a mobility management grant, conducted a comprehensive plan to evaluate mobility options for its clientele . </a:t>
            </a:r>
            <a:endParaRPr lang="en-US" sz="2800" dirty="0" smtClean="0"/>
          </a:p>
          <a:p>
            <a:r>
              <a:rPr lang="en-US" dirty="0" smtClean="0"/>
              <a:t>No widespread changes in how grants are administered, but changes to reporting of grant outcomes will be explored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Comments/Next steps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06963"/>
          </a:xfrm>
        </p:spPr>
        <p:txBody>
          <a:bodyPr/>
          <a:lstStyle/>
          <a:p>
            <a:r>
              <a:rPr lang="en-US" dirty="0" smtClean="0"/>
              <a:t>Receive comments from Task Force Members </a:t>
            </a:r>
          </a:p>
          <a:p>
            <a:r>
              <a:rPr lang="en-US" dirty="0" smtClean="0"/>
              <a:t>Develop and review program recommendations with Task Force in November </a:t>
            </a:r>
          </a:p>
          <a:p>
            <a:r>
              <a:rPr lang="en-US" dirty="0" smtClean="0"/>
              <a:t>Final Report presented to Tech Committee and TPB in January or February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23</a:t>
            </a:fld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l="833" t="6666" r="85000" b="84445"/>
          <a:stretch>
            <a:fillRect/>
          </a:stretch>
        </p:blipFill>
        <p:spPr bwMode="auto">
          <a:xfrm>
            <a:off x="5029200" y="3733800"/>
            <a:ext cx="2590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 l="31667" t="7778" r="30417" b="12963"/>
          <a:stretch>
            <a:fillRect/>
          </a:stretch>
        </p:blipFill>
        <p:spPr bwMode="auto">
          <a:xfrm>
            <a:off x="1447800" y="3352801"/>
            <a:ext cx="2981057" cy="350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for Task Force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What do you think is the most significant finding that should inform the next step of developing recommendations?</a:t>
            </a:r>
          </a:p>
          <a:p>
            <a:pPr lvl="0"/>
            <a:r>
              <a:rPr lang="en-US" dirty="0" smtClean="0"/>
              <a:t>What is the most significant issue that you as a grantee has faced that may have created delays in implementing projects? </a:t>
            </a:r>
          </a:p>
          <a:p>
            <a:pPr lvl="0"/>
            <a:r>
              <a:rPr lang="en-US" dirty="0" smtClean="0"/>
              <a:t>Are there population groups or geographic areas that have not been served by the program to date?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F5FE3CF-9BBE-41B5-82E0-58340BBFCF3A}" type="slidenum">
              <a:rPr lang="en-US" smtClean="0"/>
              <a:pPr algn="ctr"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N Template 2011 DARK TW CENT-GEORGIA">
  <a:themeElements>
    <a:clrScheme name="NN Colors 6-2011">
      <a:dk1>
        <a:sysClr val="windowText" lastClr="000000"/>
      </a:dk1>
      <a:lt1>
        <a:sysClr val="window" lastClr="FFFFFF"/>
      </a:lt1>
      <a:dk2>
        <a:srgbClr val="555555"/>
      </a:dk2>
      <a:lt2>
        <a:srgbClr val="CEC8A8"/>
      </a:lt2>
      <a:accent1>
        <a:srgbClr val="0078AE"/>
      </a:accent1>
      <a:accent2>
        <a:srgbClr val="005596"/>
      </a:accent2>
      <a:accent3>
        <a:srgbClr val="DA5247"/>
      </a:accent3>
      <a:accent4>
        <a:srgbClr val="F3A447"/>
      </a:accent4>
      <a:accent5>
        <a:srgbClr val="6E673E"/>
      </a:accent5>
      <a:accent6>
        <a:srgbClr val="855D5D"/>
      </a:accent6>
      <a:hlink>
        <a:srgbClr val="0078AE"/>
      </a:hlink>
      <a:folHlink>
        <a:srgbClr val="5D1E79"/>
      </a:folHlink>
    </a:clrScheme>
    <a:fontScheme name="NN 20th Century-Georgia">
      <a:majorFont>
        <a:latin typeface="Tw Cen MT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</TotalTime>
  <Words>1107</Words>
  <Application>Microsoft Office PowerPoint</Application>
  <PresentationFormat>On-screen Show (4:3)</PresentationFormat>
  <Paragraphs>155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NN Template 2011 DARK TW CENT-GEORGIA</vt:lpstr>
      <vt:lpstr>National Capital Region  Transportation Planning Board</vt:lpstr>
      <vt:lpstr>Purpose of Presentation </vt:lpstr>
      <vt:lpstr>Overview of Assessment </vt:lpstr>
      <vt:lpstr>Overview of JARC and New Freedom Programs </vt:lpstr>
      <vt:lpstr>Purpose of Assessment</vt:lpstr>
      <vt:lpstr>Assessment Methodology </vt:lpstr>
      <vt:lpstr>Administration of JARC and NEW Freedom (TPB’s Role)  </vt:lpstr>
      <vt:lpstr>TPB Program Administration and Oversight  </vt:lpstr>
      <vt:lpstr>Overview of funded grants 2007-2010</vt:lpstr>
      <vt:lpstr>Characteristics of Grants Funded  </vt:lpstr>
      <vt:lpstr>Key Findings: Sponsors</vt:lpstr>
      <vt:lpstr>Peer Review and Key Findings: Administration of JARC and NEW Freedom (TPB’s Role)  </vt:lpstr>
      <vt:lpstr>Peer Systems</vt:lpstr>
      <vt:lpstr>Key Findings: Program Administration and Oversight</vt:lpstr>
      <vt:lpstr>Shared Challenges—Peer Programs</vt:lpstr>
      <vt:lpstr>Other Findings</vt:lpstr>
      <vt:lpstr>Key Findings: GRANTS FUNDED (2007 to 2010)</vt:lpstr>
      <vt:lpstr>Observations: Grants funded (2007-2010)</vt:lpstr>
      <vt:lpstr>Key Findings: Grants Funded (2007-2010)</vt:lpstr>
      <vt:lpstr>Key Findings: Grants Funded (2007-2010)</vt:lpstr>
      <vt:lpstr>Key Findings: Grants Funded (2007-2010)</vt:lpstr>
      <vt:lpstr>Comments/Next steps</vt:lpstr>
      <vt:lpstr>Next Steps</vt:lpstr>
      <vt:lpstr>Questions for Task Force 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Gotham City</dc:title>
  <dc:creator>awalkup</dc:creator>
  <cp:lastModifiedBy>bnewman</cp:lastModifiedBy>
  <cp:revision>75</cp:revision>
  <dcterms:created xsi:type="dcterms:W3CDTF">2011-10-03T21:20:39Z</dcterms:created>
  <dcterms:modified xsi:type="dcterms:W3CDTF">2011-10-12T19:43:41Z</dcterms:modified>
</cp:coreProperties>
</file>