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07" r:id="rId2"/>
    <p:sldId id="308" r:id="rId3"/>
    <p:sldId id="309" r:id="rId4"/>
    <p:sldId id="312" r:id="rId5"/>
    <p:sldId id="310" r:id="rId6"/>
    <p:sldId id="256" r:id="rId7"/>
    <p:sldId id="257" r:id="rId8"/>
    <p:sldId id="258" r:id="rId9"/>
    <p:sldId id="259" r:id="rId10"/>
    <p:sldId id="260" r:id="rId11"/>
    <p:sldId id="261" r:id="rId12"/>
    <p:sldId id="266" r:id="rId13"/>
    <p:sldId id="265" r:id="rId14"/>
    <p:sldId id="264" r:id="rId15"/>
    <p:sldId id="268" r:id="rId16"/>
    <p:sldId id="263" r:id="rId17"/>
    <p:sldId id="262" r:id="rId18"/>
    <p:sldId id="272" r:id="rId19"/>
    <p:sldId id="275" r:id="rId20"/>
    <p:sldId id="274" r:id="rId21"/>
    <p:sldId id="273" r:id="rId22"/>
    <p:sldId id="270" r:id="rId23"/>
    <p:sldId id="271" r:id="rId24"/>
    <p:sldId id="280" r:id="rId25"/>
    <p:sldId id="279" r:id="rId26"/>
    <p:sldId id="278" r:id="rId27"/>
    <p:sldId id="277" r:id="rId28"/>
    <p:sldId id="276" r:id="rId29"/>
    <p:sldId id="269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8" r:id="rId46"/>
    <p:sldId id="297" r:id="rId47"/>
    <p:sldId id="296" r:id="rId48"/>
    <p:sldId id="303" r:id="rId49"/>
    <p:sldId id="302" r:id="rId50"/>
    <p:sldId id="301" r:id="rId51"/>
    <p:sldId id="300" r:id="rId52"/>
    <p:sldId id="306" r:id="rId53"/>
    <p:sldId id="305" r:id="rId54"/>
    <p:sldId id="29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4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 NCR Interagency Chaplain Conference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 NCR Interagency Chaplain Conference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BFB42AA-481F-490E-8788-A58F80ABBCE1}" type="datetimeFigureOut">
              <a:rPr lang="en-US" smtClean="0"/>
              <a:pPr/>
              <a:t>6/24/2011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873561B-CFCE-4698-BB59-6B62BAE876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915400" cy="5638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5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Annual NCR</a:t>
            </a:r>
            <a:br>
              <a:rPr lang="en-US" sz="3600" dirty="0" smtClean="0"/>
            </a:br>
            <a:r>
              <a:rPr lang="en-US" sz="3600" dirty="0" smtClean="0"/>
              <a:t>Interagency Chaplain Conference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2800" dirty="0" smtClean="0"/>
              <a:t>May 25,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Not Quickly Broken  </a:t>
            </a:r>
            <a:br>
              <a:rPr lang="en-US" sz="3600" dirty="0" smtClean="0"/>
            </a:br>
            <a:r>
              <a:rPr lang="en-US" sz="2000" dirty="0" smtClean="0"/>
              <a:t>(</a:t>
            </a:r>
            <a:r>
              <a:rPr lang="en-US" sz="2000" dirty="0" smtClean="0"/>
              <a:t>Ecclesiastes 4:12)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“Post Traumatic Stress Mitigation</a:t>
            </a:r>
            <a:br>
              <a:rPr lang="en-US" sz="2800" dirty="0" smtClean="0"/>
            </a:br>
            <a:r>
              <a:rPr lang="en-US" sz="2800" dirty="0" smtClean="0"/>
              <a:t>and Alleviation – </a:t>
            </a:r>
            <a:br>
              <a:rPr lang="en-US" sz="2800" dirty="0" smtClean="0"/>
            </a:br>
            <a:r>
              <a:rPr lang="en-US" sz="2800" dirty="0" smtClean="0"/>
              <a:t>Movements in Theory and Practice”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62484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2600" u="sng" dirty="0" smtClean="0"/>
              <a:t>Presented by</a:t>
            </a:r>
          </a:p>
          <a:p>
            <a:pPr algn="ctr">
              <a:buNone/>
            </a:pPr>
            <a:r>
              <a:rPr lang="en-US" sz="4400" dirty="0" smtClean="0"/>
              <a:t>JFHQ-NCR/MDW </a:t>
            </a:r>
          </a:p>
          <a:p>
            <a:pPr algn="ctr">
              <a:spcBef>
                <a:spcPts val="1200"/>
              </a:spcBef>
              <a:buNone/>
            </a:pPr>
            <a:r>
              <a:rPr lang="en-US" sz="2400" dirty="0" smtClean="0"/>
              <a:t>In Collaboration with the </a:t>
            </a:r>
          </a:p>
          <a:p>
            <a:pPr algn="ctr">
              <a:spcBef>
                <a:spcPts val="1200"/>
              </a:spcBef>
              <a:buNone/>
            </a:pPr>
            <a:r>
              <a:rPr lang="en-US" sz="2200" dirty="0" smtClean="0"/>
              <a:t>Metropolitan Washington Council of Governments’ Public Safety Chaplains Subcommittee</a:t>
            </a:r>
          </a:p>
          <a:p>
            <a:pPr algn="ctr">
              <a:buNone/>
            </a:pPr>
            <a:endParaRPr lang="en-US" sz="1900" dirty="0" smtClean="0"/>
          </a:p>
          <a:p>
            <a:pPr algn="ctr">
              <a:buNone/>
            </a:pPr>
            <a:r>
              <a:rPr lang="en-US" sz="2400" i="1" dirty="0" smtClean="0"/>
              <a:t>Ft. McNair Baruch Auditorium </a:t>
            </a:r>
          </a:p>
          <a:p>
            <a:pPr algn="ctr">
              <a:buNone/>
            </a:pPr>
            <a:r>
              <a:rPr lang="en-US" sz="2400" i="1" dirty="0" smtClean="0"/>
              <a:t>Industrial College of the Armed Forces (ICAF)</a:t>
            </a:r>
          </a:p>
          <a:p>
            <a:pPr algn="ctr">
              <a:buNone/>
            </a:pPr>
            <a:r>
              <a:rPr lang="en-US" sz="2400" i="1" dirty="0" smtClean="0"/>
              <a:t>Washington, DC</a:t>
            </a:r>
          </a:p>
          <a:p>
            <a:pPr algn="ctr">
              <a:buNone/>
            </a:pPr>
            <a:endParaRPr lang="en-US" sz="2600" u="sng" dirty="0" smtClean="0"/>
          </a:p>
          <a:p>
            <a:pPr algn="ctr">
              <a:buNone/>
            </a:pPr>
            <a:endParaRPr lang="en-US" sz="2600" u="sng" dirty="0" smtClean="0"/>
          </a:p>
          <a:p>
            <a:pPr algn="ctr">
              <a:buNone/>
            </a:pPr>
            <a:r>
              <a:rPr lang="en-US" sz="2600" u="sng" dirty="0" smtClean="0"/>
              <a:t>Opening Prayer</a:t>
            </a:r>
          </a:p>
          <a:p>
            <a:pPr algn="ctr">
              <a:buNone/>
            </a:pPr>
            <a:r>
              <a:rPr lang="en-US" sz="2600" dirty="0" smtClean="0"/>
              <a:t>Chaplain (COL) Steven Berry, Command Chaplain, JFHQ-NCR/MDW</a:t>
            </a:r>
          </a:p>
          <a:p>
            <a:pPr algn="ctr">
              <a:spcBef>
                <a:spcPts val="1800"/>
              </a:spcBef>
              <a:buNone/>
            </a:pPr>
            <a:r>
              <a:rPr lang="en-US" sz="2600" u="sng" dirty="0" smtClean="0"/>
              <a:t>Welcome</a:t>
            </a:r>
          </a:p>
          <a:p>
            <a:pPr algn="ctr">
              <a:buNone/>
            </a:pPr>
            <a:r>
              <a:rPr lang="en-US" sz="2600" dirty="0" smtClean="0"/>
              <a:t>MG Karl R. Horst, Commanding General, JFHQ-NCR/MDW</a:t>
            </a:r>
          </a:p>
          <a:p>
            <a:pPr algn="ctr">
              <a:spcBef>
                <a:spcPts val="1800"/>
              </a:spcBef>
              <a:buNone/>
            </a:pPr>
            <a:r>
              <a:rPr lang="en-US" sz="2600" u="sng" dirty="0" smtClean="0"/>
              <a:t>Closing Remarks &amp; Prayer</a:t>
            </a:r>
            <a:r>
              <a:rPr lang="en-US" sz="2600" dirty="0" smtClean="0"/>
              <a:t>: </a:t>
            </a:r>
          </a:p>
          <a:p>
            <a:pPr algn="ctr">
              <a:buNone/>
            </a:pPr>
            <a:r>
              <a:rPr lang="en-US" sz="2600" dirty="0" smtClean="0"/>
              <a:t>Rev</a:t>
            </a:r>
            <a:r>
              <a:rPr lang="en-US" sz="2600" dirty="0" smtClean="0"/>
              <a:t>. Brian Wells, Co-Chair, MWCOG Public Safety Chaplains Subcommittee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u="sng" dirty="0" smtClean="0"/>
              <a:t>Conference Panelists &amp; Participants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Major General Karl Horst, Commander, </a:t>
            </a:r>
          </a:p>
          <a:p>
            <a:pPr lvl="2"/>
            <a:r>
              <a:rPr lang="en-US" dirty="0" smtClean="0"/>
              <a:t>U.S. Army Military District of Washington and JFHQ Region</a:t>
            </a:r>
          </a:p>
          <a:p>
            <a:endParaRPr lang="en-US" dirty="0" smtClean="0"/>
          </a:p>
          <a:p>
            <a:r>
              <a:rPr lang="en-US" dirty="0" smtClean="0"/>
              <a:t>Dr. William Nash, Editor:  </a:t>
            </a:r>
          </a:p>
          <a:p>
            <a:pPr lvl="2"/>
            <a:r>
              <a:rPr lang="en-US" sz="2200" dirty="0" smtClean="0"/>
              <a:t>“Combat Stress Injury:  Theory, Research, and Management.”</a:t>
            </a:r>
          </a:p>
          <a:p>
            <a:pPr lvl="2"/>
            <a:r>
              <a:rPr lang="en-US" sz="2200" dirty="0" smtClean="0"/>
              <a:t>“Stress First Aid:  Tools to Preserve Life, Prevent Further Harm, and Promote Recovery”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Dr. Jonathan Shay, Author:</a:t>
            </a:r>
          </a:p>
          <a:p>
            <a:pPr lvl="2"/>
            <a:r>
              <a:rPr lang="en-US" sz="2200" dirty="0" smtClean="0"/>
              <a:t>“Achilles In Vietnam” and “Odysseus in America.”</a:t>
            </a:r>
          </a:p>
          <a:p>
            <a:pPr lvl="2"/>
            <a:r>
              <a:rPr lang="en-US" sz="2200" dirty="0" smtClean="0"/>
              <a:t>“Moral Injury”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Dr. Charles Hoge, Author:</a:t>
            </a:r>
          </a:p>
          <a:p>
            <a:pPr lvl="2"/>
            <a:r>
              <a:rPr lang="en-US" sz="2200" dirty="0" smtClean="0"/>
              <a:t>“Once a Warrior Always a Warrior:  Navigating the Transition from combat to Home.”</a:t>
            </a:r>
          </a:p>
          <a:p>
            <a:pPr lvl="2"/>
            <a:r>
              <a:rPr lang="en-US" sz="2200" dirty="0" smtClean="0"/>
              <a:t>“Mitigating the psychological impact of war:  An occupational and physiological perspective.”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58674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8400"/>
              </a:spcBef>
            </a:pPr>
            <a:r>
              <a:rPr lang="en-US" sz="2400" i="1" u="sng" dirty="0" smtClean="0"/>
              <a:t>Lunch Venue</a:t>
            </a:r>
            <a:r>
              <a:rPr lang="en-US" sz="3100" u="sng" dirty="0" smtClean="0"/>
              <a:t/>
            </a:r>
            <a:br>
              <a:rPr lang="en-US" sz="3100" u="sng" dirty="0" smtClean="0"/>
            </a:br>
            <a:r>
              <a:rPr lang="en-US" sz="3600" dirty="0" smtClean="0"/>
              <a:t>Ft. McNair Officers Club – Bldg. # 60</a:t>
            </a:r>
            <a:r>
              <a:rPr lang="en-US" sz="3600" u="sng" dirty="0" smtClean="0"/>
              <a:t/>
            </a:r>
            <a:br>
              <a:rPr lang="en-US" sz="3600" u="sng" dirty="0" smtClean="0"/>
            </a:br>
            <a:r>
              <a:rPr lang="en-US" sz="3100" u="sng" dirty="0" smtClean="0"/>
              <a:t/>
            </a:r>
            <a:br>
              <a:rPr lang="en-US" sz="3100" u="sng" dirty="0" smtClean="0"/>
            </a:br>
            <a:r>
              <a:rPr lang="en-US" sz="2400" i="1" u="sng" dirty="0" smtClean="0"/>
              <a:t>Lunch Provided by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sz="3600" dirty="0" smtClean="0"/>
              <a:t>JFHQ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2400" i="1" u="sng" dirty="0" smtClean="0"/>
              <a:t>Lunchtime Music Provided by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U.S. Army Military Band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u="sn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u="sng" dirty="0" smtClean="0"/>
              <a:t>Afternoon Panel Discussions Included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MAJ Randall Bowen, </a:t>
            </a:r>
            <a:r>
              <a:rPr lang="en-US" sz="2400" dirty="0" smtClean="0"/>
              <a:t>Senior Chaplain, DeWitt Hospital, Ft. Belvoir</a:t>
            </a:r>
          </a:p>
          <a:p>
            <a:endParaRPr lang="en-US" dirty="0" smtClean="0"/>
          </a:p>
          <a:p>
            <a:r>
              <a:rPr lang="en-US" sz="3200" dirty="0" smtClean="0"/>
              <a:t>CDR David Oravec, </a:t>
            </a:r>
            <a:r>
              <a:rPr lang="en-US" sz="2400" dirty="0" smtClean="0"/>
              <a:t>Deputy Command Chaplain, National Naval Medical Center</a:t>
            </a:r>
          </a:p>
          <a:p>
            <a:endParaRPr lang="en-US" sz="2400" dirty="0" smtClean="0"/>
          </a:p>
          <a:p>
            <a:r>
              <a:rPr lang="en-US" sz="3200" dirty="0" smtClean="0"/>
              <a:t>CDR Kim Donahue,</a:t>
            </a:r>
            <a:r>
              <a:rPr lang="en-US" dirty="0" smtClean="0"/>
              <a:t> </a:t>
            </a:r>
            <a:r>
              <a:rPr lang="en-US" sz="2400" dirty="0" smtClean="0"/>
              <a:t>National Intrepid Center of Excellence</a:t>
            </a:r>
          </a:p>
          <a:p>
            <a:endParaRPr lang="en-US" sz="2400" dirty="0" smtClean="0"/>
          </a:p>
          <a:p>
            <a:r>
              <a:rPr lang="en-US" sz="3200" dirty="0" smtClean="0"/>
              <a:t>CDR Gordon Ritchie,</a:t>
            </a:r>
            <a:r>
              <a:rPr lang="en-US" dirty="0" smtClean="0"/>
              <a:t> </a:t>
            </a:r>
            <a:r>
              <a:rPr lang="en-US" sz="2400" dirty="0" smtClean="0"/>
              <a:t>USMC Wounded Warrior Regiment Chaplain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5th Interagency Chaplains Conference 2011 05 25\5th Annual Interagency Chaplains Conference 2011 05 25 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176" y="0"/>
            <a:ext cx="754764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5th Interagency Chaplains Conference 2011 05 25\5th Annual Interagency Chaplains Conference 2011 05 25 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5th Interagency Chaplains Conference 2011 05 25\5th Annual Interagency Chaplains Conference 2011 05 25 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724" y="0"/>
            <a:ext cx="880655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5th Interagency Chaplains Conference 2011 05 25\5th Annual Interagency Chaplains Conference 2011 05 25 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9144000" cy="5299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5th Interagency Chaplains Conference 2011 05 25\5th Annual Interagency Chaplains Conference 2011 05 25 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399" y="0"/>
            <a:ext cx="804920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5th Interagency Chaplains Conference 2011 05 25\5th Annual Interagency Chaplains Conference 2011 05 25 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5th Interagency Chaplains Conference 2011 05 25\5th Annual Interagency Chaplains Conference 2011 05 25 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555" y="0"/>
            <a:ext cx="834089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5th Interagency Chaplains Conference 2011 05 25\5th Annual Interagency Chaplains Conference 2011 05 25 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5th Interagency Chaplains Conference 2011 05 25\5th Annual Interagency Chaplains Conference 2011 05 25 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:\5th Interagency Chaplains Conference 2011 05 25\5th Annual Interagency Chaplains Conference 2011 05 25 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5th Interagency Chaplains Conference 2011 05 25\5th Annual Interagency Chaplains Conference 2011 05 25 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5th Interagency Chaplains Conference 2011 05 25\5th Annual Interagency Chaplains Conference 2011 05 25 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5th Interagency Chaplains Conference 2011 05 25\5th Annual Interagency Chaplains Conference 2011 05 25 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8734957" cy="4605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D:\5th Interagency Chaplains Conference 2011 05 25\5th Annual Interagency Chaplains Conference 2011 05 25 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D:\5th Interagency Chaplains Conference 2011 05 25\5th Annual Interagency Chaplains Conference 2011 05 25 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5th Interagency Chaplains Conference 2011 05 25\5th Annual Interagency Chaplains Conference 2011 05 25 0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33066"/>
            <a:ext cx="6605757" cy="66487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D:\5th Interagency Chaplains Conference 2011 05 25\5th Annual Interagency Chaplains Conference 2011 05 25 0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154" y="0"/>
            <a:ext cx="874369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5th Interagency Chaplains Conference 2011 05 25\5th Annual Interagency Chaplains Conference 2011 05 25 0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1737" y="-30685"/>
            <a:ext cx="6875463" cy="6888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D:\5th Interagency Chaplains Conference 2011 05 25\5th Annual Interagency Chaplains Conference 2011 05 25 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D:\5th Interagency Chaplains Conference 2011 05 25\5th Annual Interagency Chaplains Conference 2011 05 25 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0462"/>
            <a:ext cx="9144000" cy="6958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D:\5th Interagency Chaplains Conference 2011 05 25\5th Annual Interagency Chaplains Conference 2011 05 25 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D:\5th Interagency Chaplains Conference 2011 05 25\5th Annual Interagency Chaplains Conference 2011 05 25 0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D:\5th Interagency Chaplains Conference 2011 05 25\5th Annual Interagency Chaplains Conference 2011 05 25 0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D:\5th Interagency Chaplains Conference 2011 05 25\5th Annual Interagency Chaplains Conference 2011 05 25 0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D:\5th Interagency Chaplains Conference 2011 05 25\5th Annual Interagency Chaplains Conference 2011 05 25 0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D:\5th Interagency Chaplains Conference 2011 05 25\5th Annual Interagency Chaplains Conference 2011 05 25 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D:\5th Interagency Chaplains Conference 2011 05 25\5th Annual Interagency Chaplains Conference 2011 05 25 0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D:\5th Interagency Chaplains Conference 2011 05 25\5th Annual Interagency Chaplains Conference 2011 05 25 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D:\5th Interagency Chaplains Conference 2011 05 25\5th Annual Interagency Chaplains Conference 2011 05 25 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D:\5th Interagency Chaplains Conference 2011 05 25\5th Annual Interagency Chaplains Conference 2011 05 25 0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D:\5th Interagency Chaplains Conference 2011 05 25\5th Annual Interagency Chaplains Conference 2011 05 25 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D:\5th Interagency Chaplains Conference 2011 05 25\5th Annual Interagency Chaplains Conference 2011 05 25 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D:\5th Interagency Chaplains Conference 2011 05 25\5th Annual Interagency Chaplains Conference 2011 05 25 0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D:\5th Interagency Chaplains Conference 2011 05 25\5th Annual Interagency Chaplains Conference 2011 05 25 0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D:\5th Interagency Chaplains Conference 2011 05 25\5th Annual Interagency Chaplains Conference 2011 05 25 0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D:\5th Interagency Chaplains Conference 2011 05 25\5th Annual Interagency Chaplains Conference 2011 05 25 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D:\5th Interagency Chaplains Conference 2011 05 25\5th Annual Interagency Chaplains Conference 2011 05 25 0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D:\5th Interagency Chaplains Conference 2011 05 25\5th Annual Interagency Chaplains Conference 2011 05 25 0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D:\5th Interagency Chaplains Conference 2011 05 25\5th Annual Interagency Chaplains Conference 2011 05 25 0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986" name="Picture 2" descr="D:\5th Interagency Chaplains Conference 2011 05 25\5th Annual Interagency Chaplains Conference 2011 05 25 0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0"/>
            <a:ext cx="8915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 descr="D:\5th Interagency Chaplains Conference 2011 05 25\5th Annual Interagency Chaplains Conference 2011 05 25 0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063" y="0"/>
            <a:ext cx="837587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D:\5th Interagency Chaplains Conference 2011 05 25\5th Annual Interagency Chaplains Conference 2011 05 25 0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D:\5th Interagency Chaplains Conference 2011 05 25\5th Annual Interagency Chaplains Conference 2011 05 25 0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D:\5th Interagency Chaplains Conference 2011 05 25\5th Annual Interagency Chaplains Conference 2011 05 25 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D:\5th Interagency Chaplains Conference 2011 05 25\5th Annual Interagency Chaplains Conference 2011 05 25 1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D:\5th Interagency Chaplains Conference 2011 05 25\5th Annual Interagency Chaplains Conference 2011 05 25 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D:\5th Interagency Chaplains Conference 2011 05 25\5th Annual Interagency Chaplains Conference 2011 05 25 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D:\5th Interagency Chaplains Conference 2011 05 25\5th Annual Interagency Chaplains Conference 2011 05 25 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>
            <a:normAutofit/>
          </a:bodyPr>
          <a:lstStyle/>
          <a:p>
            <a:r>
              <a:rPr lang="en-US" dirty="0" smtClean="0"/>
              <a:t>THANK YOU FOR JOINING US FOR THIS WONDERFUL AND IMPORTANT TRAINING!!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END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4498</TotalTime>
  <Words>258</Words>
  <Application>Microsoft Office PowerPoint</Application>
  <PresentationFormat>On-screen Show (4:3)</PresentationFormat>
  <Paragraphs>40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Apex</vt:lpstr>
      <vt:lpstr>The 5TH Annual NCR Interagency Chaplain Conference  May 25, 2011  Not Quickly Broken   (Ecclesiastes 4:12) “Post Traumatic Stress Mitigation and Alleviation –  Movements in Theory and Practice” </vt:lpstr>
      <vt:lpstr>Slide 2</vt:lpstr>
      <vt:lpstr>Conference Panelists &amp; Participants</vt:lpstr>
      <vt:lpstr>Lunch Venue Ft. McNair Officers Club – Bldg. # 60  Lunch Provided by JFHQ  Lunchtime Music Provided by U.S. Army Military Band </vt:lpstr>
      <vt:lpstr>Afternoon Panel Discussions Included: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THANK YOU FOR JOINING US FOR THIS WONDERFUL AND IMPORTANT TRAINING!!     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dbailey</dc:creator>
  <cp:lastModifiedBy>dbailey</cp:lastModifiedBy>
  <cp:revision>455</cp:revision>
  <dcterms:created xsi:type="dcterms:W3CDTF">2011-06-23T21:20:55Z</dcterms:created>
  <dcterms:modified xsi:type="dcterms:W3CDTF">2011-06-27T16:24:57Z</dcterms:modified>
</cp:coreProperties>
</file>