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4"/>
  </p:notesMasterIdLst>
  <p:handoutMasterIdLst>
    <p:handoutMasterId r:id="rId15"/>
  </p:handoutMasterIdLst>
  <p:sldIdLst>
    <p:sldId id="256" r:id="rId2"/>
    <p:sldId id="257" r:id="rId3"/>
    <p:sldId id="258" r:id="rId4"/>
    <p:sldId id="259" r:id="rId5"/>
    <p:sldId id="267" r:id="rId6"/>
    <p:sldId id="261" r:id="rId7"/>
    <p:sldId id="260" r:id="rId8"/>
    <p:sldId id="262" r:id="rId9"/>
    <p:sldId id="263" r:id="rId10"/>
    <p:sldId id="264" r:id="rId11"/>
    <p:sldId id="266" r:id="rId12"/>
    <p:sldId id="265" r:id="rId13"/>
  </p:sldIdLst>
  <p:sldSz cx="9144000" cy="6858000" type="screen4x3"/>
  <p:notesSz cx="7010400" cy="9236075"/>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7099" autoAdjust="0"/>
  </p:normalViewPr>
  <p:slideViewPr>
    <p:cSldViewPr snapToGrid="0" snapToObjects="1">
      <p:cViewPr varScale="1">
        <p:scale>
          <a:sx n="66" d="100"/>
          <a:sy n="66" d="100"/>
        </p:scale>
        <p:origin x="-946"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16" tIns="46408" rIns="92816" bIns="46408" rtlCol="0"/>
          <a:lstStyle>
            <a:lvl1pPr algn="l" fontAlgn="auto">
              <a:spcBef>
                <a:spcPts val="0"/>
              </a:spcBef>
              <a:spcAft>
                <a:spcPts val="0"/>
              </a:spcAft>
              <a:defRPr sz="1200">
                <a:latin typeface="+mn-lt"/>
                <a:ea typeface="+mn-ea"/>
              </a:defRPr>
            </a:lvl1pPr>
          </a:lstStyle>
          <a:p>
            <a:pPr>
              <a:defRPr/>
            </a:pPr>
            <a:endParaRPr lang="en-US" dirty="0"/>
          </a:p>
        </p:txBody>
      </p:sp>
      <p:sp>
        <p:nvSpPr>
          <p:cNvPr id="3" name="Date Placeholder 2"/>
          <p:cNvSpPr>
            <a:spLocks noGrp="1"/>
          </p:cNvSpPr>
          <p:nvPr>
            <p:ph type="dt" sz="quarter" idx="1"/>
          </p:nvPr>
        </p:nvSpPr>
        <p:spPr>
          <a:xfrm>
            <a:off x="3970938" y="0"/>
            <a:ext cx="3037840" cy="461804"/>
          </a:xfrm>
          <a:prstGeom prst="rect">
            <a:avLst/>
          </a:prstGeom>
        </p:spPr>
        <p:txBody>
          <a:bodyPr vert="horz" wrap="square" lIns="92816" tIns="46408" rIns="92816" bIns="46408" numCol="1" anchor="t" anchorCtr="0" compatLnSpc="1">
            <a:prstTxWarp prst="textNoShape">
              <a:avLst/>
            </a:prstTxWarp>
          </a:bodyPr>
          <a:lstStyle>
            <a:lvl1pPr algn="r">
              <a:defRPr sz="1200">
                <a:latin typeface="Calibri" charset="0"/>
              </a:defRPr>
            </a:lvl1pPr>
          </a:lstStyle>
          <a:p>
            <a:pPr>
              <a:defRPr/>
            </a:pPr>
            <a:fld id="{545FF95A-7057-4745-BF03-024F843D7AAC}" type="datetime1">
              <a:rPr lang="en-US"/>
              <a:pPr>
                <a:defRPr/>
              </a:pPr>
              <a:t>4/1/2011</a:t>
            </a:fld>
            <a:endParaRPr lang="en-US" dirty="0"/>
          </a:p>
        </p:txBody>
      </p:sp>
      <p:sp>
        <p:nvSpPr>
          <p:cNvPr id="4" name="Footer Placeholder 3"/>
          <p:cNvSpPr>
            <a:spLocks noGrp="1"/>
          </p:cNvSpPr>
          <p:nvPr>
            <p:ph type="ftr" sz="quarter" idx="2"/>
          </p:nvPr>
        </p:nvSpPr>
        <p:spPr>
          <a:xfrm>
            <a:off x="0" y="8772668"/>
            <a:ext cx="3037840" cy="461804"/>
          </a:xfrm>
          <a:prstGeom prst="rect">
            <a:avLst/>
          </a:prstGeom>
        </p:spPr>
        <p:txBody>
          <a:bodyPr vert="horz" lIns="92816" tIns="46408" rIns="92816" bIns="46408" rtlCol="0" anchor="b"/>
          <a:lstStyle>
            <a:lvl1pPr algn="l" fontAlgn="auto">
              <a:spcBef>
                <a:spcPts val="0"/>
              </a:spcBef>
              <a:spcAft>
                <a:spcPts val="0"/>
              </a:spcAft>
              <a:defRPr sz="1200">
                <a:latin typeface="+mn-lt"/>
                <a:ea typeface="+mn-ea"/>
              </a:defRPr>
            </a:lvl1pPr>
          </a:lstStyle>
          <a:p>
            <a:pPr>
              <a:defRPr/>
            </a:pPr>
            <a:endParaRPr lang="en-US" dirty="0"/>
          </a:p>
        </p:txBody>
      </p:sp>
      <p:sp>
        <p:nvSpPr>
          <p:cNvPr id="5" name="Slide Number Placeholder 4"/>
          <p:cNvSpPr>
            <a:spLocks noGrp="1"/>
          </p:cNvSpPr>
          <p:nvPr>
            <p:ph type="sldNum" sz="quarter" idx="3"/>
          </p:nvPr>
        </p:nvSpPr>
        <p:spPr>
          <a:xfrm>
            <a:off x="3970938" y="8772668"/>
            <a:ext cx="3037840" cy="461804"/>
          </a:xfrm>
          <a:prstGeom prst="rect">
            <a:avLst/>
          </a:prstGeom>
        </p:spPr>
        <p:txBody>
          <a:bodyPr vert="horz" wrap="square" lIns="92816" tIns="46408" rIns="92816" bIns="46408" numCol="1" anchor="b" anchorCtr="0" compatLnSpc="1">
            <a:prstTxWarp prst="textNoShape">
              <a:avLst/>
            </a:prstTxWarp>
          </a:bodyPr>
          <a:lstStyle>
            <a:lvl1pPr algn="r">
              <a:defRPr sz="1200">
                <a:latin typeface="Calibri" charset="0"/>
              </a:defRPr>
            </a:lvl1pPr>
          </a:lstStyle>
          <a:p>
            <a:pPr>
              <a:defRPr/>
            </a:pPr>
            <a:fld id="{FCF2C807-E98E-4CA7-9A5D-362916C09EAD}"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16" tIns="46408" rIns="92816" bIns="46408" rtlCol="0"/>
          <a:lstStyle>
            <a:lvl1pPr algn="l" fontAlgn="auto">
              <a:spcBef>
                <a:spcPts val="0"/>
              </a:spcBef>
              <a:spcAft>
                <a:spcPts val="0"/>
              </a:spcAft>
              <a:defRPr sz="1200">
                <a:latin typeface="+mn-lt"/>
                <a:ea typeface="+mn-ea"/>
              </a:defRPr>
            </a:lvl1pPr>
          </a:lstStyle>
          <a:p>
            <a:pPr>
              <a:defRPr/>
            </a:pPr>
            <a:endParaRPr lang="en-US" dirty="0"/>
          </a:p>
        </p:txBody>
      </p:sp>
      <p:sp>
        <p:nvSpPr>
          <p:cNvPr id="3" name="Date Placeholder 2"/>
          <p:cNvSpPr>
            <a:spLocks noGrp="1"/>
          </p:cNvSpPr>
          <p:nvPr>
            <p:ph type="dt" idx="1"/>
          </p:nvPr>
        </p:nvSpPr>
        <p:spPr>
          <a:xfrm>
            <a:off x="3970938" y="0"/>
            <a:ext cx="3037840" cy="461804"/>
          </a:xfrm>
          <a:prstGeom prst="rect">
            <a:avLst/>
          </a:prstGeom>
        </p:spPr>
        <p:txBody>
          <a:bodyPr vert="horz" wrap="square" lIns="92816" tIns="46408" rIns="92816" bIns="46408" numCol="1" anchor="t" anchorCtr="0" compatLnSpc="1">
            <a:prstTxWarp prst="textNoShape">
              <a:avLst/>
            </a:prstTxWarp>
          </a:bodyPr>
          <a:lstStyle>
            <a:lvl1pPr algn="r">
              <a:defRPr sz="1200">
                <a:latin typeface="Calibri" charset="0"/>
              </a:defRPr>
            </a:lvl1pPr>
          </a:lstStyle>
          <a:p>
            <a:pPr>
              <a:defRPr/>
            </a:pPr>
            <a:fld id="{09A523DB-23C4-4A2E-9981-5A118114120C}" type="datetime1">
              <a:rPr lang="en-US"/>
              <a:pPr>
                <a:defRPr/>
              </a:pPr>
              <a:t>4/1/2011</a:t>
            </a:fld>
            <a:endParaRPr lang="en-US" dirty="0"/>
          </a:p>
        </p:txBody>
      </p:sp>
      <p:sp>
        <p:nvSpPr>
          <p:cNvPr id="4" name="Slide Image Placeholder 3"/>
          <p:cNvSpPr>
            <a:spLocks noGrp="1" noRot="1" noChangeAspect="1"/>
          </p:cNvSpPr>
          <p:nvPr>
            <p:ph type="sldImg" idx="2"/>
          </p:nvPr>
        </p:nvSpPr>
        <p:spPr>
          <a:xfrm>
            <a:off x="1196975" y="692150"/>
            <a:ext cx="4616450" cy="3463925"/>
          </a:xfrm>
          <a:prstGeom prst="rect">
            <a:avLst/>
          </a:prstGeom>
          <a:noFill/>
          <a:ln w="12700">
            <a:solidFill>
              <a:prstClr val="black"/>
            </a:solidFill>
          </a:ln>
        </p:spPr>
        <p:txBody>
          <a:bodyPr vert="horz" lIns="92816" tIns="46408" rIns="92816" bIns="46408" rtlCol="0" anchor="ctr"/>
          <a:lstStyle/>
          <a:p>
            <a:pPr lvl="0"/>
            <a:endParaRPr lang="en-US" noProof="0" dirty="0" smtClean="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16" tIns="46408" rIns="92816" bIns="4640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772668"/>
            <a:ext cx="3037840" cy="461804"/>
          </a:xfrm>
          <a:prstGeom prst="rect">
            <a:avLst/>
          </a:prstGeom>
        </p:spPr>
        <p:txBody>
          <a:bodyPr vert="horz" lIns="92816" tIns="46408" rIns="92816" bIns="46408" rtlCol="0" anchor="b"/>
          <a:lstStyle>
            <a:lvl1pPr algn="l" fontAlgn="auto">
              <a:spcBef>
                <a:spcPts val="0"/>
              </a:spcBef>
              <a:spcAft>
                <a:spcPts val="0"/>
              </a:spcAft>
              <a:defRPr sz="1200">
                <a:latin typeface="+mn-lt"/>
                <a:ea typeface="+mn-ea"/>
              </a:defRPr>
            </a:lvl1pPr>
          </a:lstStyle>
          <a:p>
            <a:pPr>
              <a:defRPr/>
            </a:pPr>
            <a:endParaRPr lang="en-US" dirty="0"/>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wrap="square" lIns="92816" tIns="46408" rIns="92816" bIns="46408" numCol="1" anchor="b" anchorCtr="0" compatLnSpc="1">
            <a:prstTxWarp prst="textNoShape">
              <a:avLst/>
            </a:prstTxWarp>
          </a:bodyPr>
          <a:lstStyle>
            <a:lvl1pPr algn="r">
              <a:defRPr sz="1200">
                <a:latin typeface="Calibri" charset="0"/>
              </a:defRPr>
            </a:lvl1pPr>
          </a:lstStyle>
          <a:p>
            <a:pPr>
              <a:defRPr/>
            </a:pPr>
            <a:fld id="{47D5DE91-023F-47C9-ACC7-9255E1A8A25E}"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3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DOT cuts: Elimination of FU 2011 funding being carried over by the current CR for projects earmarked by Congress in FY 2010, and elimination of a one-time program at DOT</a:t>
            </a:r>
          </a:p>
        </p:txBody>
      </p:sp>
      <p:sp>
        <p:nvSpPr>
          <p:cNvPr id="14340" name="Slide Number Placeholder 3"/>
          <p:cNvSpPr>
            <a:spLocks noGrp="1"/>
          </p:cNvSpPr>
          <p:nvPr>
            <p:ph type="sldNum" sz="quarter" idx="5"/>
          </p:nvPr>
        </p:nvSpPr>
        <p:spPr bwMode="auto">
          <a:noFill/>
          <a:ln>
            <a:miter lim="800000"/>
            <a:headEnd/>
            <a:tailEnd/>
          </a:ln>
        </p:spPr>
        <p:txBody>
          <a:bodyPr/>
          <a:lstStyle/>
          <a:p>
            <a:fld id="{CDE31623-87C9-4F35-84FA-19A16F0C6845}" type="slidenum">
              <a:rPr lang="en-US" smtClean="0"/>
              <a:pPr/>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5364" name="Slide Number Placeholder 3"/>
          <p:cNvSpPr>
            <a:spLocks noGrp="1"/>
          </p:cNvSpPr>
          <p:nvPr>
            <p:ph type="sldNum" sz="quarter" idx="5"/>
          </p:nvPr>
        </p:nvSpPr>
        <p:spPr bwMode="auto">
          <a:noFill/>
          <a:ln>
            <a:miter lim="800000"/>
            <a:headEnd/>
            <a:tailEnd/>
          </a:ln>
        </p:spPr>
        <p:txBody>
          <a:bodyPr/>
          <a:lstStyle/>
          <a:p>
            <a:fld id="{9C64C3AC-6A8E-4826-A012-CE1866DB526D}" type="slidenum">
              <a:rPr lang="en-US" smtClean="0"/>
              <a:pPr/>
              <a:t>6</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 alternative to passing a multi-year bill is to wait an additional three years: the last months of 2011 and all of 2012 will be consumed with the Presidential election.  Starting the process over again in 2013, when the highway trust fund will, one again, be out of money, is undesirable.</a:t>
            </a:r>
          </a:p>
        </p:txBody>
      </p:sp>
      <p:sp>
        <p:nvSpPr>
          <p:cNvPr id="16388" name="Slide Number Placeholder 3"/>
          <p:cNvSpPr>
            <a:spLocks noGrp="1"/>
          </p:cNvSpPr>
          <p:nvPr>
            <p:ph type="sldNum" sz="quarter" idx="5"/>
          </p:nvPr>
        </p:nvSpPr>
        <p:spPr bwMode="auto">
          <a:noFill/>
          <a:ln>
            <a:miter lim="800000"/>
            <a:headEnd/>
            <a:tailEnd/>
          </a:ln>
        </p:spPr>
        <p:txBody>
          <a:bodyPr/>
          <a:lstStyle/>
          <a:p>
            <a:fld id="{0BDF659C-A921-479A-8A82-F45B107EC779}" type="slidenum">
              <a:rPr lang="en-US" smtClean="0"/>
              <a:pPr/>
              <a:t>8</a:t>
            </a:fld>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12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945E1EE-F825-4DC3-AB2B-5289EFAEFEA1}" type="datetime1">
              <a:rPr lang="en-US"/>
              <a:pPr>
                <a:defRPr/>
              </a:pPr>
              <a:t>4/1/2011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210A10E-8367-4CE3-8F25-7B418E7F9462}"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1D59E11-1975-4CA6-9E4B-153285FB05FE}" type="datetime1">
              <a:rPr lang="en-US"/>
              <a:pPr>
                <a:defRPr/>
              </a:pPr>
              <a:t>4/1/2011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D574171-43C4-4B55-8F8E-BC604BA612D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A6F7084-2661-4591-A0BC-38DC51FA03C1}" type="datetime1">
              <a:rPr lang="en-US"/>
              <a:pPr>
                <a:defRPr/>
              </a:pPr>
              <a:t>4/1/2011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6817681-A5B3-4741-A665-80EA7555BBCF}"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1D29050-B49C-4BA4-8CB7-F22246AB4F02}" type="datetime1">
              <a:rPr lang="en-US"/>
              <a:pPr>
                <a:defRPr/>
              </a:pPr>
              <a:t>4/1/2011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8BA5563-EB4D-4B95-A50F-D588D6C16B3B}"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07B58EA-C308-4164-86DF-5E684BE69100}" type="datetime1">
              <a:rPr lang="en-US"/>
              <a:pPr>
                <a:defRPr/>
              </a:pPr>
              <a:t>4/1/2011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093BE0D1-91DB-4A3A-AC89-C5B9F29EC88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298BD3C-B53F-4298-93F2-BA313735F315}" type="datetime1">
              <a:rPr lang="en-US"/>
              <a:pPr>
                <a:defRPr/>
              </a:pPr>
              <a:t>4/1/2011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53C51B52-5BCB-4B4C-8C8D-86E03D7600D8}"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AF200EE-2B59-4FE2-96EB-98F6EB2D1D6A}" type="datetime1">
              <a:rPr lang="en-US"/>
              <a:pPr>
                <a:defRPr/>
              </a:pPr>
              <a:t>4/1/2011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13E88C97-C3CF-47FC-B1B1-BE87CAD52B13}"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558E911-65B9-4014-92A7-B239AD473CAD}" type="datetime1">
              <a:rPr lang="en-US"/>
              <a:pPr>
                <a:defRPr/>
              </a:pPr>
              <a:t>4/1/2011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A5DA339-DFBC-4E46-A89E-BB1C6ED289E2}"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CDEF490-0CA5-4002-8B33-DEED5E745DDA}" type="datetime1">
              <a:rPr lang="en-US"/>
              <a:pPr>
                <a:defRPr/>
              </a:pPr>
              <a:t>4/1/2011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D9B841B-8024-4B74-BA61-C27017D00527}"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34753A2-1664-4C32-80A7-08AD21303668}" type="datetime1">
              <a:rPr lang="en-US"/>
              <a:pPr>
                <a:defRPr/>
              </a:pPr>
              <a:t>4/1/2011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CFDF07C-8D86-4F8F-81A6-255ECCA68459}"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4D9F038-D204-40D1-A5CE-A827E93AB4CA}" type="datetime1">
              <a:rPr lang="en-US"/>
              <a:pPr>
                <a:defRPr/>
              </a:pPr>
              <a:t>4/1/2011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ED4DF56-42E7-48B1-81BB-08306DEBF4A7}"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8488C4"/>
            </a:gs>
            <a:gs pos="53000">
              <a:srgbClr val="D4DEFF"/>
            </a:gs>
            <a:gs pos="83000">
              <a:srgbClr val="D4DEFF"/>
            </a:gs>
            <a:gs pos="100000">
              <a:srgbClr val="96AB94"/>
            </a:gs>
          </a:gsLst>
          <a:lin ang="12600000" scaled="0"/>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a:defRPr/>
            </a:pPr>
            <a:fld id="{C60C5559-0319-4BD4-BF62-320E6A9CF921}" type="datetime1">
              <a:rPr lang="en-US"/>
              <a:pPr>
                <a:defRPr/>
              </a:pPr>
              <a:t>4/1/2011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E5D631DC-EBF7-40D0-8D7B-F38C9411B91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defTabSz="457200" rtl="0" eaLnBrk="0" fontAlgn="base" hangingPunct="0">
        <a:spcBef>
          <a:spcPct val="0"/>
        </a:spcBef>
        <a:spcAft>
          <a:spcPct val="0"/>
        </a:spcAft>
        <a:defRPr sz="4400">
          <a:solidFill>
            <a:schemeClr val="tx1"/>
          </a:solidFill>
          <a:latin typeface="Arial" charset="0"/>
          <a:ea typeface="ＭＳ Ｐゴシック" charset="-128"/>
        </a:defRPr>
      </a:lvl2pPr>
      <a:lvl3pPr algn="ctr" defTabSz="457200" rtl="0" eaLnBrk="0" fontAlgn="base" hangingPunct="0">
        <a:spcBef>
          <a:spcPct val="0"/>
        </a:spcBef>
        <a:spcAft>
          <a:spcPct val="0"/>
        </a:spcAft>
        <a:defRPr sz="4400">
          <a:solidFill>
            <a:schemeClr val="tx1"/>
          </a:solidFill>
          <a:latin typeface="Arial" charset="0"/>
          <a:ea typeface="ＭＳ Ｐゴシック" charset="-128"/>
        </a:defRPr>
      </a:lvl3pPr>
      <a:lvl4pPr algn="ctr" defTabSz="457200" rtl="0" eaLnBrk="0" fontAlgn="base" hangingPunct="0">
        <a:spcBef>
          <a:spcPct val="0"/>
        </a:spcBef>
        <a:spcAft>
          <a:spcPct val="0"/>
        </a:spcAft>
        <a:defRPr sz="4400">
          <a:solidFill>
            <a:schemeClr val="tx1"/>
          </a:solidFill>
          <a:latin typeface="Arial" charset="0"/>
          <a:ea typeface="ＭＳ Ｐゴシック" charset="-128"/>
        </a:defRPr>
      </a:lvl4pPr>
      <a:lvl5pPr algn="ctr" defTabSz="457200" rtl="0" eaLnBrk="0" fontAlgn="base" hangingPunct="0">
        <a:spcBef>
          <a:spcPct val="0"/>
        </a:spcBef>
        <a:spcAft>
          <a:spcPct val="0"/>
        </a:spcAft>
        <a:defRPr sz="4400">
          <a:solidFill>
            <a:schemeClr val="tx1"/>
          </a:solidFill>
          <a:latin typeface="Arial" charset="0"/>
          <a:ea typeface="ＭＳ Ｐゴシック" charset="-128"/>
        </a:defRPr>
      </a:lvl5pPr>
      <a:lvl6pPr marL="457200" algn="ctr" defTabSz="457200" rtl="0" fontAlgn="base">
        <a:spcBef>
          <a:spcPct val="0"/>
        </a:spcBef>
        <a:spcAft>
          <a:spcPct val="0"/>
        </a:spcAft>
        <a:defRPr sz="4400">
          <a:solidFill>
            <a:schemeClr val="tx1"/>
          </a:solidFill>
          <a:latin typeface="Arial" charset="0"/>
          <a:ea typeface="ＭＳ Ｐゴシック" charset="-128"/>
        </a:defRPr>
      </a:lvl6pPr>
      <a:lvl7pPr marL="914400" algn="ctr" defTabSz="457200" rtl="0" fontAlgn="base">
        <a:spcBef>
          <a:spcPct val="0"/>
        </a:spcBef>
        <a:spcAft>
          <a:spcPct val="0"/>
        </a:spcAft>
        <a:defRPr sz="4400">
          <a:solidFill>
            <a:schemeClr val="tx1"/>
          </a:solidFill>
          <a:latin typeface="Arial" charset="0"/>
          <a:ea typeface="ＭＳ Ｐゴシック" charset="-128"/>
        </a:defRPr>
      </a:lvl7pPr>
      <a:lvl8pPr marL="1371600" algn="ctr" defTabSz="457200" rtl="0" fontAlgn="base">
        <a:spcBef>
          <a:spcPct val="0"/>
        </a:spcBef>
        <a:spcAft>
          <a:spcPct val="0"/>
        </a:spcAft>
        <a:defRPr sz="4400">
          <a:solidFill>
            <a:schemeClr val="tx1"/>
          </a:solidFill>
          <a:latin typeface="Arial" charset="0"/>
          <a:ea typeface="ＭＳ Ｐゴシック" charset="-128"/>
        </a:defRPr>
      </a:lvl8pPr>
      <a:lvl9pPr marL="1828800" algn="ctr" defTabSz="457200" rtl="0" fontAlgn="base">
        <a:spcBef>
          <a:spcPct val="0"/>
        </a:spcBef>
        <a:spcAft>
          <a:spcPct val="0"/>
        </a:spcAft>
        <a:defRPr sz="4400">
          <a:solidFill>
            <a:schemeClr val="tx1"/>
          </a:solidFill>
          <a:latin typeface="Arial" charset="0"/>
          <a:ea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831850"/>
            <a:ext cx="9144000" cy="2551113"/>
          </a:xfrm>
        </p:spPr>
        <p:txBody>
          <a:bodyPr rtlCol="0">
            <a:normAutofit fontScale="90000"/>
          </a:bodyPr>
          <a:lstStyle/>
          <a:p>
            <a:pPr eaLnBrk="1" fontAlgn="auto" hangingPunct="1">
              <a:spcAft>
                <a:spcPts val="0"/>
              </a:spcAft>
              <a:defRPr/>
            </a:pPr>
            <a:r>
              <a:rPr lang="en-US" dirty="0" smtClean="0">
                <a:effectLst>
                  <a:outerShdw blurRad="50800" dist="38100" dir="2700000">
                    <a:schemeClr val="tx1">
                      <a:lumMod val="65000"/>
                      <a:lumOff val="35000"/>
                      <a:alpha val="43000"/>
                    </a:schemeClr>
                  </a:outerShdw>
                </a:effectLst>
                <a:ea typeface="+mj-ea"/>
              </a:rPr>
              <a:t>Update on the FY2011 Department of Transportation (DOT) Budget and Reauthorization of the Surface Transportation Program </a:t>
            </a:r>
          </a:p>
        </p:txBody>
      </p:sp>
      <p:sp>
        <p:nvSpPr>
          <p:cNvPr id="3" name="Subtitle 2"/>
          <p:cNvSpPr>
            <a:spLocks noGrp="1"/>
          </p:cNvSpPr>
          <p:nvPr>
            <p:ph type="subTitle" idx="1"/>
          </p:nvPr>
        </p:nvSpPr>
        <p:spPr>
          <a:xfrm>
            <a:off x="-207963" y="3635375"/>
            <a:ext cx="9351963" cy="2971800"/>
          </a:xfrm>
        </p:spPr>
        <p:txBody>
          <a:bodyPr rtlCol="0">
            <a:normAutofit fontScale="85000" lnSpcReduction="20000"/>
          </a:bodyPr>
          <a:lstStyle/>
          <a:p>
            <a:pPr eaLnBrk="1" fontAlgn="auto" hangingPunct="1">
              <a:spcAft>
                <a:spcPts val="0"/>
              </a:spcAft>
              <a:buFont typeface="Arial"/>
              <a:buNone/>
              <a:defRPr/>
            </a:pPr>
            <a:r>
              <a:rPr lang="en-US" dirty="0" smtClean="0">
                <a:solidFill>
                  <a:schemeClr val="tx1"/>
                </a:solidFill>
                <a:ea typeface="+mn-ea"/>
              </a:rPr>
              <a:t>Presentation to the </a:t>
            </a:r>
          </a:p>
          <a:p>
            <a:pPr eaLnBrk="1" fontAlgn="auto" hangingPunct="1">
              <a:spcAft>
                <a:spcPts val="0"/>
              </a:spcAft>
              <a:buFont typeface="Arial"/>
              <a:buNone/>
              <a:defRPr/>
            </a:pPr>
            <a:r>
              <a:rPr lang="en-US" dirty="0" smtClean="0">
                <a:solidFill>
                  <a:schemeClr val="tx1"/>
                </a:solidFill>
                <a:ea typeface="+mn-ea"/>
              </a:rPr>
              <a:t>TPB Technical Committee</a:t>
            </a:r>
          </a:p>
          <a:p>
            <a:pPr eaLnBrk="1" fontAlgn="auto" hangingPunct="1">
              <a:spcAft>
                <a:spcPts val="0"/>
              </a:spcAft>
              <a:buFont typeface="Arial"/>
              <a:buNone/>
              <a:defRPr/>
            </a:pPr>
            <a:endParaRPr lang="en-US" dirty="0" smtClean="0">
              <a:solidFill>
                <a:schemeClr val="tx1"/>
              </a:solidFill>
              <a:ea typeface="+mn-ea"/>
            </a:endParaRPr>
          </a:p>
          <a:p>
            <a:pPr eaLnBrk="1" fontAlgn="auto" hangingPunct="1">
              <a:spcAft>
                <a:spcPts val="0"/>
              </a:spcAft>
              <a:buFont typeface="Arial"/>
              <a:buNone/>
              <a:defRPr/>
            </a:pPr>
            <a:r>
              <a:rPr lang="en-US" dirty="0" smtClean="0">
                <a:solidFill>
                  <a:schemeClr val="tx1"/>
                </a:solidFill>
                <a:ea typeface="+mn-ea"/>
              </a:rPr>
              <a:t>April 1, 2011</a:t>
            </a:r>
          </a:p>
          <a:p>
            <a:pPr eaLnBrk="1" fontAlgn="auto" hangingPunct="1">
              <a:spcAft>
                <a:spcPts val="0"/>
              </a:spcAft>
              <a:buFont typeface="Arial"/>
              <a:buNone/>
              <a:defRPr/>
            </a:pPr>
            <a:endParaRPr lang="en-US" dirty="0" smtClean="0">
              <a:solidFill>
                <a:schemeClr val="tx1"/>
              </a:solidFill>
              <a:ea typeface="+mn-ea"/>
            </a:endParaRPr>
          </a:p>
          <a:p>
            <a:pPr eaLnBrk="1" fontAlgn="auto" hangingPunct="1">
              <a:spcAft>
                <a:spcPts val="0"/>
              </a:spcAft>
              <a:buFont typeface="Arial"/>
              <a:buNone/>
              <a:defRPr/>
            </a:pPr>
            <a:r>
              <a:rPr lang="en-US" dirty="0" smtClean="0">
                <a:solidFill>
                  <a:schemeClr val="tx1"/>
                </a:solidFill>
                <a:ea typeface="+mn-ea"/>
              </a:rPr>
              <a:t>Ronald F. Kirby</a:t>
            </a:r>
          </a:p>
          <a:p>
            <a:pPr eaLnBrk="1" fontAlgn="auto" hangingPunct="1">
              <a:spcAft>
                <a:spcPts val="0"/>
              </a:spcAft>
              <a:buFont typeface="Arial"/>
              <a:buNone/>
              <a:defRPr/>
            </a:pPr>
            <a:r>
              <a:rPr lang="en-US" dirty="0" smtClean="0">
                <a:solidFill>
                  <a:schemeClr val="tx1"/>
                </a:solidFill>
                <a:ea typeface="+mn-ea"/>
              </a:rPr>
              <a:t>Director, Department of Transportation Planning </a:t>
            </a:r>
          </a:p>
        </p:txBody>
      </p:sp>
      <p:sp>
        <p:nvSpPr>
          <p:cNvPr id="2052" name="TextBox 3"/>
          <p:cNvSpPr txBox="1">
            <a:spLocks noChangeArrowheads="1"/>
          </p:cNvSpPr>
          <p:nvPr/>
        </p:nvSpPr>
        <p:spPr bwMode="auto">
          <a:xfrm>
            <a:off x="7978775" y="282575"/>
            <a:ext cx="825867" cy="369332"/>
          </a:xfrm>
          <a:prstGeom prst="rect">
            <a:avLst/>
          </a:prstGeom>
          <a:noFill/>
          <a:ln w="9525">
            <a:noFill/>
            <a:miter lim="800000"/>
            <a:headEnd/>
            <a:tailEnd/>
          </a:ln>
        </p:spPr>
        <p:txBody>
          <a:bodyPr wrap="none">
            <a:spAutoFit/>
          </a:bodyPr>
          <a:lstStyle/>
          <a:p>
            <a:r>
              <a:rPr lang="en-US" dirty="0"/>
              <a:t>Item </a:t>
            </a:r>
            <a:r>
              <a:rPr lang="en-US" dirty="0" smtClean="0"/>
              <a:t>5</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effectLst>
                  <a:outerShdw blurRad="50800" dist="38100" dir="2700000">
                    <a:srgbClr val="000000">
                      <a:alpha val="43000"/>
                    </a:srgbClr>
                  </a:outerShdw>
                </a:effectLst>
                <a:ea typeface="+mj-ea"/>
              </a:rPr>
              <a:t>SAFETEA-LU</a:t>
            </a:r>
          </a:p>
        </p:txBody>
      </p:sp>
      <p:sp>
        <p:nvSpPr>
          <p:cNvPr id="3075" name="Content Placeholder 2"/>
          <p:cNvSpPr>
            <a:spLocks noGrp="1"/>
          </p:cNvSpPr>
          <p:nvPr>
            <p:ph idx="1"/>
          </p:nvPr>
        </p:nvSpPr>
        <p:spPr/>
        <p:txBody>
          <a:bodyPr/>
          <a:lstStyle/>
          <a:p>
            <a:pPr eaLnBrk="1" hangingPunct="1">
              <a:lnSpc>
                <a:spcPct val="90000"/>
              </a:lnSpc>
            </a:pPr>
            <a:r>
              <a:rPr lang="en-US" sz="3000" dirty="0" smtClean="0"/>
              <a:t>Originally PL 109-59</a:t>
            </a:r>
          </a:p>
          <a:p>
            <a:pPr lvl="1" eaLnBrk="1" hangingPunct="1">
              <a:lnSpc>
                <a:spcPct val="90000"/>
              </a:lnSpc>
            </a:pPr>
            <a:r>
              <a:rPr lang="en-US" sz="2600" dirty="0" smtClean="0"/>
              <a:t>Enacted: August 2005</a:t>
            </a:r>
          </a:p>
          <a:p>
            <a:pPr lvl="1" eaLnBrk="1" hangingPunct="1">
              <a:lnSpc>
                <a:spcPct val="90000"/>
              </a:lnSpc>
            </a:pPr>
            <a:r>
              <a:rPr lang="en-US" sz="2600" dirty="0" smtClean="0"/>
              <a:t>Expired: September 30, 2009</a:t>
            </a:r>
          </a:p>
          <a:p>
            <a:pPr eaLnBrk="1" hangingPunct="1">
              <a:lnSpc>
                <a:spcPct val="90000"/>
              </a:lnSpc>
            </a:pPr>
            <a:r>
              <a:rPr lang="en-US" sz="3000" dirty="0" smtClean="0"/>
              <a:t>Extended six times </a:t>
            </a:r>
          </a:p>
          <a:p>
            <a:pPr eaLnBrk="1" hangingPunct="1">
              <a:lnSpc>
                <a:spcPct val="90000"/>
              </a:lnSpc>
            </a:pPr>
            <a:r>
              <a:rPr lang="en-US" sz="3000" dirty="0" smtClean="0"/>
              <a:t>Most recent extension: “Surface Transportation Extension Act of 2011” </a:t>
            </a:r>
          </a:p>
          <a:p>
            <a:pPr eaLnBrk="1" hangingPunct="1">
              <a:lnSpc>
                <a:spcPct val="90000"/>
              </a:lnSpc>
              <a:buFont typeface="Arial" charset="0"/>
              <a:buNone/>
            </a:pPr>
            <a:r>
              <a:rPr lang="en-US" sz="3000" dirty="0" smtClean="0"/>
              <a:t>	(PL 112-5)</a:t>
            </a:r>
          </a:p>
          <a:p>
            <a:pPr lvl="1" eaLnBrk="1" hangingPunct="1">
              <a:lnSpc>
                <a:spcPct val="90000"/>
              </a:lnSpc>
            </a:pPr>
            <a:r>
              <a:rPr lang="en-US" sz="2600" dirty="0" smtClean="0"/>
              <a:t>Signed by President on March 4, 2011</a:t>
            </a:r>
          </a:p>
          <a:p>
            <a:pPr lvl="1" eaLnBrk="1" hangingPunct="1">
              <a:lnSpc>
                <a:spcPct val="90000"/>
              </a:lnSpc>
            </a:pPr>
            <a:r>
              <a:rPr lang="en-US" sz="2600" dirty="0" smtClean="0"/>
              <a:t>Extends SAFETEA-LU through September 30, 2011 at baseline spending levels</a:t>
            </a:r>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2</a:t>
            </a:fld>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effectLst>
                  <a:outerShdw blurRad="50800" dist="38100" dir="2700000">
                    <a:srgbClr val="000000">
                      <a:alpha val="43000"/>
                    </a:srgbClr>
                  </a:outerShdw>
                </a:effectLst>
                <a:ea typeface="+mj-ea"/>
              </a:rPr>
              <a:t>FY 2011 Budget Extensions</a:t>
            </a:r>
          </a:p>
        </p:txBody>
      </p:sp>
      <p:sp>
        <p:nvSpPr>
          <p:cNvPr id="4099" name="Content Placeholder 2"/>
          <p:cNvSpPr>
            <a:spLocks noGrp="1"/>
          </p:cNvSpPr>
          <p:nvPr>
            <p:ph idx="1"/>
          </p:nvPr>
        </p:nvSpPr>
        <p:spPr>
          <a:xfrm>
            <a:off x="457200" y="1619250"/>
            <a:ext cx="8229600" cy="5121275"/>
          </a:xfrm>
        </p:spPr>
        <p:txBody>
          <a:bodyPr/>
          <a:lstStyle/>
          <a:p>
            <a:pPr eaLnBrk="1" hangingPunct="1">
              <a:lnSpc>
                <a:spcPct val="90000"/>
              </a:lnSpc>
            </a:pPr>
            <a:r>
              <a:rPr lang="en-US" dirty="0" smtClean="0"/>
              <a:t>Extension enacted through March 18 </a:t>
            </a:r>
            <a:br>
              <a:rPr lang="en-US" dirty="0" smtClean="0"/>
            </a:br>
            <a:r>
              <a:rPr lang="en-US" dirty="0" smtClean="0"/>
              <a:t>(PL 111-4)</a:t>
            </a:r>
          </a:p>
          <a:p>
            <a:pPr lvl="1" eaLnBrk="1" hangingPunct="1">
              <a:lnSpc>
                <a:spcPct val="90000"/>
              </a:lnSpc>
            </a:pPr>
            <a:r>
              <a:rPr lang="en-US" dirty="0" smtClean="0"/>
              <a:t>$4 billion in overall FY 2011 spending reductions</a:t>
            </a:r>
          </a:p>
          <a:p>
            <a:pPr lvl="1" eaLnBrk="1" hangingPunct="1">
              <a:lnSpc>
                <a:spcPct val="90000"/>
              </a:lnSpc>
            </a:pPr>
            <a:r>
              <a:rPr lang="en-US" dirty="0" smtClean="0"/>
              <a:t>$967 million in cuts to DOT: elimination of a one-time highway appropriation and a number of earmarks; no cuts to formula highway and transit funding</a:t>
            </a:r>
          </a:p>
          <a:p>
            <a:pPr lvl="2" eaLnBrk="1" hangingPunct="1">
              <a:lnSpc>
                <a:spcPct val="90000"/>
              </a:lnSpc>
              <a:buFont typeface="Arial" charset="0"/>
              <a:buNone/>
            </a:pPr>
            <a:endParaRPr lang="en-US" dirty="0" smtClean="0"/>
          </a:p>
          <a:p>
            <a:pPr lvl="1" eaLnBrk="1" hangingPunct="1">
              <a:lnSpc>
                <a:spcPct val="90000"/>
              </a:lnSpc>
            </a:pPr>
            <a:endParaRPr lang="en-US" dirty="0" smtClean="0"/>
          </a:p>
        </p:txBody>
      </p:sp>
      <p:sp>
        <p:nvSpPr>
          <p:cNvPr id="4100" name="Slide Number Placeholder 3"/>
          <p:cNvSpPr>
            <a:spLocks noGrp="1"/>
          </p:cNvSpPr>
          <p:nvPr>
            <p:ph type="sldNum" sz="quarter" idx="12"/>
          </p:nvPr>
        </p:nvSpPr>
        <p:spPr bwMode="auto">
          <a:noFill/>
          <a:ln>
            <a:miter lim="800000"/>
            <a:headEnd/>
            <a:tailEnd/>
          </a:ln>
        </p:spPr>
        <p:txBody>
          <a:bodyPr/>
          <a:lstStyle/>
          <a:p>
            <a:fld id="{3A97F44D-0875-47F2-87B4-B16EE588351A}" type="slidenum">
              <a:rPr lang="en-US" smtClean="0">
                <a:solidFill>
                  <a:srgbClr val="000000"/>
                </a:solidFill>
              </a:rPr>
              <a:pPr/>
              <a:t>3</a:t>
            </a:fld>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effectLst>
                  <a:outerShdw blurRad="50800" dist="38100" dir="2700000">
                    <a:srgbClr val="000000">
                      <a:alpha val="43000"/>
                    </a:srgbClr>
                  </a:outerShdw>
                </a:effectLst>
                <a:ea typeface="+mj-ea"/>
              </a:rPr>
              <a:t>FY 2011 Budget Extensions</a:t>
            </a:r>
          </a:p>
        </p:txBody>
      </p:sp>
      <p:sp>
        <p:nvSpPr>
          <p:cNvPr id="5123" name="Content Placeholder 2"/>
          <p:cNvSpPr>
            <a:spLocks noGrp="1"/>
          </p:cNvSpPr>
          <p:nvPr>
            <p:ph idx="1"/>
          </p:nvPr>
        </p:nvSpPr>
        <p:spPr>
          <a:xfrm>
            <a:off x="457199" y="1600200"/>
            <a:ext cx="8488838" cy="4525963"/>
          </a:xfrm>
        </p:spPr>
        <p:txBody>
          <a:bodyPr/>
          <a:lstStyle/>
          <a:p>
            <a:pPr eaLnBrk="1" hangingPunct="1">
              <a:lnSpc>
                <a:spcPct val="90000"/>
              </a:lnSpc>
            </a:pPr>
            <a:r>
              <a:rPr lang="en-US" sz="3000" spc="-60" dirty="0" smtClean="0"/>
              <a:t>Further 3-week extension enacted through April 8</a:t>
            </a:r>
          </a:p>
          <a:p>
            <a:pPr lvl="1" eaLnBrk="1" hangingPunct="1">
              <a:lnSpc>
                <a:spcPct val="90000"/>
              </a:lnSpc>
            </a:pPr>
            <a:r>
              <a:rPr lang="en-US" sz="2600" dirty="0" smtClean="0"/>
              <a:t>Contains an additional $6 billion in reductions</a:t>
            </a:r>
          </a:p>
          <a:p>
            <a:pPr lvl="1" eaLnBrk="1" hangingPunct="1">
              <a:lnSpc>
                <a:spcPct val="90000"/>
              </a:lnSpc>
            </a:pPr>
            <a:r>
              <a:rPr lang="en-US" sz="2600" dirty="0" smtClean="0"/>
              <a:t>Only DOT mode affected is Federal Railroad Administration (</a:t>
            </a:r>
            <a:r>
              <a:rPr lang="en-US" sz="2600" dirty="0" smtClean="0"/>
              <a:t>FRA)</a:t>
            </a:r>
            <a:endParaRPr lang="en-US" sz="2600" dirty="0" smtClean="0"/>
          </a:p>
          <a:p>
            <a:pPr lvl="2" eaLnBrk="1" hangingPunct="1">
              <a:lnSpc>
                <a:spcPct val="90000"/>
              </a:lnSpc>
            </a:pPr>
            <a:r>
              <a:rPr lang="en-US" sz="2200" dirty="0" smtClean="0"/>
              <a:t>$50 million reduction in Railroad Safety Technology Program, not requested in President’s budget</a:t>
            </a:r>
            <a:endParaRPr lang="en-US" sz="3000" dirty="0" smtClean="0"/>
          </a:p>
        </p:txBody>
      </p:sp>
      <p:sp>
        <p:nvSpPr>
          <p:cNvPr id="5124" name="Slide Number Placeholder 3"/>
          <p:cNvSpPr>
            <a:spLocks noGrp="1"/>
          </p:cNvSpPr>
          <p:nvPr>
            <p:ph type="sldNum" sz="quarter" idx="12"/>
          </p:nvPr>
        </p:nvSpPr>
        <p:spPr bwMode="auto">
          <a:noFill/>
          <a:ln>
            <a:miter lim="800000"/>
            <a:headEnd/>
            <a:tailEnd/>
          </a:ln>
        </p:spPr>
        <p:txBody>
          <a:bodyPr/>
          <a:lstStyle/>
          <a:p>
            <a:fld id="{811B711C-F12F-47C9-BB4C-B63CA2E1F82E}" type="slidenum">
              <a:rPr lang="en-US" smtClean="0">
                <a:solidFill>
                  <a:srgbClr val="000000"/>
                </a:solidFill>
              </a:rPr>
              <a:pPr/>
              <a:t>4</a:t>
            </a:fld>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ffectLst>
                  <a:outerShdw blurRad="50800" dist="38100" dir="2700000">
                    <a:srgbClr val="000000">
                      <a:alpha val="43000"/>
                    </a:srgbClr>
                  </a:outerShdw>
                </a:effectLst>
                <a:ea typeface="+mj-ea"/>
              </a:rPr>
              <a:t>FY 2011 Budget through September 30</a:t>
            </a:r>
          </a:p>
        </p:txBody>
      </p:sp>
      <p:sp>
        <p:nvSpPr>
          <p:cNvPr id="5123" name="Content Placeholder 2"/>
          <p:cNvSpPr>
            <a:spLocks noGrp="1"/>
          </p:cNvSpPr>
          <p:nvPr>
            <p:ph idx="1"/>
          </p:nvPr>
        </p:nvSpPr>
        <p:spPr>
          <a:xfrm>
            <a:off x="457199" y="1600200"/>
            <a:ext cx="8488838" cy="4525963"/>
          </a:xfrm>
        </p:spPr>
        <p:txBody>
          <a:bodyPr/>
          <a:lstStyle/>
          <a:p>
            <a:pPr eaLnBrk="1" hangingPunct="1">
              <a:lnSpc>
                <a:spcPct val="90000"/>
              </a:lnSpc>
            </a:pPr>
            <a:r>
              <a:rPr lang="en-US" sz="3000" spc="-60" dirty="0" smtClean="0"/>
              <a:t>HR-1 passed by the House would cut a total of $61 billion, including: 	</a:t>
            </a:r>
          </a:p>
          <a:p>
            <a:pPr lvl="1" eaLnBrk="1" hangingPunct="1">
              <a:lnSpc>
                <a:spcPct val="90000"/>
              </a:lnSpc>
            </a:pPr>
            <a:r>
              <a:rPr lang="en-US" sz="2600" dirty="0" smtClean="0"/>
              <a:t>$600 million from TIGER II grants</a:t>
            </a:r>
          </a:p>
          <a:p>
            <a:pPr lvl="1" eaLnBrk="1" hangingPunct="1">
              <a:lnSpc>
                <a:spcPct val="90000"/>
              </a:lnSpc>
            </a:pPr>
            <a:r>
              <a:rPr lang="en-US" sz="2600" dirty="0" smtClean="0"/>
              <a:t>$430 million from transit capital grants</a:t>
            </a:r>
          </a:p>
          <a:p>
            <a:pPr lvl="1" eaLnBrk="1" hangingPunct="1">
              <a:lnSpc>
                <a:spcPct val="90000"/>
              </a:lnSpc>
            </a:pPr>
            <a:r>
              <a:rPr lang="en-US" sz="2600" dirty="0" smtClean="0"/>
              <a:t>$75 million from GHG/energy grants</a:t>
            </a:r>
          </a:p>
          <a:p>
            <a:pPr lvl="1" eaLnBrk="1" hangingPunct="1">
              <a:lnSpc>
                <a:spcPct val="90000"/>
              </a:lnSpc>
            </a:pPr>
            <a:r>
              <a:rPr lang="en-US" sz="2600" dirty="0" smtClean="0"/>
              <a:t>$150 million from WMATA rehab funding (Davis Bill)</a:t>
            </a:r>
          </a:p>
          <a:p>
            <a:pPr eaLnBrk="1" hangingPunct="1">
              <a:lnSpc>
                <a:spcPct val="90000"/>
              </a:lnSpc>
            </a:pPr>
            <a:r>
              <a:rPr lang="en-US" sz="3000" dirty="0" smtClean="0"/>
              <a:t>No companion Bill passed by the Senate to date; intensive discussions/negotiations ongoing</a:t>
            </a:r>
          </a:p>
        </p:txBody>
      </p:sp>
      <p:sp>
        <p:nvSpPr>
          <p:cNvPr id="5124" name="Slide Number Placeholder 3"/>
          <p:cNvSpPr>
            <a:spLocks noGrp="1"/>
          </p:cNvSpPr>
          <p:nvPr>
            <p:ph type="sldNum" sz="quarter" idx="12"/>
          </p:nvPr>
        </p:nvSpPr>
        <p:spPr bwMode="auto">
          <a:noFill/>
          <a:ln>
            <a:miter lim="800000"/>
            <a:headEnd/>
            <a:tailEnd/>
          </a:ln>
        </p:spPr>
        <p:txBody>
          <a:bodyPr/>
          <a:lstStyle/>
          <a:p>
            <a:fld id="{811B711C-F12F-47C9-BB4C-B63CA2E1F82E}" type="slidenum">
              <a:rPr lang="en-US" smtClean="0">
                <a:solidFill>
                  <a:srgbClr val="000000"/>
                </a:solidFill>
              </a:rPr>
              <a:pPr/>
              <a:t>5</a:t>
            </a:fld>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effectLst>
                  <a:outerShdw blurRad="50800" dist="38100" dir="2700000">
                    <a:srgbClr val="000000">
                      <a:alpha val="43000"/>
                    </a:srgbClr>
                  </a:outerShdw>
                </a:effectLst>
                <a:ea typeface="+mj-ea"/>
              </a:rPr>
              <a:t>Reauthorization</a:t>
            </a:r>
          </a:p>
        </p:txBody>
      </p:sp>
      <p:sp>
        <p:nvSpPr>
          <p:cNvPr id="6147" name="Content Placeholder 2"/>
          <p:cNvSpPr>
            <a:spLocks noGrp="1"/>
          </p:cNvSpPr>
          <p:nvPr>
            <p:ph idx="1"/>
          </p:nvPr>
        </p:nvSpPr>
        <p:spPr>
          <a:xfrm>
            <a:off x="457200" y="1417638"/>
            <a:ext cx="7915275" cy="2560002"/>
          </a:xfrm>
          <a:ln>
            <a:noFill/>
          </a:ln>
        </p:spPr>
        <p:txBody>
          <a:bodyPr/>
          <a:lstStyle/>
          <a:p>
            <a:pPr eaLnBrk="1" hangingPunct="1">
              <a:lnSpc>
                <a:spcPct val="90000"/>
              </a:lnSpc>
              <a:buNone/>
            </a:pPr>
            <a:r>
              <a:rPr lang="en-US" sz="2800" i="1" dirty="0" smtClean="0"/>
              <a:t>	“If we don’t get something significant done this year, I think it will be very difficult beyond this year, just because next year is an election year -- I’m so glad Chairman Mica is on the same page.”</a:t>
            </a:r>
          </a:p>
          <a:p>
            <a:pPr eaLnBrk="1" hangingPunct="1">
              <a:lnSpc>
                <a:spcPct val="90000"/>
              </a:lnSpc>
              <a:buFont typeface="Arial" charset="0"/>
              <a:buNone/>
            </a:pPr>
            <a:endParaRPr lang="en-US" sz="2800" i="1" dirty="0" smtClean="0"/>
          </a:p>
        </p:txBody>
      </p:sp>
      <p:sp>
        <p:nvSpPr>
          <p:cNvPr id="6148" name="Slide Number Placeholder 3"/>
          <p:cNvSpPr>
            <a:spLocks noGrp="1"/>
          </p:cNvSpPr>
          <p:nvPr>
            <p:ph type="sldNum" sz="quarter" idx="12"/>
          </p:nvPr>
        </p:nvSpPr>
        <p:spPr bwMode="auto">
          <a:noFill/>
          <a:ln>
            <a:miter lim="800000"/>
            <a:headEnd/>
            <a:tailEnd/>
          </a:ln>
        </p:spPr>
        <p:txBody>
          <a:bodyPr/>
          <a:lstStyle/>
          <a:p>
            <a:fld id="{6D4F984A-DC9D-47AA-B134-45A258A9D670}" type="slidenum">
              <a:rPr lang="en-US" smtClean="0">
                <a:solidFill>
                  <a:schemeClr val="tx1"/>
                </a:solidFill>
              </a:rPr>
              <a:pPr/>
              <a:t>6</a:t>
            </a:fld>
            <a:endParaRPr lang="en-US" dirty="0" smtClean="0">
              <a:solidFill>
                <a:schemeClr val="tx1"/>
              </a:solidFill>
            </a:endParaRPr>
          </a:p>
        </p:txBody>
      </p:sp>
      <p:pic>
        <p:nvPicPr>
          <p:cNvPr id="5" name="Picture 4"/>
          <p:cNvPicPr>
            <a:picLocks noChangeAspect="1"/>
          </p:cNvPicPr>
          <p:nvPr/>
        </p:nvPicPr>
        <p:blipFill>
          <a:blip r:embed="rId3"/>
          <a:srcRect/>
          <a:stretch>
            <a:fillRect/>
          </a:stretch>
        </p:blipFill>
        <p:spPr bwMode="auto">
          <a:xfrm>
            <a:off x="3867745" y="3291840"/>
            <a:ext cx="4246125" cy="2789873"/>
          </a:xfrm>
          <a:prstGeom prst="rect">
            <a:avLst/>
          </a:prstGeom>
          <a:noFill/>
          <a:ln w="38100" cap="sq">
            <a:solidFill>
              <a:srgbClr val="000000"/>
            </a:solidFill>
            <a:miter lim="800000"/>
            <a:headEnd/>
            <a:tailEnd/>
          </a:ln>
          <a:effectLst>
            <a:outerShdw dist="38100" dir="2700000" algn="tl" rotWithShape="0">
              <a:srgbClr val="808080">
                <a:alpha val="42999"/>
              </a:srgbClr>
            </a:outerShdw>
          </a:effectLst>
        </p:spPr>
      </p:pic>
      <p:sp>
        <p:nvSpPr>
          <p:cNvPr id="6151" name="TextBox 6"/>
          <p:cNvSpPr txBox="1">
            <a:spLocks noChangeArrowheads="1"/>
          </p:cNvSpPr>
          <p:nvPr/>
        </p:nvSpPr>
        <p:spPr bwMode="auto">
          <a:xfrm>
            <a:off x="3857952" y="6172200"/>
            <a:ext cx="3762375" cy="368300"/>
          </a:xfrm>
          <a:prstGeom prst="rect">
            <a:avLst/>
          </a:prstGeom>
          <a:noFill/>
          <a:ln w="9525">
            <a:noFill/>
            <a:miter lim="800000"/>
            <a:headEnd/>
            <a:tailEnd/>
          </a:ln>
        </p:spPr>
        <p:txBody>
          <a:bodyPr>
            <a:spAutoFit/>
          </a:bodyPr>
          <a:lstStyle/>
          <a:p>
            <a:r>
              <a:rPr lang="en-US" dirty="0"/>
              <a:t>USDOT Secretary Ray LaHood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effectLst>
                  <a:outerShdw blurRad="50800" dist="38100" dir="2700000">
                    <a:srgbClr val="000000">
                      <a:alpha val="43000"/>
                    </a:srgbClr>
                  </a:outerShdw>
                </a:effectLst>
                <a:ea typeface="+mj-ea"/>
              </a:rPr>
              <a:t>Reauthorization</a:t>
            </a:r>
          </a:p>
        </p:txBody>
      </p:sp>
      <p:sp>
        <p:nvSpPr>
          <p:cNvPr id="7171" name="Content Placeholder 2"/>
          <p:cNvSpPr>
            <a:spLocks noGrp="1"/>
          </p:cNvSpPr>
          <p:nvPr>
            <p:ph idx="1"/>
          </p:nvPr>
        </p:nvSpPr>
        <p:spPr>
          <a:xfrm>
            <a:off x="457200" y="1600200"/>
            <a:ext cx="5037138" cy="4756150"/>
          </a:xfrm>
        </p:spPr>
        <p:txBody>
          <a:bodyPr/>
          <a:lstStyle/>
          <a:p>
            <a:pPr eaLnBrk="1" hangingPunct="1">
              <a:lnSpc>
                <a:spcPct val="80000"/>
              </a:lnSpc>
              <a:buFont typeface="Arial" charset="0"/>
              <a:buNone/>
            </a:pPr>
            <a:r>
              <a:rPr lang="en-US" sz="2500" dirty="0" smtClean="0"/>
              <a:t>The practice of short term</a:t>
            </a:r>
          </a:p>
          <a:p>
            <a:pPr eaLnBrk="1" hangingPunct="1">
              <a:lnSpc>
                <a:spcPct val="80000"/>
              </a:lnSpc>
              <a:buFont typeface="Arial" charset="0"/>
              <a:buNone/>
            </a:pPr>
            <a:r>
              <a:rPr lang="en-US" sz="2500" dirty="0" smtClean="0"/>
              <a:t>extensions of Highway Trust Fund</a:t>
            </a:r>
          </a:p>
          <a:p>
            <a:pPr eaLnBrk="1" hangingPunct="1">
              <a:lnSpc>
                <a:spcPct val="80000"/>
              </a:lnSpc>
              <a:buFont typeface="Arial" charset="0"/>
              <a:buNone/>
            </a:pPr>
            <a:r>
              <a:rPr lang="en-US" sz="2500" dirty="0" smtClean="0"/>
              <a:t>Programs sends </a:t>
            </a:r>
            <a:r>
              <a:rPr lang="en-US" sz="2500" i="1" dirty="0" smtClean="0"/>
              <a:t>“the worst</a:t>
            </a:r>
          </a:p>
          <a:p>
            <a:pPr eaLnBrk="1" hangingPunct="1">
              <a:lnSpc>
                <a:spcPct val="80000"/>
              </a:lnSpc>
              <a:buFont typeface="Arial" charset="0"/>
              <a:buNone/>
            </a:pPr>
            <a:r>
              <a:rPr lang="en-US" sz="2500" i="1" dirty="0" smtClean="0"/>
              <a:t>message and the worst policy</a:t>
            </a:r>
          </a:p>
          <a:p>
            <a:pPr eaLnBrk="1" hangingPunct="1">
              <a:lnSpc>
                <a:spcPct val="80000"/>
              </a:lnSpc>
              <a:buFont typeface="Arial" charset="0"/>
              <a:buNone/>
            </a:pPr>
            <a:r>
              <a:rPr lang="en-US" sz="2500" i="1" dirty="0" smtClean="0"/>
              <a:t>possible across the Nation, across</a:t>
            </a:r>
          </a:p>
          <a:p>
            <a:pPr eaLnBrk="1" hangingPunct="1">
              <a:lnSpc>
                <a:spcPct val="80000"/>
              </a:lnSpc>
              <a:buFont typeface="Arial" charset="0"/>
              <a:buNone/>
            </a:pPr>
            <a:r>
              <a:rPr lang="en-US" sz="2500" i="1" dirty="0" smtClean="0"/>
              <a:t>the land, to our States and our</a:t>
            </a:r>
          </a:p>
          <a:p>
            <a:pPr eaLnBrk="1" hangingPunct="1">
              <a:lnSpc>
                <a:spcPct val="80000"/>
              </a:lnSpc>
              <a:buFont typeface="Arial" charset="0"/>
              <a:buNone/>
            </a:pPr>
            <a:r>
              <a:rPr lang="en-US" sz="2500" i="1" dirty="0" smtClean="0"/>
              <a:t>localities that are trying to build</a:t>
            </a:r>
          </a:p>
          <a:p>
            <a:pPr eaLnBrk="1" hangingPunct="1">
              <a:lnSpc>
                <a:spcPct val="80000"/>
              </a:lnSpc>
              <a:buFont typeface="Arial" charset="0"/>
              <a:buNone/>
            </a:pPr>
            <a:r>
              <a:rPr lang="en-US" sz="2500" i="1" dirty="0" smtClean="0"/>
              <a:t>the Nation’s infrastructure and</a:t>
            </a:r>
          </a:p>
          <a:p>
            <a:pPr eaLnBrk="1" hangingPunct="1">
              <a:lnSpc>
                <a:spcPct val="80000"/>
              </a:lnSpc>
              <a:buFont typeface="Arial" charset="0"/>
              <a:buNone/>
            </a:pPr>
            <a:r>
              <a:rPr lang="en-US" sz="2500" i="1" dirty="0" smtClean="0"/>
              <a:t>trying to determine what Federal </a:t>
            </a:r>
          </a:p>
          <a:p>
            <a:pPr eaLnBrk="1" hangingPunct="1">
              <a:lnSpc>
                <a:spcPct val="80000"/>
              </a:lnSpc>
              <a:buFont typeface="Arial" charset="0"/>
              <a:buNone/>
            </a:pPr>
            <a:r>
              <a:rPr lang="en-US" sz="2500" i="1" dirty="0" smtClean="0"/>
              <a:t>policy, what their partnership and</a:t>
            </a:r>
          </a:p>
          <a:p>
            <a:pPr eaLnBrk="1" hangingPunct="1">
              <a:lnSpc>
                <a:spcPct val="80000"/>
              </a:lnSpc>
              <a:buFont typeface="Arial" charset="0"/>
              <a:buNone/>
            </a:pPr>
            <a:r>
              <a:rPr lang="en-US" sz="2500" i="1" dirty="0" smtClean="0"/>
              <a:t>funding relationship will be with </a:t>
            </a:r>
          </a:p>
          <a:p>
            <a:pPr eaLnBrk="1" hangingPunct="1">
              <a:lnSpc>
                <a:spcPct val="80000"/>
              </a:lnSpc>
              <a:buFont typeface="Arial" charset="0"/>
              <a:buNone/>
            </a:pPr>
            <a:r>
              <a:rPr lang="en-US" sz="2500" i="1" dirty="0" smtClean="0"/>
              <a:t>the Federal Government.”</a:t>
            </a:r>
          </a:p>
          <a:p>
            <a:pPr eaLnBrk="1" hangingPunct="1">
              <a:lnSpc>
                <a:spcPct val="80000"/>
              </a:lnSpc>
              <a:buFont typeface="Arial" charset="0"/>
              <a:buNone/>
            </a:pPr>
            <a:endParaRPr lang="en-US" sz="2500" dirty="0" smtClean="0"/>
          </a:p>
        </p:txBody>
      </p:sp>
      <p:sp>
        <p:nvSpPr>
          <p:cNvPr id="7172" name="Slide Number Placeholder 3"/>
          <p:cNvSpPr>
            <a:spLocks noGrp="1"/>
          </p:cNvSpPr>
          <p:nvPr>
            <p:ph type="sldNum" sz="quarter" idx="12"/>
          </p:nvPr>
        </p:nvSpPr>
        <p:spPr bwMode="auto">
          <a:noFill/>
          <a:ln>
            <a:miter lim="800000"/>
            <a:headEnd/>
            <a:tailEnd/>
          </a:ln>
        </p:spPr>
        <p:txBody>
          <a:bodyPr/>
          <a:lstStyle/>
          <a:p>
            <a:fld id="{937C4A2D-0628-43E7-AF7C-A3BA3D76ED5D}" type="slidenum">
              <a:rPr lang="en-US" smtClean="0">
                <a:solidFill>
                  <a:srgbClr val="000000"/>
                </a:solidFill>
              </a:rPr>
              <a:pPr/>
              <a:t>7</a:t>
            </a:fld>
            <a:endParaRPr lang="en-US" dirty="0" smtClean="0">
              <a:solidFill>
                <a:srgbClr val="000000"/>
              </a:solidFill>
            </a:endParaRPr>
          </a:p>
        </p:txBody>
      </p:sp>
      <p:pic>
        <p:nvPicPr>
          <p:cNvPr id="5" name="Picture 4"/>
          <p:cNvPicPr>
            <a:picLocks noChangeAspect="1"/>
          </p:cNvPicPr>
          <p:nvPr/>
        </p:nvPicPr>
        <p:blipFill>
          <a:blip r:embed="rId3"/>
          <a:srcRect/>
          <a:stretch>
            <a:fillRect/>
          </a:stretch>
        </p:blipFill>
        <p:spPr bwMode="auto">
          <a:xfrm>
            <a:off x="5692775" y="1812925"/>
            <a:ext cx="2994025" cy="2952750"/>
          </a:xfrm>
          <a:prstGeom prst="rect">
            <a:avLst/>
          </a:prstGeom>
          <a:noFill/>
          <a:ln w="38100" cap="sq">
            <a:solidFill>
              <a:srgbClr val="000000"/>
            </a:solidFill>
            <a:miter lim="800000"/>
            <a:headEnd/>
            <a:tailEnd/>
          </a:ln>
          <a:effectLst>
            <a:outerShdw dist="38100" dir="2700000" algn="tl" rotWithShape="0">
              <a:srgbClr val="808080">
                <a:alpha val="42999"/>
              </a:srgbClr>
            </a:outerShdw>
          </a:effectLst>
        </p:spPr>
      </p:pic>
      <p:sp>
        <p:nvSpPr>
          <p:cNvPr id="7174" name="TextBox 5"/>
          <p:cNvSpPr txBox="1">
            <a:spLocks noChangeArrowheads="1"/>
          </p:cNvSpPr>
          <p:nvPr/>
        </p:nvSpPr>
        <p:spPr bwMode="auto">
          <a:xfrm>
            <a:off x="5604287" y="4809919"/>
            <a:ext cx="3157538" cy="923925"/>
          </a:xfrm>
          <a:prstGeom prst="rect">
            <a:avLst/>
          </a:prstGeom>
          <a:noFill/>
          <a:ln w="9525">
            <a:noFill/>
            <a:miter lim="800000"/>
            <a:headEnd/>
            <a:tailEnd/>
          </a:ln>
        </p:spPr>
        <p:txBody>
          <a:bodyPr>
            <a:spAutoFit/>
          </a:bodyPr>
          <a:lstStyle/>
          <a:p>
            <a:r>
              <a:rPr lang="en-US" dirty="0"/>
              <a:t>Congressman John Mica</a:t>
            </a:r>
          </a:p>
          <a:p>
            <a:r>
              <a:rPr lang="en-US" dirty="0"/>
              <a:t>Chair, House Transportation and Infrastructure Committee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defRPr/>
            </a:pPr>
            <a:r>
              <a:rPr lang="en-US" dirty="0" smtClean="0">
                <a:effectLst>
                  <a:outerShdw blurRad="38100" dist="38100" dir="2700000" algn="tl">
                    <a:srgbClr val="000000">
                      <a:alpha val="43137"/>
                    </a:srgbClr>
                  </a:outerShdw>
                </a:effectLst>
              </a:rPr>
              <a:t>Reauthorization: Schedule</a:t>
            </a:r>
          </a:p>
        </p:txBody>
      </p:sp>
      <p:sp>
        <p:nvSpPr>
          <p:cNvPr id="8195" name="Content Placeholder 2"/>
          <p:cNvSpPr>
            <a:spLocks noGrp="1"/>
          </p:cNvSpPr>
          <p:nvPr>
            <p:ph idx="1"/>
          </p:nvPr>
        </p:nvSpPr>
        <p:spPr>
          <a:xfrm>
            <a:off x="457200" y="1235075"/>
            <a:ext cx="8229600" cy="5121275"/>
          </a:xfrm>
        </p:spPr>
        <p:txBody>
          <a:bodyPr/>
          <a:lstStyle/>
          <a:p>
            <a:pPr eaLnBrk="1" hangingPunct="1"/>
            <a:r>
              <a:rPr lang="en-US" sz="2700" dirty="0" smtClean="0"/>
              <a:t>Strong sense that key players are invested in passing a bill this year</a:t>
            </a:r>
          </a:p>
          <a:p>
            <a:pPr lvl="1" eaLnBrk="1" hangingPunct="1"/>
            <a:r>
              <a:rPr lang="en-US" sz="2000" dirty="0" smtClean="0"/>
              <a:t>Secretary LaHood, Congressman Mica, and Senate staffers indicate there is a good prospect of having a new bill by August 2011; drafting is already underway</a:t>
            </a:r>
          </a:p>
          <a:p>
            <a:pPr lvl="1" eaLnBrk="1" hangingPunct="1"/>
            <a:r>
              <a:rPr lang="en-US" sz="2000" dirty="0" smtClean="0"/>
              <a:t>Congressman Mica’s stated goal: get final draft bill through Committee mark-up by Memorial Day</a:t>
            </a:r>
          </a:p>
          <a:p>
            <a:pPr eaLnBrk="1" hangingPunct="1"/>
            <a:r>
              <a:rPr lang="en-US" sz="2700" dirty="0" smtClean="0"/>
              <a:t>Coming to agreement  on scope and details will not be easy</a:t>
            </a:r>
          </a:p>
          <a:p>
            <a:pPr lvl="1" eaLnBrk="1" hangingPunct="1"/>
            <a:r>
              <a:rPr lang="en-US" sz="2000" dirty="0" smtClean="0"/>
              <a:t>Administration calling for $556 billion over 6 years (compared to $286 billion in SAFETEA-LU), but is opposed to a gas tax increase; wants to “work with Congress on the path forward” on funding </a:t>
            </a:r>
          </a:p>
          <a:p>
            <a:pPr lvl="1" eaLnBrk="1" hangingPunct="1"/>
            <a:r>
              <a:rPr lang="en-US" sz="2000" dirty="0" smtClean="0"/>
              <a:t>Currently, projected receipts to highway trust fund support only about $240 billion over 6 years</a:t>
            </a:r>
          </a:p>
          <a:p>
            <a:pPr eaLnBrk="1" hangingPunct="1"/>
            <a:endParaRPr lang="en-US" dirty="0" smtClean="0"/>
          </a:p>
        </p:txBody>
      </p:sp>
      <p:sp>
        <p:nvSpPr>
          <p:cNvPr id="8196" name="Slide Number Placeholder 3"/>
          <p:cNvSpPr>
            <a:spLocks noGrp="1"/>
          </p:cNvSpPr>
          <p:nvPr>
            <p:ph type="sldNum" sz="quarter" idx="12"/>
          </p:nvPr>
        </p:nvSpPr>
        <p:spPr bwMode="auto">
          <a:noFill/>
          <a:ln>
            <a:miter lim="800000"/>
            <a:headEnd/>
            <a:tailEnd/>
          </a:ln>
        </p:spPr>
        <p:txBody>
          <a:bodyPr/>
          <a:lstStyle/>
          <a:p>
            <a:fld id="{7DABB6F9-7182-4C9F-A923-1AA60807755A}" type="slidenum">
              <a:rPr lang="en-US" smtClean="0">
                <a:solidFill>
                  <a:srgbClr val="000000"/>
                </a:solidFill>
              </a:rPr>
              <a:pPr/>
              <a:t>8</a:t>
            </a:fld>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4000" dirty="0" smtClean="0">
                <a:effectLst>
                  <a:outerShdw blurRad="38100" dist="38100" dir="2700000" algn="tl">
                    <a:srgbClr val="000000">
                      <a:alpha val="43137"/>
                    </a:srgbClr>
                  </a:outerShdw>
                </a:effectLst>
              </a:rPr>
              <a:t>Reauthorization: Where the Administration Stands</a:t>
            </a:r>
          </a:p>
        </p:txBody>
      </p:sp>
      <p:sp>
        <p:nvSpPr>
          <p:cNvPr id="9219" name="Content Placeholder 2"/>
          <p:cNvSpPr>
            <a:spLocks noGrp="1"/>
          </p:cNvSpPr>
          <p:nvPr>
            <p:ph idx="1"/>
          </p:nvPr>
        </p:nvSpPr>
        <p:spPr>
          <a:xfrm>
            <a:off x="457200" y="1600200"/>
            <a:ext cx="8229600" cy="4756150"/>
          </a:xfrm>
        </p:spPr>
        <p:txBody>
          <a:bodyPr/>
          <a:lstStyle/>
          <a:p>
            <a:pPr eaLnBrk="1" hangingPunct="1">
              <a:buFont typeface="Arial" charset="0"/>
              <a:buNone/>
            </a:pPr>
            <a:r>
              <a:rPr lang="en-US" sz="3000" dirty="0" smtClean="0"/>
              <a:t>President’s FY2012 Transportation budget</a:t>
            </a:r>
          </a:p>
          <a:p>
            <a:pPr eaLnBrk="1" hangingPunct="1">
              <a:buFont typeface="Arial" charset="0"/>
              <a:buNone/>
            </a:pPr>
            <a:r>
              <a:rPr lang="en-US" sz="3000" dirty="0" smtClean="0"/>
              <a:t>request, released in February, lays groundwork</a:t>
            </a:r>
          </a:p>
          <a:p>
            <a:pPr eaLnBrk="1" hangingPunct="1">
              <a:buFont typeface="Arial" charset="0"/>
              <a:buNone/>
            </a:pPr>
            <a:r>
              <a:rPr lang="en-US" sz="3000" dirty="0" smtClean="0"/>
              <a:t>for Administration’s Reauthorization Proposal:</a:t>
            </a:r>
          </a:p>
          <a:p>
            <a:pPr eaLnBrk="1" hangingPunct="1"/>
            <a:r>
              <a:rPr lang="en-US" sz="3000" dirty="0" smtClean="0"/>
              <a:t>Compared to 2010, the out-year of 2017 budget would increase by:</a:t>
            </a:r>
          </a:p>
          <a:p>
            <a:pPr lvl="1" eaLnBrk="1" hangingPunct="1"/>
            <a:r>
              <a:rPr lang="en-US" sz="2600" b="1" dirty="0" smtClean="0"/>
              <a:t>37.4% </a:t>
            </a:r>
            <a:r>
              <a:rPr lang="en-US" sz="2600" dirty="0" smtClean="0"/>
              <a:t>for Highways</a:t>
            </a:r>
          </a:p>
          <a:p>
            <a:pPr lvl="1" eaLnBrk="1" hangingPunct="1"/>
            <a:r>
              <a:rPr lang="en-US" sz="2600" b="1" dirty="0" smtClean="0"/>
              <a:t>82.1% </a:t>
            </a:r>
            <a:r>
              <a:rPr lang="en-US" sz="2600" dirty="0" smtClean="0"/>
              <a:t>for Safety</a:t>
            </a:r>
          </a:p>
          <a:p>
            <a:pPr lvl="1" eaLnBrk="1" hangingPunct="1"/>
            <a:r>
              <a:rPr lang="en-US" sz="2600" b="1" dirty="0" smtClean="0"/>
              <a:t>127.7% </a:t>
            </a:r>
            <a:r>
              <a:rPr lang="en-US" sz="2600" dirty="0" smtClean="0"/>
              <a:t>for Transit</a:t>
            </a:r>
          </a:p>
        </p:txBody>
      </p:sp>
      <p:sp>
        <p:nvSpPr>
          <p:cNvPr id="9220" name="Slide Number Placeholder 3"/>
          <p:cNvSpPr>
            <a:spLocks noGrp="1"/>
          </p:cNvSpPr>
          <p:nvPr>
            <p:ph type="sldNum" sz="quarter" idx="12"/>
          </p:nvPr>
        </p:nvSpPr>
        <p:spPr bwMode="auto">
          <a:noFill/>
          <a:ln>
            <a:miter lim="800000"/>
            <a:headEnd/>
            <a:tailEnd/>
          </a:ln>
        </p:spPr>
        <p:txBody>
          <a:bodyPr/>
          <a:lstStyle/>
          <a:p>
            <a:fld id="{8FAE787D-41D1-4556-B815-91D3E740B996}" type="slidenum">
              <a:rPr lang="en-US" smtClean="0">
                <a:solidFill>
                  <a:srgbClr val="000000"/>
                </a:solidFill>
              </a:rPr>
              <a:pPr/>
              <a:t>9</a:t>
            </a:fld>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effectLst>
                  <a:outerShdw blurRad="38100" dist="38100" dir="2700000" algn="tl">
                    <a:srgbClr val="000000">
                      <a:alpha val="43137"/>
                    </a:srgbClr>
                  </a:outerShdw>
                </a:effectLst>
              </a:rPr>
              <a:t>Reauthorization: Where the Administration Stands</a:t>
            </a:r>
          </a:p>
        </p:txBody>
      </p:sp>
      <p:sp>
        <p:nvSpPr>
          <p:cNvPr id="10243" name="Content Placeholder 2"/>
          <p:cNvSpPr>
            <a:spLocks noGrp="1"/>
          </p:cNvSpPr>
          <p:nvPr>
            <p:ph idx="1"/>
          </p:nvPr>
        </p:nvSpPr>
        <p:spPr>
          <a:xfrm>
            <a:off x="457200" y="1600200"/>
            <a:ext cx="8229600" cy="5121275"/>
          </a:xfrm>
        </p:spPr>
        <p:txBody>
          <a:bodyPr/>
          <a:lstStyle/>
          <a:p>
            <a:pPr eaLnBrk="1" hangingPunct="1"/>
            <a:r>
              <a:rPr lang="en-US" dirty="0" smtClean="0"/>
              <a:t>Opportunities for innovative financing and partnerships welcomed </a:t>
            </a:r>
          </a:p>
          <a:p>
            <a:pPr lvl="1" eaLnBrk="1" hangingPunct="1"/>
            <a:r>
              <a:rPr lang="en-US" dirty="0" smtClean="0"/>
              <a:t>$30 billion request for National Infrastructure Bank to provide loans and grants for projects of regional and national significance</a:t>
            </a:r>
          </a:p>
          <a:p>
            <a:pPr lvl="1" eaLnBrk="1" hangingPunct="1"/>
            <a:r>
              <a:rPr lang="en-US" dirty="0" smtClean="0"/>
              <a:t>$32 billion in competitive grant programs designed to create incentives for state and local partners to adopt critical reforms in safety, livability, and demand management</a:t>
            </a:r>
          </a:p>
          <a:p>
            <a:pPr lvl="1" eaLnBrk="1" hangingPunct="1">
              <a:buNone/>
            </a:pPr>
            <a:endParaRPr lang="en-US" dirty="0" smtClean="0"/>
          </a:p>
        </p:txBody>
      </p:sp>
      <p:sp>
        <p:nvSpPr>
          <p:cNvPr id="10244" name="Slide Number Placeholder 3"/>
          <p:cNvSpPr>
            <a:spLocks noGrp="1"/>
          </p:cNvSpPr>
          <p:nvPr>
            <p:ph type="sldNum" sz="quarter" idx="12"/>
          </p:nvPr>
        </p:nvSpPr>
        <p:spPr bwMode="auto">
          <a:noFill/>
          <a:ln>
            <a:miter lim="800000"/>
            <a:headEnd/>
            <a:tailEnd/>
          </a:ln>
        </p:spPr>
        <p:txBody>
          <a:bodyPr/>
          <a:lstStyle/>
          <a:p>
            <a:fld id="{96807B9B-F4C0-4869-9EE9-14EFC9AD5DE2}" type="slidenum">
              <a:rPr lang="en-US" smtClean="0">
                <a:solidFill>
                  <a:srgbClr val="000000"/>
                </a:solidFill>
              </a:rPr>
              <a:pPr/>
              <a:t>10</a:t>
            </a:fld>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effectLst>
                  <a:outerShdw blurRad="38100" dist="38100" dir="2700000" algn="tl">
                    <a:srgbClr val="000000">
                      <a:alpha val="43137"/>
                    </a:srgbClr>
                  </a:outerShdw>
                </a:effectLst>
              </a:rPr>
              <a:t>Reauthorization: Where the Administration Stands</a:t>
            </a:r>
          </a:p>
        </p:txBody>
      </p:sp>
      <p:sp>
        <p:nvSpPr>
          <p:cNvPr id="11267" name="Content Placeholder 2"/>
          <p:cNvSpPr>
            <a:spLocks noGrp="1"/>
          </p:cNvSpPr>
          <p:nvPr>
            <p:ph idx="1"/>
          </p:nvPr>
        </p:nvSpPr>
        <p:spPr>
          <a:xfrm>
            <a:off x="457200" y="1600200"/>
            <a:ext cx="8229600" cy="5121275"/>
          </a:xfrm>
        </p:spPr>
        <p:txBody>
          <a:bodyPr/>
          <a:lstStyle/>
          <a:p>
            <a:pPr eaLnBrk="1" hangingPunct="1">
              <a:lnSpc>
                <a:spcPct val="80000"/>
              </a:lnSpc>
            </a:pPr>
            <a:r>
              <a:rPr lang="en-US" dirty="0" smtClean="0"/>
              <a:t>Reform of existing surface transportation programs</a:t>
            </a:r>
          </a:p>
          <a:p>
            <a:pPr lvl="1" eaLnBrk="1" hangingPunct="1">
              <a:lnSpc>
                <a:spcPct val="80000"/>
              </a:lnSpc>
            </a:pPr>
            <a:r>
              <a:rPr lang="en-US" dirty="0" smtClean="0"/>
              <a:t>Budget request consolidates 55 highway programs into five streamlined programs</a:t>
            </a:r>
          </a:p>
          <a:p>
            <a:pPr lvl="2" eaLnBrk="1" hangingPunct="1">
              <a:lnSpc>
                <a:spcPct val="80000"/>
              </a:lnSpc>
            </a:pPr>
            <a:r>
              <a:rPr lang="en-US" sz="2200" dirty="0" smtClean="0"/>
              <a:t>For example, FHWA “Livable Communities Formula Program” would consolidate existing CMAQ, Transportation Enhancements, Recreational Trails, Safe Routes to School, and National Scenic Byways Programs</a:t>
            </a:r>
          </a:p>
          <a:p>
            <a:pPr lvl="1" eaLnBrk="1" hangingPunct="1">
              <a:lnSpc>
                <a:spcPct val="80000"/>
              </a:lnSpc>
            </a:pPr>
            <a:r>
              <a:rPr lang="en-US" dirty="0" smtClean="0"/>
              <a:t>Concentrates more decision-making authority at USDOT through competitive grant programs</a:t>
            </a:r>
          </a:p>
          <a:p>
            <a:pPr lvl="2" eaLnBrk="1" hangingPunct="1">
              <a:lnSpc>
                <a:spcPct val="80000"/>
              </a:lnSpc>
            </a:pPr>
            <a:r>
              <a:rPr lang="en-US" sz="2200" dirty="0" smtClean="0"/>
              <a:t>Less formula funding, no more earmarks</a:t>
            </a:r>
          </a:p>
          <a:p>
            <a:pPr lvl="1" eaLnBrk="1" hangingPunct="1">
              <a:lnSpc>
                <a:spcPct val="80000"/>
              </a:lnSpc>
              <a:buFont typeface="Arial" charset="0"/>
              <a:buNone/>
            </a:pPr>
            <a:endParaRPr lang="en-US" sz="2400" dirty="0" smtClean="0"/>
          </a:p>
          <a:p>
            <a:pPr eaLnBrk="1" hangingPunct="1">
              <a:lnSpc>
                <a:spcPct val="80000"/>
              </a:lnSpc>
            </a:pPr>
            <a:endParaRPr lang="en-US" sz="2700" dirty="0" smtClean="0"/>
          </a:p>
        </p:txBody>
      </p:sp>
      <p:sp>
        <p:nvSpPr>
          <p:cNvPr id="11268" name="Slide Number Placeholder 3"/>
          <p:cNvSpPr>
            <a:spLocks noGrp="1"/>
          </p:cNvSpPr>
          <p:nvPr>
            <p:ph type="sldNum" sz="quarter" idx="12"/>
          </p:nvPr>
        </p:nvSpPr>
        <p:spPr bwMode="auto">
          <a:noFill/>
          <a:ln>
            <a:miter lim="800000"/>
            <a:headEnd/>
            <a:tailEnd/>
          </a:ln>
        </p:spPr>
        <p:txBody>
          <a:bodyPr/>
          <a:lstStyle/>
          <a:p>
            <a:fld id="{281A5732-81D7-425A-B039-328DCF4A9D84}" type="slidenum">
              <a:rPr lang="en-US" smtClean="0">
                <a:solidFill>
                  <a:srgbClr val="000000"/>
                </a:solidFill>
              </a:rPr>
              <a:pPr/>
              <a:t>11</a:t>
            </a:fld>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effectLst>
                  <a:outerShdw blurRad="50800" dist="38100" dir="2700000">
                    <a:srgbClr val="000000">
                      <a:alpha val="43000"/>
                    </a:srgbClr>
                  </a:outerShdw>
                </a:effectLst>
                <a:ea typeface="+mj-ea"/>
              </a:rPr>
              <a:t>What does this mean for TPB?</a:t>
            </a:r>
          </a:p>
        </p:txBody>
      </p:sp>
      <p:sp>
        <p:nvSpPr>
          <p:cNvPr id="12291" name="Content Placeholder 2"/>
          <p:cNvSpPr>
            <a:spLocks noGrp="1"/>
          </p:cNvSpPr>
          <p:nvPr>
            <p:ph idx="1"/>
          </p:nvPr>
        </p:nvSpPr>
        <p:spPr>
          <a:xfrm>
            <a:off x="457200" y="1600200"/>
            <a:ext cx="8229600" cy="5121275"/>
          </a:xfrm>
        </p:spPr>
        <p:txBody>
          <a:bodyPr/>
          <a:lstStyle/>
          <a:p>
            <a:pPr eaLnBrk="1" hangingPunct="1"/>
            <a:r>
              <a:rPr lang="en-US" sz="3000" dirty="0" smtClean="0"/>
              <a:t>Continue to be “TIGER-ready” for competitive grant opportunities</a:t>
            </a:r>
          </a:p>
          <a:p>
            <a:pPr eaLnBrk="1" hangingPunct="1"/>
            <a:r>
              <a:rPr lang="en-US" sz="3000" dirty="0" smtClean="0"/>
              <a:t>Continue to develop and articulate a comprehensive set of transportation priorities for the region</a:t>
            </a:r>
          </a:p>
          <a:p>
            <a:pPr eaLnBrk="1" hangingPunct="1"/>
            <a:r>
              <a:rPr lang="en-US" sz="3000" dirty="0" smtClean="0"/>
              <a:t>Continue to emphasize the “Policy Principles” adopted by the TPB in Sept. 2008, including in particular:</a:t>
            </a:r>
          </a:p>
          <a:p>
            <a:pPr lvl="1" eaLnBrk="1" hangingPunct="1"/>
            <a:r>
              <a:rPr lang="en-US" sz="2000" dirty="0" smtClean="0"/>
              <a:t>“A substantial increase in federal transportation funding will be needed to address the current under-investment in the nation’s transportation system.”</a:t>
            </a:r>
          </a:p>
        </p:txBody>
      </p:sp>
      <p:sp>
        <p:nvSpPr>
          <p:cNvPr id="12292" name="Slide Number Placeholder 3"/>
          <p:cNvSpPr>
            <a:spLocks noGrp="1"/>
          </p:cNvSpPr>
          <p:nvPr>
            <p:ph type="sldNum" sz="quarter" idx="12"/>
          </p:nvPr>
        </p:nvSpPr>
        <p:spPr bwMode="auto">
          <a:noFill/>
          <a:ln>
            <a:miter lim="800000"/>
            <a:headEnd/>
            <a:tailEnd/>
          </a:ln>
        </p:spPr>
        <p:txBody>
          <a:bodyPr/>
          <a:lstStyle/>
          <a:p>
            <a:fld id="{5F0AF283-CBFB-44B5-A4D7-3DA649BEF563}" type="slidenum">
              <a:rPr lang="en-US" smtClean="0">
                <a:solidFill>
                  <a:srgbClr val="000000"/>
                </a:solidFill>
              </a:rPr>
              <a:pPr/>
              <a:t>12</a:t>
            </a:fld>
            <a:endParaRPr lang="en-US" dirty="0" smtClean="0">
              <a:solidFill>
                <a:srgbClr val="000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339</TotalTime>
  <Words>718</Words>
  <Application>Microsoft Office PowerPoint</Application>
  <PresentationFormat>On-screen Show (4:3)</PresentationFormat>
  <Paragraphs>107</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Update on the FY2011 Department of Transportation (DOT) Budget and Reauthorization of the Surface Transportation Program </vt:lpstr>
      <vt:lpstr>SAFETEA-LU</vt:lpstr>
      <vt:lpstr>FY 2011 Budget Extensions</vt:lpstr>
      <vt:lpstr>FY 2011 Budget Extensions</vt:lpstr>
      <vt:lpstr>FY 2011 Budget through September 30</vt:lpstr>
      <vt:lpstr>Reauthorization</vt:lpstr>
      <vt:lpstr>Reauthorization</vt:lpstr>
      <vt:lpstr>Reauthorization: Schedule</vt:lpstr>
      <vt:lpstr>Reauthorization: Where the Administration Stands</vt:lpstr>
      <vt:lpstr>Reauthorization: Where the Administration Stands</vt:lpstr>
      <vt:lpstr>Reauthorization: Where the Administration Stands</vt:lpstr>
      <vt:lpstr>What does this mean for TPB?</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the FY2011 Department of Transportation (DOT) Budget and Reauthorization of the Surface Transportation Program</dc:title>
  <dc:creator>Deborah Bilek</dc:creator>
  <cp:lastModifiedBy>dbilek</cp:lastModifiedBy>
  <cp:revision>65</cp:revision>
  <dcterms:created xsi:type="dcterms:W3CDTF">2011-03-14T16:44:08Z</dcterms:created>
  <dcterms:modified xsi:type="dcterms:W3CDTF">2011-04-01T18:20:46Z</dcterms:modified>
</cp:coreProperties>
</file>