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7" r:id="rId2"/>
    <p:sldId id="292" r:id="rId3"/>
    <p:sldId id="288" r:id="rId4"/>
    <p:sldId id="331" r:id="rId5"/>
    <p:sldId id="334" r:id="rId6"/>
    <p:sldId id="340" r:id="rId7"/>
    <p:sldId id="339" r:id="rId8"/>
    <p:sldId id="307" r:id="rId9"/>
    <p:sldId id="320" r:id="rId10"/>
    <p:sldId id="321" r:id="rId11"/>
    <p:sldId id="323" r:id="rId12"/>
    <p:sldId id="318" r:id="rId13"/>
    <p:sldId id="317" r:id="rId14"/>
    <p:sldId id="319" r:id="rId15"/>
    <p:sldId id="335" r:id="rId16"/>
    <p:sldId id="326" r:id="rId17"/>
    <p:sldId id="341" r:id="rId18"/>
    <p:sldId id="342" r:id="rId19"/>
    <p:sldId id="330" r:id="rId20"/>
    <p:sldId id="343" r:id="rId21"/>
    <p:sldId id="315" r:id="rId22"/>
    <p:sldId id="31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270" autoAdjust="0"/>
  </p:normalViewPr>
  <p:slideViewPr>
    <p:cSldViewPr>
      <p:cViewPr varScale="1">
        <p:scale>
          <a:sx n="90" d="100"/>
          <a:sy n="90" d="100"/>
        </p:scale>
        <p:origin x="-51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22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CDCBA-E399-4D0D-945E-8F05E3773BAD}" type="datetimeFigureOut">
              <a:rPr lang="en-US" smtClean="0"/>
              <a:pPr/>
              <a:t>11/12/2010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C805B-0D1B-47BA-88D7-BA9437B1F2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E0E25-DF97-475A-B64C-DF7BE229C863}" type="datetimeFigureOut">
              <a:rPr lang="en-US" smtClean="0"/>
              <a:pPr/>
              <a:t>11/12/2010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35424-158F-41D8-AC9B-019C6AE3C8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60726B-1351-402D-96A1-32C39842A92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0854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35424-158F-41D8-AC9B-019C6AE3C8C3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35424-158F-41D8-AC9B-019C6AE3C8C3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35424-158F-41D8-AC9B-019C6AE3C8C3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35424-158F-41D8-AC9B-019C6AE3C8C3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/>
            <a:r>
              <a:rPr lang="en-US" smtClean="0"/>
              <a:t>WRTC Meeting  (11/12/10)</a:t>
            </a:r>
            <a:endParaRPr lang="en-US" dirty="0" smtClean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458200" cy="2438400"/>
          </a:xfrm>
          <a:noFill/>
          <a:ln w="19050">
            <a:solidFill>
              <a:schemeClr val="tx1"/>
            </a:solidFill>
          </a:ln>
        </p:spPr>
        <p:txBody>
          <a:bodyPr anchor="t">
            <a:normAutofit fontScale="90000"/>
          </a:bodyPr>
          <a:lstStyle/>
          <a:p>
            <a:pPr algn="ctr"/>
            <a:r>
              <a:rPr lang="en-US" sz="4900" dirty="0" smtClean="0"/>
              <a:t>C</a:t>
            </a:r>
            <a:r>
              <a:rPr lang="en-US" dirty="0" smtClean="0"/>
              <a:t>hesapeake Bay</a:t>
            </a:r>
            <a:br>
              <a:rPr lang="en-US" dirty="0" smtClean="0"/>
            </a:br>
            <a:r>
              <a:rPr lang="en-US" dirty="0" smtClean="0"/>
              <a:t>EPA TMDLs &amp; State WIPs:</a:t>
            </a:r>
            <a:br>
              <a:rPr lang="en-US" dirty="0" smtClean="0"/>
            </a:br>
            <a:r>
              <a:rPr lang="en-US" dirty="0" smtClean="0"/>
              <a:t>Implications for Local Governments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i="1" dirty="0" smtClean="0"/>
              <a:t/>
            </a:r>
            <a:br>
              <a:rPr lang="en-US" sz="4000" i="1" dirty="0" smtClean="0"/>
            </a:br>
            <a:r>
              <a:rPr lang="en-US" sz="2700" i="1" dirty="0" smtClean="0"/>
              <a:t>Presentation to</a:t>
            </a:r>
            <a:br>
              <a:rPr lang="en-US" sz="2700" i="1" dirty="0" smtClean="0"/>
            </a:br>
            <a:r>
              <a:rPr lang="en-US" sz="2700" i="1" dirty="0" smtClean="0"/>
              <a:t>Water Resources </a:t>
            </a:r>
            <a:r>
              <a:rPr lang="en-US" sz="2700" i="1" dirty="0" smtClean="0"/>
              <a:t>Technical Committee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sz="2700" i="1" dirty="0" smtClean="0"/>
              <a:t>November 12</a:t>
            </a:r>
            <a:r>
              <a:rPr lang="en-US" sz="2700" i="1" dirty="0" smtClean="0"/>
              <a:t>, </a:t>
            </a:r>
            <a:r>
              <a:rPr lang="en-US" sz="2700" i="1" dirty="0" smtClean="0"/>
              <a:t>2010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endParaRPr lang="en-US" sz="2200" dirty="0"/>
          </a:p>
        </p:txBody>
      </p:sp>
      <p:sp>
        <p:nvSpPr>
          <p:cNvPr id="102429" name="Rectangle 1053"/>
          <p:cNvSpPr>
            <a:spLocks noChangeArrowheads="1"/>
          </p:cNvSpPr>
          <p:nvPr/>
        </p:nvSpPr>
        <p:spPr bwMode="auto">
          <a:xfrm>
            <a:off x="0" y="2287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DOCUME~1\ADMINI~1\LOCALS~1\Temp\_TS1D2.tmp\_TS2E.tmp\cog_blue_text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81000" y="5334000"/>
            <a:ext cx="1793305" cy="13716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WRTC Meeting  (11/12/10)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Focus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Staff </a:t>
            </a:r>
            <a:r>
              <a:rPr lang="en-US" dirty="0" smtClean="0">
                <a:latin typeface="+mj-lt"/>
              </a:rPr>
              <a:t>Overview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TDMLs &amp; WIPs – Schedules &amp; </a:t>
            </a:r>
            <a:r>
              <a:rPr lang="en-US" dirty="0" smtClean="0">
                <a:latin typeface="+mj-lt"/>
              </a:rPr>
              <a:t>Key Features</a:t>
            </a:r>
          </a:p>
          <a:p>
            <a:pPr lvl="1"/>
            <a:r>
              <a:rPr lang="en-US" dirty="0" smtClean="0">
                <a:latin typeface="+mj-lt"/>
              </a:rPr>
              <a:t>Comments  - Common Themes</a:t>
            </a:r>
            <a:endParaRPr lang="en-US" dirty="0" smtClean="0">
              <a:latin typeface="+mj-lt"/>
            </a:endParaRPr>
          </a:p>
          <a:p>
            <a:pPr lvl="1">
              <a:buNone/>
            </a:pPr>
            <a:endParaRPr lang="en-US" sz="1400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WRTC </a:t>
            </a:r>
            <a:r>
              <a:rPr lang="en-US" dirty="0" smtClean="0">
                <a:latin typeface="+mj-lt"/>
              </a:rPr>
              <a:t>Discussion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Additional Questions/Info. Needs as WIPs Revised?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Outreach to Local Govt. Elected Officials – WRTC Input</a:t>
            </a:r>
          </a:p>
          <a:p>
            <a:pPr lvl="1"/>
            <a:r>
              <a:rPr lang="en-US" dirty="0" smtClean="0">
                <a:latin typeface="+mj-lt"/>
              </a:rPr>
              <a:t>Nutrient &amp; Sediment Trading – Viable Options for COG Region?</a:t>
            </a:r>
            <a:endParaRPr lang="en-US" dirty="0">
              <a:latin typeface="+mj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70408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Schedule for Bay TMDLs &amp; WIPs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1905000"/>
            <a:ext cx="8458200" cy="4343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u="sng" dirty="0" smtClean="0">
                <a:latin typeface="+mj-lt"/>
              </a:rPr>
              <a:t>2010</a:t>
            </a:r>
          </a:p>
          <a:p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July 1, 2010 – EPA issued Draft TMDL Allocations</a:t>
            </a:r>
          </a:p>
          <a:p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September 1 - States/District issued Phase I WIPs</a:t>
            </a:r>
          </a:p>
          <a:p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September 24 - EPA issued Draft Bay TMDLs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October 4 – COG Special Sessions for WRTC &amp; CBPC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October 13 – COG Board Meeting</a:t>
            </a:r>
          </a:p>
          <a:p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September 24 – November 8 – Public Comment Period</a:t>
            </a:r>
            <a:endParaRPr lang="en-US" sz="2400" dirty="0" smtClean="0">
              <a:solidFill>
                <a:srgbClr val="C00000"/>
              </a:solidFill>
              <a:latin typeface="+mj-lt"/>
            </a:endParaRPr>
          </a:p>
          <a:p>
            <a:pPr lvl="1">
              <a:buNone/>
            </a:pP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(for TMDLs &amp; WIPs) </a:t>
            </a:r>
            <a:r>
              <a:rPr lang="en-US" sz="2000" dirty="0" smtClean="0">
                <a:solidFill>
                  <a:srgbClr val="C00000"/>
                </a:solidFill>
              </a:rPr>
              <a:t>[COG Comments Submitted to EPA &amp; MD/VA]</a:t>
            </a:r>
            <a:endParaRPr lang="en-US" sz="2200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en-US" sz="2400" dirty="0" smtClean="0">
                <a:latin typeface="+mj-lt"/>
              </a:rPr>
              <a:t>November </a:t>
            </a:r>
            <a:r>
              <a:rPr lang="en-US" sz="2400" dirty="0" smtClean="0">
                <a:latin typeface="+mj-lt"/>
              </a:rPr>
              <a:t>29 – </a:t>
            </a:r>
            <a:r>
              <a:rPr lang="en-US" sz="2400" dirty="0" smtClean="0">
                <a:latin typeface="+mj-lt"/>
              </a:rPr>
              <a:t>States/DC Submit </a:t>
            </a:r>
            <a:r>
              <a:rPr lang="en-US" sz="2400" dirty="0" smtClean="0">
                <a:latin typeface="+mj-lt"/>
              </a:rPr>
              <a:t>Final </a:t>
            </a:r>
            <a:r>
              <a:rPr lang="en-US" sz="2400" dirty="0" smtClean="0">
                <a:latin typeface="+mj-lt"/>
              </a:rPr>
              <a:t>Phase I </a:t>
            </a:r>
            <a:r>
              <a:rPr lang="en-US" sz="2400" dirty="0" smtClean="0">
                <a:latin typeface="+mj-lt"/>
              </a:rPr>
              <a:t>WIPs</a:t>
            </a:r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December 31 – </a:t>
            </a:r>
            <a:r>
              <a:rPr lang="en-US" sz="2400" dirty="0" smtClean="0">
                <a:latin typeface="+mj-lt"/>
              </a:rPr>
              <a:t>EPA Issues Final </a:t>
            </a:r>
            <a:r>
              <a:rPr lang="en-US" sz="2400" dirty="0" smtClean="0">
                <a:latin typeface="+mj-lt"/>
              </a:rPr>
              <a:t>Bay TMDLs </a:t>
            </a:r>
            <a:r>
              <a:rPr lang="en-US" sz="2400" dirty="0" smtClean="0">
                <a:latin typeface="+mj-lt"/>
              </a:rPr>
              <a:t>in Federal Register</a:t>
            </a:r>
            <a:endParaRPr lang="en-US" sz="2400" dirty="0" smtClean="0">
              <a:latin typeface="+mj-lt"/>
            </a:endParaRP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838200"/>
            <a:ext cx="8534400" cy="743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Schedule for Bay TMDLs &amp; WIPs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u="sng" dirty="0" smtClean="0">
                <a:latin typeface="+mj-lt"/>
              </a:rPr>
              <a:t>2011</a:t>
            </a:r>
          </a:p>
          <a:p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June 1 </a:t>
            </a:r>
            <a:r>
              <a:rPr lang="en-US" sz="1600" dirty="0" smtClean="0">
                <a:latin typeface="+mj-lt"/>
              </a:rPr>
              <a:t>– States/DC to submit Draft Phase II WIPs  </a:t>
            </a:r>
            <a:r>
              <a:rPr lang="en-US" sz="1600" b="1" dirty="0" smtClean="0">
                <a:solidFill>
                  <a:srgbClr val="C00000"/>
                </a:solidFill>
                <a:latin typeface="+mj-lt"/>
              </a:rPr>
              <a:t>[Deadline could be modified]</a:t>
            </a:r>
          </a:p>
          <a:p>
            <a:pPr lvl="1"/>
            <a:r>
              <a:rPr lang="en-US" sz="1400" dirty="0" smtClean="0">
                <a:latin typeface="+mj-lt"/>
              </a:rPr>
              <a:t>Loads to be sub-allocated to local (county) level – </a:t>
            </a:r>
            <a:r>
              <a:rPr lang="en-US" sz="1400" dirty="0" smtClean="0">
                <a:solidFill>
                  <a:srgbClr val="C00000"/>
                </a:solidFill>
                <a:latin typeface="+mj-lt"/>
              </a:rPr>
              <a:t>MD actually plans to have county liaisons</a:t>
            </a:r>
            <a:endParaRPr lang="en-US" sz="1400" dirty="0" smtClean="0">
              <a:solidFill>
                <a:srgbClr val="C00000"/>
              </a:solidFill>
              <a:latin typeface="+mj-lt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November 1 </a:t>
            </a:r>
            <a:r>
              <a:rPr lang="en-US" sz="1600" dirty="0" smtClean="0">
                <a:latin typeface="+mj-lt"/>
              </a:rPr>
              <a:t>– States/DC submit Final Phase II WIPs</a:t>
            </a:r>
          </a:p>
          <a:p>
            <a:r>
              <a:rPr lang="en-US" sz="1600" dirty="0" smtClean="0">
                <a:latin typeface="+mj-lt"/>
              </a:rPr>
              <a:t>December - EPA </a:t>
            </a:r>
            <a:r>
              <a:rPr lang="en-US" sz="1600" dirty="0" smtClean="0">
                <a:latin typeface="+mj-lt"/>
              </a:rPr>
              <a:t>to </a:t>
            </a:r>
            <a:r>
              <a:rPr lang="en-US" sz="1600" dirty="0" smtClean="0">
                <a:latin typeface="+mj-lt"/>
              </a:rPr>
              <a:t>potentially </a:t>
            </a:r>
            <a:r>
              <a:rPr lang="en-US" sz="1600" dirty="0" smtClean="0">
                <a:latin typeface="+mj-lt"/>
              </a:rPr>
              <a:t>revised TMDLs - </a:t>
            </a:r>
            <a:r>
              <a:rPr lang="en-US" sz="1400" dirty="0" smtClean="0">
                <a:latin typeface="+mj-lt"/>
              </a:rPr>
              <a:t>Based on refined Watershed </a:t>
            </a:r>
            <a:r>
              <a:rPr lang="en-US" sz="1400" dirty="0" smtClean="0">
                <a:latin typeface="+mj-lt"/>
              </a:rPr>
              <a:t>Model (WSM)</a:t>
            </a:r>
          </a:p>
          <a:p>
            <a:r>
              <a:rPr lang="en-US" sz="1400" dirty="0" smtClean="0">
                <a:solidFill>
                  <a:srgbClr val="C00000"/>
                </a:solidFill>
                <a:latin typeface="+mj-lt"/>
              </a:rPr>
              <a:t>December 31 – Bay States must complete first set of 2-Year Milestones</a:t>
            </a:r>
            <a:endParaRPr lang="en-US" sz="1400" dirty="0" smtClean="0">
              <a:solidFill>
                <a:srgbClr val="C00000"/>
              </a:solidFill>
              <a:latin typeface="+mj-lt"/>
            </a:endParaRPr>
          </a:p>
          <a:p>
            <a:pPr>
              <a:buNone/>
            </a:pPr>
            <a:r>
              <a:rPr lang="en-US" sz="1800" b="1" u="sng" dirty="0" smtClean="0">
                <a:latin typeface="+mj-lt"/>
              </a:rPr>
              <a:t>2017</a:t>
            </a:r>
            <a:endParaRPr lang="en-US" sz="1800" b="1" u="sng" dirty="0" smtClean="0">
              <a:latin typeface="+mj-lt"/>
            </a:endParaRPr>
          </a:p>
          <a:p>
            <a:r>
              <a:rPr lang="en-US" sz="1600" dirty="0" smtClean="0">
                <a:latin typeface="+mj-lt"/>
              </a:rPr>
              <a:t>Phase </a:t>
            </a:r>
            <a:r>
              <a:rPr lang="en-US" sz="1600" dirty="0" smtClean="0">
                <a:latin typeface="+mj-lt"/>
              </a:rPr>
              <a:t>III WIPs to be </a:t>
            </a:r>
            <a:r>
              <a:rPr lang="en-US" sz="1600" dirty="0" smtClean="0">
                <a:latin typeface="+mj-lt"/>
              </a:rPr>
              <a:t>Submitted – </a:t>
            </a:r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Draft by June 1, Final by November 1</a:t>
            </a:r>
            <a:endParaRPr lang="en-US" sz="1600" dirty="0" smtClean="0">
              <a:solidFill>
                <a:srgbClr val="C00000"/>
              </a:solidFill>
              <a:latin typeface="+mj-lt"/>
            </a:endParaRPr>
          </a:p>
          <a:p>
            <a:r>
              <a:rPr lang="en-US" sz="1600" dirty="0" smtClean="0">
                <a:latin typeface="+mj-lt"/>
              </a:rPr>
              <a:t>EPA </a:t>
            </a:r>
            <a:r>
              <a:rPr lang="en-US" sz="1600" dirty="0" smtClean="0">
                <a:latin typeface="+mj-lt"/>
              </a:rPr>
              <a:t>to </a:t>
            </a:r>
            <a:r>
              <a:rPr lang="en-US" sz="1600" dirty="0" smtClean="0">
                <a:latin typeface="+mj-lt"/>
              </a:rPr>
              <a:t>assess </a:t>
            </a:r>
            <a:r>
              <a:rPr lang="en-US" sz="1600" dirty="0" smtClean="0">
                <a:latin typeface="+mj-lt"/>
              </a:rPr>
              <a:t>implementation </a:t>
            </a:r>
            <a:r>
              <a:rPr lang="en-US" sz="1600" dirty="0" smtClean="0">
                <a:latin typeface="+mj-lt"/>
              </a:rPr>
              <a:t>progress </a:t>
            </a:r>
          </a:p>
          <a:p>
            <a:pPr lvl="1"/>
            <a:r>
              <a:rPr lang="en-US" sz="1400" dirty="0" smtClean="0">
                <a:latin typeface="+mj-lt"/>
              </a:rPr>
              <a:t>60</a:t>
            </a:r>
            <a:r>
              <a:rPr lang="en-US" sz="1400" dirty="0" smtClean="0">
                <a:latin typeface="+mj-lt"/>
              </a:rPr>
              <a:t>% of WIP Implementation to be </a:t>
            </a:r>
            <a:r>
              <a:rPr lang="en-US" sz="1400" dirty="0" smtClean="0">
                <a:latin typeface="+mj-lt"/>
              </a:rPr>
              <a:t>Achieved &amp; </a:t>
            </a:r>
            <a:r>
              <a:rPr lang="en-US" sz="1400" dirty="0" smtClean="0">
                <a:solidFill>
                  <a:srgbClr val="C00000"/>
                </a:solidFill>
                <a:latin typeface="+mj-lt"/>
              </a:rPr>
              <a:t>Ensure practices in place to achieve 2025 goal</a:t>
            </a:r>
          </a:p>
          <a:p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EPA to </a:t>
            </a:r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determine </a:t>
            </a:r>
            <a:r>
              <a:rPr lang="en-US" sz="1600" b="1" dirty="0" smtClean="0">
                <a:solidFill>
                  <a:srgbClr val="C00000"/>
                </a:solidFill>
                <a:latin typeface="+mj-lt"/>
              </a:rPr>
              <a:t>whether</a:t>
            </a:r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 to use </a:t>
            </a:r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WSM updates </a:t>
            </a:r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for WIPs &amp; revised </a:t>
            </a:r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TMDL – </a:t>
            </a:r>
            <a:r>
              <a:rPr lang="en-US" sz="1600" b="1" dirty="0" smtClean="0">
                <a:solidFill>
                  <a:srgbClr val="C00000"/>
                </a:solidFill>
                <a:latin typeface="+mj-lt"/>
              </a:rPr>
              <a:t>and Revise TMDL if necessary</a:t>
            </a:r>
            <a:endParaRPr lang="en-US" sz="1600" b="1" dirty="0" smtClean="0">
              <a:solidFill>
                <a:srgbClr val="C00000"/>
              </a:solidFill>
              <a:latin typeface="+mj-lt"/>
            </a:endParaRPr>
          </a:p>
          <a:p>
            <a:pPr>
              <a:buNone/>
            </a:pPr>
            <a:r>
              <a:rPr lang="en-US" sz="1800" b="1" u="sng" dirty="0" smtClean="0">
                <a:latin typeface="+mj-lt"/>
              </a:rPr>
              <a:t>2020</a:t>
            </a:r>
            <a:endParaRPr lang="en-US" sz="1800" b="1" u="sng" dirty="0" smtClean="0">
              <a:latin typeface="+mj-lt"/>
            </a:endParaRPr>
          </a:p>
          <a:p>
            <a:r>
              <a:rPr lang="en-US" sz="1600" dirty="0" smtClean="0">
                <a:latin typeface="+mj-lt"/>
              </a:rPr>
              <a:t>Maryland expects to achieve 100% WIP Implementation</a:t>
            </a:r>
            <a:endParaRPr lang="en-US" sz="1800" dirty="0" smtClean="0">
              <a:latin typeface="+mj-lt"/>
            </a:endParaRPr>
          </a:p>
          <a:p>
            <a:pPr>
              <a:buNone/>
            </a:pPr>
            <a:r>
              <a:rPr lang="en-US" sz="1800" b="1" u="sng" dirty="0" smtClean="0">
                <a:latin typeface="+mj-lt"/>
              </a:rPr>
              <a:t>2025</a:t>
            </a:r>
          </a:p>
          <a:p>
            <a:r>
              <a:rPr lang="en-US" sz="1600" dirty="0" smtClean="0">
                <a:latin typeface="+mj-lt"/>
              </a:rPr>
              <a:t>100% of WIP Implementation to be Achieved Bay-wide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(11/12/10)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r>
              <a:rPr lang="en-US" dirty="0" smtClean="0"/>
              <a:t>Key Features of Bay TMDLs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+mj-lt"/>
              </a:rPr>
              <a:t>Draft Allocations</a:t>
            </a:r>
          </a:p>
          <a:p>
            <a:pPr lvl="1"/>
            <a:r>
              <a:rPr lang="en-US" sz="2000" dirty="0" smtClean="0">
                <a:latin typeface="+mj-lt"/>
              </a:rPr>
              <a:t>By State/District (e.g., Maryland, Virginia, District)</a:t>
            </a:r>
          </a:p>
          <a:p>
            <a:pPr lvl="1"/>
            <a:r>
              <a:rPr lang="en-US" sz="2000" dirty="0" smtClean="0">
                <a:latin typeface="+mj-lt"/>
              </a:rPr>
              <a:t>Major Tributary Basins (i.e., Potomac River)</a:t>
            </a:r>
          </a:p>
          <a:p>
            <a:pPr lvl="1"/>
            <a:r>
              <a:rPr lang="en-US" sz="2000" dirty="0" smtClean="0">
                <a:latin typeface="+mj-lt"/>
              </a:rPr>
              <a:t>Same as the Target Load Allocations (issued 7/1/10)</a:t>
            </a:r>
          </a:p>
          <a:p>
            <a:pPr lvl="1"/>
            <a:r>
              <a:rPr lang="en-US" sz="2000" dirty="0" smtClean="0">
                <a:latin typeface="+mj-lt"/>
              </a:rPr>
              <a:t>Includes EPA obligations for explicit Nitrogen Reductions</a:t>
            </a:r>
          </a:p>
          <a:p>
            <a:pPr lvl="2"/>
            <a:r>
              <a:rPr lang="en-US" sz="1800" dirty="0" smtClean="0">
                <a:latin typeface="+mj-lt"/>
              </a:rPr>
              <a:t>Based on implementation of federal air regulations</a:t>
            </a:r>
          </a:p>
          <a:p>
            <a:pPr lvl="1"/>
            <a:r>
              <a:rPr lang="en-US" sz="2000" dirty="0" smtClean="0">
                <a:latin typeface="+mj-lt"/>
              </a:rPr>
              <a:t>5% Temporary Reserve – Set-aside load defined for each </a:t>
            </a:r>
            <a:r>
              <a:rPr lang="en-US" sz="2000" dirty="0" smtClean="0">
                <a:latin typeface="+mj-lt"/>
              </a:rPr>
              <a:t>State/District</a:t>
            </a:r>
          </a:p>
          <a:p>
            <a:pPr lvl="2"/>
            <a:r>
              <a:rPr lang="en-US" sz="1700" dirty="0" smtClean="0">
                <a:solidFill>
                  <a:srgbClr val="C00000"/>
                </a:solidFill>
                <a:latin typeface="+mj-lt"/>
              </a:rPr>
              <a:t>Purpose is to ensure that loads are set-aside in case WSM updates (~2017) indicate additional load reductions are required</a:t>
            </a:r>
            <a:endParaRPr lang="en-US" sz="1700" dirty="0" smtClean="0">
              <a:solidFill>
                <a:srgbClr val="C00000"/>
              </a:solidFill>
              <a:latin typeface="+mj-lt"/>
            </a:endParaRPr>
          </a:p>
          <a:p>
            <a:r>
              <a:rPr lang="en-US" sz="2400" b="1" dirty="0" smtClean="0">
                <a:latin typeface="+mj-lt"/>
              </a:rPr>
              <a:t>Reasonable Assurance &amp; Accountability Framework</a:t>
            </a:r>
            <a:endParaRPr lang="en-US" sz="2400" dirty="0" smtClean="0">
              <a:latin typeface="+mj-lt"/>
            </a:endParaRPr>
          </a:p>
          <a:p>
            <a:pPr lvl="1"/>
            <a:r>
              <a:rPr lang="en-US" sz="2000" dirty="0" smtClean="0">
                <a:latin typeface="+mj-lt"/>
              </a:rPr>
              <a:t>Includes 2-Year Milestone </a:t>
            </a:r>
            <a:r>
              <a:rPr lang="en-US" sz="2000" dirty="0" smtClean="0">
                <a:latin typeface="+mj-lt"/>
              </a:rPr>
              <a:t>reporting – </a:t>
            </a:r>
            <a:r>
              <a:rPr lang="en-US" sz="2000" dirty="0" smtClean="0">
                <a:solidFill>
                  <a:srgbClr val="C00000"/>
                </a:solidFill>
                <a:latin typeface="+mj-lt"/>
              </a:rPr>
              <a:t>Dec. 31, 2011 (1</a:t>
            </a:r>
            <a:r>
              <a:rPr lang="en-US" sz="2000" baseline="30000" dirty="0" smtClean="0">
                <a:solidFill>
                  <a:srgbClr val="C00000"/>
                </a:solidFill>
                <a:latin typeface="+mj-lt"/>
              </a:rPr>
              <a:t>st</a:t>
            </a:r>
            <a:r>
              <a:rPr lang="en-US" sz="2000" dirty="0" smtClean="0">
                <a:solidFill>
                  <a:srgbClr val="C00000"/>
                </a:solidFill>
                <a:latin typeface="+mj-lt"/>
              </a:rPr>
              <a:t> set completed)</a:t>
            </a:r>
            <a:endParaRPr lang="en-US" sz="2000" dirty="0" smtClean="0">
              <a:solidFill>
                <a:srgbClr val="C00000"/>
              </a:solidFill>
              <a:latin typeface="+mj-lt"/>
            </a:endParaRPr>
          </a:p>
          <a:p>
            <a:pPr lvl="1"/>
            <a:r>
              <a:rPr lang="en-US" sz="2000" dirty="0" smtClean="0">
                <a:latin typeface="+mj-lt"/>
              </a:rPr>
              <a:t>Potential for additional federal action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Features of Bay TMDLs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>
                <a:latin typeface="+mj-lt"/>
              </a:rPr>
              <a:t>Margin of Safety</a:t>
            </a:r>
          </a:p>
          <a:p>
            <a:pPr lvl="1"/>
            <a:r>
              <a:rPr lang="en-US" sz="1800" dirty="0" smtClean="0">
                <a:latin typeface="+mj-lt"/>
              </a:rPr>
              <a:t>Assumed to be implicit given models, water quality standards, &amp; other TMDL assumptions</a:t>
            </a:r>
          </a:p>
          <a:p>
            <a:r>
              <a:rPr lang="en-US" sz="2000" b="1" dirty="0" smtClean="0">
                <a:latin typeface="+mj-lt"/>
              </a:rPr>
              <a:t>Growth</a:t>
            </a:r>
          </a:p>
          <a:p>
            <a:pPr lvl="1"/>
            <a:r>
              <a:rPr lang="en-US" sz="1800" dirty="0" smtClean="0">
                <a:latin typeface="+mj-lt"/>
              </a:rPr>
              <a:t>Not accounted for beyond 2010 – except for wastewater plant permitted capacity</a:t>
            </a:r>
          </a:p>
          <a:p>
            <a:pPr lvl="1"/>
            <a:r>
              <a:rPr lang="en-US" sz="1800" dirty="0" smtClean="0">
                <a:latin typeface="+mj-lt"/>
              </a:rPr>
              <a:t>Up to States/District to define how growth is to be addressed in WIPs</a:t>
            </a:r>
          </a:p>
          <a:p>
            <a:r>
              <a:rPr lang="en-US" sz="2000" b="1" dirty="0" smtClean="0">
                <a:latin typeface="+mj-lt"/>
              </a:rPr>
              <a:t>Air Deposition</a:t>
            </a:r>
          </a:p>
          <a:p>
            <a:pPr lvl="1"/>
            <a:r>
              <a:rPr lang="en-US" sz="1800" dirty="0" smtClean="0">
                <a:latin typeface="+mj-lt"/>
              </a:rPr>
              <a:t>15.7 Mlb to be achieved by 2020 due to federal regulations  - EPA responsibility</a:t>
            </a:r>
          </a:p>
          <a:p>
            <a:pPr lvl="1"/>
            <a:r>
              <a:rPr lang="en-US" sz="1800" dirty="0" smtClean="0">
                <a:latin typeface="+mj-lt"/>
              </a:rPr>
              <a:t>Recent air quality regulations &amp; newer modeling  of controls are NOT accounted for (noted at Sept. 28</a:t>
            </a:r>
            <a:r>
              <a:rPr lang="en-US" sz="1800" baseline="30000" dirty="0" smtClean="0">
                <a:latin typeface="+mj-lt"/>
              </a:rPr>
              <a:t>th</a:t>
            </a:r>
            <a:r>
              <a:rPr lang="en-US" sz="1800" dirty="0" smtClean="0">
                <a:latin typeface="+mj-lt"/>
              </a:rPr>
              <a:t> state air quality meeting w/ EPA)</a:t>
            </a:r>
          </a:p>
          <a:p>
            <a:pPr lvl="2"/>
            <a:r>
              <a:rPr lang="en-US" sz="1400" dirty="0" smtClean="0">
                <a:latin typeface="+mj-lt"/>
              </a:rPr>
              <a:t>Not sure of actual impact to loads, but need to pursue/further evaluate implications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Features of Bay TMDLs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atin typeface="+mj-lt"/>
              </a:rPr>
              <a:t>Climate Change</a:t>
            </a:r>
          </a:p>
          <a:p>
            <a:pPr lvl="1"/>
            <a:r>
              <a:rPr lang="en-US" sz="1800" dirty="0" smtClean="0">
                <a:latin typeface="+mj-lt"/>
              </a:rPr>
              <a:t>To be addressed formally in 2017 reassessment</a:t>
            </a:r>
          </a:p>
          <a:p>
            <a:r>
              <a:rPr lang="en-US" sz="2000" b="1" dirty="0" smtClean="0">
                <a:latin typeface="+mj-lt"/>
              </a:rPr>
              <a:t>Federal Lands</a:t>
            </a:r>
          </a:p>
          <a:p>
            <a:pPr lvl="1"/>
            <a:r>
              <a:rPr lang="en-US" sz="1800" dirty="0" smtClean="0">
                <a:latin typeface="+mj-lt"/>
              </a:rPr>
              <a:t>Only 5% Bay-wide (but 30% in District)</a:t>
            </a:r>
          </a:p>
          <a:p>
            <a:pPr lvl="1"/>
            <a:r>
              <a:rPr lang="en-US" sz="1800" dirty="0" smtClean="0">
                <a:latin typeface="+mj-lt"/>
              </a:rPr>
              <a:t>Federal commitments cited in President’s Executive Order (but is it occurring?)</a:t>
            </a:r>
          </a:p>
          <a:p>
            <a:r>
              <a:rPr lang="en-US" sz="2000" b="1" dirty="0" smtClean="0">
                <a:latin typeface="+mj-lt"/>
              </a:rPr>
              <a:t>Recognition of Need for Offsets, Support for Water Quality </a:t>
            </a:r>
            <a:r>
              <a:rPr lang="en-US" sz="2000" b="1" dirty="0" smtClean="0">
                <a:latin typeface="+mj-lt"/>
              </a:rPr>
              <a:t>Trading</a:t>
            </a:r>
          </a:p>
          <a:p>
            <a:pPr lvl="1"/>
            <a:r>
              <a:rPr lang="en-US" sz="1800" b="1" dirty="0" smtClean="0">
                <a:solidFill>
                  <a:srgbClr val="C00000"/>
                </a:solidFill>
                <a:latin typeface="+mj-lt"/>
              </a:rPr>
              <a:t>Applicability to COG Region?</a:t>
            </a:r>
          </a:p>
          <a:p>
            <a:pPr lvl="1"/>
            <a:r>
              <a:rPr lang="en-US" sz="1800" b="1" dirty="0" smtClean="0">
                <a:solidFill>
                  <a:srgbClr val="C00000"/>
                </a:solidFill>
                <a:latin typeface="+mj-lt"/>
              </a:rPr>
              <a:t>What options/scenarios are likely?</a:t>
            </a:r>
            <a:endParaRPr lang="en-US" sz="1800" b="1" dirty="0" smtClean="0">
              <a:solidFill>
                <a:srgbClr val="C00000"/>
              </a:solidFill>
              <a:latin typeface="+mj-lt"/>
            </a:endParaRPr>
          </a:p>
          <a:p>
            <a:r>
              <a:rPr lang="en-US" sz="2000" b="1" dirty="0" smtClean="0">
                <a:latin typeface="+mj-lt"/>
              </a:rPr>
              <a:t>Future Modifications - </a:t>
            </a:r>
            <a:r>
              <a:rPr lang="en-US" sz="1800" dirty="0" smtClean="0">
                <a:latin typeface="+mj-lt"/>
              </a:rPr>
              <a:t>Adaptive Management / Phased Approach</a:t>
            </a:r>
          </a:p>
          <a:p>
            <a:pPr lvl="1"/>
            <a:r>
              <a:rPr lang="en-US" sz="1800" dirty="0" smtClean="0">
                <a:latin typeface="+mj-lt"/>
              </a:rPr>
              <a:t>But, only two options noted that might result in changes in TMDLs:</a:t>
            </a:r>
          </a:p>
          <a:p>
            <a:pPr lvl="2"/>
            <a:r>
              <a:rPr lang="en-US" sz="1500" dirty="0" smtClean="0">
                <a:latin typeface="+mj-lt"/>
              </a:rPr>
              <a:t>‘State’ exchanges of loads across tributaries – if local &amp; Bay water quality standards still met</a:t>
            </a:r>
          </a:p>
          <a:p>
            <a:pPr lvl="2"/>
            <a:r>
              <a:rPr lang="en-US" sz="1500" dirty="0" smtClean="0">
                <a:latin typeface="+mj-lt"/>
              </a:rPr>
              <a:t>Modifications of Watershed Model Phase 5.3 – if required</a:t>
            </a:r>
          </a:p>
          <a:p>
            <a:r>
              <a:rPr lang="en-US" sz="2000" dirty="0" smtClean="0">
                <a:latin typeface="+mj-lt"/>
              </a:rPr>
              <a:t>Changes in Modeling Assumptions - IF supported by Monitoring Data</a:t>
            </a:r>
          </a:p>
          <a:p>
            <a:pPr lvl="1"/>
            <a:r>
              <a:rPr lang="en-US" sz="1800" dirty="0" smtClean="0">
                <a:latin typeface="+mj-lt"/>
              </a:rPr>
              <a:t>Susquehanna River Dam (sediments)</a:t>
            </a:r>
          </a:p>
          <a:p>
            <a:pPr lvl="1"/>
            <a:r>
              <a:rPr lang="en-US" sz="1800" dirty="0" smtClean="0">
                <a:latin typeface="+mj-lt"/>
              </a:rPr>
              <a:t>Filter Feeders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3048000" cy="21336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Draft TMDL Allocations - by State/Major Tributary Basins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2010_9_Draft_Chesapeake_Bay_TMDL_ExecSum 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81400" y="609600"/>
            <a:ext cx="5174896" cy="58294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3429001"/>
            <a:ext cx="3124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dirty="0" smtClean="0">
                <a:latin typeface="+mj-lt"/>
              </a:rPr>
              <a:t>Notes:</a:t>
            </a:r>
          </a:p>
          <a:p>
            <a:pPr marL="342900" indent="-342900">
              <a:buAutoNum type="arabicParenR"/>
            </a:pPr>
            <a:r>
              <a:rPr lang="en-US" sz="1600" i="1" dirty="0" smtClean="0">
                <a:latin typeface="+mj-lt"/>
              </a:rPr>
              <a:t>Loads are same as Target Loads (7/1/10);</a:t>
            </a:r>
          </a:p>
          <a:p>
            <a:pPr marL="342900" indent="-342900">
              <a:buAutoNum type="arabicParenR"/>
            </a:pPr>
            <a:r>
              <a:rPr lang="en-US" sz="1600" i="1" dirty="0" smtClean="0">
                <a:latin typeface="+mj-lt"/>
              </a:rPr>
              <a:t>This table does NOT include the 5% Temporary Reserve Loads set-aside for each State;</a:t>
            </a:r>
          </a:p>
          <a:p>
            <a:pPr marL="342900" indent="-342900">
              <a:buAutoNum type="arabicParenR"/>
            </a:pPr>
            <a:r>
              <a:rPr lang="en-US" sz="1600" i="1" dirty="0" smtClean="0">
                <a:latin typeface="+mj-lt"/>
              </a:rPr>
              <a:t>Loads are further sub-allocated to all 92 tidal segments; and</a:t>
            </a:r>
          </a:p>
          <a:p>
            <a:pPr marL="342900" indent="-342900">
              <a:buAutoNum type="arabicParenR"/>
            </a:pPr>
            <a:r>
              <a:rPr lang="en-US" sz="1600" i="1" dirty="0" smtClean="0">
                <a:latin typeface="+mj-lt"/>
              </a:rPr>
              <a:t>~24-25 segments apply to COG region.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Content Placeholder 5" descr="Page 1 from dcpublicmeetingrakmods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914400" y="914400"/>
            <a:ext cx="7416800" cy="5562600"/>
          </a:xfrm>
        </p:spPr>
      </p:pic>
      <p:sp>
        <p:nvSpPr>
          <p:cNvPr id="7" name="TextBox 6"/>
          <p:cNvSpPr txBox="1"/>
          <p:nvPr/>
        </p:nvSpPr>
        <p:spPr>
          <a:xfrm>
            <a:off x="2667000" y="609600"/>
            <a:ext cx="4038600" cy="461665"/>
          </a:xfrm>
          <a:prstGeom prst="rect">
            <a:avLst/>
          </a:prstGeom>
          <a:solidFill>
            <a:srgbClr val="0070C0"/>
          </a:solidFill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</a:rPr>
              <a:t>SETTING THE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DIET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Content Placeholder 5" descr="Page 2  from dcpublicmeetingrakmods-2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762000" y="914400"/>
            <a:ext cx="7416800" cy="55626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Content Placeholder 5" descr="Page 4 from dcpublicmeetingrakmods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762000" y="914400"/>
            <a:ext cx="7416800" cy="55626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y TMDL segment shed lege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524000"/>
            <a:ext cx="3581400" cy="502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2895600" cy="990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Segment-sheds in COG region</a:t>
            </a:r>
            <a:endParaRPr lang="en-US" sz="3200" dirty="0"/>
          </a:p>
        </p:txBody>
      </p:sp>
      <p:pic>
        <p:nvPicPr>
          <p:cNvPr id="6" name="Content Placeholder 5" descr="COG_303_92_Seg_MD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962400" y="533400"/>
            <a:ext cx="4743920" cy="606299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y TMDL segment shed lege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676400"/>
            <a:ext cx="3716482" cy="50381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2895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Segment-sheds in COG region</a:t>
            </a:r>
            <a:endParaRPr lang="en-US" sz="3200" dirty="0"/>
          </a:p>
        </p:txBody>
      </p:sp>
      <p:pic>
        <p:nvPicPr>
          <p:cNvPr id="6" name="Content Placeholder 5" descr="COG_303_92_Seg_DC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86200" y="533400"/>
            <a:ext cx="4743919" cy="613918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403860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POTTF_MD</a:t>
            </a:r>
            <a:endParaRPr lang="en-US" sz="800" dirty="0"/>
          </a:p>
        </p:txBody>
      </p:sp>
      <p:sp>
        <p:nvSpPr>
          <p:cNvPr id="9" name="TextBox 8"/>
          <p:cNvSpPr txBox="1">
            <a:spLocks/>
          </p:cNvSpPr>
          <p:nvPr/>
        </p:nvSpPr>
        <p:spPr>
          <a:xfrm>
            <a:off x="4191000" y="4038600"/>
            <a:ext cx="320040" cy="13334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rot="16200000" flipH="1">
            <a:off x="5181600" y="4267200"/>
            <a:ext cx="2286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y TMDL segment shed lege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32965"/>
            <a:ext cx="4114800" cy="53250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34290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Segment-sheds in COG region</a:t>
            </a:r>
            <a:endParaRPr lang="en-US" sz="3200" dirty="0"/>
          </a:p>
        </p:txBody>
      </p:sp>
      <p:pic>
        <p:nvPicPr>
          <p:cNvPr id="6" name="Content Placeholder 5" descr="COG_303_92_Seg_V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114800" y="533400"/>
            <a:ext cx="4648200" cy="601531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Segment-sheds – COG Region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3886200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j-lt"/>
                        </a:rPr>
                        <a:t>Segment-sheds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DC</a:t>
                      </a:r>
                      <a:endParaRPr lang="en-U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MD</a:t>
                      </a:r>
                      <a:endParaRPr lang="en-U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VA</a:t>
                      </a:r>
                      <a:endParaRPr lang="en-U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j-lt"/>
                        </a:rPr>
                        <a:t>ANATF_DC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X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n-US" dirty="0" smtClean="0">
                          <a:latin typeface="+mj-lt"/>
                        </a:rPr>
                        <a:t>X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j-lt"/>
                        </a:rPr>
                        <a:t>ANATF_MD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X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n-US" dirty="0" smtClean="0">
                          <a:latin typeface="+mj-lt"/>
                        </a:rPr>
                        <a:t>X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j-lt"/>
                        </a:rPr>
                        <a:t>POTTF_DC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X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n-US" dirty="0" smtClean="0">
                          <a:latin typeface="+mj-lt"/>
                        </a:rPr>
                        <a:t>X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X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j-lt"/>
                        </a:rPr>
                        <a:t>POTTF_MD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X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n-US" dirty="0" smtClean="0">
                          <a:latin typeface="+mj-lt"/>
                        </a:rPr>
                        <a:t>X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X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j-lt"/>
                        </a:rPr>
                        <a:t>POTTF_VA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n-US" dirty="0" smtClean="0">
                          <a:latin typeface="+mj-lt"/>
                        </a:rPr>
                        <a:t>X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X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1828800"/>
            <a:ext cx="8077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  </a:t>
            </a:r>
            <a:r>
              <a:rPr lang="en-US" sz="2000" dirty="0" smtClean="0">
                <a:latin typeface="+mj-lt"/>
              </a:rPr>
              <a:t>Defined by impaired water-segments and its contributing watersheds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TMDLs defined for each segment-shed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Counties/District  generally have multiple segment-sheds, e.g.,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District (4)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Montgomery (5)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Prince George’s (7)</a:t>
            </a:r>
            <a:endParaRPr lang="en-US" dirty="0" smtClean="0">
              <a:latin typeface="+mj-lt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 TMDL – WIP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+mj-lt"/>
              </a:rPr>
              <a:t>EPA evaluated WIPs</a:t>
            </a:r>
          </a:p>
          <a:p>
            <a:pPr lvl="1"/>
            <a:r>
              <a:rPr lang="en-US" dirty="0" smtClean="0">
                <a:latin typeface="+mj-lt"/>
              </a:rPr>
              <a:t>Achieve targets?</a:t>
            </a:r>
          </a:p>
          <a:p>
            <a:pPr lvl="1"/>
            <a:r>
              <a:rPr lang="en-US" dirty="0" smtClean="0">
                <a:latin typeface="+mj-lt"/>
              </a:rPr>
              <a:t>Provide “reasonable assurance”?</a:t>
            </a:r>
          </a:p>
          <a:p>
            <a:r>
              <a:rPr lang="en-US" sz="2800" dirty="0" smtClean="0">
                <a:latin typeface="+mj-lt"/>
              </a:rPr>
              <a:t>Overall assessment – WIPs </a:t>
            </a:r>
            <a:r>
              <a:rPr lang="en-US" sz="2800" u="sng" dirty="0" smtClean="0">
                <a:latin typeface="+mj-lt"/>
              </a:rPr>
              <a:t>not</a:t>
            </a:r>
            <a:r>
              <a:rPr lang="en-US" sz="2800" dirty="0" smtClean="0">
                <a:latin typeface="+mj-lt"/>
              </a:rPr>
              <a:t> adequate   </a:t>
            </a:r>
            <a:r>
              <a:rPr lang="en-US" sz="2800" b="1" dirty="0" smtClean="0">
                <a:solidFill>
                  <a:srgbClr val="C00000"/>
                </a:solidFill>
                <a:latin typeface="+mj-lt"/>
              </a:rPr>
              <a:t>*****</a:t>
            </a:r>
          </a:p>
          <a:p>
            <a:pPr lvl="1"/>
            <a:r>
              <a:rPr lang="en-US" dirty="0" smtClean="0">
                <a:latin typeface="+mj-lt"/>
              </a:rPr>
              <a:t>Often don’t meet targets</a:t>
            </a:r>
          </a:p>
          <a:p>
            <a:pPr lvl="1"/>
            <a:r>
              <a:rPr lang="en-US" dirty="0" smtClean="0">
                <a:latin typeface="+mj-lt"/>
              </a:rPr>
              <a:t>Inadequate gap strategies, limited enforceability/accountability, few dates for action, etc.</a:t>
            </a:r>
          </a:p>
          <a:p>
            <a:r>
              <a:rPr lang="en-US" sz="2800" dirty="0" smtClean="0">
                <a:latin typeface="+mj-lt"/>
              </a:rPr>
              <a:t>Federal ‘Backstops’    </a:t>
            </a:r>
            <a:r>
              <a:rPr lang="en-US" sz="2800" b="1" dirty="0" smtClean="0">
                <a:solidFill>
                  <a:srgbClr val="C00000"/>
                </a:solidFill>
                <a:latin typeface="+mj-lt"/>
              </a:rPr>
              <a:t>*****</a:t>
            </a:r>
          </a:p>
          <a:p>
            <a:pPr lvl="1"/>
            <a:r>
              <a:rPr lang="en-US" dirty="0" smtClean="0">
                <a:latin typeface="+mj-lt"/>
              </a:rPr>
              <a:t>IF </a:t>
            </a:r>
            <a:r>
              <a:rPr lang="en-US" u="sng" dirty="0" smtClean="0">
                <a:latin typeface="+mj-lt"/>
              </a:rPr>
              <a:t>Final Phase I WIPs </a:t>
            </a:r>
            <a:r>
              <a:rPr lang="en-US" dirty="0" smtClean="0">
                <a:latin typeface="+mj-lt"/>
              </a:rPr>
              <a:t>are not strengthened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For which </a:t>
            </a:r>
            <a:r>
              <a:rPr lang="en-US" u="sng" dirty="0" smtClean="0">
                <a:latin typeface="+mj-lt"/>
              </a:rPr>
              <a:t>federal regulatory authority exists</a:t>
            </a:r>
          </a:p>
          <a:p>
            <a:pPr marL="822960" lvl="4" indent="-274320">
              <a:buSzPct val="95000"/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822960" lvl="4" indent="-274320">
              <a:buSzPct val="95000"/>
              <a:buNone/>
            </a:pPr>
            <a:r>
              <a:rPr lang="en-US" b="1" dirty="0" smtClean="0">
                <a:solidFill>
                  <a:srgbClr val="C00000"/>
                </a:solidFill>
              </a:rPr>
              <a:t>[</a:t>
            </a:r>
            <a:r>
              <a:rPr lang="en-US" b="1" dirty="0" smtClean="0">
                <a:solidFill>
                  <a:srgbClr val="C00000"/>
                </a:solidFill>
              </a:rPr>
              <a:t>Final Phase I versus Draft/Final Phase II WIPs</a:t>
            </a:r>
            <a:r>
              <a:rPr lang="en-US" b="1" dirty="0" smtClean="0">
                <a:solidFill>
                  <a:srgbClr val="C00000"/>
                </a:solidFill>
              </a:rPr>
              <a:t>]</a:t>
            </a:r>
            <a:endParaRPr lang="en-US" b="1" dirty="0" smtClean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 - Common 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+mj-lt"/>
              </a:rPr>
              <a:t>EPA has failed to:</a:t>
            </a:r>
          </a:p>
          <a:p>
            <a:pPr lvl="1"/>
            <a:r>
              <a:rPr lang="en-US" dirty="0" smtClean="0">
                <a:latin typeface="+mj-lt"/>
              </a:rPr>
              <a:t>Adequately engage affected entities</a:t>
            </a:r>
          </a:p>
          <a:p>
            <a:pPr lvl="1"/>
            <a:r>
              <a:rPr lang="en-US" dirty="0" smtClean="0">
                <a:latin typeface="+mj-lt"/>
              </a:rPr>
              <a:t>Underestimated financial burdens &amp; hence feasibility</a:t>
            </a:r>
          </a:p>
          <a:p>
            <a:pPr lvl="1"/>
            <a:r>
              <a:rPr lang="en-US" dirty="0" smtClean="0">
                <a:latin typeface="+mj-lt"/>
              </a:rPr>
              <a:t>Set unrealistic implementation schedule (i.e., for 2017 and for 2025)</a:t>
            </a:r>
          </a:p>
          <a:p>
            <a:pPr lvl="1"/>
            <a:r>
              <a:rPr lang="en-US" dirty="0" smtClean="0">
                <a:latin typeface="+mj-lt"/>
              </a:rPr>
              <a:t>Failed to allow sufficient time for input/comment</a:t>
            </a:r>
          </a:p>
          <a:p>
            <a:pPr lvl="1"/>
            <a:r>
              <a:rPr lang="en-US" dirty="0" smtClean="0">
                <a:latin typeface="+mj-lt"/>
              </a:rPr>
              <a:t>Not provided sufficient details to assess actual responsibilities &amp; impacts</a:t>
            </a:r>
          </a:p>
          <a:p>
            <a:r>
              <a:rPr lang="en-US" dirty="0" smtClean="0">
                <a:latin typeface="+mj-lt"/>
              </a:rPr>
              <a:t>Technical basis is flawed</a:t>
            </a:r>
          </a:p>
          <a:p>
            <a:pPr lvl="1"/>
            <a:r>
              <a:rPr lang="en-US" dirty="0" smtClean="0">
                <a:latin typeface="+mj-lt"/>
              </a:rPr>
              <a:t>Watershed  model (WSM) assumptions &amp; loads </a:t>
            </a:r>
          </a:p>
          <a:p>
            <a:pPr lvl="2"/>
            <a:r>
              <a:rPr lang="en-US" dirty="0" smtClean="0">
                <a:latin typeface="+mj-lt"/>
              </a:rPr>
              <a:t>Percent impervious assumptions, land cover data – not valid</a:t>
            </a:r>
          </a:p>
          <a:p>
            <a:pPr lvl="2"/>
            <a:r>
              <a:rPr lang="en-US" dirty="0" smtClean="0">
                <a:latin typeface="+mj-lt"/>
              </a:rPr>
              <a:t>Tables not clear &amp; all loads Not accounted for (CSOs, errors for various WWTPs, practices missing, etc.)</a:t>
            </a:r>
          </a:p>
          <a:p>
            <a:pPr lvl="1"/>
            <a:r>
              <a:rPr lang="en-US" dirty="0" smtClean="0">
                <a:latin typeface="+mj-lt"/>
              </a:rPr>
              <a:t>WSM fails to incorporate/credit all practices (Ag &amp; Urban)</a:t>
            </a:r>
          </a:p>
          <a:p>
            <a:pPr lvl="1"/>
            <a:r>
              <a:rPr lang="en-US" dirty="0" smtClean="0">
                <a:latin typeface="+mj-lt"/>
              </a:rPr>
              <a:t>Not all proposed practices are appropriate/feasible</a:t>
            </a:r>
          </a:p>
          <a:p>
            <a:pPr lvl="1"/>
            <a:endParaRPr lang="en-US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Comments - Common 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0292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+mj-lt"/>
              </a:rPr>
              <a:t>Unreasonable/Inappropriate</a:t>
            </a:r>
          </a:p>
          <a:p>
            <a:pPr lvl="1"/>
            <a:r>
              <a:rPr lang="en-US" sz="1800" dirty="0" smtClean="0">
                <a:latin typeface="+mj-lt"/>
              </a:rPr>
              <a:t>Seeks to control growth and local/state prerogatives</a:t>
            </a:r>
          </a:p>
          <a:p>
            <a:pPr lvl="1"/>
            <a:r>
              <a:rPr lang="en-US" sz="1800" dirty="0" smtClean="0">
                <a:latin typeface="+mj-lt"/>
              </a:rPr>
              <a:t>Exceeds EPA’s regulatory authority or assumes where no authority exists</a:t>
            </a:r>
          </a:p>
          <a:p>
            <a:pPr lvl="2"/>
            <a:r>
              <a:rPr lang="en-US" sz="1600" dirty="0" smtClean="0">
                <a:latin typeface="+mj-lt"/>
              </a:rPr>
              <a:t>(e.g., SW – maximum extent feasible vs. proposed levels of effort)</a:t>
            </a:r>
          </a:p>
          <a:p>
            <a:pPr lvl="1"/>
            <a:r>
              <a:rPr lang="en-US" sz="1800" dirty="0" smtClean="0">
                <a:latin typeface="+mj-lt"/>
              </a:rPr>
              <a:t>EPA shouldn’t be issuing the TMDL (states should)</a:t>
            </a:r>
          </a:p>
          <a:p>
            <a:pPr lvl="1"/>
            <a:r>
              <a:rPr lang="en-US" sz="1800" dirty="0" smtClean="0">
                <a:latin typeface="+mj-lt"/>
              </a:rPr>
              <a:t>EPA has no implementation authority</a:t>
            </a:r>
          </a:p>
          <a:p>
            <a:pPr lvl="1"/>
            <a:r>
              <a:rPr lang="en-US" sz="1800" dirty="0" smtClean="0">
                <a:latin typeface="+mj-lt"/>
              </a:rPr>
              <a:t>May not be appropriate as a ‘national model’</a:t>
            </a:r>
          </a:p>
          <a:p>
            <a:r>
              <a:rPr lang="en-US" sz="2000" dirty="0" smtClean="0">
                <a:latin typeface="+mj-lt"/>
              </a:rPr>
              <a:t>Cannot  impose automatically federal ‘Backstop Measures’ (&amp; some not w/in EPA’s authority)</a:t>
            </a:r>
          </a:p>
          <a:p>
            <a:r>
              <a:rPr lang="en-US" sz="2000" dirty="0" smtClean="0">
                <a:latin typeface="+mj-lt"/>
              </a:rPr>
              <a:t>Must assess cost/financial burden given scale/scope/impacts</a:t>
            </a:r>
          </a:p>
          <a:p>
            <a:pPr lvl="1"/>
            <a:r>
              <a:rPr lang="en-US" sz="1800" dirty="0" smtClean="0">
                <a:latin typeface="+mj-lt"/>
              </a:rPr>
              <a:t>Unaffordable, costs to implement (esp. SW &amp; Ag) much higher than assumed (based on attempts to quantify costs)</a:t>
            </a:r>
          </a:p>
          <a:p>
            <a:r>
              <a:rPr lang="en-US" sz="2000" dirty="0" smtClean="0">
                <a:latin typeface="+mj-lt"/>
              </a:rPr>
              <a:t>Must ensure that flexibility (adaptive management) is used</a:t>
            </a:r>
          </a:p>
          <a:p>
            <a:r>
              <a:rPr lang="en-US" sz="2000" dirty="0" smtClean="0">
                <a:latin typeface="+mj-lt"/>
              </a:rPr>
              <a:t>Must ensure that Water Quality Trading is viable</a:t>
            </a:r>
          </a:p>
          <a:p>
            <a:r>
              <a:rPr lang="en-US" sz="2000" dirty="0" smtClean="0">
                <a:latin typeface="+mj-lt"/>
              </a:rPr>
              <a:t>Must allow sufficient time for input (e.g., </a:t>
            </a:r>
            <a:r>
              <a:rPr lang="en-US" sz="2000" b="1" dirty="0" smtClean="0">
                <a:latin typeface="+mj-lt"/>
              </a:rPr>
              <a:t>extend Phase II WIP deadline)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Next Steps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latin typeface="+mj-lt"/>
              </a:rPr>
              <a:t>Public comment jointly and </a:t>
            </a:r>
            <a:r>
              <a:rPr lang="en-US" dirty="0" smtClean="0">
                <a:latin typeface="+mj-lt"/>
              </a:rPr>
              <a:t>individually - </a:t>
            </a:r>
            <a:r>
              <a:rPr lang="en-US" dirty="0" smtClean="0">
                <a:solidFill>
                  <a:srgbClr val="C00000"/>
                </a:solidFill>
                <a:latin typeface="+mj-lt"/>
              </a:rPr>
              <a:t>Continue</a:t>
            </a:r>
            <a:endParaRPr lang="en-US" dirty="0" smtClean="0">
              <a:solidFill>
                <a:srgbClr val="C00000"/>
              </a:solidFill>
              <a:latin typeface="+mj-lt"/>
            </a:endParaRP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C00000"/>
                </a:solidFill>
                <a:latin typeface="+mj-lt"/>
              </a:rPr>
              <a:t>Evaluate Final Phase I WIPs vs. comments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C00000"/>
                </a:solidFill>
                <a:latin typeface="+mj-lt"/>
              </a:rPr>
              <a:t>Key up issues for Phase II WIPs (June – Nov. 2011 or later)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rgbClr val="C00000"/>
                </a:solidFill>
                <a:latin typeface="+mj-lt"/>
              </a:rPr>
              <a:t>COG technical &amp; policy work into 2011 …2017…2025</a:t>
            </a:r>
            <a:endParaRPr lang="en-US" dirty="0" smtClean="0">
              <a:solidFill>
                <a:srgbClr val="C00000"/>
              </a:solidFill>
              <a:latin typeface="+mj-lt"/>
            </a:endParaRPr>
          </a:p>
          <a:p>
            <a:pPr>
              <a:spcBef>
                <a:spcPts val="0"/>
              </a:spcBef>
            </a:pPr>
            <a:r>
              <a:rPr lang="en-US" dirty="0" smtClean="0">
                <a:latin typeface="+mj-lt"/>
              </a:rPr>
              <a:t>Pursue federal legislation </a:t>
            </a:r>
            <a:endParaRPr lang="en-US" dirty="0" smtClean="0">
              <a:latin typeface="+mj-lt"/>
            </a:endParaRPr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+mj-lt"/>
              </a:rPr>
              <a:t>Another look at Cardin bill ?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+mj-lt"/>
              </a:rPr>
              <a:t>Other alternatives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+mj-lt"/>
              </a:rPr>
              <a:t>Pursue state legislation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+mj-lt"/>
              </a:rPr>
              <a:t>Support more regulation or funding for agriculture (‘Reasonable Assurance’)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latin typeface="+mj-lt"/>
              </a:rPr>
              <a:t>Support for viable trading </a:t>
            </a:r>
            <a:r>
              <a:rPr lang="en-US" sz="2000" dirty="0" smtClean="0">
                <a:latin typeface="+mj-lt"/>
              </a:rPr>
              <a:t>mechanisms  </a:t>
            </a:r>
            <a:r>
              <a:rPr lang="en-US" sz="2000" b="1" dirty="0" smtClean="0">
                <a:solidFill>
                  <a:srgbClr val="C00000"/>
                </a:solidFill>
                <a:latin typeface="+mj-lt"/>
              </a:rPr>
              <a:t>*****</a:t>
            </a:r>
            <a:endParaRPr lang="en-US" sz="2000" b="1" dirty="0" smtClean="0">
              <a:solidFill>
                <a:srgbClr val="C00000"/>
              </a:solidFill>
              <a:latin typeface="+mj-lt"/>
            </a:endParaRPr>
          </a:p>
          <a:p>
            <a:pPr>
              <a:spcBef>
                <a:spcPts val="0"/>
              </a:spcBef>
            </a:pPr>
            <a:endParaRPr lang="en-US" dirty="0" smtClean="0">
              <a:latin typeface="+mj-lt"/>
            </a:endParaRPr>
          </a:p>
          <a:p>
            <a:pPr>
              <a:spcBef>
                <a:spcPts val="0"/>
              </a:spcBef>
            </a:pPr>
            <a:r>
              <a:rPr lang="en-US" dirty="0" smtClean="0">
                <a:latin typeface="+mj-lt"/>
              </a:rPr>
              <a:t>Other/Litigation?</a:t>
            </a:r>
            <a:endParaRPr lang="en-US" dirty="0" smtClean="0">
              <a:latin typeface="+mj-lt"/>
            </a:endParaRPr>
          </a:p>
          <a:p>
            <a:pPr lvl="1">
              <a:spcBef>
                <a:spcPts val="0"/>
              </a:spcBef>
            </a:pPr>
            <a:r>
              <a:rPr lang="en-US" sz="1800" dirty="0" smtClean="0">
                <a:latin typeface="+mj-lt"/>
              </a:rPr>
              <a:t>Several actors rumored to be readying lawsuits challenging the terms of the </a:t>
            </a:r>
            <a:r>
              <a:rPr lang="en-US" sz="1800" dirty="0" smtClean="0">
                <a:latin typeface="+mj-lt"/>
              </a:rPr>
              <a:t>TMDL</a:t>
            </a:r>
          </a:p>
          <a:p>
            <a:pPr lvl="1">
              <a:spcBef>
                <a:spcPts val="0"/>
              </a:spcBef>
            </a:pPr>
            <a:endParaRPr lang="en-US" sz="1800" dirty="0" smtClean="0">
              <a:latin typeface="+mj-lt"/>
            </a:endParaRPr>
          </a:p>
          <a:p>
            <a:pPr>
              <a:spcBef>
                <a:spcPts val="0"/>
              </a:spcBef>
            </a:pPr>
            <a:endParaRPr lang="en-US" sz="2000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4000" dirty="0" smtClean="0">
                <a:solidFill>
                  <a:schemeClr val="tx2"/>
                </a:solidFill>
                <a:latin typeface="+mj-lt"/>
              </a:rPr>
              <a:t>Trading</a:t>
            </a:r>
            <a:r>
              <a:rPr lang="en-US" sz="3600" dirty="0" smtClean="0">
                <a:solidFill>
                  <a:schemeClr val="tx2"/>
                </a:solidFill>
                <a:latin typeface="+mj-lt"/>
              </a:rPr>
              <a:t> (T</a:t>
            </a:r>
            <a:r>
              <a:rPr lang="en-US" sz="3600" dirty="0" smtClean="0">
                <a:solidFill>
                  <a:schemeClr val="tx2"/>
                </a:solidFill>
                <a:latin typeface="+mj-lt"/>
              </a:rPr>
              <a:t>MDL/WIPs/other legislation)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+mj-lt"/>
              </a:rPr>
              <a:t>Pollutants:</a:t>
            </a:r>
          </a:p>
          <a:p>
            <a:pPr lvl="1"/>
            <a:r>
              <a:rPr lang="en-US" dirty="0" smtClean="0">
                <a:latin typeface="+mj-lt"/>
              </a:rPr>
              <a:t>Nutrients (Nitrogen &amp; Phosphorus)</a:t>
            </a:r>
          </a:p>
          <a:p>
            <a:pPr lvl="1"/>
            <a:r>
              <a:rPr lang="en-US" dirty="0" smtClean="0">
                <a:latin typeface="+mj-lt"/>
              </a:rPr>
              <a:t>Sediment</a:t>
            </a:r>
          </a:p>
          <a:p>
            <a:r>
              <a:rPr lang="en-US" dirty="0" smtClean="0">
                <a:latin typeface="+mj-lt"/>
              </a:rPr>
              <a:t>Viable Option for COG Region?</a:t>
            </a:r>
          </a:p>
          <a:p>
            <a:pPr lvl="1"/>
            <a:r>
              <a:rPr lang="en-US" dirty="0" smtClean="0">
                <a:latin typeface="+mj-lt"/>
              </a:rPr>
              <a:t>WWTPs with other WWTPs?  With Ag?  With?</a:t>
            </a:r>
          </a:p>
          <a:p>
            <a:pPr lvl="1"/>
            <a:r>
              <a:rPr lang="en-US" dirty="0" smtClean="0">
                <a:latin typeface="+mj-lt"/>
              </a:rPr>
              <a:t>SW with Ag?  With ?</a:t>
            </a:r>
          </a:p>
          <a:p>
            <a:pPr lvl="1"/>
            <a:r>
              <a:rPr lang="en-US" dirty="0" smtClean="0">
                <a:latin typeface="+mj-lt"/>
              </a:rPr>
              <a:t>When likely needed?</a:t>
            </a:r>
          </a:p>
          <a:p>
            <a:r>
              <a:rPr lang="en-US" dirty="0" smtClean="0">
                <a:latin typeface="+mj-lt"/>
              </a:rPr>
              <a:t>What features are good vs. bad for trading?</a:t>
            </a:r>
          </a:p>
          <a:p>
            <a:pPr lvl="1"/>
            <a:r>
              <a:rPr lang="en-US" dirty="0" smtClean="0">
                <a:latin typeface="+mj-lt"/>
              </a:rPr>
              <a:t>TMDL/WIPs/other legislation </a:t>
            </a:r>
          </a:p>
          <a:p>
            <a:r>
              <a:rPr lang="en-US" dirty="0" smtClean="0">
                <a:latin typeface="+mj-lt"/>
              </a:rPr>
              <a:t>Existing &amp; Expanded Programs</a:t>
            </a:r>
          </a:p>
          <a:p>
            <a:pPr lvl="1"/>
            <a:r>
              <a:rPr lang="en-US" dirty="0" smtClean="0">
                <a:latin typeface="+mj-lt"/>
              </a:rPr>
              <a:t>Viable?</a:t>
            </a:r>
          </a:p>
          <a:p>
            <a:pPr lvl="1"/>
            <a:r>
              <a:rPr lang="en-US" dirty="0" smtClean="0">
                <a:latin typeface="+mj-lt"/>
              </a:rPr>
              <a:t>Missing key elements?</a:t>
            </a:r>
          </a:p>
          <a:p>
            <a:pPr lvl="1"/>
            <a:r>
              <a:rPr lang="en-US" dirty="0" smtClean="0">
                <a:latin typeface="+mj-lt"/>
              </a:rPr>
              <a:t>Other issues?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89888"/>
          </a:xfrm>
        </p:spPr>
        <p:txBody>
          <a:bodyPr>
            <a:normAutofit/>
          </a:bodyPr>
          <a:lstStyle/>
          <a:p>
            <a:r>
              <a:rPr lang="en-US" sz="4400" dirty="0" smtClean="0"/>
              <a:t>VA WIP  - Reliance on Trading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Proposed Nutrient Credit Exchange Program</a:t>
            </a:r>
            <a:endParaRPr lang="en-US" sz="27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133600"/>
            <a:ext cx="5724525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>VA WIP  - Reliance on Trading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Existing Nutrient Credit Exchange Program</a:t>
            </a:r>
            <a:endParaRPr lang="en-US" sz="27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9262" y="1705769"/>
            <a:ext cx="570547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5201</TotalTime>
  <Words>1396</Words>
  <Application>Microsoft Office PowerPoint</Application>
  <PresentationFormat>On-screen Show (4:3)</PresentationFormat>
  <Paragraphs>232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Chesapeake Bay EPA TMDLs &amp; State WIPs: Implications for Local Governments   Presentation to Water Resources Technical Committee November 12, 2010    </vt:lpstr>
      <vt:lpstr>Today’s Focus</vt:lpstr>
      <vt:lpstr>Schedule for Bay TMDLs &amp; WIPs</vt:lpstr>
      <vt:lpstr>Schedule for Bay TMDLs &amp; WIPs</vt:lpstr>
      <vt:lpstr>Key Features of Bay TMDLs</vt:lpstr>
      <vt:lpstr>Key Features of Bay TMDLs</vt:lpstr>
      <vt:lpstr>Key Features of Bay TMDLs</vt:lpstr>
      <vt:lpstr>Draft TMDL Allocations - by State/Major Tributary Basins</vt:lpstr>
      <vt:lpstr>Slide 9</vt:lpstr>
      <vt:lpstr>Slide 10</vt:lpstr>
      <vt:lpstr>Slide 11</vt:lpstr>
      <vt:lpstr>Segment-sheds in COG region</vt:lpstr>
      <vt:lpstr>Segment-sheds in COG region</vt:lpstr>
      <vt:lpstr>Segment-sheds in COG region</vt:lpstr>
      <vt:lpstr>Segment-sheds – COG Region</vt:lpstr>
      <vt:lpstr>Bay TMDL – WIP Evaluation</vt:lpstr>
      <vt:lpstr>Comments - Common Themes</vt:lpstr>
      <vt:lpstr>Comments - Common Themes</vt:lpstr>
      <vt:lpstr>Next Steps</vt:lpstr>
      <vt:lpstr>Trading (TMDL/WIPs/other legislation)</vt:lpstr>
      <vt:lpstr>VA WIP  - Reliance on Trading Proposed Nutrient Credit Exchange Program</vt:lpstr>
      <vt:lpstr>VA WIP  - Reliance on Trading Existing Nutrient Credit Exchange Program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Watershed Model Issues  Presentation to Water Resources Technical Committee  July 8, 2010</dc:title>
  <dc:creator>Karl Berger</dc:creator>
  <cp:lastModifiedBy> Tanya T. Spano</cp:lastModifiedBy>
  <cp:revision>134</cp:revision>
  <dcterms:created xsi:type="dcterms:W3CDTF">2010-07-08T13:25:38Z</dcterms:created>
  <dcterms:modified xsi:type="dcterms:W3CDTF">2010-11-12T13:52:49Z</dcterms:modified>
</cp:coreProperties>
</file>