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ppt/diagrams/drawing2.xml" ContentType="application/vnd.ms-office.drawingml.diagramDrawing+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diagrams/layout7.xml" ContentType="application/vnd.openxmlformats-officedocument.drawingml.diagramLayout+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diagrams/data5.xml" ContentType="application/vnd.openxmlformats-officedocument.drawingml.diagramData+xml"/>
  <Override PartName="/ppt/diagrams/colors7.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diagrams/colors6.xml" ContentType="application/vnd.openxmlformats-officedocument.drawingml.diagramColors+xml"/>
  <Override PartName="/ppt/diagrams/drawing6.xml" ContentType="application/vnd.ms-office.drawingml.diagramDrawing+xml"/>
  <Override PartName="/ppt/diagrams/drawing7.xml" ContentType="application/vnd.ms-office.drawingml.diagramDrawing+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ppt/diagrams/colors4.xml" ContentType="application/vnd.openxmlformats-officedocument.drawingml.diagramColors+xml"/>
  <Override PartName="/ppt/diagrams/drawing4.xml" ContentType="application/vnd.ms-office.drawingml.diagramDrawing+xml"/>
  <Override PartName="/ppt/diagrams/drawing5.xml" ContentType="application/vnd.ms-office.drawingml.diagramDrawing+xml"/>
  <Override PartName="/ppt/notesSlides/notesSlide5.xml" ContentType="application/vnd.openxmlformats-officedocument.presentationml.notesSlide+xml"/>
  <Override PartName="/ppt/diagrams/quickStyle6.xml" ContentType="application/vnd.openxmlformats-officedocument.drawingml.diagramStyle+xml"/>
  <Override PartName="/ppt/diagrams/quickStyle7.xml" ContentType="application/vnd.openxmlformats-officedocument.drawingml.diagramStyl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diagrams/colors2.xml" ContentType="application/vnd.openxmlformats-officedocument.drawingml.diagramColors+xml"/>
  <Override PartName="/ppt/notesSlides/notesSlide3.xml" ContentType="application/vnd.openxmlformats-officedocument.presentationml.notesSlide+xml"/>
  <Override PartName="/ppt/diagrams/drawing3.xml" ContentType="application/vnd.ms-office.drawingml.diagramDrawing+xml"/>
  <Override PartName="/ppt/diagrams/quickStyle5.xml" ContentType="application/vnd.openxmlformats-officedocument.drawingml.diagramStyl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diagrams/layout4.xml" ContentType="application/vnd.openxmlformats-officedocument.drawingml.diagramLayout+xml"/>
  <Override PartName="/ppt/diagrams/data7.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2"/>
  </p:notesMasterIdLst>
  <p:handoutMasterIdLst>
    <p:handoutMasterId r:id="rId13"/>
  </p:handoutMasterIdLst>
  <p:sldIdLst>
    <p:sldId id="256" r:id="rId2"/>
    <p:sldId id="257" r:id="rId3"/>
    <p:sldId id="260" r:id="rId4"/>
    <p:sldId id="259" r:id="rId5"/>
    <p:sldId id="261" r:id="rId6"/>
    <p:sldId id="262" r:id="rId7"/>
    <p:sldId id="286" r:id="rId8"/>
    <p:sldId id="287" r:id="rId9"/>
    <p:sldId id="288" r:id="rId10"/>
    <p:sldId id="291" r:id="rId1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1197" autoAdjust="0"/>
  </p:normalViewPr>
  <p:slideViewPr>
    <p:cSldViewPr>
      <p:cViewPr varScale="1">
        <p:scale>
          <a:sx n="87" d="100"/>
          <a:sy n="87" d="100"/>
        </p:scale>
        <p:origin x="-65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C18FA5D-3268-49B8-A1AB-F2F4741312BF}"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4DF3ADCB-56B2-45CA-8B21-3B564270CCA0}">
      <dgm:prSet custT="1"/>
      <dgm:spPr/>
      <dgm:t>
        <a:bodyPr/>
        <a:lstStyle/>
        <a:p>
          <a:pPr rtl="0"/>
          <a:r>
            <a:rPr lang="en-US" sz="2800" dirty="0" smtClean="0"/>
            <a:t>Step 1 – Develop TMDL by December 2010</a:t>
          </a:r>
          <a:endParaRPr lang="en-US" sz="2800" dirty="0"/>
        </a:p>
      </dgm:t>
    </dgm:pt>
    <dgm:pt modelId="{442D400E-78F4-421F-84CA-2A132EF11A8C}" type="parTrans" cxnId="{A77C8AD3-B993-44F7-BE05-1A75923B0022}">
      <dgm:prSet/>
      <dgm:spPr/>
      <dgm:t>
        <a:bodyPr/>
        <a:lstStyle/>
        <a:p>
          <a:endParaRPr lang="en-US"/>
        </a:p>
      </dgm:t>
    </dgm:pt>
    <dgm:pt modelId="{13A90EEB-9CF2-4E87-AAAD-13DCC720EC84}" type="sibTrans" cxnId="{A77C8AD3-B993-44F7-BE05-1A75923B0022}">
      <dgm:prSet/>
      <dgm:spPr/>
      <dgm:t>
        <a:bodyPr/>
        <a:lstStyle/>
        <a:p>
          <a:endParaRPr lang="en-US"/>
        </a:p>
      </dgm:t>
    </dgm:pt>
    <dgm:pt modelId="{DE7ED593-68D4-4B3F-87C1-88D6C7B2A903}">
      <dgm:prSet custT="1"/>
      <dgm:spPr/>
      <dgm:t>
        <a:bodyPr/>
        <a:lstStyle/>
        <a:p>
          <a:pPr rtl="0"/>
          <a:r>
            <a:rPr lang="en-US" sz="1800" dirty="0" smtClean="0"/>
            <a:t>EPA - Allocates Tributary/State loads</a:t>
          </a:r>
          <a:endParaRPr lang="en-US" sz="1800" dirty="0"/>
        </a:p>
      </dgm:t>
    </dgm:pt>
    <dgm:pt modelId="{CCCC23A5-98A9-45A0-8730-DC5FB26D98BA}" type="parTrans" cxnId="{5E166370-DEFB-4527-A3B8-5C728E93120F}">
      <dgm:prSet/>
      <dgm:spPr/>
      <dgm:t>
        <a:bodyPr/>
        <a:lstStyle/>
        <a:p>
          <a:endParaRPr lang="en-US"/>
        </a:p>
      </dgm:t>
    </dgm:pt>
    <dgm:pt modelId="{83B46A4D-5605-4B83-8BE2-E0A2CBB16819}" type="sibTrans" cxnId="{5E166370-DEFB-4527-A3B8-5C728E93120F}">
      <dgm:prSet/>
      <dgm:spPr/>
      <dgm:t>
        <a:bodyPr/>
        <a:lstStyle/>
        <a:p>
          <a:endParaRPr lang="en-US"/>
        </a:p>
      </dgm:t>
    </dgm:pt>
    <dgm:pt modelId="{61D786FD-35E1-4238-88D6-A14D36FC87EE}">
      <dgm:prSet custT="1"/>
      <dgm:spPr/>
      <dgm:t>
        <a:bodyPr/>
        <a:lstStyle/>
        <a:p>
          <a:pPr rtl="0"/>
          <a:r>
            <a:rPr lang="en-US" sz="1800" dirty="0" smtClean="0"/>
            <a:t>EPA - Establishes Bay TMDLs (92 Total)</a:t>
          </a:r>
          <a:endParaRPr lang="en-US" sz="1800" dirty="0"/>
        </a:p>
      </dgm:t>
    </dgm:pt>
    <dgm:pt modelId="{FEE07499-95D8-427E-B821-CB40CF991757}" type="parTrans" cxnId="{047C4B8B-CE50-4757-B064-3A90A7B6AF96}">
      <dgm:prSet/>
      <dgm:spPr/>
      <dgm:t>
        <a:bodyPr/>
        <a:lstStyle/>
        <a:p>
          <a:endParaRPr lang="en-US"/>
        </a:p>
      </dgm:t>
    </dgm:pt>
    <dgm:pt modelId="{F1E3A2AF-14AA-47A6-85B5-26A18C18AD71}" type="sibTrans" cxnId="{047C4B8B-CE50-4757-B064-3A90A7B6AF96}">
      <dgm:prSet/>
      <dgm:spPr/>
      <dgm:t>
        <a:bodyPr/>
        <a:lstStyle/>
        <a:p>
          <a:endParaRPr lang="en-US"/>
        </a:p>
      </dgm:t>
    </dgm:pt>
    <dgm:pt modelId="{2A87A48C-1914-44F6-B090-E121FD40498B}">
      <dgm:prSet custT="1"/>
      <dgm:spPr/>
      <dgm:t>
        <a:bodyPr/>
        <a:lstStyle/>
        <a:p>
          <a:pPr rtl="0"/>
          <a:r>
            <a:rPr lang="en-US" sz="2800" dirty="0" smtClean="0"/>
            <a:t>Step 2 – 2011</a:t>
          </a:r>
          <a:endParaRPr lang="en-US" sz="2800" dirty="0"/>
        </a:p>
      </dgm:t>
    </dgm:pt>
    <dgm:pt modelId="{E51DE9AC-CDF8-4E3A-A71C-2E1302841260}" type="parTrans" cxnId="{1A4A81A2-77F0-47A8-825C-528118F4D6BA}">
      <dgm:prSet/>
      <dgm:spPr/>
      <dgm:t>
        <a:bodyPr/>
        <a:lstStyle/>
        <a:p>
          <a:endParaRPr lang="en-US"/>
        </a:p>
      </dgm:t>
    </dgm:pt>
    <dgm:pt modelId="{6031FE9C-8C5F-41D2-8389-934D1686543D}" type="sibTrans" cxnId="{1A4A81A2-77F0-47A8-825C-528118F4D6BA}">
      <dgm:prSet/>
      <dgm:spPr/>
      <dgm:t>
        <a:bodyPr/>
        <a:lstStyle/>
        <a:p>
          <a:endParaRPr lang="en-US"/>
        </a:p>
      </dgm:t>
    </dgm:pt>
    <dgm:pt modelId="{9D98556B-31F4-4958-88BB-B941327A8AE4}">
      <dgm:prSet custT="1"/>
      <dgm:spPr/>
      <dgm:t>
        <a:bodyPr/>
        <a:lstStyle/>
        <a:p>
          <a:pPr rtl="0"/>
          <a:r>
            <a:rPr lang="en-US" sz="1800" dirty="0" smtClean="0"/>
            <a:t>EPA – Revises Watershed Model </a:t>
          </a:r>
          <a:r>
            <a:rPr lang="en-US" sz="1800" dirty="0" smtClean="0">
              <a:solidFill>
                <a:srgbClr val="FF0000"/>
              </a:solidFill>
            </a:rPr>
            <a:t>(Phase 5.4)</a:t>
          </a:r>
          <a:endParaRPr lang="en-US" sz="1800" dirty="0">
            <a:solidFill>
              <a:srgbClr val="FF0000"/>
            </a:solidFill>
          </a:endParaRPr>
        </a:p>
      </dgm:t>
    </dgm:pt>
    <dgm:pt modelId="{FEA63F99-3C2B-4AB1-8700-37098DF475EF}" type="parTrans" cxnId="{981F1D98-D884-40BD-BDE1-2DBF514A1575}">
      <dgm:prSet/>
      <dgm:spPr/>
      <dgm:t>
        <a:bodyPr/>
        <a:lstStyle/>
        <a:p>
          <a:endParaRPr lang="en-US"/>
        </a:p>
      </dgm:t>
    </dgm:pt>
    <dgm:pt modelId="{B6EC78B5-7F31-4AB9-90F3-EFD828380E69}" type="sibTrans" cxnId="{981F1D98-D884-40BD-BDE1-2DBF514A1575}">
      <dgm:prSet/>
      <dgm:spPr/>
      <dgm:t>
        <a:bodyPr/>
        <a:lstStyle/>
        <a:p>
          <a:endParaRPr lang="en-US"/>
        </a:p>
      </dgm:t>
    </dgm:pt>
    <dgm:pt modelId="{82BE8ACF-8851-4240-A004-C37B14850845}">
      <dgm:prSet custT="1"/>
      <dgm:spPr/>
      <dgm:t>
        <a:bodyPr/>
        <a:lstStyle/>
        <a:p>
          <a:pPr rtl="0"/>
          <a:r>
            <a:rPr lang="en-US" sz="1800" dirty="0" smtClean="0"/>
            <a:t>States/DC - Submit Phase II WIPs</a:t>
          </a:r>
          <a:endParaRPr lang="en-US" sz="1800" dirty="0">
            <a:solidFill>
              <a:srgbClr val="FF0000"/>
            </a:solidFill>
          </a:endParaRPr>
        </a:p>
      </dgm:t>
    </dgm:pt>
    <dgm:pt modelId="{21DEC981-15C3-42EE-998A-746FD3B8B57E}" type="parTrans" cxnId="{E7930554-C2A1-4452-B8D4-7D444B4CB7C8}">
      <dgm:prSet/>
      <dgm:spPr/>
      <dgm:t>
        <a:bodyPr/>
        <a:lstStyle/>
        <a:p>
          <a:endParaRPr lang="en-US"/>
        </a:p>
      </dgm:t>
    </dgm:pt>
    <dgm:pt modelId="{B6B4F564-8328-4F0B-B1A7-A03C68090E49}" type="sibTrans" cxnId="{E7930554-C2A1-4452-B8D4-7D444B4CB7C8}">
      <dgm:prSet/>
      <dgm:spPr/>
      <dgm:t>
        <a:bodyPr/>
        <a:lstStyle/>
        <a:p>
          <a:endParaRPr lang="en-US"/>
        </a:p>
      </dgm:t>
    </dgm:pt>
    <dgm:pt modelId="{56648309-CDA5-42D9-8056-E363161F88E0}">
      <dgm:prSet custT="1"/>
      <dgm:spPr/>
      <dgm:t>
        <a:bodyPr/>
        <a:lstStyle/>
        <a:p>
          <a:pPr rtl="0"/>
          <a:r>
            <a:rPr lang="en-US" sz="2800" dirty="0" smtClean="0"/>
            <a:t>Step 3 – 2017</a:t>
          </a:r>
          <a:endParaRPr lang="en-US" sz="2800" dirty="0"/>
        </a:p>
      </dgm:t>
    </dgm:pt>
    <dgm:pt modelId="{06AB7054-DE06-48FF-BB45-20C7483DAD92}" type="parTrans" cxnId="{B9948E36-8B4B-4E11-BA68-82BE9B56BE32}">
      <dgm:prSet/>
      <dgm:spPr/>
      <dgm:t>
        <a:bodyPr/>
        <a:lstStyle/>
        <a:p>
          <a:endParaRPr lang="en-US"/>
        </a:p>
      </dgm:t>
    </dgm:pt>
    <dgm:pt modelId="{BB7C4361-97D7-4AC4-A0C5-06ACC7DC4623}" type="sibTrans" cxnId="{B9948E36-8B4B-4E11-BA68-82BE9B56BE32}">
      <dgm:prSet/>
      <dgm:spPr/>
      <dgm:t>
        <a:bodyPr/>
        <a:lstStyle/>
        <a:p>
          <a:endParaRPr lang="en-US"/>
        </a:p>
      </dgm:t>
    </dgm:pt>
    <dgm:pt modelId="{F5A09551-2DA1-4141-8004-C89FDCC73330}">
      <dgm:prSet custT="1"/>
      <dgm:spPr/>
      <dgm:t>
        <a:bodyPr/>
        <a:lstStyle/>
        <a:p>
          <a:pPr rtl="0"/>
          <a:r>
            <a:rPr lang="en-US" sz="1800" dirty="0" smtClean="0"/>
            <a:t>States/DC - Submit Phase III WIPs</a:t>
          </a:r>
          <a:endParaRPr lang="en-US" sz="1800" dirty="0"/>
        </a:p>
      </dgm:t>
    </dgm:pt>
    <dgm:pt modelId="{C83A764F-6921-4D7C-99D8-10E559C43C17}" type="parTrans" cxnId="{E90B7615-0D29-4079-B7C5-09D9AD620FDF}">
      <dgm:prSet/>
      <dgm:spPr/>
      <dgm:t>
        <a:bodyPr/>
        <a:lstStyle/>
        <a:p>
          <a:endParaRPr lang="en-US"/>
        </a:p>
      </dgm:t>
    </dgm:pt>
    <dgm:pt modelId="{E5034A73-396E-447B-9DB5-F6C24B7600B6}" type="sibTrans" cxnId="{E90B7615-0D29-4079-B7C5-09D9AD620FDF}">
      <dgm:prSet/>
      <dgm:spPr/>
      <dgm:t>
        <a:bodyPr/>
        <a:lstStyle/>
        <a:p>
          <a:endParaRPr lang="en-US"/>
        </a:p>
      </dgm:t>
    </dgm:pt>
    <dgm:pt modelId="{FA02D54C-0EFC-4313-884C-8B483920B8FE}">
      <dgm:prSet custT="1"/>
      <dgm:spPr/>
      <dgm:t>
        <a:bodyPr/>
        <a:lstStyle/>
        <a:p>
          <a:pPr rtl="0"/>
          <a:r>
            <a:rPr lang="en-US" sz="1800" dirty="0" smtClean="0"/>
            <a:t>EPA - Modifies TMDL s(if necessary)</a:t>
          </a:r>
          <a:endParaRPr lang="en-US" sz="1800" dirty="0"/>
        </a:p>
      </dgm:t>
    </dgm:pt>
    <dgm:pt modelId="{E2E24751-FE5B-4CE8-9BE9-ABFFAA51B5D9}" type="parTrans" cxnId="{BB1F55AF-FE1A-413E-8AAC-A192531453B6}">
      <dgm:prSet/>
      <dgm:spPr/>
      <dgm:t>
        <a:bodyPr/>
        <a:lstStyle/>
        <a:p>
          <a:endParaRPr lang="en-US"/>
        </a:p>
      </dgm:t>
    </dgm:pt>
    <dgm:pt modelId="{FCF9406D-FEAC-4EBE-83DD-EA8DD0951311}" type="sibTrans" cxnId="{BB1F55AF-FE1A-413E-8AAC-A192531453B6}">
      <dgm:prSet/>
      <dgm:spPr/>
      <dgm:t>
        <a:bodyPr/>
        <a:lstStyle/>
        <a:p>
          <a:endParaRPr lang="en-US"/>
        </a:p>
      </dgm:t>
    </dgm:pt>
    <dgm:pt modelId="{F7BEFFF1-BA15-450C-A546-9507BD657A9A}">
      <dgm:prSet/>
      <dgm:spPr/>
      <dgm:t>
        <a:bodyPr/>
        <a:lstStyle/>
        <a:p>
          <a:pPr rtl="0"/>
          <a:endParaRPr lang="en-US" sz="2000" dirty="0"/>
        </a:p>
      </dgm:t>
    </dgm:pt>
    <dgm:pt modelId="{E13CBDEB-D5F7-4240-B09F-D9FAC8BB8348}" type="parTrans" cxnId="{915A5517-20FF-4B8F-A297-DAB92401699F}">
      <dgm:prSet/>
      <dgm:spPr/>
      <dgm:t>
        <a:bodyPr/>
        <a:lstStyle/>
        <a:p>
          <a:endParaRPr lang="en-US"/>
        </a:p>
      </dgm:t>
    </dgm:pt>
    <dgm:pt modelId="{987E9528-C2BC-44B2-A113-D3EA4A853D2A}" type="sibTrans" cxnId="{915A5517-20FF-4B8F-A297-DAB92401699F}">
      <dgm:prSet/>
      <dgm:spPr/>
      <dgm:t>
        <a:bodyPr/>
        <a:lstStyle/>
        <a:p>
          <a:endParaRPr lang="en-US"/>
        </a:p>
      </dgm:t>
    </dgm:pt>
    <dgm:pt modelId="{3CB96141-397A-458D-B467-4171C0965E3C}">
      <dgm:prSet custT="1"/>
      <dgm:spPr/>
      <dgm:t>
        <a:bodyPr/>
        <a:lstStyle/>
        <a:p>
          <a:pPr rtl="0"/>
          <a:r>
            <a:rPr lang="en-US" sz="1800" dirty="0" smtClean="0">
              <a:solidFill>
                <a:srgbClr val="FF0000"/>
              </a:solidFill>
            </a:rPr>
            <a:t>Local scale details?</a:t>
          </a:r>
          <a:endParaRPr lang="en-US" sz="1800" dirty="0">
            <a:solidFill>
              <a:srgbClr val="FF0000"/>
            </a:solidFill>
          </a:endParaRPr>
        </a:p>
      </dgm:t>
    </dgm:pt>
    <dgm:pt modelId="{F601F303-0FC5-4B13-9B81-260CE534A16C}" type="parTrans" cxnId="{45FBF25A-9988-4464-9F8D-76C3FA8E2BB3}">
      <dgm:prSet/>
      <dgm:spPr/>
      <dgm:t>
        <a:bodyPr/>
        <a:lstStyle/>
        <a:p>
          <a:endParaRPr lang="en-US"/>
        </a:p>
      </dgm:t>
    </dgm:pt>
    <dgm:pt modelId="{CFE2636E-1BBC-4EAB-BD8A-A13768E6035F}" type="sibTrans" cxnId="{45FBF25A-9988-4464-9F8D-76C3FA8E2BB3}">
      <dgm:prSet/>
      <dgm:spPr/>
      <dgm:t>
        <a:bodyPr/>
        <a:lstStyle/>
        <a:p>
          <a:endParaRPr lang="en-US"/>
        </a:p>
      </dgm:t>
    </dgm:pt>
    <dgm:pt modelId="{F18365FC-69D5-47F6-AEB4-8F321032895F}">
      <dgm:prSet custT="1"/>
      <dgm:spPr/>
      <dgm:t>
        <a:bodyPr/>
        <a:lstStyle/>
        <a:p>
          <a:pPr rtl="0"/>
          <a:r>
            <a:rPr lang="en-US" sz="1800" dirty="0" smtClean="0">
              <a:solidFill>
                <a:srgbClr val="FF0000"/>
              </a:solidFill>
            </a:rPr>
            <a:t>Use Reserve to address WSM changes?</a:t>
          </a:r>
          <a:endParaRPr lang="en-US" sz="1800" dirty="0">
            <a:solidFill>
              <a:srgbClr val="FF0000"/>
            </a:solidFill>
          </a:endParaRPr>
        </a:p>
      </dgm:t>
    </dgm:pt>
    <dgm:pt modelId="{580F66B7-867F-4F8C-8A1A-54D95C952F74}" type="parTrans" cxnId="{2ABA4091-8EB6-4624-843F-4ACC15446DE4}">
      <dgm:prSet/>
      <dgm:spPr/>
      <dgm:t>
        <a:bodyPr/>
        <a:lstStyle/>
        <a:p>
          <a:endParaRPr lang="en-US"/>
        </a:p>
      </dgm:t>
    </dgm:pt>
    <dgm:pt modelId="{0F17032C-7280-4503-B39A-E330585B8805}" type="sibTrans" cxnId="{2ABA4091-8EB6-4624-843F-4ACC15446DE4}">
      <dgm:prSet/>
      <dgm:spPr/>
      <dgm:t>
        <a:bodyPr/>
        <a:lstStyle/>
        <a:p>
          <a:endParaRPr lang="en-US"/>
        </a:p>
      </dgm:t>
    </dgm:pt>
    <dgm:pt modelId="{6B6C668C-CAB3-4CF1-9484-904597C61B79}">
      <dgm:prSet custT="1"/>
      <dgm:spPr/>
      <dgm:t>
        <a:bodyPr/>
        <a:lstStyle/>
        <a:p>
          <a:pPr rtl="0"/>
          <a:r>
            <a:rPr lang="en-US" sz="1800" dirty="0" smtClean="0"/>
            <a:t>Targets (11/3/09)</a:t>
          </a:r>
          <a:endParaRPr lang="en-US" sz="1800" dirty="0"/>
        </a:p>
      </dgm:t>
    </dgm:pt>
    <dgm:pt modelId="{90C699DC-11D8-43B2-A031-5E66DCE55AB7}" type="parTrans" cxnId="{B105B96A-093F-413D-B135-D4730CC35BE3}">
      <dgm:prSet/>
      <dgm:spPr/>
      <dgm:t>
        <a:bodyPr/>
        <a:lstStyle/>
        <a:p>
          <a:endParaRPr lang="en-US"/>
        </a:p>
      </dgm:t>
    </dgm:pt>
    <dgm:pt modelId="{D72EE856-E911-4869-82C7-AE3AD3F07C93}" type="sibTrans" cxnId="{B105B96A-093F-413D-B135-D4730CC35BE3}">
      <dgm:prSet/>
      <dgm:spPr/>
      <dgm:t>
        <a:bodyPr/>
        <a:lstStyle/>
        <a:p>
          <a:endParaRPr lang="en-US"/>
        </a:p>
      </dgm:t>
    </dgm:pt>
    <dgm:pt modelId="{5F9DD979-F3F1-41EC-9B1C-E27AAFBCAF81}">
      <dgm:prSet custT="1"/>
      <dgm:spPr/>
      <dgm:t>
        <a:bodyPr/>
        <a:lstStyle/>
        <a:p>
          <a:pPr rtl="0"/>
          <a:r>
            <a:rPr lang="en-US" sz="1800" dirty="0" smtClean="0">
              <a:solidFill>
                <a:srgbClr val="FF0000"/>
              </a:solidFill>
            </a:rPr>
            <a:t>Draft Allocations  &amp; Reserve (5%) (7/1/10)</a:t>
          </a:r>
          <a:endParaRPr lang="en-US" sz="1800" dirty="0">
            <a:solidFill>
              <a:srgbClr val="FF0000"/>
            </a:solidFill>
          </a:endParaRPr>
        </a:p>
      </dgm:t>
    </dgm:pt>
    <dgm:pt modelId="{706012FD-7E89-4BC1-A274-31B5D5F8E693}" type="parTrans" cxnId="{9539C58F-F695-40E3-B6AA-061D7B62AA5F}">
      <dgm:prSet/>
      <dgm:spPr/>
      <dgm:t>
        <a:bodyPr/>
        <a:lstStyle/>
        <a:p>
          <a:endParaRPr lang="en-US"/>
        </a:p>
      </dgm:t>
    </dgm:pt>
    <dgm:pt modelId="{8DC47A88-7B4E-4A08-AC58-594AE0AD7AC5}" type="sibTrans" cxnId="{9539C58F-F695-40E3-B6AA-061D7B62AA5F}">
      <dgm:prSet/>
      <dgm:spPr/>
      <dgm:t>
        <a:bodyPr/>
        <a:lstStyle/>
        <a:p>
          <a:endParaRPr lang="en-US"/>
        </a:p>
      </dgm:t>
    </dgm:pt>
    <dgm:pt modelId="{F990D6B7-6E36-441E-A2E5-D703AEE7010C}">
      <dgm:prSet custT="1"/>
      <dgm:spPr/>
      <dgm:t>
        <a:bodyPr/>
        <a:lstStyle/>
        <a:p>
          <a:pPr rtl="0"/>
          <a:r>
            <a:rPr lang="en-US" sz="1800" dirty="0" smtClean="0"/>
            <a:t>States/DC - Develop </a:t>
          </a:r>
          <a:r>
            <a:rPr lang="en-US" sz="1800" dirty="0" smtClean="0">
              <a:solidFill>
                <a:schemeClr val="tx1"/>
              </a:solidFill>
            </a:rPr>
            <a:t>Phase I </a:t>
          </a:r>
          <a:r>
            <a:rPr lang="en-US" sz="1800" dirty="0" smtClean="0"/>
            <a:t>WIPS</a:t>
          </a:r>
          <a:r>
            <a:rPr lang="en-US" sz="1800" dirty="0" smtClean="0">
              <a:solidFill>
                <a:srgbClr val="FF0000"/>
              </a:solidFill>
            </a:rPr>
            <a:t> (#??)</a:t>
          </a:r>
          <a:endParaRPr lang="en-US" sz="1800" dirty="0"/>
        </a:p>
      </dgm:t>
    </dgm:pt>
    <dgm:pt modelId="{5032D75C-5D25-4A0F-B990-7A7CB69A3F95}" type="parTrans" cxnId="{53CD1953-1816-45C3-BF5D-61FB14A7F805}">
      <dgm:prSet/>
      <dgm:spPr/>
      <dgm:t>
        <a:bodyPr/>
        <a:lstStyle/>
        <a:p>
          <a:endParaRPr lang="en-US"/>
        </a:p>
      </dgm:t>
    </dgm:pt>
    <dgm:pt modelId="{57B1C63D-44B6-41D1-B83F-1FFB13DACC94}" type="sibTrans" cxnId="{53CD1953-1816-45C3-BF5D-61FB14A7F805}">
      <dgm:prSet/>
      <dgm:spPr/>
      <dgm:t>
        <a:bodyPr/>
        <a:lstStyle/>
        <a:p>
          <a:endParaRPr lang="en-US"/>
        </a:p>
      </dgm:t>
    </dgm:pt>
    <dgm:pt modelId="{71E19B89-6967-4D4A-8E11-76AB036A260F}">
      <dgm:prSet custT="1"/>
      <dgm:spPr/>
      <dgm:t>
        <a:bodyPr/>
        <a:lstStyle/>
        <a:p>
          <a:pPr rtl="0"/>
          <a:r>
            <a:rPr lang="en-US" sz="1800" dirty="0" smtClean="0">
              <a:solidFill>
                <a:srgbClr val="FF0000"/>
              </a:solidFill>
            </a:rPr>
            <a:t>60% Implementation Goal</a:t>
          </a:r>
          <a:endParaRPr lang="en-US" sz="1800" dirty="0">
            <a:solidFill>
              <a:srgbClr val="FF0000"/>
            </a:solidFill>
          </a:endParaRPr>
        </a:p>
      </dgm:t>
    </dgm:pt>
    <dgm:pt modelId="{47A0289C-FEBF-4FE5-92A5-14B926162212}" type="parTrans" cxnId="{F22ED2E2-47E0-46BA-A2D7-BBC79FCA731F}">
      <dgm:prSet/>
      <dgm:spPr/>
      <dgm:t>
        <a:bodyPr/>
        <a:lstStyle/>
        <a:p>
          <a:endParaRPr lang="en-US"/>
        </a:p>
      </dgm:t>
    </dgm:pt>
    <dgm:pt modelId="{58EC51CF-018E-4FFC-8226-E1D085CC2F95}" type="sibTrans" cxnId="{F22ED2E2-47E0-46BA-A2D7-BBC79FCA731F}">
      <dgm:prSet/>
      <dgm:spPr/>
      <dgm:t>
        <a:bodyPr/>
        <a:lstStyle/>
        <a:p>
          <a:endParaRPr lang="en-US"/>
        </a:p>
      </dgm:t>
    </dgm:pt>
    <dgm:pt modelId="{FB0502BC-CB09-4269-AFBD-B19C0C29C084}" type="pres">
      <dgm:prSet presAssocID="{9C18FA5D-3268-49B8-A1AB-F2F4741312BF}" presName="Name0" presStyleCnt="0">
        <dgm:presLayoutVars>
          <dgm:dir/>
          <dgm:animLvl val="lvl"/>
          <dgm:resizeHandles val="exact"/>
        </dgm:presLayoutVars>
      </dgm:prSet>
      <dgm:spPr/>
      <dgm:t>
        <a:bodyPr/>
        <a:lstStyle/>
        <a:p>
          <a:endParaRPr lang="en-US"/>
        </a:p>
      </dgm:t>
    </dgm:pt>
    <dgm:pt modelId="{4649B41C-2CBF-4305-8AB3-8E2884149CC3}" type="pres">
      <dgm:prSet presAssocID="{4DF3ADCB-56B2-45CA-8B21-3B564270CCA0}" presName="linNode" presStyleCnt="0"/>
      <dgm:spPr/>
    </dgm:pt>
    <dgm:pt modelId="{6761AE23-44B9-4729-A2BC-F223F0988A5D}" type="pres">
      <dgm:prSet presAssocID="{4DF3ADCB-56B2-45CA-8B21-3B564270CCA0}" presName="parentText" presStyleLbl="node1" presStyleIdx="0" presStyleCnt="3">
        <dgm:presLayoutVars>
          <dgm:chMax val="1"/>
          <dgm:bulletEnabled val="1"/>
        </dgm:presLayoutVars>
      </dgm:prSet>
      <dgm:spPr/>
      <dgm:t>
        <a:bodyPr/>
        <a:lstStyle/>
        <a:p>
          <a:endParaRPr lang="en-US"/>
        </a:p>
      </dgm:t>
    </dgm:pt>
    <dgm:pt modelId="{61588EAA-523F-487D-9FB1-A38B365D155B}" type="pres">
      <dgm:prSet presAssocID="{4DF3ADCB-56B2-45CA-8B21-3B564270CCA0}" presName="descendantText" presStyleLbl="alignAccFollowNode1" presStyleIdx="0" presStyleCnt="3" custScaleX="99653" custScaleY="125126">
        <dgm:presLayoutVars>
          <dgm:bulletEnabled val="1"/>
        </dgm:presLayoutVars>
      </dgm:prSet>
      <dgm:spPr/>
      <dgm:t>
        <a:bodyPr/>
        <a:lstStyle/>
        <a:p>
          <a:endParaRPr lang="en-US"/>
        </a:p>
      </dgm:t>
    </dgm:pt>
    <dgm:pt modelId="{1F2A12E6-A2CD-4112-8820-0FEB1D397ED3}" type="pres">
      <dgm:prSet presAssocID="{13A90EEB-9CF2-4E87-AAAD-13DCC720EC84}" presName="sp" presStyleCnt="0"/>
      <dgm:spPr/>
    </dgm:pt>
    <dgm:pt modelId="{02B1F37A-7303-4B58-BA14-59F743E2626B}" type="pres">
      <dgm:prSet presAssocID="{2A87A48C-1914-44F6-B090-E121FD40498B}" presName="linNode" presStyleCnt="0"/>
      <dgm:spPr/>
    </dgm:pt>
    <dgm:pt modelId="{EFF56551-3E65-4EB8-8D64-DB647F569007}" type="pres">
      <dgm:prSet presAssocID="{2A87A48C-1914-44F6-B090-E121FD40498B}" presName="parentText" presStyleLbl="node1" presStyleIdx="1" presStyleCnt="3">
        <dgm:presLayoutVars>
          <dgm:chMax val="1"/>
          <dgm:bulletEnabled val="1"/>
        </dgm:presLayoutVars>
      </dgm:prSet>
      <dgm:spPr/>
      <dgm:t>
        <a:bodyPr/>
        <a:lstStyle/>
        <a:p>
          <a:endParaRPr lang="en-US"/>
        </a:p>
      </dgm:t>
    </dgm:pt>
    <dgm:pt modelId="{FD74D556-2796-439B-8CC5-CAD95027E670}" type="pres">
      <dgm:prSet presAssocID="{2A87A48C-1914-44F6-B090-E121FD40498B}" presName="descendantText" presStyleLbl="alignAccFollowNode1" presStyleIdx="1" presStyleCnt="3" custScaleY="118392">
        <dgm:presLayoutVars>
          <dgm:bulletEnabled val="1"/>
        </dgm:presLayoutVars>
      </dgm:prSet>
      <dgm:spPr/>
      <dgm:t>
        <a:bodyPr/>
        <a:lstStyle/>
        <a:p>
          <a:endParaRPr lang="en-US"/>
        </a:p>
      </dgm:t>
    </dgm:pt>
    <dgm:pt modelId="{B3EBBFF3-E671-48B9-A861-4A50489D113D}" type="pres">
      <dgm:prSet presAssocID="{6031FE9C-8C5F-41D2-8389-934D1686543D}" presName="sp" presStyleCnt="0"/>
      <dgm:spPr/>
    </dgm:pt>
    <dgm:pt modelId="{B6067F8B-95B8-404C-95D6-013B97E6CB9A}" type="pres">
      <dgm:prSet presAssocID="{56648309-CDA5-42D9-8056-E363161F88E0}" presName="linNode" presStyleCnt="0"/>
      <dgm:spPr/>
    </dgm:pt>
    <dgm:pt modelId="{9E53A8A4-824B-4E99-963C-577C9824A313}" type="pres">
      <dgm:prSet presAssocID="{56648309-CDA5-42D9-8056-E363161F88E0}" presName="parentText" presStyleLbl="node1" presStyleIdx="2" presStyleCnt="3">
        <dgm:presLayoutVars>
          <dgm:chMax val="1"/>
          <dgm:bulletEnabled val="1"/>
        </dgm:presLayoutVars>
      </dgm:prSet>
      <dgm:spPr/>
      <dgm:t>
        <a:bodyPr/>
        <a:lstStyle/>
        <a:p>
          <a:endParaRPr lang="en-US"/>
        </a:p>
      </dgm:t>
    </dgm:pt>
    <dgm:pt modelId="{F0EB8B15-D792-4BF4-A6AD-429608889E03}" type="pres">
      <dgm:prSet presAssocID="{56648309-CDA5-42D9-8056-E363161F88E0}" presName="descendantText" presStyleLbl="alignAccFollowNode1" presStyleIdx="2" presStyleCnt="3">
        <dgm:presLayoutVars>
          <dgm:bulletEnabled val="1"/>
        </dgm:presLayoutVars>
      </dgm:prSet>
      <dgm:spPr/>
      <dgm:t>
        <a:bodyPr/>
        <a:lstStyle/>
        <a:p>
          <a:endParaRPr lang="en-US"/>
        </a:p>
      </dgm:t>
    </dgm:pt>
  </dgm:ptLst>
  <dgm:cxnLst>
    <dgm:cxn modelId="{0F1485CA-5CE5-46C6-BC01-499E510F6828}" type="presOf" srcId="{FA02D54C-0EFC-4313-884C-8B483920B8FE}" destId="{F0EB8B15-D792-4BF4-A6AD-429608889E03}" srcOrd="0" destOrd="2" presId="urn:microsoft.com/office/officeart/2005/8/layout/vList5"/>
    <dgm:cxn modelId="{C838969C-05BB-4CC3-88E7-877599709934}" type="presOf" srcId="{F7BEFFF1-BA15-450C-A546-9507BD657A9A}" destId="{F0EB8B15-D792-4BF4-A6AD-429608889E03}" srcOrd="0" destOrd="3" presId="urn:microsoft.com/office/officeart/2005/8/layout/vList5"/>
    <dgm:cxn modelId="{E90B7615-0D29-4079-B7C5-09D9AD620FDF}" srcId="{56648309-CDA5-42D9-8056-E363161F88E0}" destId="{F5A09551-2DA1-4141-8004-C89FDCC73330}" srcOrd="0" destOrd="0" parTransId="{C83A764F-6921-4D7C-99D8-10E559C43C17}" sibTransId="{E5034A73-396E-447B-9DB5-F6C24B7600B6}"/>
    <dgm:cxn modelId="{1A4A81A2-77F0-47A8-825C-528118F4D6BA}" srcId="{9C18FA5D-3268-49B8-A1AB-F2F4741312BF}" destId="{2A87A48C-1914-44F6-B090-E121FD40498B}" srcOrd="1" destOrd="0" parTransId="{E51DE9AC-CDF8-4E3A-A71C-2E1302841260}" sibTransId="{6031FE9C-8C5F-41D2-8389-934D1686543D}"/>
    <dgm:cxn modelId="{87317419-F3FE-4676-9D99-6039FE91D336}" type="presOf" srcId="{56648309-CDA5-42D9-8056-E363161F88E0}" destId="{9E53A8A4-824B-4E99-963C-577C9824A313}" srcOrd="0" destOrd="0" presId="urn:microsoft.com/office/officeart/2005/8/layout/vList5"/>
    <dgm:cxn modelId="{B9948E36-8B4B-4E11-BA68-82BE9B56BE32}" srcId="{9C18FA5D-3268-49B8-A1AB-F2F4741312BF}" destId="{56648309-CDA5-42D9-8056-E363161F88E0}" srcOrd="2" destOrd="0" parTransId="{06AB7054-DE06-48FF-BB45-20C7483DAD92}" sibTransId="{BB7C4361-97D7-4AC4-A0C5-06ACC7DC4623}"/>
    <dgm:cxn modelId="{3FA49DAF-5CEF-454D-99B8-1ECE28606251}" type="presOf" srcId="{9D98556B-31F4-4958-88BB-B941327A8AE4}" destId="{FD74D556-2796-439B-8CC5-CAD95027E670}" srcOrd="0" destOrd="0" presId="urn:microsoft.com/office/officeart/2005/8/layout/vList5"/>
    <dgm:cxn modelId="{2ABA4091-8EB6-4624-843F-4ACC15446DE4}" srcId="{82BE8ACF-8851-4240-A004-C37B14850845}" destId="{F18365FC-69D5-47F6-AEB4-8F321032895F}" srcOrd="1" destOrd="0" parTransId="{580F66B7-867F-4F8C-8A1A-54D95C952F74}" sibTransId="{0F17032C-7280-4503-B39A-E330585B8805}"/>
    <dgm:cxn modelId="{90732C4A-7B39-493B-ACBB-66242EFF8EDA}" type="presOf" srcId="{F990D6B7-6E36-441E-A2E5-D703AEE7010C}" destId="{61588EAA-523F-487D-9FB1-A38B365D155B}" srcOrd="0" destOrd="4" presId="urn:microsoft.com/office/officeart/2005/8/layout/vList5"/>
    <dgm:cxn modelId="{5E166370-DEFB-4527-A3B8-5C728E93120F}" srcId="{4DF3ADCB-56B2-45CA-8B21-3B564270CCA0}" destId="{DE7ED593-68D4-4B3F-87C1-88D6C7B2A903}" srcOrd="0" destOrd="0" parTransId="{CCCC23A5-98A9-45A0-8730-DC5FB26D98BA}" sibTransId="{83B46A4D-5605-4B83-8BE2-E0A2CBB16819}"/>
    <dgm:cxn modelId="{0B437D01-3275-4E23-9CDB-8DB1827B8904}" type="presOf" srcId="{82BE8ACF-8851-4240-A004-C37B14850845}" destId="{FD74D556-2796-439B-8CC5-CAD95027E670}" srcOrd="0" destOrd="1" presId="urn:microsoft.com/office/officeart/2005/8/layout/vList5"/>
    <dgm:cxn modelId="{A2E91CF3-772C-4178-B886-1ACF1741A4FB}" type="presOf" srcId="{2A87A48C-1914-44F6-B090-E121FD40498B}" destId="{EFF56551-3E65-4EB8-8D64-DB647F569007}" srcOrd="0" destOrd="0" presId="urn:microsoft.com/office/officeart/2005/8/layout/vList5"/>
    <dgm:cxn modelId="{9041F618-9F31-4B88-8755-26B0BA323507}" type="presOf" srcId="{61D786FD-35E1-4238-88D6-A14D36FC87EE}" destId="{61588EAA-523F-487D-9FB1-A38B365D155B}" srcOrd="0" destOrd="3" presId="urn:microsoft.com/office/officeart/2005/8/layout/vList5"/>
    <dgm:cxn modelId="{D1290B56-2347-49DC-963E-5BF92AFB4065}" type="presOf" srcId="{F18365FC-69D5-47F6-AEB4-8F321032895F}" destId="{FD74D556-2796-439B-8CC5-CAD95027E670}" srcOrd="0" destOrd="3" presId="urn:microsoft.com/office/officeart/2005/8/layout/vList5"/>
    <dgm:cxn modelId="{45FBF25A-9988-4464-9F8D-76C3FA8E2BB3}" srcId="{82BE8ACF-8851-4240-A004-C37B14850845}" destId="{3CB96141-397A-458D-B467-4171C0965E3C}" srcOrd="0" destOrd="0" parTransId="{F601F303-0FC5-4B13-9B81-260CE534A16C}" sibTransId="{CFE2636E-1BBC-4EAB-BD8A-A13768E6035F}"/>
    <dgm:cxn modelId="{F22ED2E2-47E0-46BA-A2D7-BBC79FCA731F}" srcId="{F5A09551-2DA1-4141-8004-C89FDCC73330}" destId="{71E19B89-6967-4D4A-8E11-76AB036A260F}" srcOrd="0" destOrd="0" parTransId="{47A0289C-FEBF-4FE5-92A5-14B926162212}" sibTransId="{58EC51CF-018E-4FFC-8226-E1D085CC2F95}"/>
    <dgm:cxn modelId="{915A5517-20FF-4B8F-A297-DAB92401699F}" srcId="{56648309-CDA5-42D9-8056-E363161F88E0}" destId="{F7BEFFF1-BA15-450C-A546-9507BD657A9A}" srcOrd="2" destOrd="0" parTransId="{E13CBDEB-D5F7-4240-B09F-D9FAC8BB8348}" sibTransId="{987E9528-C2BC-44B2-A113-D3EA4A853D2A}"/>
    <dgm:cxn modelId="{A77C8AD3-B993-44F7-BE05-1A75923B0022}" srcId="{9C18FA5D-3268-49B8-A1AB-F2F4741312BF}" destId="{4DF3ADCB-56B2-45CA-8B21-3B564270CCA0}" srcOrd="0" destOrd="0" parTransId="{442D400E-78F4-421F-84CA-2A132EF11A8C}" sibTransId="{13A90EEB-9CF2-4E87-AAAD-13DCC720EC84}"/>
    <dgm:cxn modelId="{1EF671D6-DB8E-4F21-9531-AD978974F03B}" type="presOf" srcId="{6B6C668C-CAB3-4CF1-9484-904597C61B79}" destId="{61588EAA-523F-487D-9FB1-A38B365D155B}" srcOrd="0" destOrd="1" presId="urn:microsoft.com/office/officeart/2005/8/layout/vList5"/>
    <dgm:cxn modelId="{53CD1953-1816-45C3-BF5D-61FB14A7F805}" srcId="{4DF3ADCB-56B2-45CA-8B21-3B564270CCA0}" destId="{F990D6B7-6E36-441E-A2E5-D703AEE7010C}" srcOrd="2" destOrd="0" parTransId="{5032D75C-5D25-4A0F-B990-7A7CB69A3F95}" sibTransId="{57B1C63D-44B6-41D1-B83F-1FFB13DACC94}"/>
    <dgm:cxn modelId="{BB1F55AF-FE1A-413E-8AAC-A192531453B6}" srcId="{56648309-CDA5-42D9-8056-E363161F88E0}" destId="{FA02D54C-0EFC-4313-884C-8B483920B8FE}" srcOrd="1" destOrd="0" parTransId="{E2E24751-FE5B-4CE8-9BE9-ABFFAA51B5D9}" sibTransId="{FCF9406D-FEAC-4EBE-83DD-EA8DD0951311}"/>
    <dgm:cxn modelId="{1906E964-93F8-46FA-A41B-31C2F3FF760A}" type="presOf" srcId="{F5A09551-2DA1-4141-8004-C89FDCC73330}" destId="{F0EB8B15-D792-4BF4-A6AD-429608889E03}" srcOrd="0" destOrd="0" presId="urn:microsoft.com/office/officeart/2005/8/layout/vList5"/>
    <dgm:cxn modelId="{047C4B8B-CE50-4757-B064-3A90A7B6AF96}" srcId="{4DF3ADCB-56B2-45CA-8B21-3B564270CCA0}" destId="{61D786FD-35E1-4238-88D6-A14D36FC87EE}" srcOrd="1" destOrd="0" parTransId="{FEE07499-95D8-427E-B821-CB40CF991757}" sibTransId="{F1E3A2AF-14AA-47A6-85B5-26A18C18AD71}"/>
    <dgm:cxn modelId="{0B7C285A-FB9F-4A1F-947E-04FA2C3C98F9}" type="presOf" srcId="{4DF3ADCB-56B2-45CA-8B21-3B564270CCA0}" destId="{6761AE23-44B9-4729-A2BC-F223F0988A5D}" srcOrd="0" destOrd="0" presId="urn:microsoft.com/office/officeart/2005/8/layout/vList5"/>
    <dgm:cxn modelId="{9539C58F-F695-40E3-B6AA-061D7B62AA5F}" srcId="{DE7ED593-68D4-4B3F-87C1-88D6C7B2A903}" destId="{5F9DD979-F3F1-41EC-9B1C-E27AAFBCAF81}" srcOrd="1" destOrd="0" parTransId="{706012FD-7E89-4BC1-A274-31B5D5F8E693}" sibTransId="{8DC47A88-7B4E-4A08-AC58-594AE0AD7AC5}"/>
    <dgm:cxn modelId="{981F1D98-D884-40BD-BDE1-2DBF514A1575}" srcId="{2A87A48C-1914-44F6-B090-E121FD40498B}" destId="{9D98556B-31F4-4958-88BB-B941327A8AE4}" srcOrd="0" destOrd="0" parTransId="{FEA63F99-3C2B-4AB1-8700-37098DF475EF}" sibTransId="{B6EC78B5-7F31-4AB9-90F3-EFD828380E69}"/>
    <dgm:cxn modelId="{20690B3B-2B2A-4174-A8D8-17FD9F2FEFF5}" type="presOf" srcId="{3CB96141-397A-458D-B467-4171C0965E3C}" destId="{FD74D556-2796-439B-8CC5-CAD95027E670}" srcOrd="0" destOrd="2" presId="urn:microsoft.com/office/officeart/2005/8/layout/vList5"/>
    <dgm:cxn modelId="{91FF24E3-AB4E-432E-B6C3-5AC87D9A983D}" type="presOf" srcId="{5F9DD979-F3F1-41EC-9B1C-E27AAFBCAF81}" destId="{61588EAA-523F-487D-9FB1-A38B365D155B}" srcOrd="0" destOrd="2" presId="urn:microsoft.com/office/officeart/2005/8/layout/vList5"/>
    <dgm:cxn modelId="{CA43E7B2-53D5-4C6C-AA20-F94F29AC5B77}" type="presOf" srcId="{71E19B89-6967-4D4A-8E11-76AB036A260F}" destId="{F0EB8B15-D792-4BF4-A6AD-429608889E03}" srcOrd="0" destOrd="1" presId="urn:microsoft.com/office/officeart/2005/8/layout/vList5"/>
    <dgm:cxn modelId="{E7930554-C2A1-4452-B8D4-7D444B4CB7C8}" srcId="{2A87A48C-1914-44F6-B090-E121FD40498B}" destId="{82BE8ACF-8851-4240-A004-C37B14850845}" srcOrd="1" destOrd="0" parTransId="{21DEC981-15C3-42EE-998A-746FD3B8B57E}" sibTransId="{B6B4F564-8328-4F0B-B1A7-A03C68090E49}"/>
    <dgm:cxn modelId="{3EDB96A6-9326-41EC-9CDB-0AA668CCCA6B}" type="presOf" srcId="{DE7ED593-68D4-4B3F-87C1-88D6C7B2A903}" destId="{61588EAA-523F-487D-9FB1-A38B365D155B}" srcOrd="0" destOrd="0" presId="urn:microsoft.com/office/officeart/2005/8/layout/vList5"/>
    <dgm:cxn modelId="{7F1E42AA-B35D-47B5-91AD-CF9BABB45913}" type="presOf" srcId="{9C18FA5D-3268-49B8-A1AB-F2F4741312BF}" destId="{FB0502BC-CB09-4269-AFBD-B19C0C29C084}" srcOrd="0" destOrd="0" presId="urn:microsoft.com/office/officeart/2005/8/layout/vList5"/>
    <dgm:cxn modelId="{B105B96A-093F-413D-B135-D4730CC35BE3}" srcId="{DE7ED593-68D4-4B3F-87C1-88D6C7B2A903}" destId="{6B6C668C-CAB3-4CF1-9484-904597C61B79}" srcOrd="0" destOrd="0" parTransId="{90C699DC-11D8-43B2-A031-5E66DCE55AB7}" sibTransId="{D72EE856-E911-4869-82C7-AE3AD3F07C93}"/>
    <dgm:cxn modelId="{F288C8DA-D28B-410E-AA5B-3A5766357A30}" type="presParOf" srcId="{FB0502BC-CB09-4269-AFBD-B19C0C29C084}" destId="{4649B41C-2CBF-4305-8AB3-8E2884149CC3}" srcOrd="0" destOrd="0" presId="urn:microsoft.com/office/officeart/2005/8/layout/vList5"/>
    <dgm:cxn modelId="{11BD2321-8910-448F-A9C7-69AA6CA1EAA0}" type="presParOf" srcId="{4649B41C-2CBF-4305-8AB3-8E2884149CC3}" destId="{6761AE23-44B9-4729-A2BC-F223F0988A5D}" srcOrd="0" destOrd="0" presId="urn:microsoft.com/office/officeart/2005/8/layout/vList5"/>
    <dgm:cxn modelId="{DC3D8658-3E62-4689-ADE3-8AC63270FBF1}" type="presParOf" srcId="{4649B41C-2CBF-4305-8AB3-8E2884149CC3}" destId="{61588EAA-523F-487D-9FB1-A38B365D155B}" srcOrd="1" destOrd="0" presId="urn:microsoft.com/office/officeart/2005/8/layout/vList5"/>
    <dgm:cxn modelId="{DEF0CC50-8DF5-4BFA-AD41-9B44E3FD56CA}" type="presParOf" srcId="{FB0502BC-CB09-4269-AFBD-B19C0C29C084}" destId="{1F2A12E6-A2CD-4112-8820-0FEB1D397ED3}" srcOrd="1" destOrd="0" presId="urn:microsoft.com/office/officeart/2005/8/layout/vList5"/>
    <dgm:cxn modelId="{2FCF9608-5774-49B6-B92F-9C72A5011394}" type="presParOf" srcId="{FB0502BC-CB09-4269-AFBD-B19C0C29C084}" destId="{02B1F37A-7303-4B58-BA14-59F743E2626B}" srcOrd="2" destOrd="0" presId="urn:microsoft.com/office/officeart/2005/8/layout/vList5"/>
    <dgm:cxn modelId="{CCC944F9-38A5-4847-8A52-7D2C89403180}" type="presParOf" srcId="{02B1F37A-7303-4B58-BA14-59F743E2626B}" destId="{EFF56551-3E65-4EB8-8D64-DB647F569007}" srcOrd="0" destOrd="0" presId="urn:microsoft.com/office/officeart/2005/8/layout/vList5"/>
    <dgm:cxn modelId="{E90F4A0D-B720-48BE-BBBA-F2E0A605DC3D}" type="presParOf" srcId="{02B1F37A-7303-4B58-BA14-59F743E2626B}" destId="{FD74D556-2796-439B-8CC5-CAD95027E670}" srcOrd="1" destOrd="0" presId="urn:microsoft.com/office/officeart/2005/8/layout/vList5"/>
    <dgm:cxn modelId="{A7F4F8D9-31B8-4050-A150-5AC12B28EE7C}" type="presParOf" srcId="{FB0502BC-CB09-4269-AFBD-B19C0C29C084}" destId="{B3EBBFF3-E671-48B9-A861-4A50489D113D}" srcOrd="3" destOrd="0" presId="urn:microsoft.com/office/officeart/2005/8/layout/vList5"/>
    <dgm:cxn modelId="{85ECD324-EAC4-411E-9550-B78A598A7F26}" type="presParOf" srcId="{FB0502BC-CB09-4269-AFBD-B19C0C29C084}" destId="{B6067F8B-95B8-404C-95D6-013B97E6CB9A}" srcOrd="4" destOrd="0" presId="urn:microsoft.com/office/officeart/2005/8/layout/vList5"/>
    <dgm:cxn modelId="{FA8BA1BC-60FB-4122-B1CD-A82F877008AA}" type="presParOf" srcId="{B6067F8B-95B8-404C-95D6-013B97E6CB9A}" destId="{9E53A8A4-824B-4E99-963C-577C9824A313}" srcOrd="0" destOrd="0" presId="urn:microsoft.com/office/officeart/2005/8/layout/vList5"/>
    <dgm:cxn modelId="{3EA72BE4-0764-4D6F-87FD-5644388E071A}" type="presParOf" srcId="{B6067F8B-95B8-404C-95D6-013B97E6CB9A}" destId="{F0EB8B15-D792-4BF4-A6AD-429608889E03}" srcOrd="1" destOrd="0" presId="urn:microsoft.com/office/officeart/2005/8/layout/vList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E2FE456-A128-48D0-896B-AF3E98D8F35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0F4CB898-0208-494E-8333-0A2FE5A5F07D}">
      <dgm:prSet custT="1"/>
      <dgm:spPr/>
      <dgm:t>
        <a:bodyPr/>
        <a:lstStyle/>
        <a:p>
          <a:pPr rtl="0"/>
          <a:r>
            <a:rPr lang="en-US" sz="1400" dirty="0" smtClean="0"/>
            <a:t>July 1 – EPA divides overall “pollution diet” for nitrogen and phosphorus among  States/DC </a:t>
          </a:r>
          <a:endParaRPr lang="en-US" sz="1400" dirty="0"/>
        </a:p>
      </dgm:t>
    </dgm:pt>
    <dgm:pt modelId="{6670EFC2-C4B2-4484-9F11-59697FA13F99}" type="parTrans" cxnId="{B389A05D-E640-4DD6-B0F0-5865570ED48A}">
      <dgm:prSet/>
      <dgm:spPr/>
      <dgm:t>
        <a:bodyPr/>
        <a:lstStyle/>
        <a:p>
          <a:endParaRPr lang="en-US"/>
        </a:p>
      </dgm:t>
    </dgm:pt>
    <dgm:pt modelId="{5E9978E2-2B9D-46EF-A710-9917E619191B}" type="sibTrans" cxnId="{B389A05D-E640-4DD6-B0F0-5865570ED48A}">
      <dgm:prSet/>
      <dgm:spPr/>
      <dgm:t>
        <a:bodyPr/>
        <a:lstStyle/>
        <a:p>
          <a:endParaRPr lang="en-US"/>
        </a:p>
      </dgm:t>
    </dgm:pt>
    <dgm:pt modelId="{974E7B79-F6C8-4A1A-BA0B-25EBAC8C1B57}">
      <dgm:prSet custT="1"/>
      <dgm:spPr/>
      <dgm:t>
        <a:bodyPr/>
        <a:lstStyle/>
        <a:p>
          <a:pPr rtl="0"/>
          <a:r>
            <a:rPr lang="en-US" sz="1400" dirty="0" smtClean="0"/>
            <a:t>August 15 – Sediment loads by state/basin determined  </a:t>
          </a:r>
          <a:r>
            <a:rPr lang="en-US" sz="1400" dirty="0" smtClean="0">
              <a:solidFill>
                <a:srgbClr val="FF0000"/>
              </a:solidFill>
            </a:rPr>
            <a:t>[Impact uncertain]</a:t>
          </a:r>
          <a:endParaRPr lang="en-US" sz="1400" dirty="0">
            <a:solidFill>
              <a:srgbClr val="FF0000"/>
            </a:solidFill>
          </a:endParaRPr>
        </a:p>
      </dgm:t>
    </dgm:pt>
    <dgm:pt modelId="{6956327D-480D-4851-A835-D39B221D13A8}" type="parTrans" cxnId="{E96EA428-8D21-4B9D-8D33-67F6EF7AB598}">
      <dgm:prSet/>
      <dgm:spPr/>
      <dgm:t>
        <a:bodyPr/>
        <a:lstStyle/>
        <a:p>
          <a:endParaRPr lang="en-US"/>
        </a:p>
      </dgm:t>
    </dgm:pt>
    <dgm:pt modelId="{6DE9E49F-279F-4831-B766-52D51537CA10}" type="sibTrans" cxnId="{E96EA428-8D21-4B9D-8D33-67F6EF7AB598}">
      <dgm:prSet/>
      <dgm:spPr/>
      <dgm:t>
        <a:bodyPr/>
        <a:lstStyle/>
        <a:p>
          <a:endParaRPr lang="en-US"/>
        </a:p>
      </dgm:t>
    </dgm:pt>
    <dgm:pt modelId="{8662A1E3-5E71-449A-80A0-DC3116C9BD7A}">
      <dgm:prSet custT="1"/>
      <dgm:spPr/>
      <dgm:t>
        <a:bodyPr/>
        <a:lstStyle/>
        <a:p>
          <a:pPr rtl="0"/>
          <a:r>
            <a:rPr lang="en-US" sz="1400" dirty="0" smtClean="0">
              <a:solidFill>
                <a:schemeClr val="bg1"/>
              </a:solidFill>
            </a:rPr>
            <a:t>September 1 – </a:t>
          </a:r>
          <a:r>
            <a:rPr lang="en-US" sz="1400" dirty="0" smtClean="0"/>
            <a:t>States and the District complete Draft Phase I Watershed Implementation Plans (WIPs).  </a:t>
          </a:r>
          <a:r>
            <a:rPr lang="en-US" sz="1400" dirty="0" smtClean="0">
              <a:solidFill>
                <a:schemeClr val="bg1"/>
              </a:solidFill>
            </a:rPr>
            <a:t>Dropped requirement for preliminary plans given delays  in producing Nutrient loads from Watershed Model.</a:t>
          </a:r>
          <a:endParaRPr lang="en-US" sz="1400" dirty="0">
            <a:solidFill>
              <a:schemeClr val="bg1"/>
            </a:solidFill>
          </a:endParaRPr>
        </a:p>
      </dgm:t>
    </dgm:pt>
    <dgm:pt modelId="{3FECB3B4-3BA1-4B07-9FDC-059A8CAF3745}" type="parTrans" cxnId="{9EA1B3D2-C514-49D3-A68E-B84F137A31FF}">
      <dgm:prSet/>
      <dgm:spPr/>
      <dgm:t>
        <a:bodyPr/>
        <a:lstStyle/>
        <a:p>
          <a:endParaRPr lang="en-US"/>
        </a:p>
      </dgm:t>
    </dgm:pt>
    <dgm:pt modelId="{ECB474D4-69AB-485B-90FB-4FCAC88B843D}" type="sibTrans" cxnId="{9EA1B3D2-C514-49D3-A68E-B84F137A31FF}">
      <dgm:prSet/>
      <dgm:spPr/>
      <dgm:t>
        <a:bodyPr/>
        <a:lstStyle/>
        <a:p>
          <a:endParaRPr lang="en-US"/>
        </a:p>
      </dgm:t>
    </dgm:pt>
    <dgm:pt modelId="{2E1CB055-CDDA-4FC8-987E-FF421BEAC022}">
      <dgm:prSet custT="1"/>
      <dgm:spPr/>
      <dgm:t>
        <a:bodyPr/>
        <a:lstStyle/>
        <a:p>
          <a:pPr rtl="0"/>
          <a:r>
            <a:rPr lang="en-US" sz="1400" dirty="0" smtClean="0"/>
            <a:t>TBA – Draft Bay TMDL developed and offered for public comment </a:t>
          </a:r>
          <a:r>
            <a:rPr lang="en-US" sz="1400" dirty="0" smtClean="0">
              <a:solidFill>
                <a:srgbClr val="FF0000"/>
              </a:solidFill>
            </a:rPr>
            <a:t>[45 –Days].  </a:t>
          </a:r>
          <a:r>
            <a:rPr lang="en-US" sz="1400" dirty="0" smtClean="0"/>
            <a:t>Continuation of regular outreach:</a:t>
          </a:r>
          <a:endParaRPr lang="en-US" sz="1400" dirty="0"/>
        </a:p>
      </dgm:t>
    </dgm:pt>
    <dgm:pt modelId="{8A14CD78-6811-43EB-AD7D-FE140E746662}" type="parTrans" cxnId="{E7D6DBA7-153D-4288-AAA7-761B93F4D889}">
      <dgm:prSet/>
      <dgm:spPr/>
      <dgm:t>
        <a:bodyPr/>
        <a:lstStyle/>
        <a:p>
          <a:endParaRPr lang="en-US"/>
        </a:p>
      </dgm:t>
    </dgm:pt>
    <dgm:pt modelId="{4A7E544A-B16C-41AD-A865-A17A195AB1AC}" type="sibTrans" cxnId="{E7D6DBA7-153D-4288-AAA7-761B93F4D889}">
      <dgm:prSet/>
      <dgm:spPr/>
      <dgm:t>
        <a:bodyPr/>
        <a:lstStyle/>
        <a:p>
          <a:endParaRPr lang="en-US"/>
        </a:p>
      </dgm:t>
    </dgm:pt>
    <dgm:pt modelId="{9C0F3E03-535D-4EAA-B6AF-FD414660DCFD}">
      <dgm:prSet custT="1"/>
      <dgm:spPr/>
      <dgm:t>
        <a:bodyPr/>
        <a:lstStyle/>
        <a:p>
          <a:pPr rtl="0"/>
          <a:r>
            <a:rPr lang="en-US" sz="1200" dirty="0" smtClean="0"/>
            <a:t>State stakeholder meetings</a:t>
          </a:r>
          <a:endParaRPr lang="en-US" sz="1200" dirty="0"/>
        </a:p>
      </dgm:t>
    </dgm:pt>
    <dgm:pt modelId="{6ABF0C54-1065-4CB3-ADB6-27E30B7022AC}" type="parTrans" cxnId="{C081391C-DA87-4A3A-AED1-FB481E59AD16}">
      <dgm:prSet/>
      <dgm:spPr/>
      <dgm:t>
        <a:bodyPr/>
        <a:lstStyle/>
        <a:p>
          <a:endParaRPr lang="en-US"/>
        </a:p>
      </dgm:t>
    </dgm:pt>
    <dgm:pt modelId="{0B0C0876-15AC-4252-8324-0916473DEAB1}" type="sibTrans" cxnId="{C081391C-DA87-4A3A-AED1-FB481E59AD16}">
      <dgm:prSet/>
      <dgm:spPr/>
      <dgm:t>
        <a:bodyPr/>
        <a:lstStyle/>
        <a:p>
          <a:endParaRPr lang="en-US"/>
        </a:p>
      </dgm:t>
    </dgm:pt>
    <dgm:pt modelId="{AE90C6DF-B754-440A-8A49-3D27200DD064}">
      <dgm:prSet custT="1"/>
      <dgm:spPr/>
      <dgm:t>
        <a:bodyPr/>
        <a:lstStyle/>
        <a:p>
          <a:pPr rtl="0"/>
          <a:r>
            <a:rPr lang="en-US" sz="1200" dirty="0" smtClean="0"/>
            <a:t>Monthly webinars</a:t>
          </a:r>
          <a:endParaRPr lang="en-US" sz="1200" dirty="0"/>
        </a:p>
      </dgm:t>
    </dgm:pt>
    <dgm:pt modelId="{068DC59C-334E-4935-BAE9-B35D7666EF1A}" type="parTrans" cxnId="{D8540420-DD8B-4E67-A30C-9DA46A894609}">
      <dgm:prSet/>
      <dgm:spPr/>
      <dgm:t>
        <a:bodyPr/>
        <a:lstStyle/>
        <a:p>
          <a:endParaRPr lang="en-US"/>
        </a:p>
      </dgm:t>
    </dgm:pt>
    <dgm:pt modelId="{6C1DE211-047A-4D5C-BA9B-33B01709CA26}" type="sibTrans" cxnId="{D8540420-DD8B-4E67-A30C-9DA46A894609}">
      <dgm:prSet/>
      <dgm:spPr/>
      <dgm:t>
        <a:bodyPr/>
        <a:lstStyle/>
        <a:p>
          <a:endParaRPr lang="en-US"/>
        </a:p>
      </dgm:t>
    </dgm:pt>
    <dgm:pt modelId="{30C2C378-A150-423D-AEF2-A788FA742F78}">
      <dgm:prSet custT="1"/>
      <dgm:spPr/>
      <dgm:t>
        <a:bodyPr/>
        <a:lstStyle/>
        <a:p>
          <a:pPr rtl="0"/>
          <a:r>
            <a:rPr lang="en-US" sz="1400" dirty="0" smtClean="0"/>
            <a:t>November 29 – States and the District complete Final Phase I </a:t>
          </a:r>
          <a:r>
            <a:rPr lang="en-US" sz="1400" dirty="0" smtClean="0">
              <a:solidFill>
                <a:schemeClr val="bg1"/>
              </a:solidFill>
            </a:rPr>
            <a:t>WIPs - </a:t>
          </a:r>
          <a:r>
            <a:rPr lang="en-US" sz="1400" dirty="0" smtClean="0">
              <a:solidFill>
                <a:srgbClr val="FF0000"/>
              </a:solidFill>
            </a:rPr>
            <a:t>and how Growth is to be addressed.</a:t>
          </a:r>
          <a:endParaRPr lang="en-US" sz="1400" dirty="0">
            <a:solidFill>
              <a:srgbClr val="FF0000"/>
            </a:solidFill>
          </a:endParaRPr>
        </a:p>
      </dgm:t>
    </dgm:pt>
    <dgm:pt modelId="{1A007FE6-EA0A-4719-B125-4D26CFE1F9B5}" type="parTrans" cxnId="{E602D327-B6AB-4A75-B6B8-445406B82246}">
      <dgm:prSet/>
      <dgm:spPr/>
      <dgm:t>
        <a:bodyPr/>
        <a:lstStyle/>
        <a:p>
          <a:endParaRPr lang="en-US"/>
        </a:p>
      </dgm:t>
    </dgm:pt>
    <dgm:pt modelId="{7EAAA621-B13F-4F22-B58A-8FA2E5A939F5}" type="sibTrans" cxnId="{E602D327-B6AB-4A75-B6B8-445406B82246}">
      <dgm:prSet/>
      <dgm:spPr/>
      <dgm:t>
        <a:bodyPr/>
        <a:lstStyle/>
        <a:p>
          <a:endParaRPr lang="en-US"/>
        </a:p>
      </dgm:t>
    </dgm:pt>
    <dgm:pt modelId="{20DC4282-E350-4C2B-BDD2-A76342F7CC43}">
      <dgm:prSet custT="1"/>
      <dgm:spPr/>
      <dgm:t>
        <a:bodyPr/>
        <a:lstStyle/>
        <a:p>
          <a:pPr rtl="0"/>
          <a:r>
            <a:rPr lang="en-US" sz="1400" dirty="0" smtClean="0"/>
            <a:t>December 31 – EPA establishes the Bay TMDLs (92)</a:t>
          </a:r>
          <a:endParaRPr lang="en-US" sz="1400" dirty="0"/>
        </a:p>
      </dgm:t>
    </dgm:pt>
    <dgm:pt modelId="{0008329A-9622-4BA7-91CD-6C798BE54053}" type="parTrans" cxnId="{276E8257-9896-48B0-AACC-7A66A25B237C}">
      <dgm:prSet/>
      <dgm:spPr/>
      <dgm:t>
        <a:bodyPr/>
        <a:lstStyle/>
        <a:p>
          <a:endParaRPr lang="en-US"/>
        </a:p>
      </dgm:t>
    </dgm:pt>
    <dgm:pt modelId="{81E6B5A3-FA8E-4E0F-8D7F-627547E2031B}" type="sibTrans" cxnId="{276E8257-9896-48B0-AACC-7A66A25B237C}">
      <dgm:prSet/>
      <dgm:spPr/>
      <dgm:t>
        <a:bodyPr/>
        <a:lstStyle/>
        <a:p>
          <a:endParaRPr lang="en-US"/>
        </a:p>
      </dgm:t>
    </dgm:pt>
    <dgm:pt modelId="{19ADE16C-6E33-4A10-B2F6-5F4376660C34}">
      <dgm:prSet custT="1"/>
      <dgm:spPr/>
      <dgm:t>
        <a:bodyPr/>
        <a:lstStyle/>
        <a:p>
          <a:r>
            <a:rPr lang="en-US" sz="1400" dirty="0" smtClean="0">
              <a:solidFill>
                <a:srgbClr val="FF0000"/>
              </a:solidFill>
            </a:rPr>
            <a:t>Reserve is presumed to be unavailable to allocate in Phase I WIPs (i.e., not available until 2011 and Phase II WIPs issued).</a:t>
          </a:r>
          <a:endParaRPr lang="en-US" sz="1400" dirty="0">
            <a:solidFill>
              <a:srgbClr val="FF0000"/>
            </a:solidFill>
          </a:endParaRPr>
        </a:p>
      </dgm:t>
    </dgm:pt>
    <dgm:pt modelId="{ECE25013-F403-407C-B81B-66837A122767}" type="parTrans" cxnId="{C52217CF-88DD-4A47-B17F-4FFBA306DF28}">
      <dgm:prSet/>
      <dgm:spPr/>
      <dgm:t>
        <a:bodyPr/>
        <a:lstStyle/>
        <a:p>
          <a:endParaRPr lang="en-US"/>
        </a:p>
      </dgm:t>
    </dgm:pt>
    <dgm:pt modelId="{F1626E6B-F996-4090-959D-15D6F2A7D008}" type="sibTrans" cxnId="{C52217CF-88DD-4A47-B17F-4FFBA306DF28}">
      <dgm:prSet/>
      <dgm:spPr/>
      <dgm:t>
        <a:bodyPr/>
        <a:lstStyle/>
        <a:p>
          <a:endParaRPr lang="en-US"/>
        </a:p>
      </dgm:t>
    </dgm:pt>
    <dgm:pt modelId="{84DF0A83-CAE1-4926-AEBC-3C6EF7ADA3FC}">
      <dgm:prSet custT="1"/>
      <dgm:spPr/>
      <dgm:t>
        <a:bodyPr/>
        <a:lstStyle/>
        <a:p>
          <a:r>
            <a:rPr lang="en-US" sz="1400" dirty="0" smtClean="0">
              <a:solidFill>
                <a:srgbClr val="FF0000"/>
              </a:solidFill>
            </a:rPr>
            <a:t>Includes a ‘5% Reserve (to account for possible load shifts/additional reductions needed when WSM Phase 5.5 is issued).</a:t>
          </a:r>
          <a:endParaRPr lang="en-US" sz="1400" dirty="0">
            <a:solidFill>
              <a:srgbClr val="FF0000"/>
            </a:solidFill>
          </a:endParaRPr>
        </a:p>
      </dgm:t>
    </dgm:pt>
    <dgm:pt modelId="{55695E38-9554-425B-A163-A95BC26CF653}" type="parTrans" cxnId="{9A854359-20C4-447D-BCD3-FEA2A61167FB}">
      <dgm:prSet/>
      <dgm:spPr/>
      <dgm:t>
        <a:bodyPr/>
        <a:lstStyle/>
        <a:p>
          <a:endParaRPr lang="en-US"/>
        </a:p>
      </dgm:t>
    </dgm:pt>
    <dgm:pt modelId="{FED77754-0D26-410C-96C3-FF08918CD8C0}" type="sibTrans" cxnId="{9A854359-20C4-447D-BCD3-FEA2A61167FB}">
      <dgm:prSet/>
      <dgm:spPr/>
      <dgm:t>
        <a:bodyPr/>
        <a:lstStyle/>
        <a:p>
          <a:endParaRPr lang="en-US"/>
        </a:p>
      </dgm:t>
    </dgm:pt>
    <dgm:pt modelId="{833B924A-1481-48B1-A256-7C346F1F9FA1}">
      <dgm:prSet custT="1"/>
      <dgm:spPr/>
      <dgm:t>
        <a:bodyPr/>
        <a:lstStyle/>
        <a:p>
          <a:r>
            <a:rPr lang="en-US" sz="1400" dirty="0" smtClean="0">
              <a:solidFill>
                <a:srgbClr val="FF0000"/>
              </a:solidFill>
            </a:rPr>
            <a:t>Some segments required to go beyond E3 levels</a:t>
          </a:r>
          <a:endParaRPr lang="en-US" sz="1400" dirty="0">
            <a:solidFill>
              <a:srgbClr val="FF0000"/>
            </a:solidFill>
          </a:endParaRPr>
        </a:p>
      </dgm:t>
    </dgm:pt>
    <dgm:pt modelId="{43733143-6B87-4241-A532-6007BA994B30}" type="parTrans" cxnId="{D4F539ED-76B8-43CF-94FD-41ED999B9121}">
      <dgm:prSet/>
      <dgm:spPr/>
      <dgm:t>
        <a:bodyPr/>
        <a:lstStyle/>
        <a:p>
          <a:endParaRPr lang="en-US"/>
        </a:p>
      </dgm:t>
    </dgm:pt>
    <dgm:pt modelId="{A1D4C4B1-D3A2-40F9-9225-E6B85B49B146}" type="sibTrans" cxnId="{D4F539ED-76B8-43CF-94FD-41ED999B9121}">
      <dgm:prSet/>
      <dgm:spPr/>
      <dgm:t>
        <a:bodyPr/>
        <a:lstStyle/>
        <a:p>
          <a:endParaRPr lang="en-US"/>
        </a:p>
      </dgm:t>
    </dgm:pt>
    <dgm:pt modelId="{0C7246A1-822C-4744-9D4A-E21953A0B95B}" type="pres">
      <dgm:prSet presAssocID="{9E2FE456-A128-48D0-896B-AF3E98D8F353}" presName="linear" presStyleCnt="0">
        <dgm:presLayoutVars>
          <dgm:animLvl val="lvl"/>
          <dgm:resizeHandles val="exact"/>
        </dgm:presLayoutVars>
      </dgm:prSet>
      <dgm:spPr/>
      <dgm:t>
        <a:bodyPr/>
        <a:lstStyle/>
        <a:p>
          <a:endParaRPr lang="en-US"/>
        </a:p>
      </dgm:t>
    </dgm:pt>
    <dgm:pt modelId="{7A14E658-4984-4511-8D40-BC6B7546CCCF}" type="pres">
      <dgm:prSet presAssocID="{0F4CB898-0208-494E-8333-0A2FE5A5F07D}" presName="parentText" presStyleLbl="node1" presStyleIdx="0" presStyleCnt="6" custScaleY="73426">
        <dgm:presLayoutVars>
          <dgm:chMax val="0"/>
          <dgm:bulletEnabled val="1"/>
        </dgm:presLayoutVars>
      </dgm:prSet>
      <dgm:spPr/>
      <dgm:t>
        <a:bodyPr/>
        <a:lstStyle/>
        <a:p>
          <a:endParaRPr lang="en-US"/>
        </a:p>
      </dgm:t>
    </dgm:pt>
    <dgm:pt modelId="{546E8242-DEFB-433C-9CAB-BFC6E4A2F721}" type="pres">
      <dgm:prSet presAssocID="{0F4CB898-0208-494E-8333-0A2FE5A5F07D}" presName="childText" presStyleLbl="revTx" presStyleIdx="0" presStyleCnt="2">
        <dgm:presLayoutVars>
          <dgm:bulletEnabled val="1"/>
        </dgm:presLayoutVars>
      </dgm:prSet>
      <dgm:spPr/>
      <dgm:t>
        <a:bodyPr/>
        <a:lstStyle/>
        <a:p>
          <a:endParaRPr lang="en-US"/>
        </a:p>
      </dgm:t>
    </dgm:pt>
    <dgm:pt modelId="{840D9425-5F3A-4373-BE58-5658DCFC424E}" type="pres">
      <dgm:prSet presAssocID="{974E7B79-F6C8-4A1A-BA0B-25EBAC8C1B57}" presName="parentText" presStyleLbl="node1" presStyleIdx="1" presStyleCnt="6" custScaleY="59654" custLinFactNeighborX="-1852" custLinFactNeighborY="-28229">
        <dgm:presLayoutVars>
          <dgm:chMax val="0"/>
          <dgm:bulletEnabled val="1"/>
        </dgm:presLayoutVars>
      </dgm:prSet>
      <dgm:spPr/>
      <dgm:t>
        <a:bodyPr/>
        <a:lstStyle/>
        <a:p>
          <a:endParaRPr lang="en-US"/>
        </a:p>
      </dgm:t>
    </dgm:pt>
    <dgm:pt modelId="{AE43AB19-39DB-4EE8-BA32-2351153F108C}" type="pres">
      <dgm:prSet presAssocID="{6DE9E49F-279F-4831-B766-52D51537CA10}" presName="spacer" presStyleCnt="0"/>
      <dgm:spPr/>
    </dgm:pt>
    <dgm:pt modelId="{69551277-4E95-487F-A4EA-8AFE0B1553FF}" type="pres">
      <dgm:prSet presAssocID="{8662A1E3-5E71-449A-80A0-DC3116C9BD7A}" presName="parentText" presStyleLbl="node1" presStyleIdx="2" presStyleCnt="6" custScaleY="97203">
        <dgm:presLayoutVars>
          <dgm:chMax val="0"/>
          <dgm:bulletEnabled val="1"/>
        </dgm:presLayoutVars>
      </dgm:prSet>
      <dgm:spPr/>
      <dgm:t>
        <a:bodyPr/>
        <a:lstStyle/>
        <a:p>
          <a:endParaRPr lang="en-US"/>
        </a:p>
      </dgm:t>
    </dgm:pt>
    <dgm:pt modelId="{A09C10A0-C2FA-48D0-95FC-B2F4C3210163}" type="pres">
      <dgm:prSet presAssocID="{ECB474D4-69AB-485B-90FB-4FCAC88B843D}" presName="spacer" presStyleCnt="0"/>
      <dgm:spPr/>
    </dgm:pt>
    <dgm:pt modelId="{B3FF7675-CA51-4A79-92D3-2B5F9EBE6133}" type="pres">
      <dgm:prSet presAssocID="{2E1CB055-CDDA-4FC8-987E-FF421BEAC022}" presName="parentText" presStyleLbl="node1" presStyleIdx="3" presStyleCnt="6" custScaleY="74917">
        <dgm:presLayoutVars>
          <dgm:chMax val="0"/>
          <dgm:bulletEnabled val="1"/>
        </dgm:presLayoutVars>
      </dgm:prSet>
      <dgm:spPr/>
      <dgm:t>
        <a:bodyPr/>
        <a:lstStyle/>
        <a:p>
          <a:endParaRPr lang="en-US"/>
        </a:p>
      </dgm:t>
    </dgm:pt>
    <dgm:pt modelId="{29A2C7D9-3D79-4FF7-A3C9-05A28AF64B30}" type="pres">
      <dgm:prSet presAssocID="{2E1CB055-CDDA-4FC8-987E-FF421BEAC022}" presName="childText" presStyleLbl="revTx" presStyleIdx="1" presStyleCnt="2">
        <dgm:presLayoutVars>
          <dgm:bulletEnabled val="1"/>
        </dgm:presLayoutVars>
      </dgm:prSet>
      <dgm:spPr/>
      <dgm:t>
        <a:bodyPr/>
        <a:lstStyle/>
        <a:p>
          <a:endParaRPr lang="en-US"/>
        </a:p>
      </dgm:t>
    </dgm:pt>
    <dgm:pt modelId="{6EC9BA7F-AC91-4023-B7AB-D1B6647AA172}" type="pres">
      <dgm:prSet presAssocID="{30C2C378-A150-423D-AEF2-A788FA742F78}" presName="parentText" presStyleLbl="node1" presStyleIdx="4" presStyleCnt="6" custScaleY="47368">
        <dgm:presLayoutVars>
          <dgm:chMax val="0"/>
          <dgm:bulletEnabled val="1"/>
        </dgm:presLayoutVars>
      </dgm:prSet>
      <dgm:spPr/>
      <dgm:t>
        <a:bodyPr/>
        <a:lstStyle/>
        <a:p>
          <a:endParaRPr lang="en-US"/>
        </a:p>
      </dgm:t>
    </dgm:pt>
    <dgm:pt modelId="{1914B9C5-4BC4-4FD0-B744-B765D238280B}" type="pres">
      <dgm:prSet presAssocID="{7EAAA621-B13F-4F22-B58A-8FA2E5A939F5}" presName="spacer" presStyleCnt="0"/>
      <dgm:spPr/>
    </dgm:pt>
    <dgm:pt modelId="{DF554A20-03B3-4FF2-B2D9-D9CDE11DD3C5}" type="pres">
      <dgm:prSet presAssocID="{20DC4282-E350-4C2B-BDD2-A76342F7CC43}" presName="parentText" presStyleLbl="node1" presStyleIdx="5" presStyleCnt="6" custScaleY="59381">
        <dgm:presLayoutVars>
          <dgm:chMax val="0"/>
          <dgm:bulletEnabled val="1"/>
        </dgm:presLayoutVars>
      </dgm:prSet>
      <dgm:spPr/>
      <dgm:t>
        <a:bodyPr/>
        <a:lstStyle/>
        <a:p>
          <a:endParaRPr lang="en-US"/>
        </a:p>
      </dgm:t>
    </dgm:pt>
  </dgm:ptLst>
  <dgm:cxnLst>
    <dgm:cxn modelId="{9A854359-20C4-447D-BCD3-FEA2A61167FB}" srcId="{0F4CB898-0208-494E-8333-0A2FE5A5F07D}" destId="{84DF0A83-CAE1-4926-AEBC-3C6EF7ADA3FC}" srcOrd="0" destOrd="0" parTransId="{55695E38-9554-425B-A163-A95BC26CF653}" sibTransId="{FED77754-0D26-410C-96C3-FF08918CD8C0}"/>
    <dgm:cxn modelId="{E602D327-B6AB-4A75-B6B8-445406B82246}" srcId="{9E2FE456-A128-48D0-896B-AF3E98D8F353}" destId="{30C2C378-A150-423D-AEF2-A788FA742F78}" srcOrd="4" destOrd="0" parTransId="{1A007FE6-EA0A-4719-B125-4D26CFE1F9B5}" sibTransId="{7EAAA621-B13F-4F22-B58A-8FA2E5A939F5}"/>
    <dgm:cxn modelId="{04E8D6B6-69AA-4E03-AB7F-EBF0E5501776}" type="presOf" srcId="{19ADE16C-6E33-4A10-B2F6-5F4376660C34}" destId="{546E8242-DEFB-433C-9CAB-BFC6E4A2F721}" srcOrd="0" destOrd="1" presId="urn:microsoft.com/office/officeart/2005/8/layout/vList2"/>
    <dgm:cxn modelId="{9EA1B3D2-C514-49D3-A68E-B84F137A31FF}" srcId="{9E2FE456-A128-48D0-896B-AF3E98D8F353}" destId="{8662A1E3-5E71-449A-80A0-DC3116C9BD7A}" srcOrd="2" destOrd="0" parTransId="{3FECB3B4-3BA1-4B07-9FDC-059A8CAF3745}" sibTransId="{ECB474D4-69AB-485B-90FB-4FCAC88B843D}"/>
    <dgm:cxn modelId="{C081391C-DA87-4A3A-AED1-FB481E59AD16}" srcId="{2E1CB055-CDDA-4FC8-987E-FF421BEAC022}" destId="{9C0F3E03-535D-4EAA-B6AF-FD414660DCFD}" srcOrd="0" destOrd="0" parTransId="{6ABF0C54-1065-4CB3-ADB6-27E30B7022AC}" sibTransId="{0B0C0876-15AC-4252-8324-0916473DEAB1}"/>
    <dgm:cxn modelId="{960516A8-7685-4609-A723-938EEF4EEE1D}" type="presOf" srcId="{974E7B79-F6C8-4A1A-BA0B-25EBAC8C1B57}" destId="{840D9425-5F3A-4373-BE58-5658DCFC424E}" srcOrd="0" destOrd="0" presId="urn:microsoft.com/office/officeart/2005/8/layout/vList2"/>
    <dgm:cxn modelId="{E96EA428-8D21-4B9D-8D33-67F6EF7AB598}" srcId="{9E2FE456-A128-48D0-896B-AF3E98D8F353}" destId="{974E7B79-F6C8-4A1A-BA0B-25EBAC8C1B57}" srcOrd="1" destOrd="0" parTransId="{6956327D-480D-4851-A835-D39B221D13A8}" sibTransId="{6DE9E49F-279F-4831-B766-52D51537CA10}"/>
    <dgm:cxn modelId="{9B65D7A1-16E2-4D1F-9987-4A53B0B78857}" type="presOf" srcId="{AE90C6DF-B754-440A-8A49-3D27200DD064}" destId="{29A2C7D9-3D79-4FF7-A3C9-05A28AF64B30}" srcOrd="0" destOrd="1" presId="urn:microsoft.com/office/officeart/2005/8/layout/vList2"/>
    <dgm:cxn modelId="{158FA153-7F46-4072-95A7-2A8C95D6BE61}" type="presOf" srcId="{84DF0A83-CAE1-4926-AEBC-3C6EF7ADA3FC}" destId="{546E8242-DEFB-433C-9CAB-BFC6E4A2F721}" srcOrd="0" destOrd="0" presId="urn:microsoft.com/office/officeart/2005/8/layout/vList2"/>
    <dgm:cxn modelId="{B389A05D-E640-4DD6-B0F0-5865570ED48A}" srcId="{9E2FE456-A128-48D0-896B-AF3E98D8F353}" destId="{0F4CB898-0208-494E-8333-0A2FE5A5F07D}" srcOrd="0" destOrd="0" parTransId="{6670EFC2-C4B2-4484-9F11-59697FA13F99}" sibTransId="{5E9978E2-2B9D-46EF-A710-9917E619191B}"/>
    <dgm:cxn modelId="{276E8257-9896-48B0-AACC-7A66A25B237C}" srcId="{9E2FE456-A128-48D0-896B-AF3E98D8F353}" destId="{20DC4282-E350-4C2B-BDD2-A76342F7CC43}" srcOrd="5" destOrd="0" parTransId="{0008329A-9622-4BA7-91CD-6C798BE54053}" sibTransId="{81E6B5A3-FA8E-4E0F-8D7F-627547E2031B}"/>
    <dgm:cxn modelId="{7189DECD-F720-44CC-8D4E-3C55C0D00F87}" type="presOf" srcId="{8662A1E3-5E71-449A-80A0-DC3116C9BD7A}" destId="{69551277-4E95-487F-A4EA-8AFE0B1553FF}" srcOrd="0" destOrd="0" presId="urn:microsoft.com/office/officeart/2005/8/layout/vList2"/>
    <dgm:cxn modelId="{6886099D-C2C6-48AA-9BC8-CBE04D713E6F}" type="presOf" srcId="{0F4CB898-0208-494E-8333-0A2FE5A5F07D}" destId="{7A14E658-4984-4511-8D40-BC6B7546CCCF}" srcOrd="0" destOrd="0" presId="urn:microsoft.com/office/officeart/2005/8/layout/vList2"/>
    <dgm:cxn modelId="{C52217CF-88DD-4A47-B17F-4FFBA306DF28}" srcId="{0F4CB898-0208-494E-8333-0A2FE5A5F07D}" destId="{19ADE16C-6E33-4A10-B2F6-5F4376660C34}" srcOrd="1" destOrd="0" parTransId="{ECE25013-F403-407C-B81B-66837A122767}" sibTransId="{F1626E6B-F996-4090-959D-15D6F2A7D008}"/>
    <dgm:cxn modelId="{E7D6DBA7-153D-4288-AAA7-761B93F4D889}" srcId="{9E2FE456-A128-48D0-896B-AF3E98D8F353}" destId="{2E1CB055-CDDA-4FC8-987E-FF421BEAC022}" srcOrd="3" destOrd="0" parTransId="{8A14CD78-6811-43EB-AD7D-FE140E746662}" sibTransId="{4A7E544A-B16C-41AD-A865-A17A195AB1AC}"/>
    <dgm:cxn modelId="{19DE62B7-7BB5-4A73-B49A-74E3C4E1AC6E}" type="presOf" srcId="{20DC4282-E350-4C2B-BDD2-A76342F7CC43}" destId="{DF554A20-03B3-4FF2-B2D9-D9CDE11DD3C5}" srcOrd="0" destOrd="0" presId="urn:microsoft.com/office/officeart/2005/8/layout/vList2"/>
    <dgm:cxn modelId="{EBDBCFB4-1C64-4E13-A654-AF692E0561DD}" type="presOf" srcId="{30C2C378-A150-423D-AEF2-A788FA742F78}" destId="{6EC9BA7F-AC91-4023-B7AB-D1B6647AA172}" srcOrd="0" destOrd="0" presId="urn:microsoft.com/office/officeart/2005/8/layout/vList2"/>
    <dgm:cxn modelId="{7C5D36DB-6383-472C-B27B-87D5435A7474}" type="presOf" srcId="{833B924A-1481-48B1-A256-7C346F1F9FA1}" destId="{546E8242-DEFB-433C-9CAB-BFC6E4A2F721}" srcOrd="0" destOrd="2" presId="urn:microsoft.com/office/officeart/2005/8/layout/vList2"/>
    <dgm:cxn modelId="{220A8730-D309-449F-81EF-A8C6678497B5}" type="presOf" srcId="{9E2FE456-A128-48D0-896B-AF3E98D8F353}" destId="{0C7246A1-822C-4744-9D4A-E21953A0B95B}" srcOrd="0" destOrd="0" presId="urn:microsoft.com/office/officeart/2005/8/layout/vList2"/>
    <dgm:cxn modelId="{B228C077-D1C6-4B4E-8B27-79CF081D1F22}" type="presOf" srcId="{9C0F3E03-535D-4EAA-B6AF-FD414660DCFD}" destId="{29A2C7D9-3D79-4FF7-A3C9-05A28AF64B30}" srcOrd="0" destOrd="0" presId="urn:microsoft.com/office/officeart/2005/8/layout/vList2"/>
    <dgm:cxn modelId="{E07DBAFF-2FEA-40A9-9533-B6BBFDE68771}" type="presOf" srcId="{2E1CB055-CDDA-4FC8-987E-FF421BEAC022}" destId="{B3FF7675-CA51-4A79-92D3-2B5F9EBE6133}" srcOrd="0" destOrd="0" presId="urn:microsoft.com/office/officeart/2005/8/layout/vList2"/>
    <dgm:cxn modelId="{D8540420-DD8B-4E67-A30C-9DA46A894609}" srcId="{2E1CB055-CDDA-4FC8-987E-FF421BEAC022}" destId="{AE90C6DF-B754-440A-8A49-3D27200DD064}" srcOrd="1" destOrd="0" parTransId="{068DC59C-334E-4935-BAE9-B35D7666EF1A}" sibTransId="{6C1DE211-047A-4D5C-BA9B-33B01709CA26}"/>
    <dgm:cxn modelId="{D4F539ED-76B8-43CF-94FD-41ED999B9121}" srcId="{0F4CB898-0208-494E-8333-0A2FE5A5F07D}" destId="{833B924A-1481-48B1-A256-7C346F1F9FA1}" srcOrd="2" destOrd="0" parTransId="{43733143-6B87-4241-A532-6007BA994B30}" sibTransId="{A1D4C4B1-D3A2-40F9-9225-E6B85B49B146}"/>
    <dgm:cxn modelId="{CFD89801-37A9-4C1A-814C-F0D9CD7F84A8}" type="presParOf" srcId="{0C7246A1-822C-4744-9D4A-E21953A0B95B}" destId="{7A14E658-4984-4511-8D40-BC6B7546CCCF}" srcOrd="0" destOrd="0" presId="urn:microsoft.com/office/officeart/2005/8/layout/vList2"/>
    <dgm:cxn modelId="{9E4F9B9E-6B30-4633-BBE1-A61597F8CCCC}" type="presParOf" srcId="{0C7246A1-822C-4744-9D4A-E21953A0B95B}" destId="{546E8242-DEFB-433C-9CAB-BFC6E4A2F721}" srcOrd="1" destOrd="0" presId="urn:microsoft.com/office/officeart/2005/8/layout/vList2"/>
    <dgm:cxn modelId="{F4957D29-DBA5-4F92-805B-527205BA32C7}" type="presParOf" srcId="{0C7246A1-822C-4744-9D4A-E21953A0B95B}" destId="{840D9425-5F3A-4373-BE58-5658DCFC424E}" srcOrd="2" destOrd="0" presId="urn:microsoft.com/office/officeart/2005/8/layout/vList2"/>
    <dgm:cxn modelId="{1789D425-634E-49B9-B0A8-D36D8A36F5E5}" type="presParOf" srcId="{0C7246A1-822C-4744-9D4A-E21953A0B95B}" destId="{AE43AB19-39DB-4EE8-BA32-2351153F108C}" srcOrd="3" destOrd="0" presId="urn:microsoft.com/office/officeart/2005/8/layout/vList2"/>
    <dgm:cxn modelId="{024DA216-D79C-438D-A0E8-99E224C051F2}" type="presParOf" srcId="{0C7246A1-822C-4744-9D4A-E21953A0B95B}" destId="{69551277-4E95-487F-A4EA-8AFE0B1553FF}" srcOrd="4" destOrd="0" presId="urn:microsoft.com/office/officeart/2005/8/layout/vList2"/>
    <dgm:cxn modelId="{6BB8FF85-F9A6-4A77-A89E-10C54A0744E4}" type="presParOf" srcId="{0C7246A1-822C-4744-9D4A-E21953A0B95B}" destId="{A09C10A0-C2FA-48D0-95FC-B2F4C3210163}" srcOrd="5" destOrd="0" presId="urn:microsoft.com/office/officeart/2005/8/layout/vList2"/>
    <dgm:cxn modelId="{CD5AC076-553F-450C-9CCC-9D852EF560DE}" type="presParOf" srcId="{0C7246A1-822C-4744-9D4A-E21953A0B95B}" destId="{B3FF7675-CA51-4A79-92D3-2B5F9EBE6133}" srcOrd="6" destOrd="0" presId="urn:microsoft.com/office/officeart/2005/8/layout/vList2"/>
    <dgm:cxn modelId="{4D83E08C-3800-410E-AAEC-0DEEDC5C0B27}" type="presParOf" srcId="{0C7246A1-822C-4744-9D4A-E21953A0B95B}" destId="{29A2C7D9-3D79-4FF7-A3C9-05A28AF64B30}" srcOrd="7" destOrd="0" presId="urn:microsoft.com/office/officeart/2005/8/layout/vList2"/>
    <dgm:cxn modelId="{BA3DB4A3-4C4C-4E7C-8CB8-4CCF4274A9E4}" type="presParOf" srcId="{0C7246A1-822C-4744-9D4A-E21953A0B95B}" destId="{6EC9BA7F-AC91-4023-B7AB-D1B6647AA172}" srcOrd="8" destOrd="0" presId="urn:microsoft.com/office/officeart/2005/8/layout/vList2"/>
    <dgm:cxn modelId="{504771D1-F52A-4940-B4A6-C16670680112}" type="presParOf" srcId="{0C7246A1-822C-4744-9D4A-E21953A0B95B}" destId="{1914B9C5-4BC4-4FD0-B744-B765D238280B}" srcOrd="9" destOrd="0" presId="urn:microsoft.com/office/officeart/2005/8/layout/vList2"/>
    <dgm:cxn modelId="{1365F8D8-00D8-4E7D-B97A-E7FBFCE54C9F}" type="presParOf" srcId="{0C7246A1-822C-4744-9D4A-E21953A0B95B}" destId="{DF554A20-03B3-4FF2-B2D9-D9CDE11DD3C5}" srcOrd="10"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12BED1D-B398-4024-ACD0-C12B691B187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311A4F88-D633-45B4-946E-67FD70F51F91}">
      <dgm:prSet/>
      <dgm:spPr/>
      <dgm:t>
        <a:bodyPr/>
        <a:lstStyle/>
        <a:p>
          <a:pPr rtl="0"/>
          <a:r>
            <a:rPr lang="en-US" dirty="0" smtClean="0"/>
            <a:t>EPA - Revises watershed model with results of two model updates</a:t>
          </a:r>
          <a:endParaRPr lang="en-US" dirty="0"/>
        </a:p>
      </dgm:t>
    </dgm:pt>
    <dgm:pt modelId="{44DD5840-494F-4682-9D89-193546A417A2}" type="parTrans" cxnId="{12821C27-866F-424E-84A4-47A21A12E6B1}">
      <dgm:prSet/>
      <dgm:spPr/>
      <dgm:t>
        <a:bodyPr/>
        <a:lstStyle/>
        <a:p>
          <a:endParaRPr lang="en-US"/>
        </a:p>
      </dgm:t>
    </dgm:pt>
    <dgm:pt modelId="{BF18AF41-BEEF-4F7A-B6FC-6BFC368A9FF6}" type="sibTrans" cxnId="{12821C27-866F-424E-84A4-47A21A12E6B1}">
      <dgm:prSet/>
      <dgm:spPr/>
      <dgm:t>
        <a:bodyPr/>
        <a:lstStyle/>
        <a:p>
          <a:endParaRPr lang="en-US"/>
        </a:p>
      </dgm:t>
    </dgm:pt>
    <dgm:pt modelId="{E4F3D6F6-9045-42B8-85C3-92F36B52F8EB}">
      <dgm:prSet/>
      <dgm:spPr/>
      <dgm:t>
        <a:bodyPr/>
        <a:lstStyle/>
        <a:p>
          <a:pPr rtl="0"/>
          <a:r>
            <a:rPr lang="en-US" dirty="0" smtClean="0"/>
            <a:t>Nutrient management effectiveness</a:t>
          </a:r>
          <a:endParaRPr lang="en-US" dirty="0"/>
        </a:p>
      </dgm:t>
    </dgm:pt>
    <dgm:pt modelId="{BAC3A2A9-E7E4-493E-A9AF-183B0BD141CC}" type="parTrans" cxnId="{34A890DE-DD98-4206-99CF-FA692F139969}">
      <dgm:prSet/>
      <dgm:spPr/>
      <dgm:t>
        <a:bodyPr/>
        <a:lstStyle/>
        <a:p>
          <a:endParaRPr lang="en-US"/>
        </a:p>
      </dgm:t>
    </dgm:pt>
    <dgm:pt modelId="{B0FBF4C0-E8D8-40CD-82A3-6BF258E3DC82}" type="sibTrans" cxnId="{34A890DE-DD98-4206-99CF-FA692F139969}">
      <dgm:prSet/>
      <dgm:spPr/>
      <dgm:t>
        <a:bodyPr/>
        <a:lstStyle/>
        <a:p>
          <a:endParaRPr lang="en-US"/>
        </a:p>
      </dgm:t>
    </dgm:pt>
    <dgm:pt modelId="{202B5F95-4526-4619-BB33-D2709CF552EA}">
      <dgm:prSet/>
      <dgm:spPr/>
      <dgm:t>
        <a:bodyPr/>
        <a:lstStyle/>
        <a:p>
          <a:pPr rtl="0"/>
          <a:r>
            <a:rPr lang="en-US" dirty="0" smtClean="0"/>
            <a:t>Suburban land characteristics</a:t>
          </a:r>
          <a:endParaRPr lang="en-US" dirty="0"/>
        </a:p>
      </dgm:t>
    </dgm:pt>
    <dgm:pt modelId="{75F7DF81-6BE6-4722-8C7F-BBE978628A32}" type="parTrans" cxnId="{36222A48-40F3-43B7-A89F-11C15895FB82}">
      <dgm:prSet/>
      <dgm:spPr/>
      <dgm:t>
        <a:bodyPr/>
        <a:lstStyle/>
        <a:p>
          <a:endParaRPr lang="en-US"/>
        </a:p>
      </dgm:t>
    </dgm:pt>
    <dgm:pt modelId="{D08B3260-6671-45FC-B307-F5E6219D2F5F}" type="sibTrans" cxnId="{36222A48-40F3-43B7-A89F-11C15895FB82}">
      <dgm:prSet/>
      <dgm:spPr/>
      <dgm:t>
        <a:bodyPr/>
        <a:lstStyle/>
        <a:p>
          <a:endParaRPr lang="en-US"/>
        </a:p>
      </dgm:t>
    </dgm:pt>
    <dgm:pt modelId="{320A564E-9080-41DB-BC42-382DD6498454}">
      <dgm:prSet/>
      <dgm:spPr/>
      <dgm:t>
        <a:bodyPr/>
        <a:lstStyle/>
        <a:p>
          <a:pPr rtl="0"/>
          <a:r>
            <a:rPr lang="en-US" dirty="0" smtClean="0"/>
            <a:t>EPA removes or reduces “safety factor”</a:t>
          </a:r>
          <a:endParaRPr lang="en-US" dirty="0"/>
        </a:p>
      </dgm:t>
    </dgm:pt>
    <dgm:pt modelId="{8902EA13-CF47-4274-9BC3-99D29C572FE5}" type="parTrans" cxnId="{5496BDED-B772-4577-B2D7-3D5C70406109}">
      <dgm:prSet/>
      <dgm:spPr/>
      <dgm:t>
        <a:bodyPr/>
        <a:lstStyle/>
        <a:p>
          <a:endParaRPr lang="en-US"/>
        </a:p>
      </dgm:t>
    </dgm:pt>
    <dgm:pt modelId="{FDEB12EE-3A43-4A4A-AB18-A4B6B44CFD39}" type="sibTrans" cxnId="{5496BDED-B772-4577-B2D7-3D5C70406109}">
      <dgm:prSet/>
      <dgm:spPr/>
      <dgm:t>
        <a:bodyPr/>
        <a:lstStyle/>
        <a:p>
          <a:endParaRPr lang="en-US"/>
        </a:p>
      </dgm:t>
    </dgm:pt>
    <dgm:pt modelId="{C24A783F-ECEF-4C35-8E43-08C97BADD170}">
      <dgm:prSet/>
      <dgm:spPr/>
      <dgm:t>
        <a:bodyPr/>
        <a:lstStyle/>
        <a:p>
          <a:pPr rtl="0"/>
          <a:r>
            <a:rPr lang="en-US" dirty="0" smtClean="0"/>
            <a:t>States/DC - Submit Phase II WIPs</a:t>
          </a:r>
          <a:endParaRPr lang="en-US" dirty="0"/>
        </a:p>
      </dgm:t>
    </dgm:pt>
    <dgm:pt modelId="{BD7439A5-9276-4214-8D17-7F9182046407}" type="parTrans" cxnId="{13C811BE-C39B-495C-BA94-69DA4DF77F8B}">
      <dgm:prSet/>
      <dgm:spPr/>
      <dgm:t>
        <a:bodyPr/>
        <a:lstStyle/>
        <a:p>
          <a:endParaRPr lang="en-US"/>
        </a:p>
      </dgm:t>
    </dgm:pt>
    <dgm:pt modelId="{89364B00-7D0C-45D4-8AF6-077DD5E218EE}" type="sibTrans" cxnId="{13C811BE-C39B-495C-BA94-69DA4DF77F8B}">
      <dgm:prSet/>
      <dgm:spPr/>
      <dgm:t>
        <a:bodyPr/>
        <a:lstStyle/>
        <a:p>
          <a:endParaRPr lang="en-US"/>
        </a:p>
      </dgm:t>
    </dgm:pt>
    <dgm:pt modelId="{564D0119-B12F-49F9-9534-8F868ED46731}">
      <dgm:prSet/>
      <dgm:spPr/>
      <dgm:t>
        <a:bodyPr/>
        <a:lstStyle/>
        <a:p>
          <a:pPr rtl="0"/>
          <a:r>
            <a:rPr lang="en-US" dirty="0" smtClean="0"/>
            <a:t>Draft by June 1, 2011</a:t>
          </a:r>
          <a:endParaRPr lang="en-US" dirty="0"/>
        </a:p>
      </dgm:t>
    </dgm:pt>
    <dgm:pt modelId="{8D44686E-A1AD-4CAB-8930-54E77DB1DC32}" type="parTrans" cxnId="{A7CF050A-10F5-4FA5-B2BE-E61C9FA0F93C}">
      <dgm:prSet/>
      <dgm:spPr/>
      <dgm:t>
        <a:bodyPr/>
        <a:lstStyle/>
        <a:p>
          <a:endParaRPr lang="en-US"/>
        </a:p>
      </dgm:t>
    </dgm:pt>
    <dgm:pt modelId="{01C58851-9905-454B-B995-120D69D29C24}" type="sibTrans" cxnId="{A7CF050A-10F5-4FA5-B2BE-E61C9FA0F93C}">
      <dgm:prSet/>
      <dgm:spPr/>
      <dgm:t>
        <a:bodyPr/>
        <a:lstStyle/>
        <a:p>
          <a:endParaRPr lang="en-US"/>
        </a:p>
      </dgm:t>
    </dgm:pt>
    <dgm:pt modelId="{F1A66261-1FCF-420D-A3D1-87442E043910}">
      <dgm:prSet/>
      <dgm:spPr/>
      <dgm:t>
        <a:bodyPr/>
        <a:lstStyle/>
        <a:p>
          <a:pPr rtl="0"/>
          <a:r>
            <a:rPr lang="en-US" dirty="0" smtClean="0"/>
            <a:t>Final by November 1, 2011</a:t>
          </a:r>
          <a:endParaRPr lang="en-US" dirty="0"/>
        </a:p>
      </dgm:t>
    </dgm:pt>
    <dgm:pt modelId="{E95C583D-D073-4522-B498-8B1E4BEC8155}" type="parTrans" cxnId="{97386FE2-F83E-440A-B794-E45B5D3708D8}">
      <dgm:prSet/>
      <dgm:spPr/>
      <dgm:t>
        <a:bodyPr/>
        <a:lstStyle/>
        <a:p>
          <a:endParaRPr lang="en-US"/>
        </a:p>
      </dgm:t>
    </dgm:pt>
    <dgm:pt modelId="{49DA7452-E9FF-40F1-9564-7693B7613BDE}" type="sibTrans" cxnId="{97386FE2-F83E-440A-B794-E45B5D3708D8}">
      <dgm:prSet/>
      <dgm:spPr/>
      <dgm:t>
        <a:bodyPr/>
        <a:lstStyle/>
        <a:p>
          <a:endParaRPr lang="en-US"/>
        </a:p>
      </dgm:t>
    </dgm:pt>
    <dgm:pt modelId="{13A7B8E2-44AE-4B28-AB80-4C870CA8701F}">
      <dgm:prSet/>
      <dgm:spPr/>
      <dgm:t>
        <a:bodyPr/>
        <a:lstStyle/>
        <a:p>
          <a:pPr rtl="0"/>
          <a:r>
            <a:rPr lang="en-US" dirty="0" smtClean="0"/>
            <a:t>Plans reflect model updates and finer scale management actions</a:t>
          </a:r>
          <a:endParaRPr lang="en-US" dirty="0"/>
        </a:p>
      </dgm:t>
    </dgm:pt>
    <dgm:pt modelId="{50DEA8D1-5B6F-4432-AB7D-4A49975345F3}" type="parTrans" cxnId="{B8FBB85D-44ED-41E4-89A7-FE22FF815C01}">
      <dgm:prSet/>
      <dgm:spPr/>
      <dgm:t>
        <a:bodyPr/>
        <a:lstStyle/>
        <a:p>
          <a:endParaRPr lang="en-US"/>
        </a:p>
      </dgm:t>
    </dgm:pt>
    <dgm:pt modelId="{D81DF911-4239-48DB-988D-0FE89CC15784}" type="sibTrans" cxnId="{B8FBB85D-44ED-41E4-89A7-FE22FF815C01}">
      <dgm:prSet/>
      <dgm:spPr/>
      <dgm:t>
        <a:bodyPr/>
        <a:lstStyle/>
        <a:p>
          <a:endParaRPr lang="en-US"/>
        </a:p>
      </dgm:t>
    </dgm:pt>
    <dgm:pt modelId="{1F094B71-6985-4D1F-B178-9564CFA2EC80}">
      <dgm:prSet/>
      <dgm:spPr/>
      <dgm:t>
        <a:bodyPr/>
        <a:lstStyle/>
        <a:p>
          <a:pPr rtl="0"/>
          <a:r>
            <a:rPr lang="en-US" dirty="0" smtClean="0"/>
            <a:t>States/DC - Submit for 30-day comment period, any intention to modify their TMDL allocations.</a:t>
          </a:r>
          <a:endParaRPr lang="en-US" dirty="0"/>
        </a:p>
      </dgm:t>
    </dgm:pt>
    <dgm:pt modelId="{4C0E6F4E-628C-480B-B6B0-4A18676FFD84}" type="parTrans" cxnId="{92BD6129-1118-46D6-BB6A-5D124AFA4938}">
      <dgm:prSet/>
      <dgm:spPr/>
      <dgm:t>
        <a:bodyPr/>
        <a:lstStyle/>
        <a:p>
          <a:endParaRPr lang="en-US"/>
        </a:p>
      </dgm:t>
    </dgm:pt>
    <dgm:pt modelId="{1E4E9F5C-4215-4141-A020-4CDC91C3FB25}" type="sibTrans" cxnId="{92BD6129-1118-46D6-BB6A-5D124AFA4938}">
      <dgm:prSet/>
      <dgm:spPr/>
      <dgm:t>
        <a:bodyPr/>
        <a:lstStyle/>
        <a:p>
          <a:endParaRPr lang="en-US"/>
        </a:p>
      </dgm:t>
    </dgm:pt>
    <dgm:pt modelId="{3C8D7C16-75FE-4710-92D7-67D02759F95E}">
      <dgm:prSet/>
      <dgm:spPr/>
      <dgm:t>
        <a:bodyPr/>
        <a:lstStyle/>
        <a:p>
          <a:pPr rtl="0"/>
          <a:r>
            <a:rPr lang="en-US" dirty="0" smtClean="0">
              <a:solidFill>
                <a:srgbClr val="FF0000"/>
              </a:solidFill>
            </a:rPr>
            <a:t>Use of ‘Adaptive Management’ concepts (???)</a:t>
          </a:r>
          <a:endParaRPr lang="en-US" dirty="0">
            <a:solidFill>
              <a:srgbClr val="FF0000"/>
            </a:solidFill>
          </a:endParaRPr>
        </a:p>
      </dgm:t>
    </dgm:pt>
    <dgm:pt modelId="{DC6112ED-F918-4951-B442-E960EACB2094}" type="parTrans" cxnId="{1D1A705D-23AB-467B-955D-5FF3771A50DB}">
      <dgm:prSet/>
      <dgm:spPr/>
      <dgm:t>
        <a:bodyPr/>
        <a:lstStyle/>
        <a:p>
          <a:endParaRPr lang="en-US"/>
        </a:p>
      </dgm:t>
    </dgm:pt>
    <dgm:pt modelId="{66137F05-CB77-44DE-8BBE-EC72362CE112}" type="sibTrans" cxnId="{1D1A705D-23AB-467B-955D-5FF3771A50DB}">
      <dgm:prSet/>
      <dgm:spPr/>
      <dgm:t>
        <a:bodyPr/>
        <a:lstStyle/>
        <a:p>
          <a:endParaRPr lang="en-US"/>
        </a:p>
      </dgm:t>
    </dgm:pt>
    <dgm:pt modelId="{EB72416A-3C3B-4539-B759-83F867000E28}" type="pres">
      <dgm:prSet presAssocID="{312BED1D-B398-4024-ACD0-C12B691B187C}" presName="linear" presStyleCnt="0">
        <dgm:presLayoutVars>
          <dgm:animLvl val="lvl"/>
          <dgm:resizeHandles val="exact"/>
        </dgm:presLayoutVars>
      </dgm:prSet>
      <dgm:spPr/>
      <dgm:t>
        <a:bodyPr/>
        <a:lstStyle/>
        <a:p>
          <a:endParaRPr lang="en-US"/>
        </a:p>
      </dgm:t>
    </dgm:pt>
    <dgm:pt modelId="{61FDAB1F-24E6-44F4-893A-13ED9F38DBF2}" type="pres">
      <dgm:prSet presAssocID="{311A4F88-D633-45B4-946E-67FD70F51F91}" presName="parentText" presStyleLbl="node1" presStyleIdx="0" presStyleCnt="3">
        <dgm:presLayoutVars>
          <dgm:chMax val="0"/>
          <dgm:bulletEnabled val="1"/>
        </dgm:presLayoutVars>
      </dgm:prSet>
      <dgm:spPr/>
      <dgm:t>
        <a:bodyPr/>
        <a:lstStyle/>
        <a:p>
          <a:endParaRPr lang="en-US"/>
        </a:p>
      </dgm:t>
    </dgm:pt>
    <dgm:pt modelId="{CF62527D-7695-4061-94E6-D28376B42CE4}" type="pres">
      <dgm:prSet presAssocID="{311A4F88-D633-45B4-946E-67FD70F51F91}" presName="childText" presStyleLbl="revTx" presStyleIdx="0" presStyleCnt="2">
        <dgm:presLayoutVars>
          <dgm:bulletEnabled val="1"/>
        </dgm:presLayoutVars>
      </dgm:prSet>
      <dgm:spPr/>
      <dgm:t>
        <a:bodyPr/>
        <a:lstStyle/>
        <a:p>
          <a:endParaRPr lang="en-US"/>
        </a:p>
      </dgm:t>
    </dgm:pt>
    <dgm:pt modelId="{55F9C458-302F-4AEA-8DB2-C8A21306C027}" type="pres">
      <dgm:prSet presAssocID="{C24A783F-ECEF-4C35-8E43-08C97BADD170}" presName="parentText" presStyleLbl="node1" presStyleIdx="1" presStyleCnt="3">
        <dgm:presLayoutVars>
          <dgm:chMax val="0"/>
          <dgm:bulletEnabled val="1"/>
        </dgm:presLayoutVars>
      </dgm:prSet>
      <dgm:spPr/>
      <dgm:t>
        <a:bodyPr/>
        <a:lstStyle/>
        <a:p>
          <a:endParaRPr lang="en-US"/>
        </a:p>
      </dgm:t>
    </dgm:pt>
    <dgm:pt modelId="{FFE22C3B-2CAE-4354-A0EC-B698821D255E}" type="pres">
      <dgm:prSet presAssocID="{C24A783F-ECEF-4C35-8E43-08C97BADD170}" presName="childText" presStyleLbl="revTx" presStyleIdx="1" presStyleCnt="2">
        <dgm:presLayoutVars>
          <dgm:bulletEnabled val="1"/>
        </dgm:presLayoutVars>
      </dgm:prSet>
      <dgm:spPr/>
      <dgm:t>
        <a:bodyPr/>
        <a:lstStyle/>
        <a:p>
          <a:endParaRPr lang="en-US"/>
        </a:p>
      </dgm:t>
    </dgm:pt>
    <dgm:pt modelId="{679B58BA-C18B-408D-98D4-AA6E34593796}" type="pres">
      <dgm:prSet presAssocID="{1F094B71-6985-4D1F-B178-9564CFA2EC80}" presName="parentText" presStyleLbl="node1" presStyleIdx="2" presStyleCnt="3">
        <dgm:presLayoutVars>
          <dgm:chMax val="0"/>
          <dgm:bulletEnabled val="1"/>
        </dgm:presLayoutVars>
      </dgm:prSet>
      <dgm:spPr/>
      <dgm:t>
        <a:bodyPr/>
        <a:lstStyle/>
        <a:p>
          <a:endParaRPr lang="en-US"/>
        </a:p>
      </dgm:t>
    </dgm:pt>
  </dgm:ptLst>
  <dgm:cxnLst>
    <dgm:cxn modelId="{89AAEFF1-9963-4769-8FEB-74BE23C66051}" type="presOf" srcId="{1F094B71-6985-4D1F-B178-9564CFA2EC80}" destId="{679B58BA-C18B-408D-98D4-AA6E34593796}" srcOrd="0" destOrd="0" presId="urn:microsoft.com/office/officeart/2005/8/layout/vList2"/>
    <dgm:cxn modelId="{E0BCA1DA-757A-4ED0-A21C-4C77E53CA617}" type="presOf" srcId="{320A564E-9080-41DB-BC42-382DD6498454}" destId="{CF62527D-7695-4061-94E6-D28376B42CE4}" srcOrd="0" destOrd="2" presId="urn:microsoft.com/office/officeart/2005/8/layout/vList2"/>
    <dgm:cxn modelId="{13C811BE-C39B-495C-BA94-69DA4DF77F8B}" srcId="{312BED1D-B398-4024-ACD0-C12B691B187C}" destId="{C24A783F-ECEF-4C35-8E43-08C97BADD170}" srcOrd="1" destOrd="0" parTransId="{BD7439A5-9276-4214-8D17-7F9182046407}" sibTransId="{89364B00-7D0C-45D4-8AF6-077DD5E218EE}"/>
    <dgm:cxn modelId="{D1909FB0-7050-4245-8D3E-56E7B14537E8}" type="presOf" srcId="{F1A66261-1FCF-420D-A3D1-87442E043910}" destId="{FFE22C3B-2CAE-4354-A0EC-B698821D255E}" srcOrd="0" destOrd="1" presId="urn:microsoft.com/office/officeart/2005/8/layout/vList2"/>
    <dgm:cxn modelId="{0CD62846-522B-4E01-8BBD-A763BDBC6EEC}" type="presOf" srcId="{202B5F95-4526-4619-BB33-D2709CF552EA}" destId="{CF62527D-7695-4061-94E6-D28376B42CE4}" srcOrd="0" destOrd="1" presId="urn:microsoft.com/office/officeart/2005/8/layout/vList2"/>
    <dgm:cxn modelId="{A7CF050A-10F5-4FA5-B2BE-E61C9FA0F93C}" srcId="{C24A783F-ECEF-4C35-8E43-08C97BADD170}" destId="{564D0119-B12F-49F9-9534-8F868ED46731}" srcOrd="0" destOrd="0" parTransId="{8D44686E-A1AD-4CAB-8930-54E77DB1DC32}" sibTransId="{01C58851-9905-454B-B995-120D69D29C24}"/>
    <dgm:cxn modelId="{34A890DE-DD98-4206-99CF-FA692F139969}" srcId="{311A4F88-D633-45B4-946E-67FD70F51F91}" destId="{E4F3D6F6-9045-42B8-85C3-92F36B52F8EB}" srcOrd="0" destOrd="0" parTransId="{BAC3A2A9-E7E4-493E-A9AF-183B0BD141CC}" sibTransId="{B0FBF4C0-E8D8-40CD-82A3-6BF258E3DC82}"/>
    <dgm:cxn modelId="{FBD4A3D8-09F6-488A-8583-6BE9AEDBA409}" type="presOf" srcId="{3C8D7C16-75FE-4710-92D7-67D02759F95E}" destId="{FFE22C3B-2CAE-4354-A0EC-B698821D255E}" srcOrd="0" destOrd="3" presId="urn:microsoft.com/office/officeart/2005/8/layout/vList2"/>
    <dgm:cxn modelId="{5496BDED-B772-4577-B2D7-3D5C70406109}" srcId="{311A4F88-D633-45B4-946E-67FD70F51F91}" destId="{320A564E-9080-41DB-BC42-382DD6498454}" srcOrd="2" destOrd="0" parTransId="{8902EA13-CF47-4274-9BC3-99D29C572FE5}" sibTransId="{FDEB12EE-3A43-4A4A-AB18-A4B6B44CFD39}"/>
    <dgm:cxn modelId="{B8FBB85D-44ED-41E4-89A7-FE22FF815C01}" srcId="{C24A783F-ECEF-4C35-8E43-08C97BADD170}" destId="{13A7B8E2-44AE-4B28-AB80-4C870CA8701F}" srcOrd="2" destOrd="0" parTransId="{50DEA8D1-5B6F-4432-AB7D-4A49975345F3}" sibTransId="{D81DF911-4239-48DB-988D-0FE89CC15784}"/>
    <dgm:cxn modelId="{36222A48-40F3-43B7-A89F-11C15895FB82}" srcId="{311A4F88-D633-45B4-946E-67FD70F51F91}" destId="{202B5F95-4526-4619-BB33-D2709CF552EA}" srcOrd="1" destOrd="0" parTransId="{75F7DF81-6BE6-4722-8C7F-BBE978628A32}" sibTransId="{D08B3260-6671-45FC-B307-F5E6219D2F5F}"/>
    <dgm:cxn modelId="{12821C27-866F-424E-84A4-47A21A12E6B1}" srcId="{312BED1D-B398-4024-ACD0-C12B691B187C}" destId="{311A4F88-D633-45B4-946E-67FD70F51F91}" srcOrd="0" destOrd="0" parTransId="{44DD5840-494F-4682-9D89-193546A417A2}" sibTransId="{BF18AF41-BEEF-4F7A-B6FC-6BFC368A9FF6}"/>
    <dgm:cxn modelId="{12CDEFB6-3B69-4B15-8383-DC7C9EFA254D}" type="presOf" srcId="{564D0119-B12F-49F9-9534-8F868ED46731}" destId="{FFE22C3B-2CAE-4354-A0EC-B698821D255E}" srcOrd="0" destOrd="0" presId="urn:microsoft.com/office/officeart/2005/8/layout/vList2"/>
    <dgm:cxn modelId="{97386FE2-F83E-440A-B794-E45B5D3708D8}" srcId="{C24A783F-ECEF-4C35-8E43-08C97BADD170}" destId="{F1A66261-1FCF-420D-A3D1-87442E043910}" srcOrd="1" destOrd="0" parTransId="{E95C583D-D073-4522-B498-8B1E4BEC8155}" sibTransId="{49DA7452-E9FF-40F1-9564-7693B7613BDE}"/>
    <dgm:cxn modelId="{A2C0C3F7-3165-4794-9D67-416C2A3B1287}" type="presOf" srcId="{13A7B8E2-44AE-4B28-AB80-4C870CA8701F}" destId="{FFE22C3B-2CAE-4354-A0EC-B698821D255E}" srcOrd="0" destOrd="2" presId="urn:microsoft.com/office/officeart/2005/8/layout/vList2"/>
    <dgm:cxn modelId="{2482FD20-4A6B-4B74-B9C3-D124766A1FC6}" type="presOf" srcId="{E4F3D6F6-9045-42B8-85C3-92F36B52F8EB}" destId="{CF62527D-7695-4061-94E6-D28376B42CE4}" srcOrd="0" destOrd="0" presId="urn:microsoft.com/office/officeart/2005/8/layout/vList2"/>
    <dgm:cxn modelId="{260A51C6-7ADA-4E40-AA8C-824B43926C25}" type="presOf" srcId="{C24A783F-ECEF-4C35-8E43-08C97BADD170}" destId="{55F9C458-302F-4AEA-8DB2-C8A21306C027}" srcOrd="0" destOrd="0" presId="urn:microsoft.com/office/officeart/2005/8/layout/vList2"/>
    <dgm:cxn modelId="{92BD6129-1118-46D6-BB6A-5D124AFA4938}" srcId="{312BED1D-B398-4024-ACD0-C12B691B187C}" destId="{1F094B71-6985-4D1F-B178-9564CFA2EC80}" srcOrd="2" destOrd="0" parTransId="{4C0E6F4E-628C-480B-B6B0-4A18676FFD84}" sibTransId="{1E4E9F5C-4215-4141-A020-4CDC91C3FB25}"/>
    <dgm:cxn modelId="{1D1A705D-23AB-467B-955D-5FF3771A50DB}" srcId="{C24A783F-ECEF-4C35-8E43-08C97BADD170}" destId="{3C8D7C16-75FE-4710-92D7-67D02759F95E}" srcOrd="3" destOrd="0" parTransId="{DC6112ED-F918-4951-B442-E960EACB2094}" sibTransId="{66137F05-CB77-44DE-8BBE-EC72362CE112}"/>
    <dgm:cxn modelId="{BAEF220E-32C1-4B91-83D4-088E9DC6B7E7}" type="presOf" srcId="{311A4F88-D633-45B4-946E-67FD70F51F91}" destId="{61FDAB1F-24E6-44F4-893A-13ED9F38DBF2}" srcOrd="0" destOrd="0" presId="urn:microsoft.com/office/officeart/2005/8/layout/vList2"/>
    <dgm:cxn modelId="{1EB725ED-0B99-4599-A494-6CC3675A7434}" type="presOf" srcId="{312BED1D-B398-4024-ACD0-C12B691B187C}" destId="{EB72416A-3C3B-4539-B759-83F867000E28}" srcOrd="0" destOrd="0" presId="urn:microsoft.com/office/officeart/2005/8/layout/vList2"/>
    <dgm:cxn modelId="{6760AF98-278D-4BC5-8080-454A1BB083B2}" type="presParOf" srcId="{EB72416A-3C3B-4539-B759-83F867000E28}" destId="{61FDAB1F-24E6-44F4-893A-13ED9F38DBF2}" srcOrd="0" destOrd="0" presId="urn:microsoft.com/office/officeart/2005/8/layout/vList2"/>
    <dgm:cxn modelId="{F641BD6C-BB63-4CEF-983C-C0EDF4E7819F}" type="presParOf" srcId="{EB72416A-3C3B-4539-B759-83F867000E28}" destId="{CF62527D-7695-4061-94E6-D28376B42CE4}" srcOrd="1" destOrd="0" presId="urn:microsoft.com/office/officeart/2005/8/layout/vList2"/>
    <dgm:cxn modelId="{5379CE63-E076-46B7-B90D-CC5A38C9BFA1}" type="presParOf" srcId="{EB72416A-3C3B-4539-B759-83F867000E28}" destId="{55F9C458-302F-4AEA-8DB2-C8A21306C027}" srcOrd="2" destOrd="0" presId="urn:microsoft.com/office/officeart/2005/8/layout/vList2"/>
    <dgm:cxn modelId="{ED17A2B5-95E2-48E4-81E7-07A53C15620A}" type="presParOf" srcId="{EB72416A-3C3B-4539-B759-83F867000E28}" destId="{FFE22C3B-2CAE-4354-A0EC-B698821D255E}" srcOrd="3" destOrd="0" presId="urn:microsoft.com/office/officeart/2005/8/layout/vList2"/>
    <dgm:cxn modelId="{E091AFB6-1BE3-46F3-A564-3548F10EB023}" type="presParOf" srcId="{EB72416A-3C3B-4539-B759-83F867000E28}" destId="{679B58BA-C18B-408D-98D4-AA6E34593796}" srcOrd="4"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67ABF88-3767-4ADE-98BD-192BA75C2DE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A4E2F56F-0065-4FE3-85FB-C09EEEAEE6D2}">
      <dgm:prSet/>
      <dgm:spPr/>
      <dgm:t>
        <a:bodyPr/>
        <a:lstStyle/>
        <a:p>
          <a:pPr rtl="0"/>
          <a:r>
            <a:rPr lang="en-US" dirty="0" smtClean="0"/>
            <a:t>In advance, EPA reviews models and decides whether additional updates are needed</a:t>
          </a:r>
          <a:endParaRPr lang="en-US" dirty="0"/>
        </a:p>
      </dgm:t>
    </dgm:pt>
    <dgm:pt modelId="{3F884FF2-7C70-4493-985A-6A9342734890}" type="parTrans" cxnId="{C7F99E26-E88A-4D45-91BF-134353B112E8}">
      <dgm:prSet/>
      <dgm:spPr/>
      <dgm:t>
        <a:bodyPr/>
        <a:lstStyle/>
        <a:p>
          <a:endParaRPr lang="en-US"/>
        </a:p>
      </dgm:t>
    </dgm:pt>
    <dgm:pt modelId="{4415DA40-1F98-4139-8DBD-21ABFEB8EEDE}" type="sibTrans" cxnId="{C7F99E26-E88A-4D45-91BF-134353B112E8}">
      <dgm:prSet/>
      <dgm:spPr/>
      <dgm:t>
        <a:bodyPr/>
        <a:lstStyle/>
        <a:p>
          <a:endParaRPr lang="en-US"/>
        </a:p>
      </dgm:t>
    </dgm:pt>
    <dgm:pt modelId="{60FC46AF-2CF2-47B3-8043-C333035D810A}">
      <dgm:prSet/>
      <dgm:spPr/>
      <dgm:t>
        <a:bodyPr/>
        <a:lstStyle/>
        <a:p>
          <a:pPr rtl="0"/>
          <a:r>
            <a:rPr lang="en-US" dirty="0" smtClean="0"/>
            <a:t>In 2017</a:t>
          </a:r>
          <a:endParaRPr lang="en-US" dirty="0"/>
        </a:p>
      </dgm:t>
    </dgm:pt>
    <dgm:pt modelId="{B12DA0E0-D140-4748-9D68-A3B200D1EE38}" type="parTrans" cxnId="{CE780CC1-6E72-4F47-963E-C7316ABEB041}">
      <dgm:prSet/>
      <dgm:spPr/>
      <dgm:t>
        <a:bodyPr/>
        <a:lstStyle/>
        <a:p>
          <a:endParaRPr lang="en-US"/>
        </a:p>
      </dgm:t>
    </dgm:pt>
    <dgm:pt modelId="{4333BA12-0256-484D-929A-504544FF9063}" type="sibTrans" cxnId="{CE780CC1-6E72-4F47-963E-C7316ABEB041}">
      <dgm:prSet/>
      <dgm:spPr/>
      <dgm:t>
        <a:bodyPr/>
        <a:lstStyle/>
        <a:p>
          <a:endParaRPr lang="en-US"/>
        </a:p>
      </dgm:t>
    </dgm:pt>
    <dgm:pt modelId="{2AE51EBE-A7CC-45BA-A0C3-EA96377FABAD}">
      <dgm:prSet/>
      <dgm:spPr/>
      <dgm:t>
        <a:bodyPr/>
        <a:lstStyle/>
        <a:p>
          <a:pPr rtl="0"/>
          <a:r>
            <a:rPr lang="en-US" dirty="0" smtClean="0"/>
            <a:t>States and the District submit Phase III WIPs</a:t>
          </a:r>
          <a:endParaRPr lang="en-US" dirty="0"/>
        </a:p>
      </dgm:t>
    </dgm:pt>
    <dgm:pt modelId="{86244943-3235-4C92-8FD4-28084957C7E4}" type="parTrans" cxnId="{9FACCC1F-C8FB-49F7-8B5C-EF005538C08A}">
      <dgm:prSet/>
      <dgm:spPr/>
      <dgm:t>
        <a:bodyPr/>
        <a:lstStyle/>
        <a:p>
          <a:endParaRPr lang="en-US"/>
        </a:p>
      </dgm:t>
    </dgm:pt>
    <dgm:pt modelId="{CB704B9D-7E19-49F7-A7F2-D3300B767B96}" type="sibTrans" cxnId="{9FACCC1F-C8FB-49F7-8B5C-EF005538C08A}">
      <dgm:prSet/>
      <dgm:spPr/>
      <dgm:t>
        <a:bodyPr/>
        <a:lstStyle/>
        <a:p>
          <a:endParaRPr lang="en-US"/>
        </a:p>
      </dgm:t>
    </dgm:pt>
    <dgm:pt modelId="{47F65F5E-39FF-44CC-8C1F-3743EDAE1861}">
      <dgm:prSet/>
      <dgm:spPr/>
      <dgm:t>
        <a:bodyPr/>
        <a:lstStyle/>
        <a:p>
          <a:pPr rtl="0"/>
          <a:r>
            <a:rPr lang="en-US" dirty="0" smtClean="0"/>
            <a:t>Focus in Phase III WIPs is ensuring management actions will be in place </a:t>
          </a:r>
          <a:r>
            <a:rPr lang="en-US" dirty="0" smtClean="0">
              <a:solidFill>
                <a:schemeClr val="tx1"/>
              </a:solidFill>
            </a:rPr>
            <a:t>by 2025 to achieve Bay water quality standards</a:t>
          </a:r>
          <a:endParaRPr lang="en-US" dirty="0">
            <a:solidFill>
              <a:schemeClr val="tx1"/>
            </a:solidFill>
          </a:endParaRPr>
        </a:p>
      </dgm:t>
    </dgm:pt>
    <dgm:pt modelId="{DF6A1B95-382F-4BCA-BB47-58ED9FAC8D64}" type="parTrans" cxnId="{86AC0E6B-F526-434C-AF24-75AE26A59775}">
      <dgm:prSet/>
      <dgm:spPr/>
      <dgm:t>
        <a:bodyPr/>
        <a:lstStyle/>
        <a:p>
          <a:endParaRPr lang="en-US"/>
        </a:p>
      </dgm:t>
    </dgm:pt>
    <dgm:pt modelId="{82C1008A-81C0-4605-84B9-75ED923282F8}" type="sibTrans" cxnId="{86AC0E6B-F526-434C-AF24-75AE26A59775}">
      <dgm:prSet/>
      <dgm:spPr/>
      <dgm:t>
        <a:bodyPr/>
        <a:lstStyle/>
        <a:p>
          <a:endParaRPr lang="en-US"/>
        </a:p>
      </dgm:t>
    </dgm:pt>
    <dgm:pt modelId="{F63ED41C-7165-48B0-890C-DCD450BBE1A9}">
      <dgm:prSet/>
      <dgm:spPr/>
      <dgm:t>
        <a:bodyPr/>
        <a:lstStyle/>
        <a:p>
          <a:pPr rtl="0"/>
          <a:r>
            <a:rPr lang="en-US" dirty="0" smtClean="0">
              <a:solidFill>
                <a:schemeClr val="tx1"/>
              </a:solidFill>
            </a:rPr>
            <a:t>EPA modifies any/all of the 92 Bay TMDL, if necessary:</a:t>
          </a:r>
          <a:endParaRPr lang="en-US" dirty="0">
            <a:solidFill>
              <a:schemeClr val="tx1"/>
            </a:solidFill>
          </a:endParaRPr>
        </a:p>
      </dgm:t>
    </dgm:pt>
    <dgm:pt modelId="{E9B793D3-FCBA-4620-A98A-54B602CBE719}" type="parTrans" cxnId="{C062AFD2-2660-4F51-ADEB-24B47957A069}">
      <dgm:prSet/>
      <dgm:spPr/>
      <dgm:t>
        <a:bodyPr/>
        <a:lstStyle/>
        <a:p>
          <a:endParaRPr lang="en-US"/>
        </a:p>
      </dgm:t>
    </dgm:pt>
    <dgm:pt modelId="{A7D44FC4-B51D-4F05-8211-F043A046A068}" type="sibTrans" cxnId="{C062AFD2-2660-4F51-ADEB-24B47957A069}">
      <dgm:prSet/>
      <dgm:spPr/>
      <dgm:t>
        <a:bodyPr/>
        <a:lstStyle/>
        <a:p>
          <a:endParaRPr lang="en-US"/>
        </a:p>
      </dgm:t>
    </dgm:pt>
    <dgm:pt modelId="{88D3BA9B-C315-4A2C-BBFD-2A0C9B19DF31}">
      <dgm:prSet/>
      <dgm:spPr/>
      <dgm:t>
        <a:bodyPr/>
        <a:lstStyle/>
        <a:p>
          <a:pPr rtl="0"/>
          <a:r>
            <a:rPr lang="en-US" dirty="0" smtClean="0">
              <a:solidFill>
                <a:schemeClr val="tx1"/>
              </a:solidFill>
            </a:rPr>
            <a:t>And determines if state WIPs need to change as a result</a:t>
          </a:r>
          <a:endParaRPr lang="en-US" dirty="0">
            <a:solidFill>
              <a:schemeClr val="tx1"/>
            </a:solidFill>
          </a:endParaRPr>
        </a:p>
      </dgm:t>
    </dgm:pt>
    <dgm:pt modelId="{A4E94DB2-1F86-4AC8-B0DA-98EAAD288EA9}" type="parTrans" cxnId="{C9A2BC31-6536-4B42-8C12-D8B3008370B7}">
      <dgm:prSet/>
      <dgm:spPr/>
      <dgm:t>
        <a:bodyPr/>
        <a:lstStyle/>
        <a:p>
          <a:endParaRPr lang="en-US"/>
        </a:p>
      </dgm:t>
    </dgm:pt>
    <dgm:pt modelId="{C78506D6-1495-443F-A56A-E3F5DA052542}" type="sibTrans" cxnId="{C9A2BC31-6536-4B42-8C12-D8B3008370B7}">
      <dgm:prSet/>
      <dgm:spPr/>
      <dgm:t>
        <a:bodyPr/>
        <a:lstStyle/>
        <a:p>
          <a:endParaRPr lang="en-US"/>
        </a:p>
      </dgm:t>
    </dgm:pt>
    <dgm:pt modelId="{309B1C7B-9CD7-4DAF-8D50-6CF1A6A4007B}">
      <dgm:prSet/>
      <dgm:spPr/>
      <dgm:t>
        <a:bodyPr/>
        <a:lstStyle/>
        <a:p>
          <a:pPr rtl="0"/>
          <a:r>
            <a:rPr lang="en-US" dirty="0" smtClean="0">
              <a:solidFill>
                <a:schemeClr val="tx1"/>
              </a:solidFill>
            </a:rPr>
            <a:t>To increase/decrease loads - or change Designated Uses (UAA?)</a:t>
          </a:r>
          <a:endParaRPr lang="en-US" dirty="0">
            <a:solidFill>
              <a:schemeClr val="tx1"/>
            </a:solidFill>
          </a:endParaRPr>
        </a:p>
      </dgm:t>
    </dgm:pt>
    <dgm:pt modelId="{7D713AAF-F734-4D5A-AA56-05D83E26DB58}" type="parTrans" cxnId="{8B9023EE-8AE6-414B-A1CD-C26B17ED85CE}">
      <dgm:prSet/>
      <dgm:spPr/>
      <dgm:t>
        <a:bodyPr/>
        <a:lstStyle/>
        <a:p>
          <a:endParaRPr lang="en-US"/>
        </a:p>
      </dgm:t>
    </dgm:pt>
    <dgm:pt modelId="{D0E8CF23-686A-447A-A33C-DF3AC241C75B}" type="sibTrans" cxnId="{8B9023EE-8AE6-414B-A1CD-C26B17ED85CE}">
      <dgm:prSet/>
      <dgm:spPr/>
      <dgm:t>
        <a:bodyPr/>
        <a:lstStyle/>
        <a:p>
          <a:endParaRPr lang="en-US"/>
        </a:p>
      </dgm:t>
    </dgm:pt>
    <dgm:pt modelId="{01E1EB0C-B7AB-4E75-BA2D-E97D28127AC9}">
      <dgm:prSet/>
      <dgm:spPr/>
      <dgm:t>
        <a:bodyPr/>
        <a:lstStyle/>
        <a:p>
          <a:pPr rtl="0"/>
          <a:r>
            <a:rPr lang="en-US" dirty="0" smtClean="0">
              <a:solidFill>
                <a:schemeClr val="tx1"/>
              </a:solidFill>
            </a:rPr>
            <a:t>To reallocate between WLAs and LAs (e.g., more to WWTPs/SW)</a:t>
          </a:r>
          <a:endParaRPr lang="en-US" dirty="0">
            <a:solidFill>
              <a:schemeClr val="tx1"/>
            </a:solidFill>
          </a:endParaRPr>
        </a:p>
      </dgm:t>
    </dgm:pt>
    <dgm:pt modelId="{00675894-486E-4B8B-B6E8-621A6ACBD84F}" type="parTrans" cxnId="{FBB26629-A115-453A-8EB9-801E5ED00B23}">
      <dgm:prSet/>
      <dgm:spPr/>
      <dgm:t>
        <a:bodyPr/>
        <a:lstStyle/>
        <a:p>
          <a:endParaRPr lang="en-US"/>
        </a:p>
      </dgm:t>
    </dgm:pt>
    <dgm:pt modelId="{2452B741-1C67-4B84-8AA9-EF4CE7A3D7D4}" type="sibTrans" cxnId="{FBB26629-A115-453A-8EB9-801E5ED00B23}">
      <dgm:prSet/>
      <dgm:spPr/>
      <dgm:t>
        <a:bodyPr/>
        <a:lstStyle/>
        <a:p>
          <a:endParaRPr lang="en-US"/>
        </a:p>
      </dgm:t>
    </dgm:pt>
    <dgm:pt modelId="{72A2FAE6-A392-4D55-93F3-351FD615291E}">
      <dgm:prSet/>
      <dgm:spPr/>
      <dgm:t>
        <a:bodyPr/>
        <a:lstStyle/>
        <a:p>
          <a:pPr rtl="0"/>
          <a:r>
            <a:rPr lang="en-US" dirty="0" smtClean="0">
              <a:solidFill>
                <a:srgbClr val="FF0000"/>
              </a:solidFill>
            </a:rPr>
            <a:t>Goal – 60% Implementation to have been achieved</a:t>
          </a:r>
          <a:endParaRPr lang="en-US" dirty="0">
            <a:solidFill>
              <a:srgbClr val="FF0000"/>
            </a:solidFill>
          </a:endParaRPr>
        </a:p>
      </dgm:t>
    </dgm:pt>
    <dgm:pt modelId="{D6BB9A70-3ED6-487C-B0C2-F5BB29339C0E}" type="parTrans" cxnId="{1F29662E-296E-4902-ADC0-C976B56D2C40}">
      <dgm:prSet/>
      <dgm:spPr/>
      <dgm:t>
        <a:bodyPr/>
        <a:lstStyle/>
        <a:p>
          <a:endParaRPr lang="en-US"/>
        </a:p>
      </dgm:t>
    </dgm:pt>
    <dgm:pt modelId="{397605A4-9638-4183-9254-AD0E6BAEED2D}" type="sibTrans" cxnId="{1F29662E-296E-4902-ADC0-C976B56D2C40}">
      <dgm:prSet/>
      <dgm:spPr/>
      <dgm:t>
        <a:bodyPr/>
        <a:lstStyle/>
        <a:p>
          <a:endParaRPr lang="en-US"/>
        </a:p>
      </dgm:t>
    </dgm:pt>
    <dgm:pt modelId="{56F2902B-BBD4-47EF-8CA9-949BC4BF5432}" type="pres">
      <dgm:prSet presAssocID="{667ABF88-3767-4ADE-98BD-192BA75C2DE2}" presName="linear" presStyleCnt="0">
        <dgm:presLayoutVars>
          <dgm:animLvl val="lvl"/>
          <dgm:resizeHandles val="exact"/>
        </dgm:presLayoutVars>
      </dgm:prSet>
      <dgm:spPr/>
      <dgm:t>
        <a:bodyPr/>
        <a:lstStyle/>
        <a:p>
          <a:endParaRPr lang="en-US"/>
        </a:p>
      </dgm:t>
    </dgm:pt>
    <dgm:pt modelId="{99E17DDE-C200-4F15-B2B6-5DF3A46FA289}" type="pres">
      <dgm:prSet presAssocID="{A4E2F56F-0065-4FE3-85FB-C09EEEAEE6D2}" presName="parentText" presStyleLbl="node1" presStyleIdx="0" presStyleCnt="2">
        <dgm:presLayoutVars>
          <dgm:chMax val="0"/>
          <dgm:bulletEnabled val="1"/>
        </dgm:presLayoutVars>
      </dgm:prSet>
      <dgm:spPr/>
      <dgm:t>
        <a:bodyPr/>
        <a:lstStyle/>
        <a:p>
          <a:endParaRPr lang="en-US"/>
        </a:p>
      </dgm:t>
    </dgm:pt>
    <dgm:pt modelId="{217B393A-16A1-4AA0-B4C5-6105003414E9}" type="pres">
      <dgm:prSet presAssocID="{4415DA40-1F98-4139-8DBD-21ABFEB8EEDE}" presName="spacer" presStyleCnt="0"/>
      <dgm:spPr/>
    </dgm:pt>
    <dgm:pt modelId="{C08D96DE-5DBB-4414-B2F2-FB37BF7182D9}" type="pres">
      <dgm:prSet presAssocID="{60FC46AF-2CF2-47B3-8043-C333035D810A}" presName="parentText" presStyleLbl="node1" presStyleIdx="1" presStyleCnt="2" custScaleY="59880">
        <dgm:presLayoutVars>
          <dgm:chMax val="0"/>
          <dgm:bulletEnabled val="1"/>
        </dgm:presLayoutVars>
      </dgm:prSet>
      <dgm:spPr/>
      <dgm:t>
        <a:bodyPr/>
        <a:lstStyle/>
        <a:p>
          <a:endParaRPr lang="en-US"/>
        </a:p>
      </dgm:t>
    </dgm:pt>
    <dgm:pt modelId="{1DB2DC9D-38E0-4CC7-9CCE-716CF50DDB6B}" type="pres">
      <dgm:prSet presAssocID="{60FC46AF-2CF2-47B3-8043-C333035D810A}" presName="childText" presStyleLbl="revTx" presStyleIdx="0" presStyleCnt="1">
        <dgm:presLayoutVars>
          <dgm:bulletEnabled val="1"/>
        </dgm:presLayoutVars>
      </dgm:prSet>
      <dgm:spPr/>
      <dgm:t>
        <a:bodyPr/>
        <a:lstStyle/>
        <a:p>
          <a:endParaRPr lang="en-US"/>
        </a:p>
      </dgm:t>
    </dgm:pt>
  </dgm:ptLst>
  <dgm:cxnLst>
    <dgm:cxn modelId="{C9A2BC31-6536-4B42-8C12-D8B3008370B7}" srcId="{F63ED41C-7165-48B0-890C-DCD450BBE1A9}" destId="{88D3BA9B-C315-4A2C-BBFD-2A0C9B19DF31}" srcOrd="2" destOrd="0" parTransId="{A4E94DB2-1F86-4AC8-B0DA-98EAAD288EA9}" sibTransId="{C78506D6-1495-443F-A56A-E3F5DA052542}"/>
    <dgm:cxn modelId="{F5FDC63B-7295-4CC2-8462-6C38C2231049}" type="presOf" srcId="{60FC46AF-2CF2-47B3-8043-C333035D810A}" destId="{C08D96DE-5DBB-4414-B2F2-FB37BF7182D9}" srcOrd="0" destOrd="0" presId="urn:microsoft.com/office/officeart/2005/8/layout/vList2"/>
    <dgm:cxn modelId="{86AC0E6B-F526-434C-AF24-75AE26A59775}" srcId="{60FC46AF-2CF2-47B3-8043-C333035D810A}" destId="{47F65F5E-39FF-44CC-8C1F-3743EDAE1861}" srcOrd="1" destOrd="0" parTransId="{DF6A1B95-382F-4BCA-BB47-58ED9FAC8D64}" sibTransId="{82C1008A-81C0-4605-84B9-75ED923282F8}"/>
    <dgm:cxn modelId="{E4DDD5EA-52A7-4E11-9F8A-AC3AF175EA29}" type="presOf" srcId="{309B1C7B-9CD7-4DAF-8D50-6CF1A6A4007B}" destId="{1DB2DC9D-38E0-4CC7-9CCE-716CF50DDB6B}" srcOrd="0" destOrd="4" presId="urn:microsoft.com/office/officeart/2005/8/layout/vList2"/>
    <dgm:cxn modelId="{70A64AE7-5975-4B40-B31D-8755B131FD98}" type="presOf" srcId="{47F65F5E-39FF-44CC-8C1F-3743EDAE1861}" destId="{1DB2DC9D-38E0-4CC7-9CCE-716CF50DDB6B}" srcOrd="0" destOrd="1" presId="urn:microsoft.com/office/officeart/2005/8/layout/vList2"/>
    <dgm:cxn modelId="{C7F99E26-E88A-4D45-91BF-134353B112E8}" srcId="{667ABF88-3767-4ADE-98BD-192BA75C2DE2}" destId="{A4E2F56F-0065-4FE3-85FB-C09EEEAEE6D2}" srcOrd="0" destOrd="0" parTransId="{3F884FF2-7C70-4493-985A-6A9342734890}" sibTransId="{4415DA40-1F98-4139-8DBD-21ABFEB8EEDE}"/>
    <dgm:cxn modelId="{8D816D1B-A932-4658-A1D4-BBB8DC6C6ED4}" type="presOf" srcId="{2AE51EBE-A7CC-45BA-A0C3-EA96377FABAD}" destId="{1DB2DC9D-38E0-4CC7-9CCE-716CF50DDB6B}" srcOrd="0" destOrd="0" presId="urn:microsoft.com/office/officeart/2005/8/layout/vList2"/>
    <dgm:cxn modelId="{FBB26629-A115-453A-8EB9-801E5ED00B23}" srcId="{F63ED41C-7165-48B0-890C-DCD450BBE1A9}" destId="{01E1EB0C-B7AB-4E75-BA2D-E97D28127AC9}" srcOrd="1" destOrd="0" parTransId="{00675894-486E-4B8B-B6E8-621A6ACBD84F}" sibTransId="{2452B741-1C67-4B84-8AA9-EF4CE7A3D7D4}"/>
    <dgm:cxn modelId="{8B9023EE-8AE6-414B-A1CD-C26B17ED85CE}" srcId="{F63ED41C-7165-48B0-890C-DCD450BBE1A9}" destId="{309B1C7B-9CD7-4DAF-8D50-6CF1A6A4007B}" srcOrd="0" destOrd="0" parTransId="{7D713AAF-F734-4D5A-AA56-05D83E26DB58}" sibTransId="{D0E8CF23-686A-447A-A33C-DF3AC241C75B}"/>
    <dgm:cxn modelId="{133A1864-4A10-4039-AEC3-45EAA1D59451}" type="presOf" srcId="{F63ED41C-7165-48B0-890C-DCD450BBE1A9}" destId="{1DB2DC9D-38E0-4CC7-9CCE-716CF50DDB6B}" srcOrd="0" destOrd="3" presId="urn:microsoft.com/office/officeart/2005/8/layout/vList2"/>
    <dgm:cxn modelId="{B955D3AE-2138-441E-AB69-DC0B4AD70771}" type="presOf" srcId="{01E1EB0C-B7AB-4E75-BA2D-E97D28127AC9}" destId="{1DB2DC9D-38E0-4CC7-9CCE-716CF50DDB6B}" srcOrd="0" destOrd="5" presId="urn:microsoft.com/office/officeart/2005/8/layout/vList2"/>
    <dgm:cxn modelId="{F38FAB47-DD13-4517-8E1E-3EAF0D39B1BE}" type="presOf" srcId="{A4E2F56F-0065-4FE3-85FB-C09EEEAEE6D2}" destId="{99E17DDE-C200-4F15-B2B6-5DF3A46FA289}" srcOrd="0" destOrd="0" presId="urn:microsoft.com/office/officeart/2005/8/layout/vList2"/>
    <dgm:cxn modelId="{C062AFD2-2660-4F51-ADEB-24B47957A069}" srcId="{60FC46AF-2CF2-47B3-8043-C333035D810A}" destId="{F63ED41C-7165-48B0-890C-DCD450BBE1A9}" srcOrd="3" destOrd="0" parTransId="{E9B793D3-FCBA-4620-A98A-54B602CBE719}" sibTransId="{A7D44FC4-B51D-4F05-8211-F043A046A068}"/>
    <dgm:cxn modelId="{CE780CC1-6E72-4F47-963E-C7316ABEB041}" srcId="{667ABF88-3767-4ADE-98BD-192BA75C2DE2}" destId="{60FC46AF-2CF2-47B3-8043-C333035D810A}" srcOrd="1" destOrd="0" parTransId="{B12DA0E0-D140-4748-9D68-A3B200D1EE38}" sibTransId="{4333BA12-0256-484D-929A-504544FF9063}"/>
    <dgm:cxn modelId="{1F29662E-296E-4902-ADC0-C976B56D2C40}" srcId="{60FC46AF-2CF2-47B3-8043-C333035D810A}" destId="{72A2FAE6-A392-4D55-93F3-351FD615291E}" srcOrd="2" destOrd="0" parTransId="{D6BB9A70-3ED6-487C-B0C2-F5BB29339C0E}" sibTransId="{397605A4-9638-4183-9254-AD0E6BAEED2D}"/>
    <dgm:cxn modelId="{01BA549F-67C7-4F01-B9AB-9326C41E3C6B}" type="presOf" srcId="{72A2FAE6-A392-4D55-93F3-351FD615291E}" destId="{1DB2DC9D-38E0-4CC7-9CCE-716CF50DDB6B}" srcOrd="0" destOrd="2" presId="urn:microsoft.com/office/officeart/2005/8/layout/vList2"/>
    <dgm:cxn modelId="{9FACCC1F-C8FB-49F7-8B5C-EF005538C08A}" srcId="{60FC46AF-2CF2-47B3-8043-C333035D810A}" destId="{2AE51EBE-A7CC-45BA-A0C3-EA96377FABAD}" srcOrd="0" destOrd="0" parTransId="{86244943-3235-4C92-8FD4-28084957C7E4}" sibTransId="{CB704B9D-7E19-49F7-A7F2-D3300B767B96}"/>
    <dgm:cxn modelId="{EEFA0AAA-44A2-4F08-84CA-F285F603BF75}" type="presOf" srcId="{667ABF88-3767-4ADE-98BD-192BA75C2DE2}" destId="{56F2902B-BBD4-47EF-8CA9-949BC4BF5432}" srcOrd="0" destOrd="0" presId="urn:microsoft.com/office/officeart/2005/8/layout/vList2"/>
    <dgm:cxn modelId="{9E00B69B-396F-455B-AF24-E3AC57AF2985}" type="presOf" srcId="{88D3BA9B-C315-4A2C-BBFD-2A0C9B19DF31}" destId="{1DB2DC9D-38E0-4CC7-9CCE-716CF50DDB6B}" srcOrd="0" destOrd="6" presId="urn:microsoft.com/office/officeart/2005/8/layout/vList2"/>
    <dgm:cxn modelId="{6B0A3028-A7F7-4AC7-BAA9-6D6B18567D3D}" type="presParOf" srcId="{56F2902B-BBD4-47EF-8CA9-949BC4BF5432}" destId="{99E17DDE-C200-4F15-B2B6-5DF3A46FA289}" srcOrd="0" destOrd="0" presId="urn:microsoft.com/office/officeart/2005/8/layout/vList2"/>
    <dgm:cxn modelId="{1B8F4240-4AD3-48E9-BF50-5E37AF54961D}" type="presParOf" srcId="{56F2902B-BBD4-47EF-8CA9-949BC4BF5432}" destId="{217B393A-16A1-4AA0-B4C5-6105003414E9}" srcOrd="1" destOrd="0" presId="urn:microsoft.com/office/officeart/2005/8/layout/vList2"/>
    <dgm:cxn modelId="{0598F574-48D5-4745-889E-0F89BD84A898}" type="presParOf" srcId="{56F2902B-BBD4-47EF-8CA9-949BC4BF5432}" destId="{C08D96DE-5DBB-4414-B2F2-FB37BF7182D9}" srcOrd="2" destOrd="0" presId="urn:microsoft.com/office/officeart/2005/8/layout/vList2"/>
    <dgm:cxn modelId="{6F9CDD57-F758-4141-BD89-285E6A7A6821}" type="presParOf" srcId="{56F2902B-BBD4-47EF-8CA9-949BC4BF5432}" destId="{1DB2DC9D-38E0-4CC7-9CCE-716CF50DDB6B}" srcOrd="3"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779E9BA-599B-4C6B-BBF9-AB6F66B0982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05222A45-955D-4E38-892E-4D312D9AF6FE}">
      <dgm:prSet/>
      <dgm:spPr/>
      <dgm:t>
        <a:bodyPr/>
        <a:lstStyle/>
        <a:p>
          <a:pPr rtl="0"/>
          <a:r>
            <a:rPr lang="en-US" dirty="0" smtClean="0"/>
            <a:t>By Dec.31, 2010, EPA will issue </a:t>
          </a:r>
          <a:r>
            <a:rPr lang="en-US" dirty="0" smtClean="0">
              <a:solidFill>
                <a:schemeClr val="bg1"/>
              </a:solidFill>
            </a:rPr>
            <a:t>92 Bay TMDLs</a:t>
          </a:r>
          <a:endParaRPr lang="en-US" dirty="0">
            <a:solidFill>
              <a:schemeClr val="bg1"/>
            </a:solidFill>
          </a:endParaRPr>
        </a:p>
      </dgm:t>
    </dgm:pt>
    <dgm:pt modelId="{70DC1D7B-8CEB-4F39-A1EA-641431CECF93}" type="parTrans" cxnId="{E14C3B42-2F5F-4354-8FB0-E77BBB76816A}">
      <dgm:prSet/>
      <dgm:spPr/>
      <dgm:t>
        <a:bodyPr/>
        <a:lstStyle/>
        <a:p>
          <a:endParaRPr lang="en-US"/>
        </a:p>
      </dgm:t>
    </dgm:pt>
    <dgm:pt modelId="{10F6465F-F50D-4004-8324-FF62C58D9C0C}" type="sibTrans" cxnId="{E14C3B42-2F5F-4354-8FB0-E77BBB76816A}">
      <dgm:prSet/>
      <dgm:spPr/>
      <dgm:t>
        <a:bodyPr/>
        <a:lstStyle/>
        <a:p>
          <a:endParaRPr lang="en-US"/>
        </a:p>
      </dgm:t>
    </dgm:pt>
    <dgm:pt modelId="{10E44F25-776A-45D3-B78E-CE4CE0E80B48}">
      <dgm:prSet/>
      <dgm:spPr/>
      <dgm:t>
        <a:bodyPr/>
        <a:lstStyle/>
        <a:p>
          <a:pPr rtl="0"/>
          <a:r>
            <a:rPr lang="en-US" dirty="0" smtClean="0"/>
            <a:t>Settlement includes a number of details consistent with EPA’s development of TMDL to date, e.g. including allocations for new or increased permitted discharges or a provision that any such loads be appropriately offset</a:t>
          </a:r>
          <a:endParaRPr lang="en-US" dirty="0"/>
        </a:p>
      </dgm:t>
    </dgm:pt>
    <dgm:pt modelId="{831DD065-055D-412C-86D4-19A9302C7D39}" type="parTrans" cxnId="{509B0A91-F1D3-497A-A524-CDD99AAFAAE5}">
      <dgm:prSet/>
      <dgm:spPr/>
      <dgm:t>
        <a:bodyPr/>
        <a:lstStyle/>
        <a:p>
          <a:endParaRPr lang="en-US"/>
        </a:p>
      </dgm:t>
    </dgm:pt>
    <dgm:pt modelId="{56CCF3CA-AF04-4CCC-8C50-B7497E2F4064}" type="sibTrans" cxnId="{509B0A91-F1D3-497A-A524-CDD99AAFAAE5}">
      <dgm:prSet/>
      <dgm:spPr/>
      <dgm:t>
        <a:bodyPr/>
        <a:lstStyle/>
        <a:p>
          <a:endParaRPr lang="en-US"/>
        </a:p>
      </dgm:t>
    </dgm:pt>
    <dgm:pt modelId="{6B06D71C-BD65-4B73-9EDA-167802278F6F}">
      <dgm:prSet/>
      <dgm:spPr/>
      <dgm:t>
        <a:bodyPr/>
        <a:lstStyle/>
        <a:p>
          <a:pPr rtl="0"/>
          <a:r>
            <a:rPr lang="en-US" dirty="0" smtClean="0"/>
            <a:t>Every two years, EPA will review state WIP progress and milestone achievement</a:t>
          </a:r>
          <a:endParaRPr lang="en-US" dirty="0"/>
        </a:p>
      </dgm:t>
    </dgm:pt>
    <dgm:pt modelId="{F8003B96-F8DA-4E2A-ABF6-83E1550F9565}" type="parTrans" cxnId="{FA2F4AA1-4122-4A21-AA44-F6385174AFCF}">
      <dgm:prSet/>
      <dgm:spPr/>
      <dgm:t>
        <a:bodyPr/>
        <a:lstStyle/>
        <a:p>
          <a:endParaRPr lang="en-US"/>
        </a:p>
      </dgm:t>
    </dgm:pt>
    <dgm:pt modelId="{BED9E9DC-93AF-4052-AEC9-93030D72A363}" type="sibTrans" cxnId="{FA2F4AA1-4122-4A21-AA44-F6385174AFCF}">
      <dgm:prSet/>
      <dgm:spPr/>
      <dgm:t>
        <a:bodyPr/>
        <a:lstStyle/>
        <a:p>
          <a:endParaRPr lang="en-US"/>
        </a:p>
      </dgm:t>
    </dgm:pt>
    <dgm:pt modelId="{150E5866-8191-4FCD-9760-FB7776186C4E}">
      <dgm:prSet/>
      <dgm:spPr/>
      <dgm:t>
        <a:bodyPr/>
        <a:lstStyle/>
        <a:p>
          <a:pPr rtl="0"/>
          <a:r>
            <a:rPr lang="en-US" dirty="0" smtClean="0"/>
            <a:t>EPA will take “appropriate action” to ensure that the states are making satisfactory WIP progress and achieving their milestones</a:t>
          </a:r>
          <a:endParaRPr lang="en-US" dirty="0"/>
        </a:p>
      </dgm:t>
    </dgm:pt>
    <dgm:pt modelId="{33040947-FEFB-4A31-BB61-0A97E740FD53}" type="parTrans" cxnId="{A3076B4E-AB50-4625-AAD0-CDA9CABB80D5}">
      <dgm:prSet/>
      <dgm:spPr/>
      <dgm:t>
        <a:bodyPr/>
        <a:lstStyle/>
        <a:p>
          <a:endParaRPr lang="en-US"/>
        </a:p>
      </dgm:t>
    </dgm:pt>
    <dgm:pt modelId="{6B36DA6D-397D-4889-9348-1D1301C52B2E}" type="sibTrans" cxnId="{A3076B4E-AB50-4625-AAD0-CDA9CABB80D5}">
      <dgm:prSet/>
      <dgm:spPr/>
      <dgm:t>
        <a:bodyPr/>
        <a:lstStyle/>
        <a:p>
          <a:endParaRPr lang="en-US"/>
        </a:p>
      </dgm:t>
    </dgm:pt>
    <dgm:pt modelId="{2E16A7A4-BAA4-43E5-98DA-95134A3B7567}">
      <dgm:prSet/>
      <dgm:spPr/>
      <dgm:t>
        <a:bodyPr/>
        <a:lstStyle/>
        <a:p>
          <a:pPr rtl="0"/>
          <a:r>
            <a:rPr lang="en-US" dirty="0" smtClean="0"/>
            <a:t>Beginning in May 2011, EPA will announce two-year milestones for federal agency actions and “will strengthen stormwater practices on federal facilities and on federal lands”</a:t>
          </a:r>
          <a:endParaRPr lang="en-US" dirty="0"/>
        </a:p>
      </dgm:t>
    </dgm:pt>
    <dgm:pt modelId="{99AA9F93-0EDA-4A18-9771-47FE3134B02D}" type="parTrans" cxnId="{EB702E82-7E49-4673-9A9F-E73921063633}">
      <dgm:prSet/>
      <dgm:spPr/>
      <dgm:t>
        <a:bodyPr/>
        <a:lstStyle/>
        <a:p>
          <a:endParaRPr lang="en-US"/>
        </a:p>
      </dgm:t>
    </dgm:pt>
    <dgm:pt modelId="{32BE57E7-0C14-4A3F-B455-F776445B567B}" type="sibTrans" cxnId="{EB702E82-7E49-4673-9A9F-E73921063633}">
      <dgm:prSet/>
      <dgm:spPr/>
      <dgm:t>
        <a:bodyPr/>
        <a:lstStyle/>
        <a:p>
          <a:endParaRPr lang="en-US"/>
        </a:p>
      </dgm:t>
    </dgm:pt>
    <dgm:pt modelId="{C11A1329-E2D7-433C-92D2-0FECA0137A07}" type="pres">
      <dgm:prSet presAssocID="{8779E9BA-599B-4C6B-BBF9-AB6F66B09828}" presName="linear" presStyleCnt="0">
        <dgm:presLayoutVars>
          <dgm:animLvl val="lvl"/>
          <dgm:resizeHandles val="exact"/>
        </dgm:presLayoutVars>
      </dgm:prSet>
      <dgm:spPr/>
      <dgm:t>
        <a:bodyPr/>
        <a:lstStyle/>
        <a:p>
          <a:endParaRPr lang="en-US"/>
        </a:p>
      </dgm:t>
    </dgm:pt>
    <dgm:pt modelId="{CC44D7BD-745E-48E0-B3F9-E90B73FD5BD1}" type="pres">
      <dgm:prSet presAssocID="{05222A45-955D-4E38-892E-4D312D9AF6FE}" presName="parentText" presStyleLbl="node1" presStyleIdx="0" presStyleCnt="3">
        <dgm:presLayoutVars>
          <dgm:chMax val="0"/>
          <dgm:bulletEnabled val="1"/>
        </dgm:presLayoutVars>
      </dgm:prSet>
      <dgm:spPr/>
      <dgm:t>
        <a:bodyPr/>
        <a:lstStyle/>
        <a:p>
          <a:endParaRPr lang="en-US"/>
        </a:p>
      </dgm:t>
    </dgm:pt>
    <dgm:pt modelId="{164288A3-4BBA-4C04-85B8-A2B70B58821C}" type="pres">
      <dgm:prSet presAssocID="{05222A45-955D-4E38-892E-4D312D9AF6FE}" presName="childText" presStyleLbl="revTx" presStyleIdx="0" presStyleCnt="2">
        <dgm:presLayoutVars>
          <dgm:bulletEnabled val="1"/>
        </dgm:presLayoutVars>
      </dgm:prSet>
      <dgm:spPr/>
      <dgm:t>
        <a:bodyPr/>
        <a:lstStyle/>
        <a:p>
          <a:endParaRPr lang="en-US"/>
        </a:p>
      </dgm:t>
    </dgm:pt>
    <dgm:pt modelId="{B6CE7163-5E5A-4CD0-98D0-014AAA5AB74F}" type="pres">
      <dgm:prSet presAssocID="{6B06D71C-BD65-4B73-9EDA-167802278F6F}" presName="parentText" presStyleLbl="node1" presStyleIdx="1" presStyleCnt="3">
        <dgm:presLayoutVars>
          <dgm:chMax val="0"/>
          <dgm:bulletEnabled val="1"/>
        </dgm:presLayoutVars>
      </dgm:prSet>
      <dgm:spPr/>
      <dgm:t>
        <a:bodyPr/>
        <a:lstStyle/>
        <a:p>
          <a:endParaRPr lang="en-US"/>
        </a:p>
      </dgm:t>
    </dgm:pt>
    <dgm:pt modelId="{CC79A991-9A6C-449A-951F-6B7F8708BF0E}" type="pres">
      <dgm:prSet presAssocID="{6B06D71C-BD65-4B73-9EDA-167802278F6F}" presName="childText" presStyleLbl="revTx" presStyleIdx="1" presStyleCnt="2">
        <dgm:presLayoutVars>
          <dgm:bulletEnabled val="1"/>
        </dgm:presLayoutVars>
      </dgm:prSet>
      <dgm:spPr/>
      <dgm:t>
        <a:bodyPr/>
        <a:lstStyle/>
        <a:p>
          <a:endParaRPr lang="en-US"/>
        </a:p>
      </dgm:t>
    </dgm:pt>
    <dgm:pt modelId="{5DAD2799-0A85-4A25-98EE-86C223D4C2E5}" type="pres">
      <dgm:prSet presAssocID="{2E16A7A4-BAA4-43E5-98DA-95134A3B7567}" presName="parentText" presStyleLbl="node1" presStyleIdx="2" presStyleCnt="3">
        <dgm:presLayoutVars>
          <dgm:chMax val="0"/>
          <dgm:bulletEnabled val="1"/>
        </dgm:presLayoutVars>
      </dgm:prSet>
      <dgm:spPr/>
      <dgm:t>
        <a:bodyPr/>
        <a:lstStyle/>
        <a:p>
          <a:endParaRPr lang="en-US"/>
        </a:p>
      </dgm:t>
    </dgm:pt>
  </dgm:ptLst>
  <dgm:cxnLst>
    <dgm:cxn modelId="{4B3CBB1A-0D78-4289-B862-22EB700DC751}" type="presOf" srcId="{6B06D71C-BD65-4B73-9EDA-167802278F6F}" destId="{B6CE7163-5E5A-4CD0-98D0-014AAA5AB74F}" srcOrd="0" destOrd="0" presId="urn:microsoft.com/office/officeart/2005/8/layout/vList2"/>
    <dgm:cxn modelId="{01A040CD-9537-4399-A0B3-8AA811568E3A}" type="presOf" srcId="{05222A45-955D-4E38-892E-4D312D9AF6FE}" destId="{CC44D7BD-745E-48E0-B3F9-E90B73FD5BD1}" srcOrd="0" destOrd="0" presId="urn:microsoft.com/office/officeart/2005/8/layout/vList2"/>
    <dgm:cxn modelId="{509B0A91-F1D3-497A-A524-CDD99AAFAAE5}" srcId="{05222A45-955D-4E38-892E-4D312D9AF6FE}" destId="{10E44F25-776A-45D3-B78E-CE4CE0E80B48}" srcOrd="0" destOrd="0" parTransId="{831DD065-055D-412C-86D4-19A9302C7D39}" sibTransId="{56CCF3CA-AF04-4CCC-8C50-B7497E2F4064}"/>
    <dgm:cxn modelId="{BF97FECA-9FCA-4575-8773-8FE83B33C388}" type="presOf" srcId="{2E16A7A4-BAA4-43E5-98DA-95134A3B7567}" destId="{5DAD2799-0A85-4A25-98EE-86C223D4C2E5}" srcOrd="0" destOrd="0" presId="urn:microsoft.com/office/officeart/2005/8/layout/vList2"/>
    <dgm:cxn modelId="{EB702E82-7E49-4673-9A9F-E73921063633}" srcId="{8779E9BA-599B-4C6B-BBF9-AB6F66B09828}" destId="{2E16A7A4-BAA4-43E5-98DA-95134A3B7567}" srcOrd="2" destOrd="0" parTransId="{99AA9F93-0EDA-4A18-9771-47FE3134B02D}" sibTransId="{32BE57E7-0C14-4A3F-B455-F776445B567B}"/>
    <dgm:cxn modelId="{E14C3B42-2F5F-4354-8FB0-E77BBB76816A}" srcId="{8779E9BA-599B-4C6B-BBF9-AB6F66B09828}" destId="{05222A45-955D-4E38-892E-4D312D9AF6FE}" srcOrd="0" destOrd="0" parTransId="{70DC1D7B-8CEB-4F39-A1EA-641431CECF93}" sibTransId="{10F6465F-F50D-4004-8324-FF62C58D9C0C}"/>
    <dgm:cxn modelId="{A3076B4E-AB50-4625-AAD0-CDA9CABB80D5}" srcId="{6B06D71C-BD65-4B73-9EDA-167802278F6F}" destId="{150E5866-8191-4FCD-9760-FB7776186C4E}" srcOrd="0" destOrd="0" parTransId="{33040947-FEFB-4A31-BB61-0A97E740FD53}" sibTransId="{6B36DA6D-397D-4889-9348-1D1301C52B2E}"/>
    <dgm:cxn modelId="{7D4FDBEB-73CB-4678-ABA1-E01901AC0125}" type="presOf" srcId="{8779E9BA-599B-4C6B-BBF9-AB6F66B09828}" destId="{C11A1329-E2D7-433C-92D2-0FECA0137A07}" srcOrd="0" destOrd="0" presId="urn:microsoft.com/office/officeart/2005/8/layout/vList2"/>
    <dgm:cxn modelId="{FA2F4AA1-4122-4A21-AA44-F6385174AFCF}" srcId="{8779E9BA-599B-4C6B-BBF9-AB6F66B09828}" destId="{6B06D71C-BD65-4B73-9EDA-167802278F6F}" srcOrd="1" destOrd="0" parTransId="{F8003B96-F8DA-4E2A-ABF6-83E1550F9565}" sibTransId="{BED9E9DC-93AF-4052-AEC9-93030D72A363}"/>
    <dgm:cxn modelId="{61059BB3-A99A-4FAC-8A6B-C3A401366CFA}" type="presOf" srcId="{10E44F25-776A-45D3-B78E-CE4CE0E80B48}" destId="{164288A3-4BBA-4C04-85B8-A2B70B58821C}" srcOrd="0" destOrd="0" presId="urn:microsoft.com/office/officeart/2005/8/layout/vList2"/>
    <dgm:cxn modelId="{2995E3E1-90E2-4090-95F1-021386CE7E53}" type="presOf" srcId="{150E5866-8191-4FCD-9760-FB7776186C4E}" destId="{CC79A991-9A6C-449A-951F-6B7F8708BF0E}" srcOrd="0" destOrd="0" presId="urn:microsoft.com/office/officeart/2005/8/layout/vList2"/>
    <dgm:cxn modelId="{887404B5-C329-4E79-AD3E-BF8A236A9F8C}" type="presParOf" srcId="{C11A1329-E2D7-433C-92D2-0FECA0137A07}" destId="{CC44D7BD-745E-48E0-B3F9-E90B73FD5BD1}" srcOrd="0" destOrd="0" presId="urn:microsoft.com/office/officeart/2005/8/layout/vList2"/>
    <dgm:cxn modelId="{0DE8CAE5-6F84-4FC2-B3C9-B855313DAB6F}" type="presParOf" srcId="{C11A1329-E2D7-433C-92D2-0FECA0137A07}" destId="{164288A3-4BBA-4C04-85B8-A2B70B58821C}" srcOrd="1" destOrd="0" presId="urn:microsoft.com/office/officeart/2005/8/layout/vList2"/>
    <dgm:cxn modelId="{179895AB-33DA-43C6-AC61-E5E39594B9B2}" type="presParOf" srcId="{C11A1329-E2D7-433C-92D2-0FECA0137A07}" destId="{B6CE7163-5E5A-4CD0-98D0-014AAA5AB74F}" srcOrd="2" destOrd="0" presId="urn:microsoft.com/office/officeart/2005/8/layout/vList2"/>
    <dgm:cxn modelId="{8538F741-4565-4E73-897E-0DC3BD7B3647}" type="presParOf" srcId="{C11A1329-E2D7-433C-92D2-0FECA0137A07}" destId="{CC79A991-9A6C-449A-951F-6B7F8708BF0E}" srcOrd="3" destOrd="0" presId="urn:microsoft.com/office/officeart/2005/8/layout/vList2"/>
    <dgm:cxn modelId="{E0C7B642-B020-4089-89F8-B9C5376FC16E}" type="presParOf" srcId="{C11A1329-E2D7-433C-92D2-0FECA0137A07}" destId="{5DAD2799-0A85-4A25-98EE-86C223D4C2E5}" srcOrd="4"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89C788F-B45B-430A-B699-C45B5D010DE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DF0D78D6-EC7C-439C-B678-979F83604275}">
      <dgm:prSet/>
      <dgm:spPr/>
      <dgm:t>
        <a:bodyPr/>
        <a:lstStyle/>
        <a:p>
          <a:pPr rtl="0"/>
          <a:r>
            <a:rPr lang="en-US" dirty="0" smtClean="0"/>
            <a:t>By Dec. 31, 2017, EPA will review NPDES permits, including:</a:t>
          </a:r>
          <a:endParaRPr lang="en-US" dirty="0"/>
        </a:p>
      </dgm:t>
    </dgm:pt>
    <dgm:pt modelId="{D0DABF4C-8685-4361-A958-23204FA56A88}" type="parTrans" cxnId="{6D3F9EAA-1983-457C-8D9E-723B8CC22880}">
      <dgm:prSet/>
      <dgm:spPr/>
      <dgm:t>
        <a:bodyPr/>
        <a:lstStyle/>
        <a:p>
          <a:endParaRPr lang="en-US"/>
        </a:p>
      </dgm:t>
    </dgm:pt>
    <dgm:pt modelId="{B5836BC1-AAC6-4159-A186-5EBBD60F8CF8}" type="sibTrans" cxnId="{6D3F9EAA-1983-457C-8D9E-723B8CC22880}">
      <dgm:prSet/>
      <dgm:spPr/>
      <dgm:t>
        <a:bodyPr/>
        <a:lstStyle/>
        <a:p>
          <a:endParaRPr lang="en-US"/>
        </a:p>
      </dgm:t>
    </dgm:pt>
    <dgm:pt modelId="{6C00A02C-39E2-4326-9C17-AF75BC01D82C}">
      <dgm:prSet/>
      <dgm:spPr/>
      <dgm:t>
        <a:bodyPr/>
        <a:lstStyle/>
        <a:p>
          <a:pPr rtl="0"/>
          <a:r>
            <a:rPr lang="en-US" dirty="0" smtClean="0"/>
            <a:t>Significant WWTPs</a:t>
          </a:r>
          <a:endParaRPr lang="en-US" dirty="0"/>
        </a:p>
      </dgm:t>
    </dgm:pt>
    <dgm:pt modelId="{C712B25E-2007-4567-91CD-AC7F9C545F1C}" type="parTrans" cxnId="{63B0EC23-2756-44B4-ACF5-36FF1566076E}">
      <dgm:prSet/>
      <dgm:spPr/>
      <dgm:t>
        <a:bodyPr/>
        <a:lstStyle/>
        <a:p>
          <a:endParaRPr lang="en-US"/>
        </a:p>
      </dgm:t>
    </dgm:pt>
    <dgm:pt modelId="{5B8BE92E-3AA3-4ABC-8837-B333A9565AEB}" type="sibTrans" cxnId="{63B0EC23-2756-44B4-ACF5-36FF1566076E}">
      <dgm:prSet/>
      <dgm:spPr/>
      <dgm:t>
        <a:bodyPr/>
        <a:lstStyle/>
        <a:p>
          <a:endParaRPr lang="en-US"/>
        </a:p>
      </dgm:t>
    </dgm:pt>
    <dgm:pt modelId="{06F08287-44B8-4EED-A91E-ED08D101EA2C}">
      <dgm:prSet/>
      <dgm:spPr/>
      <dgm:t>
        <a:bodyPr/>
        <a:lstStyle/>
        <a:p>
          <a:pPr rtl="0"/>
          <a:r>
            <a:rPr lang="en-US" dirty="0" smtClean="0"/>
            <a:t>Proposed construction general permits</a:t>
          </a:r>
          <a:endParaRPr lang="en-US" dirty="0"/>
        </a:p>
      </dgm:t>
    </dgm:pt>
    <dgm:pt modelId="{778ECD9F-48BA-4BB6-97B4-8A3831B0F675}" type="parTrans" cxnId="{8CA03B70-5EB6-4FAF-9DC7-DA173EF4A79D}">
      <dgm:prSet/>
      <dgm:spPr/>
      <dgm:t>
        <a:bodyPr/>
        <a:lstStyle/>
        <a:p>
          <a:endParaRPr lang="en-US"/>
        </a:p>
      </dgm:t>
    </dgm:pt>
    <dgm:pt modelId="{6E0EB8A6-3328-4EFE-B036-21A62F95A09E}" type="sibTrans" cxnId="{8CA03B70-5EB6-4FAF-9DC7-DA173EF4A79D}">
      <dgm:prSet/>
      <dgm:spPr/>
      <dgm:t>
        <a:bodyPr/>
        <a:lstStyle/>
        <a:p>
          <a:endParaRPr lang="en-US"/>
        </a:p>
      </dgm:t>
    </dgm:pt>
    <dgm:pt modelId="{5259CC15-B235-4526-B06F-83CBB5BBF1FB}">
      <dgm:prSet/>
      <dgm:spPr/>
      <dgm:t>
        <a:bodyPr/>
        <a:lstStyle/>
        <a:p>
          <a:pPr rtl="0"/>
          <a:r>
            <a:rPr lang="en-US" dirty="0" smtClean="0"/>
            <a:t>EPA will issue a “MS4 </a:t>
          </a:r>
          <a:r>
            <a:rPr lang="en-US" dirty="0" err="1" smtClean="0"/>
            <a:t>Stormwater</a:t>
          </a:r>
          <a:r>
            <a:rPr lang="en-US" dirty="0" smtClean="0"/>
            <a:t> Permitting Approach for the Chesapeake Bay Watershed” that will identify its performance expectations</a:t>
          </a:r>
          <a:endParaRPr lang="en-US" dirty="0"/>
        </a:p>
      </dgm:t>
    </dgm:pt>
    <dgm:pt modelId="{977C9E58-022E-44B1-A8FF-D04182F84F04}" type="parTrans" cxnId="{8CAE811C-1A14-46A3-84A3-C8A5D353E9C7}">
      <dgm:prSet/>
      <dgm:spPr/>
      <dgm:t>
        <a:bodyPr/>
        <a:lstStyle/>
        <a:p>
          <a:endParaRPr lang="en-US"/>
        </a:p>
      </dgm:t>
    </dgm:pt>
    <dgm:pt modelId="{90AC3AD3-C928-456C-89B7-4005FCFBD6D8}" type="sibTrans" cxnId="{8CAE811C-1A14-46A3-84A3-C8A5D353E9C7}">
      <dgm:prSet/>
      <dgm:spPr/>
      <dgm:t>
        <a:bodyPr/>
        <a:lstStyle/>
        <a:p>
          <a:endParaRPr lang="en-US"/>
        </a:p>
      </dgm:t>
    </dgm:pt>
    <dgm:pt modelId="{F81D5429-F002-4AE2-BFE7-16384E96E2CA}">
      <dgm:prSet/>
      <dgm:spPr/>
      <dgm:t>
        <a:bodyPr/>
        <a:lstStyle/>
        <a:p>
          <a:pPr rtl="0"/>
          <a:r>
            <a:rPr lang="en-US" dirty="0" smtClean="0"/>
            <a:t>By June 1, 2010, EPA will take final action on the NPDES permit for Blue Plains (unless there are outstanding Endangered Species Act issues) –</a:t>
          </a:r>
          <a:r>
            <a:rPr lang="en-US" dirty="0" smtClean="0">
              <a:solidFill>
                <a:srgbClr val="FF0000"/>
              </a:solidFill>
            </a:rPr>
            <a:t> Currently, no changes from draft permit are anticipated – But permit has not yet been issued</a:t>
          </a:r>
          <a:endParaRPr lang="en-US" dirty="0">
            <a:solidFill>
              <a:srgbClr val="FF0000"/>
            </a:solidFill>
          </a:endParaRPr>
        </a:p>
      </dgm:t>
    </dgm:pt>
    <dgm:pt modelId="{1D5CEAEC-6274-4313-8EFC-4D4EFA6D8A9E}" type="parTrans" cxnId="{2E82D465-44FD-42CA-A74A-DCAA7280C8CA}">
      <dgm:prSet/>
      <dgm:spPr/>
      <dgm:t>
        <a:bodyPr/>
        <a:lstStyle/>
        <a:p>
          <a:endParaRPr lang="en-US"/>
        </a:p>
      </dgm:t>
    </dgm:pt>
    <dgm:pt modelId="{2AA8F9C6-D9A4-4366-9726-CEE142F2020D}" type="sibTrans" cxnId="{2E82D465-44FD-42CA-A74A-DCAA7280C8CA}">
      <dgm:prSet/>
      <dgm:spPr/>
      <dgm:t>
        <a:bodyPr/>
        <a:lstStyle/>
        <a:p>
          <a:endParaRPr lang="en-US"/>
        </a:p>
      </dgm:t>
    </dgm:pt>
    <dgm:pt modelId="{95D6CF65-D4A1-4B61-A663-12603520069E}">
      <dgm:prSet/>
      <dgm:spPr/>
      <dgm:t>
        <a:bodyPr/>
        <a:lstStyle/>
        <a:p>
          <a:pPr rtl="0"/>
          <a:r>
            <a:rPr lang="en-US" dirty="0" smtClean="0"/>
            <a:t>EPA will monitor compliance schedules for ENR implementation by significant municipal and industrial wastewater dischargers &amp; assess septic loads </a:t>
          </a:r>
          <a:endParaRPr lang="en-US" dirty="0"/>
        </a:p>
      </dgm:t>
    </dgm:pt>
    <dgm:pt modelId="{CA90ABB3-4E31-4BAB-ABF6-FB4884AC39E6}" type="parTrans" cxnId="{324D97BB-95A2-4629-86C7-2554CFA88B9D}">
      <dgm:prSet/>
      <dgm:spPr/>
      <dgm:t>
        <a:bodyPr/>
        <a:lstStyle/>
        <a:p>
          <a:endParaRPr lang="en-US"/>
        </a:p>
      </dgm:t>
    </dgm:pt>
    <dgm:pt modelId="{9D16FC9B-85E2-4595-AAF5-B0B1A8BE048C}" type="sibTrans" cxnId="{324D97BB-95A2-4629-86C7-2554CFA88B9D}">
      <dgm:prSet/>
      <dgm:spPr/>
      <dgm:t>
        <a:bodyPr/>
        <a:lstStyle/>
        <a:p>
          <a:endParaRPr lang="en-US"/>
        </a:p>
      </dgm:t>
    </dgm:pt>
    <dgm:pt modelId="{25E6B44E-2F7A-4248-9EE2-6F51BC813B48}">
      <dgm:prSet/>
      <dgm:spPr/>
      <dgm:t>
        <a:bodyPr/>
        <a:lstStyle/>
        <a:p>
          <a:pPr rtl="0"/>
          <a:r>
            <a:rPr lang="en-US" dirty="0" smtClean="0"/>
            <a:t>Review all new construction general permits drafted by Bay states and make sure they meet federal standards; </a:t>
          </a:r>
          <a:endParaRPr lang="en-US" dirty="0"/>
        </a:p>
      </dgm:t>
    </dgm:pt>
    <dgm:pt modelId="{79B9ED11-96C5-49B6-B224-1AB592A18719}" type="parTrans" cxnId="{C3A49B1F-66F2-4850-831F-45649FF4861E}">
      <dgm:prSet/>
      <dgm:spPr/>
      <dgm:t>
        <a:bodyPr/>
        <a:lstStyle/>
        <a:p>
          <a:endParaRPr lang="en-US"/>
        </a:p>
      </dgm:t>
    </dgm:pt>
    <dgm:pt modelId="{C94C1272-A437-4DB4-A3FC-2CA8A85E3558}" type="sibTrans" cxnId="{C3A49B1F-66F2-4850-831F-45649FF4861E}">
      <dgm:prSet/>
      <dgm:spPr/>
      <dgm:t>
        <a:bodyPr/>
        <a:lstStyle/>
        <a:p>
          <a:endParaRPr lang="en-US"/>
        </a:p>
      </dgm:t>
    </dgm:pt>
    <dgm:pt modelId="{C8A47210-51C2-4A95-90A7-2459991B1D08}">
      <dgm:prSet/>
      <dgm:spPr/>
      <dgm:t>
        <a:bodyPr/>
        <a:lstStyle/>
        <a:p>
          <a:pPr rtl="0"/>
          <a:r>
            <a:rPr lang="en-US" dirty="0" smtClean="0"/>
            <a:t>By July 31, 2010 develop a guidance for major municipal </a:t>
          </a:r>
          <a:r>
            <a:rPr lang="en-US" dirty="0" err="1" smtClean="0"/>
            <a:t>stormwater</a:t>
          </a:r>
          <a:r>
            <a:rPr lang="en-US" dirty="0" smtClean="0"/>
            <a:t> permits in the Bay region; and </a:t>
          </a:r>
          <a:endParaRPr lang="en-US" dirty="0"/>
        </a:p>
      </dgm:t>
    </dgm:pt>
    <dgm:pt modelId="{D1BAFBB7-116D-4E46-AAAC-CD1BC6625098}" type="parTrans" cxnId="{B76A086B-58AE-4FFF-954E-314925E53035}">
      <dgm:prSet/>
      <dgm:spPr/>
      <dgm:t>
        <a:bodyPr/>
        <a:lstStyle/>
        <a:p>
          <a:endParaRPr lang="en-US"/>
        </a:p>
      </dgm:t>
    </dgm:pt>
    <dgm:pt modelId="{00AEF5E9-B5AA-4C99-B92D-77BB2703CF68}" type="sibTrans" cxnId="{B76A086B-58AE-4FFF-954E-314925E53035}">
      <dgm:prSet/>
      <dgm:spPr/>
      <dgm:t>
        <a:bodyPr/>
        <a:lstStyle/>
        <a:p>
          <a:endParaRPr lang="en-US"/>
        </a:p>
      </dgm:t>
    </dgm:pt>
    <dgm:pt modelId="{26BB7146-ADBA-4AD8-9B97-13A0EC2CBFCE}">
      <dgm:prSet/>
      <dgm:spPr/>
      <dgm:t>
        <a:bodyPr/>
        <a:lstStyle/>
        <a:p>
          <a:pPr rtl="0"/>
          <a:r>
            <a:rPr lang="en-US" dirty="0" smtClean="0"/>
            <a:t>By Nov. 19, 2012, take final action on industrial and municipal </a:t>
          </a:r>
          <a:r>
            <a:rPr lang="en-US" dirty="0" err="1" smtClean="0"/>
            <a:t>stormwater</a:t>
          </a:r>
          <a:r>
            <a:rPr lang="en-US" dirty="0" smtClean="0"/>
            <a:t> regulations.</a:t>
          </a:r>
          <a:endParaRPr lang="en-US" dirty="0"/>
        </a:p>
      </dgm:t>
    </dgm:pt>
    <dgm:pt modelId="{7E023924-D434-4818-84CA-17062D203E13}" type="parTrans" cxnId="{5B919D95-4127-4DFB-9B24-413D7F111954}">
      <dgm:prSet/>
      <dgm:spPr/>
      <dgm:t>
        <a:bodyPr/>
        <a:lstStyle/>
        <a:p>
          <a:endParaRPr lang="en-US"/>
        </a:p>
      </dgm:t>
    </dgm:pt>
    <dgm:pt modelId="{7FB23781-F3BE-4F7B-BB25-A72912DEA7BD}" type="sibTrans" cxnId="{5B919D95-4127-4DFB-9B24-413D7F111954}">
      <dgm:prSet/>
      <dgm:spPr/>
      <dgm:t>
        <a:bodyPr/>
        <a:lstStyle/>
        <a:p>
          <a:endParaRPr lang="en-US"/>
        </a:p>
      </dgm:t>
    </dgm:pt>
    <dgm:pt modelId="{1EBC219F-67E5-45CA-850F-1E8F9E97BF84}" type="pres">
      <dgm:prSet presAssocID="{489C788F-B45B-430A-B699-C45B5D010DE2}" presName="linear" presStyleCnt="0">
        <dgm:presLayoutVars>
          <dgm:animLvl val="lvl"/>
          <dgm:resizeHandles val="exact"/>
        </dgm:presLayoutVars>
      </dgm:prSet>
      <dgm:spPr/>
      <dgm:t>
        <a:bodyPr/>
        <a:lstStyle/>
        <a:p>
          <a:endParaRPr lang="en-US"/>
        </a:p>
      </dgm:t>
    </dgm:pt>
    <dgm:pt modelId="{75CDADB7-8695-4BFF-ABB7-514D74EE9579}" type="pres">
      <dgm:prSet presAssocID="{DF0D78D6-EC7C-439C-B678-979F83604275}" presName="parentText" presStyleLbl="node1" presStyleIdx="0" presStyleCnt="4" custLinFactNeighborY="-21240">
        <dgm:presLayoutVars>
          <dgm:chMax val="0"/>
          <dgm:bulletEnabled val="1"/>
        </dgm:presLayoutVars>
      </dgm:prSet>
      <dgm:spPr/>
      <dgm:t>
        <a:bodyPr/>
        <a:lstStyle/>
        <a:p>
          <a:endParaRPr lang="en-US"/>
        </a:p>
      </dgm:t>
    </dgm:pt>
    <dgm:pt modelId="{E1734B51-FDAD-4696-A4C4-6E472FA28423}" type="pres">
      <dgm:prSet presAssocID="{DF0D78D6-EC7C-439C-B678-979F83604275}" presName="childText" presStyleLbl="revTx" presStyleIdx="0" presStyleCnt="2">
        <dgm:presLayoutVars>
          <dgm:bulletEnabled val="1"/>
        </dgm:presLayoutVars>
      </dgm:prSet>
      <dgm:spPr/>
      <dgm:t>
        <a:bodyPr/>
        <a:lstStyle/>
        <a:p>
          <a:endParaRPr lang="en-US"/>
        </a:p>
      </dgm:t>
    </dgm:pt>
    <dgm:pt modelId="{5C117EEF-51B2-44A9-8315-80E5A682853B}" type="pres">
      <dgm:prSet presAssocID="{5259CC15-B235-4526-B06F-83CBB5BBF1FB}" presName="parentText" presStyleLbl="node1" presStyleIdx="1" presStyleCnt="4">
        <dgm:presLayoutVars>
          <dgm:chMax val="0"/>
          <dgm:bulletEnabled val="1"/>
        </dgm:presLayoutVars>
      </dgm:prSet>
      <dgm:spPr/>
      <dgm:t>
        <a:bodyPr/>
        <a:lstStyle/>
        <a:p>
          <a:endParaRPr lang="en-US"/>
        </a:p>
      </dgm:t>
    </dgm:pt>
    <dgm:pt modelId="{5BC36C68-251B-4CAC-8D4A-9D8DE2864CEB}" type="pres">
      <dgm:prSet presAssocID="{5259CC15-B235-4526-B06F-83CBB5BBF1FB}" presName="childText" presStyleLbl="revTx" presStyleIdx="1" presStyleCnt="2">
        <dgm:presLayoutVars>
          <dgm:bulletEnabled val="1"/>
        </dgm:presLayoutVars>
      </dgm:prSet>
      <dgm:spPr/>
      <dgm:t>
        <a:bodyPr/>
        <a:lstStyle/>
        <a:p>
          <a:endParaRPr lang="en-US"/>
        </a:p>
      </dgm:t>
    </dgm:pt>
    <dgm:pt modelId="{8CCE84D4-EC22-49E2-9275-FFAFB3089038}" type="pres">
      <dgm:prSet presAssocID="{F81D5429-F002-4AE2-BFE7-16384E96E2CA}" presName="parentText" presStyleLbl="node1" presStyleIdx="2" presStyleCnt="4">
        <dgm:presLayoutVars>
          <dgm:chMax val="0"/>
          <dgm:bulletEnabled val="1"/>
        </dgm:presLayoutVars>
      </dgm:prSet>
      <dgm:spPr/>
      <dgm:t>
        <a:bodyPr/>
        <a:lstStyle/>
        <a:p>
          <a:endParaRPr lang="en-US"/>
        </a:p>
      </dgm:t>
    </dgm:pt>
    <dgm:pt modelId="{CBA5BB26-9EA6-4B86-A91A-ED1304D514DF}" type="pres">
      <dgm:prSet presAssocID="{2AA8F9C6-D9A4-4366-9726-CEE142F2020D}" presName="spacer" presStyleCnt="0"/>
      <dgm:spPr/>
    </dgm:pt>
    <dgm:pt modelId="{617D75B7-BC58-4431-B953-E475DA7E75C5}" type="pres">
      <dgm:prSet presAssocID="{95D6CF65-D4A1-4B61-A663-12603520069E}" presName="parentText" presStyleLbl="node1" presStyleIdx="3" presStyleCnt="4">
        <dgm:presLayoutVars>
          <dgm:chMax val="0"/>
          <dgm:bulletEnabled val="1"/>
        </dgm:presLayoutVars>
      </dgm:prSet>
      <dgm:spPr/>
      <dgm:t>
        <a:bodyPr/>
        <a:lstStyle/>
        <a:p>
          <a:endParaRPr lang="en-US"/>
        </a:p>
      </dgm:t>
    </dgm:pt>
  </dgm:ptLst>
  <dgm:cxnLst>
    <dgm:cxn modelId="{8CA03B70-5EB6-4FAF-9DC7-DA173EF4A79D}" srcId="{DF0D78D6-EC7C-439C-B678-979F83604275}" destId="{06F08287-44B8-4EED-A91E-ED08D101EA2C}" srcOrd="1" destOrd="0" parTransId="{778ECD9F-48BA-4BB6-97B4-8A3831B0F675}" sibTransId="{6E0EB8A6-3328-4EFE-B036-21A62F95A09E}"/>
    <dgm:cxn modelId="{E5B35AA8-B2C7-482F-8189-964B21C73A8E}" type="presOf" srcId="{95D6CF65-D4A1-4B61-A663-12603520069E}" destId="{617D75B7-BC58-4431-B953-E475DA7E75C5}" srcOrd="0" destOrd="0" presId="urn:microsoft.com/office/officeart/2005/8/layout/vList2"/>
    <dgm:cxn modelId="{5B919D95-4127-4DFB-9B24-413D7F111954}" srcId="{5259CC15-B235-4526-B06F-83CBB5BBF1FB}" destId="{26BB7146-ADBA-4AD8-9B97-13A0EC2CBFCE}" srcOrd="2" destOrd="0" parTransId="{7E023924-D434-4818-84CA-17062D203E13}" sibTransId="{7FB23781-F3BE-4F7B-BB25-A72912DEA7BD}"/>
    <dgm:cxn modelId="{4A75EE4B-D766-494F-BDB8-C9FC11BD3833}" type="presOf" srcId="{5259CC15-B235-4526-B06F-83CBB5BBF1FB}" destId="{5C117EEF-51B2-44A9-8315-80E5A682853B}" srcOrd="0" destOrd="0" presId="urn:microsoft.com/office/officeart/2005/8/layout/vList2"/>
    <dgm:cxn modelId="{8CAE811C-1A14-46A3-84A3-C8A5D353E9C7}" srcId="{489C788F-B45B-430A-B699-C45B5D010DE2}" destId="{5259CC15-B235-4526-B06F-83CBB5BBF1FB}" srcOrd="1" destOrd="0" parTransId="{977C9E58-022E-44B1-A8FF-D04182F84F04}" sibTransId="{90AC3AD3-C928-456C-89B7-4005FCFBD6D8}"/>
    <dgm:cxn modelId="{2E82D465-44FD-42CA-A74A-DCAA7280C8CA}" srcId="{489C788F-B45B-430A-B699-C45B5D010DE2}" destId="{F81D5429-F002-4AE2-BFE7-16384E96E2CA}" srcOrd="2" destOrd="0" parTransId="{1D5CEAEC-6274-4313-8EFC-4D4EFA6D8A9E}" sibTransId="{2AA8F9C6-D9A4-4366-9726-CEE142F2020D}"/>
    <dgm:cxn modelId="{8F21E5A7-371D-4319-A672-8CFB812ADC52}" type="presOf" srcId="{6C00A02C-39E2-4326-9C17-AF75BC01D82C}" destId="{E1734B51-FDAD-4696-A4C4-6E472FA28423}" srcOrd="0" destOrd="0" presId="urn:microsoft.com/office/officeart/2005/8/layout/vList2"/>
    <dgm:cxn modelId="{CEB5222D-8110-4BA5-BD9E-8FCC036326A0}" type="presOf" srcId="{F81D5429-F002-4AE2-BFE7-16384E96E2CA}" destId="{8CCE84D4-EC22-49E2-9275-FFAFB3089038}" srcOrd="0" destOrd="0" presId="urn:microsoft.com/office/officeart/2005/8/layout/vList2"/>
    <dgm:cxn modelId="{E33BECAE-BDE9-4F45-8C0A-CA64DF05AE74}" type="presOf" srcId="{489C788F-B45B-430A-B699-C45B5D010DE2}" destId="{1EBC219F-67E5-45CA-850F-1E8F9E97BF84}" srcOrd="0" destOrd="0" presId="urn:microsoft.com/office/officeart/2005/8/layout/vList2"/>
    <dgm:cxn modelId="{63B0EC23-2756-44B4-ACF5-36FF1566076E}" srcId="{DF0D78D6-EC7C-439C-B678-979F83604275}" destId="{6C00A02C-39E2-4326-9C17-AF75BC01D82C}" srcOrd="0" destOrd="0" parTransId="{C712B25E-2007-4567-91CD-AC7F9C545F1C}" sibTransId="{5B8BE92E-3AA3-4ABC-8837-B333A9565AEB}"/>
    <dgm:cxn modelId="{DCDE5E5A-ECF2-445D-A952-E42240485514}" type="presOf" srcId="{06F08287-44B8-4EED-A91E-ED08D101EA2C}" destId="{E1734B51-FDAD-4696-A4C4-6E472FA28423}" srcOrd="0" destOrd="1" presId="urn:microsoft.com/office/officeart/2005/8/layout/vList2"/>
    <dgm:cxn modelId="{B76A086B-58AE-4FFF-954E-314925E53035}" srcId="{5259CC15-B235-4526-B06F-83CBB5BBF1FB}" destId="{C8A47210-51C2-4A95-90A7-2459991B1D08}" srcOrd="1" destOrd="0" parTransId="{D1BAFBB7-116D-4E46-AAAC-CD1BC6625098}" sibTransId="{00AEF5E9-B5AA-4C99-B92D-77BB2703CF68}"/>
    <dgm:cxn modelId="{16676C63-EBD9-4464-B58B-183CD60098A7}" type="presOf" srcId="{DF0D78D6-EC7C-439C-B678-979F83604275}" destId="{75CDADB7-8695-4BFF-ABB7-514D74EE9579}" srcOrd="0" destOrd="0" presId="urn:microsoft.com/office/officeart/2005/8/layout/vList2"/>
    <dgm:cxn modelId="{619173CD-6649-42CC-AA77-079D7A99F733}" type="presOf" srcId="{C8A47210-51C2-4A95-90A7-2459991B1D08}" destId="{5BC36C68-251B-4CAC-8D4A-9D8DE2864CEB}" srcOrd="0" destOrd="1" presId="urn:microsoft.com/office/officeart/2005/8/layout/vList2"/>
    <dgm:cxn modelId="{C3A49B1F-66F2-4850-831F-45649FF4861E}" srcId="{5259CC15-B235-4526-B06F-83CBB5BBF1FB}" destId="{25E6B44E-2F7A-4248-9EE2-6F51BC813B48}" srcOrd="0" destOrd="0" parTransId="{79B9ED11-96C5-49B6-B224-1AB592A18719}" sibTransId="{C94C1272-A437-4DB4-A3FC-2CA8A85E3558}"/>
    <dgm:cxn modelId="{36E19633-3497-47DF-AB65-D971ADD6DF77}" type="presOf" srcId="{26BB7146-ADBA-4AD8-9B97-13A0EC2CBFCE}" destId="{5BC36C68-251B-4CAC-8D4A-9D8DE2864CEB}" srcOrd="0" destOrd="2" presId="urn:microsoft.com/office/officeart/2005/8/layout/vList2"/>
    <dgm:cxn modelId="{324D97BB-95A2-4629-86C7-2554CFA88B9D}" srcId="{489C788F-B45B-430A-B699-C45B5D010DE2}" destId="{95D6CF65-D4A1-4B61-A663-12603520069E}" srcOrd="3" destOrd="0" parTransId="{CA90ABB3-4E31-4BAB-ABF6-FB4884AC39E6}" sibTransId="{9D16FC9B-85E2-4595-AAF5-B0B1A8BE048C}"/>
    <dgm:cxn modelId="{6D3F9EAA-1983-457C-8D9E-723B8CC22880}" srcId="{489C788F-B45B-430A-B699-C45B5D010DE2}" destId="{DF0D78D6-EC7C-439C-B678-979F83604275}" srcOrd="0" destOrd="0" parTransId="{D0DABF4C-8685-4361-A958-23204FA56A88}" sibTransId="{B5836BC1-AAC6-4159-A186-5EBBD60F8CF8}"/>
    <dgm:cxn modelId="{67BC9481-0709-4A3E-AAA7-4E838475B531}" type="presOf" srcId="{25E6B44E-2F7A-4248-9EE2-6F51BC813B48}" destId="{5BC36C68-251B-4CAC-8D4A-9D8DE2864CEB}" srcOrd="0" destOrd="0" presId="urn:microsoft.com/office/officeart/2005/8/layout/vList2"/>
    <dgm:cxn modelId="{E741B65C-8B9F-497E-8B9E-6666130E8D2A}" type="presParOf" srcId="{1EBC219F-67E5-45CA-850F-1E8F9E97BF84}" destId="{75CDADB7-8695-4BFF-ABB7-514D74EE9579}" srcOrd="0" destOrd="0" presId="urn:microsoft.com/office/officeart/2005/8/layout/vList2"/>
    <dgm:cxn modelId="{A4ACC1EB-AC60-4A04-862A-29E4BB5C20AD}" type="presParOf" srcId="{1EBC219F-67E5-45CA-850F-1E8F9E97BF84}" destId="{E1734B51-FDAD-4696-A4C4-6E472FA28423}" srcOrd="1" destOrd="0" presId="urn:microsoft.com/office/officeart/2005/8/layout/vList2"/>
    <dgm:cxn modelId="{D7F95AAD-F67E-475F-A271-A918115B7FD3}" type="presParOf" srcId="{1EBC219F-67E5-45CA-850F-1E8F9E97BF84}" destId="{5C117EEF-51B2-44A9-8315-80E5A682853B}" srcOrd="2" destOrd="0" presId="urn:microsoft.com/office/officeart/2005/8/layout/vList2"/>
    <dgm:cxn modelId="{A09AC025-B192-49A3-B3A0-4F6A585FD2D0}" type="presParOf" srcId="{1EBC219F-67E5-45CA-850F-1E8F9E97BF84}" destId="{5BC36C68-251B-4CAC-8D4A-9D8DE2864CEB}" srcOrd="3" destOrd="0" presId="urn:microsoft.com/office/officeart/2005/8/layout/vList2"/>
    <dgm:cxn modelId="{508CB237-F951-4FBF-AF3D-7AAEEF2AFCDC}" type="presParOf" srcId="{1EBC219F-67E5-45CA-850F-1E8F9E97BF84}" destId="{8CCE84D4-EC22-49E2-9275-FFAFB3089038}" srcOrd="4" destOrd="0" presId="urn:microsoft.com/office/officeart/2005/8/layout/vList2"/>
    <dgm:cxn modelId="{AD0E7D12-D2DF-43B3-9F8B-9C1F333DC6EA}" type="presParOf" srcId="{1EBC219F-67E5-45CA-850F-1E8F9E97BF84}" destId="{CBA5BB26-9EA6-4B86-A91A-ED1304D514DF}" srcOrd="5" destOrd="0" presId="urn:microsoft.com/office/officeart/2005/8/layout/vList2"/>
    <dgm:cxn modelId="{F7DBA03F-3AE9-42B4-833B-9FF82415C042}" type="presParOf" srcId="{1EBC219F-67E5-45CA-850F-1E8F9E97BF84}" destId="{617D75B7-BC58-4431-B953-E475DA7E75C5}" srcOrd="6"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2BCC49C-25FF-4616-A3A2-3FDB32D618D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AF8A0656-C869-4601-8042-6798BBE9DB5E}">
      <dgm:prSet custT="1"/>
      <dgm:spPr/>
      <dgm:t>
        <a:bodyPr/>
        <a:lstStyle/>
        <a:p>
          <a:pPr rtl="0"/>
          <a:r>
            <a:rPr lang="en-US" sz="1800" dirty="0" smtClean="0"/>
            <a:t>EPA will implement a publicly accessible tracking and accounting system to monitor progress toward WLAs and LAs</a:t>
          </a:r>
          <a:endParaRPr lang="en-US" sz="1800" dirty="0"/>
        </a:p>
      </dgm:t>
    </dgm:pt>
    <dgm:pt modelId="{6F364435-C5D5-4DA9-95D7-8DAED22ECF97}" type="parTrans" cxnId="{3D0ACA5F-7877-45E3-BF3F-F7D87D67B873}">
      <dgm:prSet/>
      <dgm:spPr/>
      <dgm:t>
        <a:bodyPr/>
        <a:lstStyle/>
        <a:p>
          <a:endParaRPr lang="en-US"/>
        </a:p>
      </dgm:t>
    </dgm:pt>
    <dgm:pt modelId="{D6C6EEA6-C7C9-4502-A2B1-A4390F84FF1C}" type="sibTrans" cxnId="{3D0ACA5F-7877-45E3-BF3F-F7D87D67B873}">
      <dgm:prSet/>
      <dgm:spPr/>
      <dgm:t>
        <a:bodyPr/>
        <a:lstStyle/>
        <a:p>
          <a:endParaRPr lang="en-US"/>
        </a:p>
      </dgm:t>
    </dgm:pt>
    <dgm:pt modelId="{4DE08C58-AE60-47D0-9AC9-D0C8592F5810}">
      <dgm:prSet custT="1"/>
      <dgm:spPr/>
      <dgm:t>
        <a:bodyPr/>
        <a:lstStyle/>
        <a:p>
          <a:pPr rtl="0"/>
          <a:r>
            <a:rPr lang="en-US" sz="1800" dirty="0" smtClean="0"/>
            <a:t>By Sept. 30, 2010, EPA will propose new </a:t>
          </a:r>
          <a:r>
            <a:rPr lang="en-US" sz="1800" dirty="0" err="1" smtClean="0"/>
            <a:t>stormwater</a:t>
          </a:r>
          <a:r>
            <a:rPr lang="en-US" sz="1800" dirty="0" smtClean="0"/>
            <a:t> regulations in the Bay watershed to more effectively achieve Bay TMDL goals and to expand the scope of regulated discharges</a:t>
          </a:r>
          <a:endParaRPr lang="en-US" sz="1800" dirty="0"/>
        </a:p>
      </dgm:t>
    </dgm:pt>
    <dgm:pt modelId="{EE60D637-39E8-4516-AF43-2AB741E117D8}" type="parTrans" cxnId="{F3E754DD-59A1-44FA-B204-F8605404FEAC}">
      <dgm:prSet/>
      <dgm:spPr/>
      <dgm:t>
        <a:bodyPr/>
        <a:lstStyle/>
        <a:p>
          <a:endParaRPr lang="en-US"/>
        </a:p>
      </dgm:t>
    </dgm:pt>
    <dgm:pt modelId="{1F28E686-71F4-4368-9EBC-64C8B60F9980}" type="sibTrans" cxnId="{F3E754DD-59A1-44FA-B204-F8605404FEAC}">
      <dgm:prSet/>
      <dgm:spPr/>
      <dgm:t>
        <a:bodyPr/>
        <a:lstStyle/>
        <a:p>
          <a:endParaRPr lang="en-US"/>
        </a:p>
      </dgm:t>
    </dgm:pt>
    <dgm:pt modelId="{C939FE0F-EEA7-43BA-B19D-5CCFE4F41CE1}">
      <dgm:prSet custT="1"/>
      <dgm:spPr/>
      <dgm:t>
        <a:bodyPr/>
        <a:lstStyle/>
        <a:p>
          <a:pPr rtl="0"/>
          <a:r>
            <a:rPr lang="en-US" sz="1000" dirty="0" smtClean="0"/>
            <a:t> </a:t>
          </a:r>
          <a:r>
            <a:rPr lang="en-US" sz="1600" dirty="0" smtClean="0"/>
            <a:t>EPA to take final action on these regulations by Nov. 19, 2012</a:t>
          </a:r>
          <a:endParaRPr lang="en-US" sz="1600" dirty="0"/>
        </a:p>
      </dgm:t>
    </dgm:pt>
    <dgm:pt modelId="{5AF3577D-223B-4D94-8072-986A1D5147B5}" type="parTrans" cxnId="{CE2FDAB0-2C0A-4EA6-B623-6C896617A9E7}">
      <dgm:prSet/>
      <dgm:spPr/>
      <dgm:t>
        <a:bodyPr/>
        <a:lstStyle/>
        <a:p>
          <a:endParaRPr lang="en-US"/>
        </a:p>
      </dgm:t>
    </dgm:pt>
    <dgm:pt modelId="{E32339A4-CB66-48AF-A78F-811E26BD230B}" type="sibTrans" cxnId="{CE2FDAB0-2C0A-4EA6-B623-6C896617A9E7}">
      <dgm:prSet/>
      <dgm:spPr/>
      <dgm:t>
        <a:bodyPr/>
        <a:lstStyle/>
        <a:p>
          <a:endParaRPr lang="en-US"/>
        </a:p>
      </dgm:t>
    </dgm:pt>
    <dgm:pt modelId="{BAAB0633-D3D4-4855-9918-6B49D08E0E37}">
      <dgm:prSet custT="1"/>
      <dgm:spPr/>
      <dgm:t>
        <a:bodyPr/>
        <a:lstStyle/>
        <a:p>
          <a:pPr rtl="0"/>
          <a:r>
            <a:rPr lang="en-US" sz="1800" dirty="0" smtClean="0"/>
            <a:t>By June 30, 2012, EPA will propose new CAFO regulations to more effectively achieve Bay TMDL goals and to increase the number of farms subject to these regulations</a:t>
          </a:r>
          <a:endParaRPr lang="en-US" sz="1800" dirty="0"/>
        </a:p>
      </dgm:t>
    </dgm:pt>
    <dgm:pt modelId="{D471E4B0-6563-41FA-A95D-280ED09F5969}" type="parTrans" cxnId="{8C61ED5B-AF29-46E1-9266-666BFA45DC73}">
      <dgm:prSet/>
      <dgm:spPr/>
      <dgm:t>
        <a:bodyPr/>
        <a:lstStyle/>
        <a:p>
          <a:endParaRPr lang="en-US"/>
        </a:p>
      </dgm:t>
    </dgm:pt>
    <dgm:pt modelId="{1274C090-24B2-4AC6-ABA0-56C1F13425C5}" type="sibTrans" cxnId="{8C61ED5B-AF29-46E1-9266-666BFA45DC73}">
      <dgm:prSet/>
      <dgm:spPr/>
      <dgm:t>
        <a:bodyPr/>
        <a:lstStyle/>
        <a:p>
          <a:endParaRPr lang="en-US"/>
        </a:p>
      </dgm:t>
    </dgm:pt>
    <dgm:pt modelId="{86A5A25B-E869-460C-A21B-A92894664B0C}">
      <dgm:prSet custT="1"/>
      <dgm:spPr/>
      <dgm:t>
        <a:bodyPr/>
        <a:lstStyle/>
        <a:p>
          <a:pPr rtl="0"/>
          <a:r>
            <a:rPr lang="en-US" sz="1600" dirty="0" smtClean="0"/>
            <a:t>EPA to take final action on these regulations by June 30, 2014</a:t>
          </a:r>
          <a:endParaRPr lang="en-US" sz="1600" dirty="0"/>
        </a:p>
      </dgm:t>
    </dgm:pt>
    <dgm:pt modelId="{71A83A8A-DF2A-47C6-96F9-A96BACBE0E72}" type="parTrans" cxnId="{AF7E81CA-FE8A-415A-930A-EAC72D3073ED}">
      <dgm:prSet/>
      <dgm:spPr/>
      <dgm:t>
        <a:bodyPr/>
        <a:lstStyle/>
        <a:p>
          <a:endParaRPr lang="en-US"/>
        </a:p>
      </dgm:t>
    </dgm:pt>
    <dgm:pt modelId="{1C08F57D-7DF7-4974-A6F8-53681B629C2E}" type="sibTrans" cxnId="{AF7E81CA-FE8A-415A-930A-EAC72D3073ED}">
      <dgm:prSet/>
      <dgm:spPr/>
      <dgm:t>
        <a:bodyPr/>
        <a:lstStyle/>
        <a:p>
          <a:endParaRPr lang="en-US"/>
        </a:p>
      </dgm:t>
    </dgm:pt>
    <dgm:pt modelId="{3B4944C9-7FC3-4D79-9AB6-2AC4D802A391}">
      <dgm:prSet custT="1"/>
      <dgm:spPr/>
      <dgm:t>
        <a:bodyPr/>
        <a:lstStyle/>
        <a:p>
          <a:pPr rtl="0"/>
          <a:r>
            <a:rPr lang="en-US" sz="1800" dirty="0" smtClean="0"/>
            <a:t>EPA will require an allocation for air deposition of nitrogen from the states in the Bay TMDL, so that some portion of the total nitrogen budget will be attributed to air pollution.</a:t>
          </a:r>
          <a:endParaRPr lang="en-US" sz="1800" dirty="0"/>
        </a:p>
      </dgm:t>
    </dgm:pt>
    <dgm:pt modelId="{BB7A8FE2-2BF8-455C-A939-6695F05109EE}" type="parTrans" cxnId="{0509FF64-F7FD-45BF-890F-ECB40F30618C}">
      <dgm:prSet/>
      <dgm:spPr/>
      <dgm:t>
        <a:bodyPr/>
        <a:lstStyle/>
        <a:p>
          <a:endParaRPr lang="en-US"/>
        </a:p>
      </dgm:t>
    </dgm:pt>
    <dgm:pt modelId="{E9E09A4C-FAFB-4B01-A5E3-57321F3528C6}" type="sibTrans" cxnId="{0509FF64-F7FD-45BF-890F-ECB40F30618C}">
      <dgm:prSet/>
      <dgm:spPr/>
      <dgm:t>
        <a:bodyPr/>
        <a:lstStyle/>
        <a:p>
          <a:endParaRPr lang="en-US"/>
        </a:p>
      </dgm:t>
    </dgm:pt>
    <dgm:pt modelId="{0B5934E2-EF64-4952-94C2-69B6ECB25077}">
      <dgm:prSet custT="1"/>
      <dgm:spPr/>
      <dgm:t>
        <a:bodyPr/>
        <a:lstStyle/>
        <a:p>
          <a:r>
            <a:rPr lang="en-US" sz="1600" dirty="0" smtClean="0"/>
            <a:t>Agreement ends in 2017 – Mid-point of TMDL implementation (60% progress)</a:t>
          </a:r>
          <a:endParaRPr lang="en-US" sz="1600" dirty="0"/>
        </a:p>
      </dgm:t>
    </dgm:pt>
    <dgm:pt modelId="{8CD496E4-9418-4FCC-B121-818F14BAB299}" type="parTrans" cxnId="{AB5E7DEB-748F-4715-B289-FA7D023F724C}">
      <dgm:prSet/>
      <dgm:spPr/>
      <dgm:t>
        <a:bodyPr/>
        <a:lstStyle/>
        <a:p>
          <a:endParaRPr lang="en-US"/>
        </a:p>
      </dgm:t>
    </dgm:pt>
    <dgm:pt modelId="{F69648C7-80CE-4500-8E88-4323ABD50F8A}" type="sibTrans" cxnId="{AB5E7DEB-748F-4715-B289-FA7D023F724C}">
      <dgm:prSet/>
      <dgm:spPr/>
      <dgm:t>
        <a:bodyPr/>
        <a:lstStyle/>
        <a:p>
          <a:endParaRPr lang="en-US"/>
        </a:p>
      </dgm:t>
    </dgm:pt>
    <dgm:pt modelId="{F86CB9F0-6D18-442C-B207-EE0EDC71FB51}" type="pres">
      <dgm:prSet presAssocID="{42BCC49C-25FF-4616-A3A2-3FDB32D618D3}" presName="linear" presStyleCnt="0">
        <dgm:presLayoutVars>
          <dgm:animLvl val="lvl"/>
          <dgm:resizeHandles val="exact"/>
        </dgm:presLayoutVars>
      </dgm:prSet>
      <dgm:spPr/>
      <dgm:t>
        <a:bodyPr/>
        <a:lstStyle/>
        <a:p>
          <a:endParaRPr lang="en-US"/>
        </a:p>
      </dgm:t>
    </dgm:pt>
    <dgm:pt modelId="{13F0C273-52F3-4CD0-A842-9593C05057F9}" type="pres">
      <dgm:prSet presAssocID="{AF8A0656-C869-4601-8042-6798BBE9DB5E}" presName="parentText" presStyleLbl="node1" presStyleIdx="0" presStyleCnt="4" custScaleY="53770" custLinFactY="-20077" custLinFactNeighborY="-100000">
        <dgm:presLayoutVars>
          <dgm:chMax val="0"/>
          <dgm:bulletEnabled val="1"/>
        </dgm:presLayoutVars>
      </dgm:prSet>
      <dgm:spPr/>
      <dgm:t>
        <a:bodyPr/>
        <a:lstStyle/>
        <a:p>
          <a:endParaRPr lang="en-US"/>
        </a:p>
      </dgm:t>
    </dgm:pt>
    <dgm:pt modelId="{1DEE322A-C089-410B-9275-A972388A2032}" type="pres">
      <dgm:prSet presAssocID="{AF8A0656-C869-4601-8042-6798BBE9DB5E}" presName="childText" presStyleLbl="revTx" presStyleIdx="0" presStyleCnt="3">
        <dgm:presLayoutVars>
          <dgm:bulletEnabled val="1"/>
        </dgm:presLayoutVars>
      </dgm:prSet>
      <dgm:spPr/>
      <dgm:t>
        <a:bodyPr/>
        <a:lstStyle/>
        <a:p>
          <a:endParaRPr lang="en-US"/>
        </a:p>
      </dgm:t>
    </dgm:pt>
    <dgm:pt modelId="{16E6DEC0-062A-4389-A55C-74E43740F3DF}" type="pres">
      <dgm:prSet presAssocID="{4DE08C58-AE60-47D0-9AC9-D0C8592F5810}" presName="parentText" presStyleLbl="node1" presStyleIdx="1" presStyleCnt="4" custScaleY="86594">
        <dgm:presLayoutVars>
          <dgm:chMax val="0"/>
          <dgm:bulletEnabled val="1"/>
        </dgm:presLayoutVars>
      </dgm:prSet>
      <dgm:spPr/>
      <dgm:t>
        <a:bodyPr/>
        <a:lstStyle/>
        <a:p>
          <a:endParaRPr lang="en-US"/>
        </a:p>
      </dgm:t>
    </dgm:pt>
    <dgm:pt modelId="{7386777A-A8BA-4E4C-B183-39B10E1245AF}" type="pres">
      <dgm:prSet presAssocID="{4DE08C58-AE60-47D0-9AC9-D0C8592F5810}" presName="childText" presStyleLbl="revTx" presStyleIdx="1" presStyleCnt="3">
        <dgm:presLayoutVars>
          <dgm:bulletEnabled val="1"/>
        </dgm:presLayoutVars>
      </dgm:prSet>
      <dgm:spPr/>
      <dgm:t>
        <a:bodyPr/>
        <a:lstStyle/>
        <a:p>
          <a:endParaRPr lang="en-US"/>
        </a:p>
      </dgm:t>
    </dgm:pt>
    <dgm:pt modelId="{09E31292-7FCC-4F47-A4C6-C9D1C21A8BCD}" type="pres">
      <dgm:prSet presAssocID="{BAAB0633-D3D4-4855-9918-6B49D08E0E37}" presName="parentText" presStyleLbl="node1" presStyleIdx="2" presStyleCnt="4" custScaleY="79962">
        <dgm:presLayoutVars>
          <dgm:chMax val="0"/>
          <dgm:bulletEnabled val="1"/>
        </dgm:presLayoutVars>
      </dgm:prSet>
      <dgm:spPr/>
      <dgm:t>
        <a:bodyPr/>
        <a:lstStyle/>
        <a:p>
          <a:endParaRPr lang="en-US"/>
        </a:p>
      </dgm:t>
    </dgm:pt>
    <dgm:pt modelId="{B239CD0B-9403-418D-906C-E70BBD1345E2}" type="pres">
      <dgm:prSet presAssocID="{BAAB0633-D3D4-4855-9918-6B49D08E0E37}" presName="childText" presStyleLbl="revTx" presStyleIdx="2" presStyleCnt="3">
        <dgm:presLayoutVars>
          <dgm:bulletEnabled val="1"/>
        </dgm:presLayoutVars>
      </dgm:prSet>
      <dgm:spPr/>
      <dgm:t>
        <a:bodyPr/>
        <a:lstStyle/>
        <a:p>
          <a:endParaRPr lang="en-US"/>
        </a:p>
      </dgm:t>
    </dgm:pt>
    <dgm:pt modelId="{676C5477-6D34-4CF4-8F22-28D0A5D93959}" type="pres">
      <dgm:prSet presAssocID="{3B4944C9-7FC3-4D79-9AB6-2AC4D802A391}" presName="parentText" presStyleLbl="node1" presStyleIdx="3" presStyleCnt="4" custScaleY="94591">
        <dgm:presLayoutVars>
          <dgm:chMax val="0"/>
          <dgm:bulletEnabled val="1"/>
        </dgm:presLayoutVars>
      </dgm:prSet>
      <dgm:spPr/>
      <dgm:t>
        <a:bodyPr/>
        <a:lstStyle/>
        <a:p>
          <a:endParaRPr lang="en-US"/>
        </a:p>
      </dgm:t>
    </dgm:pt>
  </dgm:ptLst>
  <dgm:cxnLst>
    <dgm:cxn modelId="{3D0ACA5F-7877-45E3-BF3F-F7D87D67B873}" srcId="{42BCC49C-25FF-4616-A3A2-3FDB32D618D3}" destId="{AF8A0656-C869-4601-8042-6798BBE9DB5E}" srcOrd="0" destOrd="0" parTransId="{6F364435-C5D5-4DA9-95D7-8DAED22ECF97}" sibTransId="{D6C6EEA6-C7C9-4502-A2B1-A4390F84FF1C}"/>
    <dgm:cxn modelId="{0509FF64-F7FD-45BF-890F-ECB40F30618C}" srcId="{42BCC49C-25FF-4616-A3A2-3FDB32D618D3}" destId="{3B4944C9-7FC3-4D79-9AB6-2AC4D802A391}" srcOrd="3" destOrd="0" parTransId="{BB7A8FE2-2BF8-455C-A939-6695F05109EE}" sibTransId="{E9E09A4C-FAFB-4B01-A5E3-57321F3528C6}"/>
    <dgm:cxn modelId="{B437CFA5-0349-4148-913F-BF63DC0125D4}" type="presOf" srcId="{86A5A25B-E869-460C-A21B-A92894664B0C}" destId="{B239CD0B-9403-418D-906C-E70BBD1345E2}" srcOrd="0" destOrd="0" presId="urn:microsoft.com/office/officeart/2005/8/layout/vList2"/>
    <dgm:cxn modelId="{AB5E7DEB-748F-4715-B289-FA7D023F724C}" srcId="{AF8A0656-C869-4601-8042-6798BBE9DB5E}" destId="{0B5934E2-EF64-4952-94C2-69B6ECB25077}" srcOrd="0" destOrd="0" parTransId="{8CD496E4-9418-4FCC-B121-818F14BAB299}" sibTransId="{F69648C7-80CE-4500-8E88-4323ABD50F8A}"/>
    <dgm:cxn modelId="{D48645E0-87AF-4B57-9770-F0E9E9B37CB5}" type="presOf" srcId="{BAAB0633-D3D4-4855-9918-6B49D08E0E37}" destId="{09E31292-7FCC-4F47-A4C6-C9D1C21A8BCD}" srcOrd="0" destOrd="0" presId="urn:microsoft.com/office/officeart/2005/8/layout/vList2"/>
    <dgm:cxn modelId="{8C61ED5B-AF29-46E1-9266-666BFA45DC73}" srcId="{42BCC49C-25FF-4616-A3A2-3FDB32D618D3}" destId="{BAAB0633-D3D4-4855-9918-6B49D08E0E37}" srcOrd="2" destOrd="0" parTransId="{D471E4B0-6563-41FA-A95D-280ED09F5969}" sibTransId="{1274C090-24B2-4AC6-ABA0-56C1F13425C5}"/>
    <dgm:cxn modelId="{F3E754DD-59A1-44FA-B204-F8605404FEAC}" srcId="{42BCC49C-25FF-4616-A3A2-3FDB32D618D3}" destId="{4DE08C58-AE60-47D0-9AC9-D0C8592F5810}" srcOrd="1" destOrd="0" parTransId="{EE60D637-39E8-4516-AF43-2AB741E117D8}" sibTransId="{1F28E686-71F4-4368-9EBC-64C8B60F9980}"/>
    <dgm:cxn modelId="{CE2FDAB0-2C0A-4EA6-B623-6C896617A9E7}" srcId="{4DE08C58-AE60-47D0-9AC9-D0C8592F5810}" destId="{C939FE0F-EEA7-43BA-B19D-5CCFE4F41CE1}" srcOrd="0" destOrd="0" parTransId="{5AF3577D-223B-4D94-8072-986A1D5147B5}" sibTransId="{E32339A4-CB66-48AF-A78F-811E26BD230B}"/>
    <dgm:cxn modelId="{AF7E81CA-FE8A-415A-930A-EAC72D3073ED}" srcId="{BAAB0633-D3D4-4855-9918-6B49D08E0E37}" destId="{86A5A25B-E869-460C-A21B-A92894664B0C}" srcOrd="0" destOrd="0" parTransId="{71A83A8A-DF2A-47C6-96F9-A96BACBE0E72}" sibTransId="{1C08F57D-7DF7-4974-A6F8-53681B629C2E}"/>
    <dgm:cxn modelId="{A25F33DA-5805-4863-8E99-EE5A32059E3A}" type="presOf" srcId="{42BCC49C-25FF-4616-A3A2-3FDB32D618D3}" destId="{F86CB9F0-6D18-442C-B207-EE0EDC71FB51}" srcOrd="0" destOrd="0" presId="urn:microsoft.com/office/officeart/2005/8/layout/vList2"/>
    <dgm:cxn modelId="{401A8EB0-F83B-43B0-8217-72E28A391AD2}" type="presOf" srcId="{C939FE0F-EEA7-43BA-B19D-5CCFE4F41CE1}" destId="{7386777A-A8BA-4E4C-B183-39B10E1245AF}" srcOrd="0" destOrd="0" presId="urn:microsoft.com/office/officeart/2005/8/layout/vList2"/>
    <dgm:cxn modelId="{DEAD3F45-13BC-4F5D-B5ED-38170B4FAD76}" type="presOf" srcId="{0B5934E2-EF64-4952-94C2-69B6ECB25077}" destId="{1DEE322A-C089-410B-9275-A972388A2032}" srcOrd="0" destOrd="0" presId="urn:microsoft.com/office/officeart/2005/8/layout/vList2"/>
    <dgm:cxn modelId="{35E6ADB3-AEED-4F56-89E0-8C2A55FA8E4F}" type="presOf" srcId="{3B4944C9-7FC3-4D79-9AB6-2AC4D802A391}" destId="{676C5477-6D34-4CF4-8F22-28D0A5D93959}" srcOrd="0" destOrd="0" presId="urn:microsoft.com/office/officeart/2005/8/layout/vList2"/>
    <dgm:cxn modelId="{D108499A-A280-4AB6-B690-AEAF6C2CD4C8}" type="presOf" srcId="{AF8A0656-C869-4601-8042-6798BBE9DB5E}" destId="{13F0C273-52F3-4CD0-A842-9593C05057F9}" srcOrd="0" destOrd="0" presId="urn:microsoft.com/office/officeart/2005/8/layout/vList2"/>
    <dgm:cxn modelId="{C16FBF18-4BD9-46DE-B030-08A2BC0B9624}" type="presOf" srcId="{4DE08C58-AE60-47D0-9AC9-D0C8592F5810}" destId="{16E6DEC0-062A-4389-A55C-74E43740F3DF}" srcOrd="0" destOrd="0" presId="urn:microsoft.com/office/officeart/2005/8/layout/vList2"/>
    <dgm:cxn modelId="{E91CF242-E051-4B02-83E7-D62029CD605D}" type="presParOf" srcId="{F86CB9F0-6D18-442C-B207-EE0EDC71FB51}" destId="{13F0C273-52F3-4CD0-A842-9593C05057F9}" srcOrd="0" destOrd="0" presId="urn:microsoft.com/office/officeart/2005/8/layout/vList2"/>
    <dgm:cxn modelId="{6BAD2E32-1225-4F07-B87E-9235BB6EBCBA}" type="presParOf" srcId="{F86CB9F0-6D18-442C-B207-EE0EDC71FB51}" destId="{1DEE322A-C089-410B-9275-A972388A2032}" srcOrd="1" destOrd="0" presId="urn:microsoft.com/office/officeart/2005/8/layout/vList2"/>
    <dgm:cxn modelId="{8D680334-A403-4ADB-BE7E-F93EA93435B7}" type="presParOf" srcId="{F86CB9F0-6D18-442C-B207-EE0EDC71FB51}" destId="{16E6DEC0-062A-4389-A55C-74E43740F3DF}" srcOrd="2" destOrd="0" presId="urn:microsoft.com/office/officeart/2005/8/layout/vList2"/>
    <dgm:cxn modelId="{148660F8-7063-4B44-B084-307BE305D087}" type="presParOf" srcId="{F86CB9F0-6D18-442C-B207-EE0EDC71FB51}" destId="{7386777A-A8BA-4E4C-B183-39B10E1245AF}" srcOrd="3" destOrd="0" presId="urn:microsoft.com/office/officeart/2005/8/layout/vList2"/>
    <dgm:cxn modelId="{EAC90D0F-30E9-4142-8FBF-3BE91265B2AA}" type="presParOf" srcId="{F86CB9F0-6D18-442C-B207-EE0EDC71FB51}" destId="{09E31292-7FCC-4F47-A4C6-C9D1C21A8BCD}" srcOrd="4" destOrd="0" presId="urn:microsoft.com/office/officeart/2005/8/layout/vList2"/>
    <dgm:cxn modelId="{523563A8-75A9-4DAE-9C22-30E687E185D3}" type="presParOf" srcId="{F86CB9F0-6D18-442C-B207-EE0EDC71FB51}" destId="{B239CD0B-9403-418D-906C-E70BBD1345E2}" srcOrd="5" destOrd="0" presId="urn:microsoft.com/office/officeart/2005/8/layout/vList2"/>
    <dgm:cxn modelId="{D433F9F2-E575-427C-A579-970F41F8852A}" type="presParOf" srcId="{F86CB9F0-6D18-442C-B207-EE0EDC71FB51}" destId="{676C5477-6D34-4CF4-8F22-28D0A5D93959}" srcOrd="6"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1588EAA-523F-487D-9FB1-A38B365D155B}">
      <dsp:nvSpPr>
        <dsp:cNvPr id="0" name=""/>
        <dsp:cNvSpPr/>
      </dsp:nvSpPr>
      <dsp:spPr>
        <a:xfrm rot="5400000">
          <a:off x="4873589" y="-1912396"/>
          <a:ext cx="1415888" cy="5243542"/>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rtl="0">
            <a:lnSpc>
              <a:spcPct val="90000"/>
            </a:lnSpc>
            <a:spcBef>
              <a:spcPct val="0"/>
            </a:spcBef>
            <a:spcAft>
              <a:spcPct val="15000"/>
            </a:spcAft>
            <a:buChar char="••"/>
          </a:pPr>
          <a:r>
            <a:rPr lang="en-US" sz="1800" kern="1200" dirty="0" smtClean="0"/>
            <a:t>EPA - Allocates Tributary/State loads</a:t>
          </a:r>
          <a:endParaRPr lang="en-US" sz="1800" kern="1200" dirty="0"/>
        </a:p>
        <a:p>
          <a:pPr marL="342900" lvl="2" indent="-171450" algn="l" defTabSz="800100" rtl="0">
            <a:lnSpc>
              <a:spcPct val="90000"/>
            </a:lnSpc>
            <a:spcBef>
              <a:spcPct val="0"/>
            </a:spcBef>
            <a:spcAft>
              <a:spcPct val="15000"/>
            </a:spcAft>
            <a:buChar char="••"/>
          </a:pPr>
          <a:r>
            <a:rPr lang="en-US" sz="1800" kern="1200" dirty="0" smtClean="0"/>
            <a:t>Targets (11/3/09)</a:t>
          </a:r>
          <a:endParaRPr lang="en-US" sz="1800" kern="1200" dirty="0"/>
        </a:p>
        <a:p>
          <a:pPr marL="342900" lvl="2" indent="-171450" algn="l" defTabSz="800100" rtl="0">
            <a:lnSpc>
              <a:spcPct val="90000"/>
            </a:lnSpc>
            <a:spcBef>
              <a:spcPct val="0"/>
            </a:spcBef>
            <a:spcAft>
              <a:spcPct val="15000"/>
            </a:spcAft>
            <a:buChar char="••"/>
          </a:pPr>
          <a:r>
            <a:rPr lang="en-US" sz="1800" kern="1200" dirty="0" smtClean="0">
              <a:solidFill>
                <a:srgbClr val="FF0000"/>
              </a:solidFill>
            </a:rPr>
            <a:t>Draft Allocations  &amp; Reserve (5%) (7/1/10)</a:t>
          </a:r>
          <a:endParaRPr lang="en-US" sz="1800" kern="1200" dirty="0">
            <a:solidFill>
              <a:srgbClr val="FF0000"/>
            </a:solidFill>
          </a:endParaRPr>
        </a:p>
        <a:p>
          <a:pPr marL="171450" lvl="1" indent="-171450" algn="l" defTabSz="800100" rtl="0">
            <a:lnSpc>
              <a:spcPct val="90000"/>
            </a:lnSpc>
            <a:spcBef>
              <a:spcPct val="0"/>
            </a:spcBef>
            <a:spcAft>
              <a:spcPct val="15000"/>
            </a:spcAft>
            <a:buChar char="••"/>
          </a:pPr>
          <a:r>
            <a:rPr lang="en-US" sz="1800" kern="1200" dirty="0" smtClean="0"/>
            <a:t>EPA - Establishes Bay TMDLs (92 Total)</a:t>
          </a:r>
          <a:endParaRPr lang="en-US" sz="1800" kern="1200" dirty="0"/>
        </a:p>
        <a:p>
          <a:pPr marL="171450" lvl="1" indent="-171450" algn="l" defTabSz="800100" rtl="0">
            <a:lnSpc>
              <a:spcPct val="90000"/>
            </a:lnSpc>
            <a:spcBef>
              <a:spcPct val="0"/>
            </a:spcBef>
            <a:spcAft>
              <a:spcPct val="15000"/>
            </a:spcAft>
            <a:buChar char="••"/>
          </a:pPr>
          <a:r>
            <a:rPr lang="en-US" sz="1800" kern="1200" dirty="0" smtClean="0"/>
            <a:t>States/DC - Develop </a:t>
          </a:r>
          <a:r>
            <a:rPr lang="en-US" sz="1800" kern="1200" dirty="0" smtClean="0">
              <a:solidFill>
                <a:schemeClr val="tx1"/>
              </a:solidFill>
            </a:rPr>
            <a:t>Phase I </a:t>
          </a:r>
          <a:r>
            <a:rPr lang="en-US" sz="1800" kern="1200" dirty="0" smtClean="0"/>
            <a:t>WIPS</a:t>
          </a:r>
          <a:r>
            <a:rPr lang="en-US" sz="1800" kern="1200" dirty="0" smtClean="0">
              <a:solidFill>
                <a:srgbClr val="FF0000"/>
              </a:solidFill>
            </a:rPr>
            <a:t> (#??)</a:t>
          </a:r>
          <a:endParaRPr lang="en-US" sz="1800" kern="1200" dirty="0"/>
        </a:p>
      </dsp:txBody>
      <dsp:txXfrm rot="5400000">
        <a:off x="4873589" y="-1912396"/>
        <a:ext cx="1415888" cy="5243542"/>
      </dsp:txXfrm>
    </dsp:sp>
    <dsp:sp modelId="{6761AE23-44B9-4729-A2BC-F223F0988A5D}">
      <dsp:nvSpPr>
        <dsp:cNvPr id="0" name=""/>
        <dsp:cNvSpPr/>
      </dsp:nvSpPr>
      <dsp:spPr>
        <a:xfrm>
          <a:off x="0" y="2143"/>
          <a:ext cx="2959762" cy="141446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rtl="0">
            <a:lnSpc>
              <a:spcPct val="90000"/>
            </a:lnSpc>
            <a:spcBef>
              <a:spcPct val="0"/>
            </a:spcBef>
            <a:spcAft>
              <a:spcPct val="35000"/>
            </a:spcAft>
          </a:pPr>
          <a:r>
            <a:rPr lang="en-US" sz="2800" kern="1200" dirty="0" smtClean="0"/>
            <a:t>Step 1 – Develop TMDL by December 2010</a:t>
          </a:r>
          <a:endParaRPr lang="en-US" sz="2800" kern="1200" dirty="0"/>
        </a:p>
      </dsp:txBody>
      <dsp:txXfrm>
        <a:off x="0" y="2143"/>
        <a:ext cx="2959762" cy="1414462"/>
      </dsp:txXfrm>
    </dsp:sp>
    <dsp:sp modelId="{FD74D556-2796-439B-8CC5-CAD95027E670}">
      <dsp:nvSpPr>
        <dsp:cNvPr id="0" name=""/>
        <dsp:cNvSpPr/>
      </dsp:nvSpPr>
      <dsp:spPr>
        <a:xfrm rot="5400000">
          <a:off x="4926283" y="-438199"/>
          <a:ext cx="1339688" cy="526694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rtl="0">
            <a:lnSpc>
              <a:spcPct val="90000"/>
            </a:lnSpc>
            <a:spcBef>
              <a:spcPct val="0"/>
            </a:spcBef>
            <a:spcAft>
              <a:spcPct val="15000"/>
            </a:spcAft>
            <a:buChar char="••"/>
          </a:pPr>
          <a:r>
            <a:rPr lang="en-US" sz="1800" kern="1200" dirty="0" smtClean="0"/>
            <a:t>EPA – Revises Watershed Model </a:t>
          </a:r>
          <a:r>
            <a:rPr lang="en-US" sz="1800" kern="1200" dirty="0" smtClean="0">
              <a:solidFill>
                <a:srgbClr val="FF0000"/>
              </a:solidFill>
            </a:rPr>
            <a:t>(Phase 5.4)</a:t>
          </a:r>
          <a:endParaRPr lang="en-US" sz="1800" kern="1200" dirty="0">
            <a:solidFill>
              <a:srgbClr val="FF0000"/>
            </a:solidFill>
          </a:endParaRPr>
        </a:p>
        <a:p>
          <a:pPr marL="171450" lvl="1" indent="-171450" algn="l" defTabSz="800100" rtl="0">
            <a:lnSpc>
              <a:spcPct val="90000"/>
            </a:lnSpc>
            <a:spcBef>
              <a:spcPct val="0"/>
            </a:spcBef>
            <a:spcAft>
              <a:spcPct val="15000"/>
            </a:spcAft>
            <a:buChar char="••"/>
          </a:pPr>
          <a:r>
            <a:rPr lang="en-US" sz="1800" kern="1200" dirty="0" smtClean="0"/>
            <a:t>States/DC - Submit Phase II WIPs</a:t>
          </a:r>
          <a:endParaRPr lang="en-US" sz="1800" kern="1200" dirty="0">
            <a:solidFill>
              <a:srgbClr val="FF0000"/>
            </a:solidFill>
          </a:endParaRPr>
        </a:p>
        <a:p>
          <a:pPr marL="342900" lvl="2" indent="-171450" algn="l" defTabSz="800100" rtl="0">
            <a:lnSpc>
              <a:spcPct val="90000"/>
            </a:lnSpc>
            <a:spcBef>
              <a:spcPct val="0"/>
            </a:spcBef>
            <a:spcAft>
              <a:spcPct val="15000"/>
            </a:spcAft>
            <a:buChar char="••"/>
          </a:pPr>
          <a:r>
            <a:rPr lang="en-US" sz="1800" kern="1200" dirty="0" smtClean="0">
              <a:solidFill>
                <a:srgbClr val="FF0000"/>
              </a:solidFill>
            </a:rPr>
            <a:t>Local scale details?</a:t>
          </a:r>
          <a:endParaRPr lang="en-US" sz="1800" kern="1200" dirty="0">
            <a:solidFill>
              <a:srgbClr val="FF0000"/>
            </a:solidFill>
          </a:endParaRPr>
        </a:p>
        <a:p>
          <a:pPr marL="342900" lvl="2" indent="-171450" algn="l" defTabSz="800100" rtl="0">
            <a:lnSpc>
              <a:spcPct val="90000"/>
            </a:lnSpc>
            <a:spcBef>
              <a:spcPct val="0"/>
            </a:spcBef>
            <a:spcAft>
              <a:spcPct val="15000"/>
            </a:spcAft>
            <a:buChar char="••"/>
          </a:pPr>
          <a:r>
            <a:rPr lang="en-US" sz="1800" kern="1200" dirty="0" smtClean="0">
              <a:solidFill>
                <a:srgbClr val="FF0000"/>
              </a:solidFill>
            </a:rPr>
            <a:t>Use Reserve to address WSM changes?</a:t>
          </a:r>
          <a:endParaRPr lang="en-US" sz="1800" kern="1200" dirty="0">
            <a:solidFill>
              <a:srgbClr val="FF0000"/>
            </a:solidFill>
          </a:endParaRPr>
        </a:p>
      </dsp:txBody>
      <dsp:txXfrm rot="5400000">
        <a:off x="4926283" y="-438199"/>
        <a:ext cx="1339688" cy="5266944"/>
      </dsp:txXfrm>
    </dsp:sp>
    <dsp:sp modelId="{EFF56551-3E65-4EB8-8D64-DB647F569007}">
      <dsp:nvSpPr>
        <dsp:cNvPr id="0" name=""/>
        <dsp:cNvSpPr/>
      </dsp:nvSpPr>
      <dsp:spPr>
        <a:xfrm>
          <a:off x="0" y="1488041"/>
          <a:ext cx="2962656" cy="141446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rtl="0">
            <a:lnSpc>
              <a:spcPct val="90000"/>
            </a:lnSpc>
            <a:spcBef>
              <a:spcPct val="0"/>
            </a:spcBef>
            <a:spcAft>
              <a:spcPct val="35000"/>
            </a:spcAft>
          </a:pPr>
          <a:r>
            <a:rPr lang="en-US" sz="2800" kern="1200" dirty="0" smtClean="0"/>
            <a:t>Step 2 – 2011</a:t>
          </a:r>
          <a:endParaRPr lang="en-US" sz="2800" kern="1200" dirty="0"/>
        </a:p>
      </dsp:txBody>
      <dsp:txXfrm>
        <a:off x="0" y="1488041"/>
        <a:ext cx="2962656" cy="1414462"/>
      </dsp:txXfrm>
    </dsp:sp>
    <dsp:sp modelId="{F0EB8B15-D792-4BF4-A6AD-429608889E03}">
      <dsp:nvSpPr>
        <dsp:cNvPr id="0" name=""/>
        <dsp:cNvSpPr/>
      </dsp:nvSpPr>
      <dsp:spPr>
        <a:xfrm rot="5400000">
          <a:off x="5030343" y="1046986"/>
          <a:ext cx="1131570" cy="526694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rtl="0">
            <a:lnSpc>
              <a:spcPct val="90000"/>
            </a:lnSpc>
            <a:spcBef>
              <a:spcPct val="0"/>
            </a:spcBef>
            <a:spcAft>
              <a:spcPct val="15000"/>
            </a:spcAft>
            <a:buChar char="••"/>
          </a:pPr>
          <a:r>
            <a:rPr lang="en-US" sz="1800" kern="1200" dirty="0" smtClean="0"/>
            <a:t>States/DC - Submit Phase III WIPs</a:t>
          </a:r>
          <a:endParaRPr lang="en-US" sz="1800" kern="1200" dirty="0"/>
        </a:p>
        <a:p>
          <a:pPr marL="342900" lvl="2" indent="-171450" algn="l" defTabSz="800100" rtl="0">
            <a:lnSpc>
              <a:spcPct val="90000"/>
            </a:lnSpc>
            <a:spcBef>
              <a:spcPct val="0"/>
            </a:spcBef>
            <a:spcAft>
              <a:spcPct val="15000"/>
            </a:spcAft>
            <a:buChar char="••"/>
          </a:pPr>
          <a:r>
            <a:rPr lang="en-US" sz="1800" kern="1200" dirty="0" smtClean="0">
              <a:solidFill>
                <a:srgbClr val="FF0000"/>
              </a:solidFill>
            </a:rPr>
            <a:t>60% Implementation Goal</a:t>
          </a:r>
          <a:endParaRPr lang="en-US" sz="1800" kern="1200" dirty="0">
            <a:solidFill>
              <a:srgbClr val="FF0000"/>
            </a:solidFill>
          </a:endParaRPr>
        </a:p>
        <a:p>
          <a:pPr marL="171450" lvl="1" indent="-171450" algn="l" defTabSz="800100" rtl="0">
            <a:lnSpc>
              <a:spcPct val="90000"/>
            </a:lnSpc>
            <a:spcBef>
              <a:spcPct val="0"/>
            </a:spcBef>
            <a:spcAft>
              <a:spcPct val="15000"/>
            </a:spcAft>
            <a:buChar char="••"/>
          </a:pPr>
          <a:r>
            <a:rPr lang="en-US" sz="1800" kern="1200" dirty="0" smtClean="0"/>
            <a:t>EPA - Modifies TMDL s(if necessary)</a:t>
          </a:r>
          <a:endParaRPr lang="en-US" sz="1800" kern="1200" dirty="0"/>
        </a:p>
        <a:p>
          <a:pPr marL="228600" lvl="1" indent="-228600" algn="l" defTabSz="889000" rtl="0">
            <a:lnSpc>
              <a:spcPct val="90000"/>
            </a:lnSpc>
            <a:spcBef>
              <a:spcPct val="0"/>
            </a:spcBef>
            <a:spcAft>
              <a:spcPct val="15000"/>
            </a:spcAft>
            <a:buChar char="••"/>
          </a:pPr>
          <a:endParaRPr lang="en-US" sz="2000" kern="1200" dirty="0"/>
        </a:p>
      </dsp:txBody>
      <dsp:txXfrm rot="5400000">
        <a:off x="5030343" y="1046986"/>
        <a:ext cx="1131570" cy="5266944"/>
      </dsp:txXfrm>
    </dsp:sp>
    <dsp:sp modelId="{9E53A8A4-824B-4E99-963C-577C9824A313}">
      <dsp:nvSpPr>
        <dsp:cNvPr id="0" name=""/>
        <dsp:cNvSpPr/>
      </dsp:nvSpPr>
      <dsp:spPr>
        <a:xfrm>
          <a:off x="0" y="2973227"/>
          <a:ext cx="2962656" cy="141446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rtl="0">
            <a:lnSpc>
              <a:spcPct val="90000"/>
            </a:lnSpc>
            <a:spcBef>
              <a:spcPct val="0"/>
            </a:spcBef>
            <a:spcAft>
              <a:spcPct val="35000"/>
            </a:spcAft>
          </a:pPr>
          <a:r>
            <a:rPr lang="en-US" sz="2800" kern="1200" dirty="0" smtClean="0"/>
            <a:t>Step 3 – 2017</a:t>
          </a:r>
          <a:endParaRPr lang="en-US" sz="2800" kern="1200" dirty="0"/>
        </a:p>
      </dsp:txBody>
      <dsp:txXfrm>
        <a:off x="0" y="2973227"/>
        <a:ext cx="2962656" cy="1414462"/>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A14E658-4984-4511-8D40-BC6B7546CCCF}">
      <dsp:nvSpPr>
        <dsp:cNvPr id="0" name=""/>
        <dsp:cNvSpPr/>
      </dsp:nvSpPr>
      <dsp:spPr>
        <a:xfrm>
          <a:off x="0" y="1505"/>
          <a:ext cx="8229600" cy="78172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dirty="0" smtClean="0"/>
            <a:t>July 1 – EPA divides overall “pollution diet” for nitrogen and phosphorus among  States/DC </a:t>
          </a:r>
          <a:endParaRPr lang="en-US" sz="1400" kern="1200" dirty="0"/>
        </a:p>
      </dsp:txBody>
      <dsp:txXfrm>
        <a:off x="0" y="1505"/>
        <a:ext cx="8229600" cy="781723"/>
      </dsp:txXfrm>
    </dsp:sp>
    <dsp:sp modelId="{546E8242-DEFB-433C-9CAB-BFC6E4A2F721}">
      <dsp:nvSpPr>
        <dsp:cNvPr id="0" name=""/>
        <dsp:cNvSpPr/>
      </dsp:nvSpPr>
      <dsp:spPr>
        <a:xfrm>
          <a:off x="0" y="783229"/>
          <a:ext cx="8229600" cy="1853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17780" rIns="99568" bIns="17780" numCol="1" spcCol="1270" anchor="t" anchorCtr="0">
          <a:noAutofit/>
        </a:bodyPr>
        <a:lstStyle/>
        <a:p>
          <a:pPr marL="114300" lvl="1" indent="-114300" algn="l" defTabSz="622300">
            <a:lnSpc>
              <a:spcPct val="90000"/>
            </a:lnSpc>
            <a:spcBef>
              <a:spcPct val="0"/>
            </a:spcBef>
            <a:spcAft>
              <a:spcPct val="20000"/>
            </a:spcAft>
            <a:buChar char="••"/>
          </a:pPr>
          <a:r>
            <a:rPr lang="en-US" sz="1400" kern="1200" dirty="0" smtClean="0">
              <a:solidFill>
                <a:srgbClr val="FF0000"/>
              </a:solidFill>
            </a:rPr>
            <a:t>Includes a ‘5% Reserve (to account for possible load shifts/additional reductions needed when WSM Phase 5.5 is issued).</a:t>
          </a:r>
          <a:endParaRPr lang="en-US" sz="1400" kern="1200" dirty="0">
            <a:solidFill>
              <a:srgbClr val="FF0000"/>
            </a:solidFill>
          </a:endParaRPr>
        </a:p>
        <a:p>
          <a:pPr marL="114300" lvl="1" indent="-114300" algn="l" defTabSz="622300">
            <a:lnSpc>
              <a:spcPct val="90000"/>
            </a:lnSpc>
            <a:spcBef>
              <a:spcPct val="0"/>
            </a:spcBef>
            <a:spcAft>
              <a:spcPct val="20000"/>
            </a:spcAft>
            <a:buChar char="••"/>
          </a:pPr>
          <a:r>
            <a:rPr lang="en-US" sz="1400" kern="1200" dirty="0" smtClean="0">
              <a:solidFill>
                <a:srgbClr val="FF0000"/>
              </a:solidFill>
            </a:rPr>
            <a:t>Reserve is presumed to be unavailable to allocate in Phase I WIPs (i.e., not available until 2011 and Phase II WIPs issued).</a:t>
          </a:r>
          <a:endParaRPr lang="en-US" sz="1400" kern="1200" dirty="0">
            <a:solidFill>
              <a:srgbClr val="FF0000"/>
            </a:solidFill>
          </a:endParaRPr>
        </a:p>
        <a:p>
          <a:pPr marL="114300" lvl="1" indent="-114300" algn="l" defTabSz="622300">
            <a:lnSpc>
              <a:spcPct val="90000"/>
            </a:lnSpc>
            <a:spcBef>
              <a:spcPct val="0"/>
            </a:spcBef>
            <a:spcAft>
              <a:spcPct val="20000"/>
            </a:spcAft>
            <a:buChar char="••"/>
          </a:pPr>
          <a:r>
            <a:rPr lang="en-US" sz="1400" kern="1200" dirty="0" smtClean="0">
              <a:solidFill>
                <a:srgbClr val="FF0000"/>
              </a:solidFill>
            </a:rPr>
            <a:t>Some segments required to go beyond E3 levels</a:t>
          </a:r>
          <a:endParaRPr lang="en-US" sz="1400" kern="1200" dirty="0">
            <a:solidFill>
              <a:srgbClr val="FF0000"/>
            </a:solidFill>
          </a:endParaRPr>
        </a:p>
      </dsp:txBody>
      <dsp:txXfrm>
        <a:off x="0" y="783229"/>
        <a:ext cx="8229600" cy="185324"/>
      </dsp:txXfrm>
    </dsp:sp>
    <dsp:sp modelId="{840D9425-5F3A-4373-BE58-5658DCFC424E}">
      <dsp:nvSpPr>
        <dsp:cNvPr id="0" name=""/>
        <dsp:cNvSpPr/>
      </dsp:nvSpPr>
      <dsp:spPr>
        <a:xfrm>
          <a:off x="0" y="967880"/>
          <a:ext cx="8229600" cy="6351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dirty="0" smtClean="0"/>
            <a:t>August 15 – Sediment loads by state/basin determined  </a:t>
          </a:r>
          <a:r>
            <a:rPr lang="en-US" sz="1400" kern="1200" dirty="0" smtClean="0">
              <a:solidFill>
                <a:srgbClr val="FF0000"/>
              </a:solidFill>
            </a:rPr>
            <a:t>[Impact uncertain]</a:t>
          </a:r>
          <a:endParaRPr lang="en-US" sz="1400" kern="1200" dirty="0">
            <a:solidFill>
              <a:srgbClr val="FF0000"/>
            </a:solidFill>
          </a:endParaRPr>
        </a:p>
      </dsp:txBody>
      <dsp:txXfrm>
        <a:off x="0" y="967880"/>
        <a:ext cx="8229600" cy="635100"/>
      </dsp:txXfrm>
    </dsp:sp>
    <dsp:sp modelId="{69551277-4E95-487F-A4EA-8AFE0B1553FF}">
      <dsp:nvSpPr>
        <dsp:cNvPr id="0" name=""/>
        <dsp:cNvSpPr/>
      </dsp:nvSpPr>
      <dsp:spPr>
        <a:xfrm>
          <a:off x="0" y="1606042"/>
          <a:ext cx="8229600" cy="103486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dirty="0" smtClean="0">
              <a:solidFill>
                <a:schemeClr val="bg1"/>
              </a:solidFill>
            </a:rPr>
            <a:t>September 1 – </a:t>
          </a:r>
          <a:r>
            <a:rPr lang="en-US" sz="1400" kern="1200" dirty="0" smtClean="0"/>
            <a:t>States and the District complete Draft Phase I Watershed Implementation Plans (WIPs).  </a:t>
          </a:r>
          <a:r>
            <a:rPr lang="en-US" sz="1400" kern="1200" dirty="0" smtClean="0">
              <a:solidFill>
                <a:schemeClr val="bg1"/>
              </a:solidFill>
            </a:rPr>
            <a:t>Dropped requirement for preliminary plans given delays  in producing Nutrient loads from Watershed Model.</a:t>
          </a:r>
          <a:endParaRPr lang="en-US" sz="1400" kern="1200" dirty="0">
            <a:solidFill>
              <a:schemeClr val="bg1"/>
            </a:solidFill>
          </a:endParaRPr>
        </a:p>
      </dsp:txBody>
      <dsp:txXfrm>
        <a:off x="0" y="1606042"/>
        <a:ext cx="8229600" cy="1034863"/>
      </dsp:txXfrm>
    </dsp:sp>
    <dsp:sp modelId="{B3FF7675-CA51-4A79-92D3-2B5F9EBE6133}">
      <dsp:nvSpPr>
        <dsp:cNvPr id="0" name=""/>
        <dsp:cNvSpPr/>
      </dsp:nvSpPr>
      <dsp:spPr>
        <a:xfrm>
          <a:off x="0" y="2643293"/>
          <a:ext cx="8229600" cy="79759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dirty="0" smtClean="0"/>
            <a:t>TBA – Draft Bay TMDL developed and offered for public comment </a:t>
          </a:r>
          <a:r>
            <a:rPr lang="en-US" sz="1400" kern="1200" dirty="0" smtClean="0">
              <a:solidFill>
                <a:srgbClr val="FF0000"/>
              </a:solidFill>
            </a:rPr>
            <a:t>[45 –Days].  </a:t>
          </a:r>
          <a:r>
            <a:rPr lang="en-US" sz="1400" kern="1200" dirty="0" smtClean="0"/>
            <a:t>Continuation of regular outreach:</a:t>
          </a:r>
          <a:endParaRPr lang="en-US" sz="1400" kern="1200" dirty="0"/>
        </a:p>
      </dsp:txBody>
      <dsp:txXfrm>
        <a:off x="0" y="2643293"/>
        <a:ext cx="8229600" cy="797597"/>
      </dsp:txXfrm>
    </dsp:sp>
    <dsp:sp modelId="{29A2C7D9-3D79-4FF7-A3C9-05A28AF64B30}">
      <dsp:nvSpPr>
        <dsp:cNvPr id="0" name=""/>
        <dsp:cNvSpPr/>
      </dsp:nvSpPr>
      <dsp:spPr>
        <a:xfrm>
          <a:off x="0" y="3440890"/>
          <a:ext cx="8229600" cy="669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15240" rIns="85344" bIns="15240" numCol="1" spcCol="1270" anchor="t" anchorCtr="0">
          <a:noAutofit/>
        </a:bodyPr>
        <a:lstStyle/>
        <a:p>
          <a:pPr marL="114300" lvl="1" indent="-114300" algn="l" defTabSz="533400" rtl="0">
            <a:lnSpc>
              <a:spcPct val="90000"/>
            </a:lnSpc>
            <a:spcBef>
              <a:spcPct val="0"/>
            </a:spcBef>
            <a:spcAft>
              <a:spcPct val="20000"/>
            </a:spcAft>
            <a:buChar char="••"/>
          </a:pPr>
          <a:r>
            <a:rPr lang="en-US" sz="1200" kern="1200" dirty="0" smtClean="0"/>
            <a:t>State stakeholder meetings</a:t>
          </a:r>
          <a:endParaRPr lang="en-US" sz="1200" kern="1200" dirty="0"/>
        </a:p>
        <a:p>
          <a:pPr marL="114300" lvl="1" indent="-114300" algn="l" defTabSz="533400" rtl="0">
            <a:lnSpc>
              <a:spcPct val="90000"/>
            </a:lnSpc>
            <a:spcBef>
              <a:spcPct val="0"/>
            </a:spcBef>
            <a:spcAft>
              <a:spcPct val="20000"/>
            </a:spcAft>
            <a:buChar char="••"/>
          </a:pPr>
          <a:r>
            <a:rPr lang="en-US" sz="1200" kern="1200" dirty="0" smtClean="0"/>
            <a:t>Monthly webinars</a:t>
          </a:r>
          <a:endParaRPr lang="en-US" sz="1200" kern="1200" dirty="0"/>
        </a:p>
      </dsp:txBody>
      <dsp:txXfrm>
        <a:off x="0" y="3440890"/>
        <a:ext cx="8229600" cy="66922"/>
      </dsp:txXfrm>
    </dsp:sp>
    <dsp:sp modelId="{6EC9BA7F-AC91-4023-B7AB-D1B6647AA172}">
      <dsp:nvSpPr>
        <dsp:cNvPr id="0" name=""/>
        <dsp:cNvSpPr/>
      </dsp:nvSpPr>
      <dsp:spPr>
        <a:xfrm>
          <a:off x="0" y="3507813"/>
          <a:ext cx="8229600" cy="50429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dirty="0" smtClean="0"/>
            <a:t>November 29 – States and the District complete Final Phase I </a:t>
          </a:r>
          <a:r>
            <a:rPr lang="en-US" sz="1400" kern="1200" dirty="0" smtClean="0">
              <a:solidFill>
                <a:schemeClr val="bg1"/>
              </a:solidFill>
            </a:rPr>
            <a:t>WIPs - </a:t>
          </a:r>
          <a:r>
            <a:rPr lang="en-US" sz="1400" kern="1200" dirty="0" smtClean="0">
              <a:solidFill>
                <a:srgbClr val="FF0000"/>
              </a:solidFill>
            </a:rPr>
            <a:t>and how Growth is to be addressed.</a:t>
          </a:r>
          <a:endParaRPr lang="en-US" sz="1400" kern="1200" dirty="0">
            <a:solidFill>
              <a:srgbClr val="FF0000"/>
            </a:solidFill>
          </a:endParaRPr>
        </a:p>
      </dsp:txBody>
      <dsp:txXfrm>
        <a:off x="0" y="3507813"/>
        <a:ext cx="8229600" cy="504299"/>
      </dsp:txXfrm>
    </dsp:sp>
    <dsp:sp modelId="{DF554A20-03B3-4FF2-B2D9-D9CDE11DD3C5}">
      <dsp:nvSpPr>
        <dsp:cNvPr id="0" name=""/>
        <dsp:cNvSpPr/>
      </dsp:nvSpPr>
      <dsp:spPr>
        <a:xfrm>
          <a:off x="0" y="4014499"/>
          <a:ext cx="8229600" cy="63219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dirty="0" smtClean="0"/>
            <a:t>December 31 – EPA establishes the Bay TMDLs (92)</a:t>
          </a:r>
          <a:endParaRPr lang="en-US" sz="1400" kern="1200" dirty="0"/>
        </a:p>
      </dsp:txBody>
      <dsp:txXfrm>
        <a:off x="0" y="4014499"/>
        <a:ext cx="8229600" cy="632194"/>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1FDAB1F-24E6-44F4-893A-13ED9F38DBF2}">
      <dsp:nvSpPr>
        <dsp:cNvPr id="0" name=""/>
        <dsp:cNvSpPr/>
      </dsp:nvSpPr>
      <dsp:spPr>
        <a:xfrm>
          <a:off x="0" y="40255"/>
          <a:ext cx="8229600" cy="79450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t>EPA - Revises watershed model with results of two model updates</a:t>
          </a:r>
          <a:endParaRPr lang="en-US" sz="2000" kern="1200" dirty="0"/>
        </a:p>
      </dsp:txBody>
      <dsp:txXfrm>
        <a:off x="0" y="40255"/>
        <a:ext cx="8229600" cy="794503"/>
      </dsp:txXfrm>
    </dsp:sp>
    <dsp:sp modelId="{CF62527D-7695-4061-94E6-D28376B42CE4}">
      <dsp:nvSpPr>
        <dsp:cNvPr id="0" name=""/>
        <dsp:cNvSpPr/>
      </dsp:nvSpPr>
      <dsp:spPr>
        <a:xfrm>
          <a:off x="0" y="834758"/>
          <a:ext cx="8229600" cy="828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25400" rIns="142240" bIns="25400" numCol="1" spcCol="1270" anchor="t" anchorCtr="0">
          <a:noAutofit/>
        </a:bodyPr>
        <a:lstStyle/>
        <a:p>
          <a:pPr marL="171450" lvl="1" indent="-171450" algn="l" defTabSz="711200" rtl="0">
            <a:lnSpc>
              <a:spcPct val="90000"/>
            </a:lnSpc>
            <a:spcBef>
              <a:spcPct val="0"/>
            </a:spcBef>
            <a:spcAft>
              <a:spcPct val="20000"/>
            </a:spcAft>
            <a:buChar char="••"/>
          </a:pPr>
          <a:r>
            <a:rPr lang="en-US" sz="1600" kern="1200" dirty="0" smtClean="0"/>
            <a:t>Nutrient management effectiveness</a:t>
          </a:r>
          <a:endParaRPr lang="en-US" sz="1600" kern="1200" dirty="0"/>
        </a:p>
        <a:p>
          <a:pPr marL="171450" lvl="1" indent="-171450" algn="l" defTabSz="711200" rtl="0">
            <a:lnSpc>
              <a:spcPct val="90000"/>
            </a:lnSpc>
            <a:spcBef>
              <a:spcPct val="0"/>
            </a:spcBef>
            <a:spcAft>
              <a:spcPct val="20000"/>
            </a:spcAft>
            <a:buChar char="••"/>
          </a:pPr>
          <a:r>
            <a:rPr lang="en-US" sz="1600" kern="1200" dirty="0" smtClean="0"/>
            <a:t>Suburban land characteristics</a:t>
          </a:r>
          <a:endParaRPr lang="en-US" sz="1600" kern="1200" dirty="0"/>
        </a:p>
        <a:p>
          <a:pPr marL="171450" lvl="1" indent="-171450" algn="l" defTabSz="711200" rtl="0">
            <a:lnSpc>
              <a:spcPct val="90000"/>
            </a:lnSpc>
            <a:spcBef>
              <a:spcPct val="0"/>
            </a:spcBef>
            <a:spcAft>
              <a:spcPct val="20000"/>
            </a:spcAft>
            <a:buChar char="••"/>
          </a:pPr>
          <a:r>
            <a:rPr lang="en-US" sz="1600" kern="1200" dirty="0" smtClean="0"/>
            <a:t>EPA removes or reduces “safety factor”</a:t>
          </a:r>
          <a:endParaRPr lang="en-US" sz="1600" kern="1200" dirty="0"/>
        </a:p>
      </dsp:txBody>
      <dsp:txXfrm>
        <a:off x="0" y="834758"/>
        <a:ext cx="8229600" cy="828000"/>
      </dsp:txXfrm>
    </dsp:sp>
    <dsp:sp modelId="{55F9C458-302F-4AEA-8DB2-C8A21306C027}">
      <dsp:nvSpPr>
        <dsp:cNvPr id="0" name=""/>
        <dsp:cNvSpPr/>
      </dsp:nvSpPr>
      <dsp:spPr>
        <a:xfrm>
          <a:off x="0" y="1662758"/>
          <a:ext cx="8229600" cy="79450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t>States/DC - Submit Phase II WIPs</a:t>
          </a:r>
          <a:endParaRPr lang="en-US" sz="2000" kern="1200" dirty="0"/>
        </a:p>
      </dsp:txBody>
      <dsp:txXfrm>
        <a:off x="0" y="1662758"/>
        <a:ext cx="8229600" cy="794503"/>
      </dsp:txXfrm>
    </dsp:sp>
    <dsp:sp modelId="{FFE22C3B-2CAE-4354-A0EC-B698821D255E}">
      <dsp:nvSpPr>
        <dsp:cNvPr id="0" name=""/>
        <dsp:cNvSpPr/>
      </dsp:nvSpPr>
      <dsp:spPr>
        <a:xfrm>
          <a:off x="0" y="2457261"/>
          <a:ext cx="8229600" cy="10971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25400" rIns="142240" bIns="25400" numCol="1" spcCol="1270" anchor="t" anchorCtr="0">
          <a:noAutofit/>
        </a:bodyPr>
        <a:lstStyle/>
        <a:p>
          <a:pPr marL="171450" lvl="1" indent="-171450" algn="l" defTabSz="711200" rtl="0">
            <a:lnSpc>
              <a:spcPct val="90000"/>
            </a:lnSpc>
            <a:spcBef>
              <a:spcPct val="0"/>
            </a:spcBef>
            <a:spcAft>
              <a:spcPct val="20000"/>
            </a:spcAft>
            <a:buChar char="••"/>
          </a:pPr>
          <a:r>
            <a:rPr lang="en-US" sz="1600" kern="1200" dirty="0" smtClean="0"/>
            <a:t>Draft by June 1, 2011</a:t>
          </a:r>
          <a:endParaRPr lang="en-US" sz="1600" kern="1200" dirty="0"/>
        </a:p>
        <a:p>
          <a:pPr marL="171450" lvl="1" indent="-171450" algn="l" defTabSz="711200" rtl="0">
            <a:lnSpc>
              <a:spcPct val="90000"/>
            </a:lnSpc>
            <a:spcBef>
              <a:spcPct val="0"/>
            </a:spcBef>
            <a:spcAft>
              <a:spcPct val="20000"/>
            </a:spcAft>
            <a:buChar char="••"/>
          </a:pPr>
          <a:r>
            <a:rPr lang="en-US" sz="1600" kern="1200" dirty="0" smtClean="0"/>
            <a:t>Final by November 1, 2011</a:t>
          </a:r>
          <a:endParaRPr lang="en-US" sz="1600" kern="1200" dirty="0"/>
        </a:p>
        <a:p>
          <a:pPr marL="171450" lvl="1" indent="-171450" algn="l" defTabSz="711200" rtl="0">
            <a:lnSpc>
              <a:spcPct val="90000"/>
            </a:lnSpc>
            <a:spcBef>
              <a:spcPct val="0"/>
            </a:spcBef>
            <a:spcAft>
              <a:spcPct val="20000"/>
            </a:spcAft>
            <a:buChar char="••"/>
          </a:pPr>
          <a:r>
            <a:rPr lang="en-US" sz="1600" kern="1200" dirty="0" smtClean="0"/>
            <a:t>Plans reflect model updates and finer scale management actions</a:t>
          </a:r>
          <a:endParaRPr lang="en-US" sz="1600" kern="1200" dirty="0"/>
        </a:p>
        <a:p>
          <a:pPr marL="171450" lvl="1" indent="-171450" algn="l" defTabSz="711200" rtl="0">
            <a:lnSpc>
              <a:spcPct val="90000"/>
            </a:lnSpc>
            <a:spcBef>
              <a:spcPct val="0"/>
            </a:spcBef>
            <a:spcAft>
              <a:spcPct val="20000"/>
            </a:spcAft>
            <a:buChar char="••"/>
          </a:pPr>
          <a:r>
            <a:rPr lang="en-US" sz="1600" kern="1200" dirty="0" smtClean="0">
              <a:solidFill>
                <a:srgbClr val="FF0000"/>
              </a:solidFill>
            </a:rPr>
            <a:t>Use of ‘Adaptive Management’ concepts (???)</a:t>
          </a:r>
          <a:endParaRPr lang="en-US" sz="1600" kern="1200" dirty="0">
            <a:solidFill>
              <a:srgbClr val="FF0000"/>
            </a:solidFill>
          </a:endParaRPr>
        </a:p>
      </dsp:txBody>
      <dsp:txXfrm>
        <a:off x="0" y="2457261"/>
        <a:ext cx="8229600" cy="1097100"/>
      </dsp:txXfrm>
    </dsp:sp>
    <dsp:sp modelId="{679B58BA-C18B-408D-98D4-AA6E34593796}">
      <dsp:nvSpPr>
        <dsp:cNvPr id="0" name=""/>
        <dsp:cNvSpPr/>
      </dsp:nvSpPr>
      <dsp:spPr>
        <a:xfrm>
          <a:off x="0" y="3554361"/>
          <a:ext cx="8229600" cy="79450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t>States/DC - Submit for 30-day comment period, any intention to modify their TMDL allocations.</a:t>
          </a:r>
          <a:endParaRPr lang="en-US" sz="2000" kern="1200" dirty="0"/>
        </a:p>
      </dsp:txBody>
      <dsp:txXfrm>
        <a:off x="0" y="3554361"/>
        <a:ext cx="8229600" cy="794503"/>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9E17DDE-C200-4F15-B2B6-5DF3A46FA289}">
      <dsp:nvSpPr>
        <dsp:cNvPr id="0" name=""/>
        <dsp:cNvSpPr/>
      </dsp:nvSpPr>
      <dsp:spPr>
        <a:xfrm>
          <a:off x="0" y="18056"/>
          <a:ext cx="8229600" cy="9945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kern="1200" dirty="0" smtClean="0"/>
            <a:t>In advance, EPA reviews models and decides whether additional updates are needed</a:t>
          </a:r>
          <a:endParaRPr lang="en-US" sz="2400" kern="1200" dirty="0"/>
        </a:p>
      </dsp:txBody>
      <dsp:txXfrm>
        <a:off x="0" y="18056"/>
        <a:ext cx="8229600" cy="994500"/>
      </dsp:txXfrm>
    </dsp:sp>
    <dsp:sp modelId="{C08D96DE-5DBB-4414-B2F2-FB37BF7182D9}">
      <dsp:nvSpPr>
        <dsp:cNvPr id="0" name=""/>
        <dsp:cNvSpPr/>
      </dsp:nvSpPr>
      <dsp:spPr>
        <a:xfrm>
          <a:off x="0" y="1084556"/>
          <a:ext cx="8229600" cy="59550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kern="1200" dirty="0" smtClean="0"/>
            <a:t>In 2017</a:t>
          </a:r>
          <a:endParaRPr lang="en-US" sz="2400" kern="1200" dirty="0"/>
        </a:p>
      </dsp:txBody>
      <dsp:txXfrm>
        <a:off x="0" y="1084556"/>
        <a:ext cx="8229600" cy="595506"/>
      </dsp:txXfrm>
    </dsp:sp>
    <dsp:sp modelId="{1DB2DC9D-38E0-4CC7-9CCE-716CF50DDB6B}">
      <dsp:nvSpPr>
        <dsp:cNvPr id="0" name=""/>
        <dsp:cNvSpPr/>
      </dsp:nvSpPr>
      <dsp:spPr>
        <a:xfrm>
          <a:off x="0" y="1680063"/>
          <a:ext cx="8229600" cy="2691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30480" rIns="170688" bIns="30480" numCol="1" spcCol="1270" anchor="t" anchorCtr="0">
          <a:noAutofit/>
        </a:bodyPr>
        <a:lstStyle/>
        <a:p>
          <a:pPr marL="171450" lvl="1" indent="-171450" algn="l" defTabSz="844550" rtl="0">
            <a:lnSpc>
              <a:spcPct val="90000"/>
            </a:lnSpc>
            <a:spcBef>
              <a:spcPct val="0"/>
            </a:spcBef>
            <a:spcAft>
              <a:spcPct val="20000"/>
            </a:spcAft>
            <a:buChar char="••"/>
          </a:pPr>
          <a:r>
            <a:rPr lang="en-US" sz="1900" kern="1200" dirty="0" smtClean="0"/>
            <a:t>States and the District submit Phase III WIPs</a:t>
          </a:r>
          <a:endParaRPr lang="en-US" sz="1900" kern="1200" dirty="0"/>
        </a:p>
        <a:p>
          <a:pPr marL="171450" lvl="1" indent="-171450" algn="l" defTabSz="844550" rtl="0">
            <a:lnSpc>
              <a:spcPct val="90000"/>
            </a:lnSpc>
            <a:spcBef>
              <a:spcPct val="0"/>
            </a:spcBef>
            <a:spcAft>
              <a:spcPct val="20000"/>
            </a:spcAft>
            <a:buChar char="••"/>
          </a:pPr>
          <a:r>
            <a:rPr lang="en-US" sz="1900" kern="1200" dirty="0" smtClean="0"/>
            <a:t>Focus in Phase III WIPs is ensuring management actions will be in place </a:t>
          </a:r>
          <a:r>
            <a:rPr lang="en-US" sz="1900" kern="1200" dirty="0" smtClean="0">
              <a:solidFill>
                <a:schemeClr val="tx1"/>
              </a:solidFill>
            </a:rPr>
            <a:t>by 2025 to achieve Bay water quality standards</a:t>
          </a:r>
          <a:endParaRPr lang="en-US" sz="1900" kern="1200" dirty="0">
            <a:solidFill>
              <a:schemeClr val="tx1"/>
            </a:solidFill>
          </a:endParaRPr>
        </a:p>
        <a:p>
          <a:pPr marL="171450" lvl="1" indent="-171450" algn="l" defTabSz="844550" rtl="0">
            <a:lnSpc>
              <a:spcPct val="90000"/>
            </a:lnSpc>
            <a:spcBef>
              <a:spcPct val="0"/>
            </a:spcBef>
            <a:spcAft>
              <a:spcPct val="20000"/>
            </a:spcAft>
            <a:buChar char="••"/>
          </a:pPr>
          <a:r>
            <a:rPr lang="en-US" sz="1900" kern="1200" dirty="0" smtClean="0">
              <a:solidFill>
                <a:srgbClr val="FF0000"/>
              </a:solidFill>
            </a:rPr>
            <a:t>Goal – 60% Implementation to have been achieved</a:t>
          </a:r>
          <a:endParaRPr lang="en-US" sz="1900" kern="1200" dirty="0">
            <a:solidFill>
              <a:srgbClr val="FF0000"/>
            </a:solidFill>
          </a:endParaRPr>
        </a:p>
        <a:p>
          <a:pPr marL="171450" lvl="1" indent="-171450" algn="l" defTabSz="844550" rtl="0">
            <a:lnSpc>
              <a:spcPct val="90000"/>
            </a:lnSpc>
            <a:spcBef>
              <a:spcPct val="0"/>
            </a:spcBef>
            <a:spcAft>
              <a:spcPct val="20000"/>
            </a:spcAft>
            <a:buChar char="••"/>
          </a:pPr>
          <a:r>
            <a:rPr lang="en-US" sz="1900" kern="1200" dirty="0" smtClean="0">
              <a:solidFill>
                <a:schemeClr val="tx1"/>
              </a:solidFill>
            </a:rPr>
            <a:t>EPA modifies any/all of the 92 Bay TMDL, if necessary:</a:t>
          </a:r>
          <a:endParaRPr lang="en-US" sz="1900" kern="1200" dirty="0">
            <a:solidFill>
              <a:schemeClr val="tx1"/>
            </a:solidFill>
          </a:endParaRPr>
        </a:p>
        <a:p>
          <a:pPr marL="342900" lvl="2" indent="-171450" algn="l" defTabSz="844550" rtl="0">
            <a:lnSpc>
              <a:spcPct val="90000"/>
            </a:lnSpc>
            <a:spcBef>
              <a:spcPct val="0"/>
            </a:spcBef>
            <a:spcAft>
              <a:spcPct val="20000"/>
            </a:spcAft>
            <a:buChar char="••"/>
          </a:pPr>
          <a:r>
            <a:rPr lang="en-US" sz="1900" kern="1200" dirty="0" smtClean="0">
              <a:solidFill>
                <a:schemeClr val="tx1"/>
              </a:solidFill>
            </a:rPr>
            <a:t>To increase/decrease loads - or change Designated Uses (UAA?)</a:t>
          </a:r>
          <a:endParaRPr lang="en-US" sz="1900" kern="1200" dirty="0">
            <a:solidFill>
              <a:schemeClr val="tx1"/>
            </a:solidFill>
          </a:endParaRPr>
        </a:p>
        <a:p>
          <a:pPr marL="342900" lvl="2" indent="-171450" algn="l" defTabSz="844550" rtl="0">
            <a:lnSpc>
              <a:spcPct val="90000"/>
            </a:lnSpc>
            <a:spcBef>
              <a:spcPct val="0"/>
            </a:spcBef>
            <a:spcAft>
              <a:spcPct val="20000"/>
            </a:spcAft>
            <a:buChar char="••"/>
          </a:pPr>
          <a:r>
            <a:rPr lang="en-US" sz="1900" kern="1200" dirty="0" smtClean="0">
              <a:solidFill>
                <a:schemeClr val="tx1"/>
              </a:solidFill>
            </a:rPr>
            <a:t>To reallocate between WLAs and LAs (e.g., more to WWTPs/SW)</a:t>
          </a:r>
          <a:endParaRPr lang="en-US" sz="1900" kern="1200" dirty="0">
            <a:solidFill>
              <a:schemeClr val="tx1"/>
            </a:solidFill>
          </a:endParaRPr>
        </a:p>
        <a:p>
          <a:pPr marL="342900" lvl="2" indent="-171450" algn="l" defTabSz="844550" rtl="0">
            <a:lnSpc>
              <a:spcPct val="90000"/>
            </a:lnSpc>
            <a:spcBef>
              <a:spcPct val="0"/>
            </a:spcBef>
            <a:spcAft>
              <a:spcPct val="20000"/>
            </a:spcAft>
            <a:buChar char="••"/>
          </a:pPr>
          <a:r>
            <a:rPr lang="en-US" sz="1900" kern="1200" dirty="0" smtClean="0">
              <a:solidFill>
                <a:schemeClr val="tx1"/>
              </a:solidFill>
            </a:rPr>
            <a:t>And determines if state WIPs need to change as a result</a:t>
          </a:r>
          <a:endParaRPr lang="en-US" sz="1900" kern="1200" dirty="0">
            <a:solidFill>
              <a:schemeClr val="tx1"/>
            </a:solidFill>
          </a:endParaRPr>
        </a:p>
      </dsp:txBody>
      <dsp:txXfrm>
        <a:off x="0" y="1680063"/>
        <a:ext cx="8229600" cy="2691000"/>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C44D7BD-745E-48E0-B3F9-E90B73FD5BD1}">
      <dsp:nvSpPr>
        <dsp:cNvPr id="0" name=""/>
        <dsp:cNvSpPr/>
      </dsp:nvSpPr>
      <dsp:spPr>
        <a:xfrm>
          <a:off x="0" y="22332"/>
          <a:ext cx="8229600" cy="106140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en-US" sz="1900" kern="1200" dirty="0" smtClean="0"/>
            <a:t>By Dec.31, 2010, EPA will issue </a:t>
          </a:r>
          <a:r>
            <a:rPr lang="en-US" sz="1900" kern="1200" dirty="0" smtClean="0">
              <a:solidFill>
                <a:schemeClr val="bg1"/>
              </a:solidFill>
            </a:rPr>
            <a:t>92 Bay TMDLs</a:t>
          </a:r>
          <a:endParaRPr lang="en-US" sz="1900" kern="1200" dirty="0">
            <a:solidFill>
              <a:schemeClr val="bg1"/>
            </a:solidFill>
          </a:endParaRPr>
        </a:p>
      </dsp:txBody>
      <dsp:txXfrm>
        <a:off x="0" y="22332"/>
        <a:ext cx="8229600" cy="1061406"/>
      </dsp:txXfrm>
    </dsp:sp>
    <dsp:sp modelId="{164288A3-4BBA-4C04-85B8-A2B70B58821C}">
      <dsp:nvSpPr>
        <dsp:cNvPr id="0" name=""/>
        <dsp:cNvSpPr/>
      </dsp:nvSpPr>
      <dsp:spPr>
        <a:xfrm>
          <a:off x="0" y="1083739"/>
          <a:ext cx="8229600" cy="6882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24130" rIns="135128" bIns="24130" numCol="1" spcCol="1270" anchor="t" anchorCtr="0">
          <a:noAutofit/>
        </a:bodyPr>
        <a:lstStyle/>
        <a:p>
          <a:pPr marL="114300" lvl="1" indent="-114300" algn="l" defTabSz="666750" rtl="0">
            <a:lnSpc>
              <a:spcPct val="90000"/>
            </a:lnSpc>
            <a:spcBef>
              <a:spcPct val="0"/>
            </a:spcBef>
            <a:spcAft>
              <a:spcPct val="20000"/>
            </a:spcAft>
            <a:buChar char="••"/>
          </a:pPr>
          <a:r>
            <a:rPr lang="en-US" sz="1500" kern="1200" dirty="0" smtClean="0"/>
            <a:t>Settlement includes a number of details consistent with EPA’s development of TMDL to date, e.g. including allocations for new or increased permitted discharges or a provision that any such loads be appropriately offset</a:t>
          </a:r>
          <a:endParaRPr lang="en-US" sz="1500" kern="1200" dirty="0"/>
        </a:p>
      </dsp:txBody>
      <dsp:txXfrm>
        <a:off x="0" y="1083739"/>
        <a:ext cx="8229600" cy="688274"/>
      </dsp:txXfrm>
    </dsp:sp>
    <dsp:sp modelId="{B6CE7163-5E5A-4CD0-98D0-014AAA5AB74F}">
      <dsp:nvSpPr>
        <dsp:cNvPr id="0" name=""/>
        <dsp:cNvSpPr/>
      </dsp:nvSpPr>
      <dsp:spPr>
        <a:xfrm>
          <a:off x="0" y="1772014"/>
          <a:ext cx="8229600" cy="106140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en-US" sz="1900" kern="1200" dirty="0" smtClean="0"/>
            <a:t>Every two years, EPA will review state WIP progress and milestone achievement</a:t>
          </a:r>
          <a:endParaRPr lang="en-US" sz="1900" kern="1200" dirty="0"/>
        </a:p>
      </dsp:txBody>
      <dsp:txXfrm>
        <a:off x="0" y="1772014"/>
        <a:ext cx="8229600" cy="1061406"/>
      </dsp:txXfrm>
    </dsp:sp>
    <dsp:sp modelId="{CC79A991-9A6C-449A-951F-6B7F8708BF0E}">
      <dsp:nvSpPr>
        <dsp:cNvPr id="0" name=""/>
        <dsp:cNvSpPr/>
      </dsp:nvSpPr>
      <dsp:spPr>
        <a:xfrm>
          <a:off x="0" y="2833420"/>
          <a:ext cx="8229600" cy="4719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24130" rIns="135128" bIns="24130" numCol="1" spcCol="1270" anchor="t" anchorCtr="0">
          <a:noAutofit/>
        </a:bodyPr>
        <a:lstStyle/>
        <a:p>
          <a:pPr marL="114300" lvl="1" indent="-114300" algn="l" defTabSz="666750" rtl="0">
            <a:lnSpc>
              <a:spcPct val="90000"/>
            </a:lnSpc>
            <a:spcBef>
              <a:spcPct val="0"/>
            </a:spcBef>
            <a:spcAft>
              <a:spcPct val="20000"/>
            </a:spcAft>
            <a:buChar char="••"/>
          </a:pPr>
          <a:r>
            <a:rPr lang="en-US" sz="1500" kern="1200" dirty="0" smtClean="0"/>
            <a:t>EPA will take “appropriate action” to ensure that the states are making satisfactory WIP progress and achieving their milestones</a:t>
          </a:r>
          <a:endParaRPr lang="en-US" sz="1500" kern="1200" dirty="0"/>
        </a:p>
      </dsp:txBody>
      <dsp:txXfrm>
        <a:off x="0" y="2833420"/>
        <a:ext cx="8229600" cy="471960"/>
      </dsp:txXfrm>
    </dsp:sp>
    <dsp:sp modelId="{5DAD2799-0A85-4A25-98EE-86C223D4C2E5}">
      <dsp:nvSpPr>
        <dsp:cNvPr id="0" name=""/>
        <dsp:cNvSpPr/>
      </dsp:nvSpPr>
      <dsp:spPr>
        <a:xfrm>
          <a:off x="0" y="3305380"/>
          <a:ext cx="8229600" cy="106140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en-US" sz="1900" kern="1200" dirty="0" smtClean="0"/>
            <a:t>Beginning in May 2011, EPA will announce two-year milestones for federal agency actions and “will strengthen stormwater practices on federal facilities and on federal lands”</a:t>
          </a:r>
          <a:endParaRPr lang="en-US" sz="1900" kern="1200" dirty="0"/>
        </a:p>
      </dsp:txBody>
      <dsp:txXfrm>
        <a:off x="0" y="3305380"/>
        <a:ext cx="8229600" cy="1061406"/>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5CDADB7-8695-4BFF-ABB7-514D74EE9579}">
      <dsp:nvSpPr>
        <dsp:cNvPr id="0" name=""/>
        <dsp:cNvSpPr/>
      </dsp:nvSpPr>
      <dsp:spPr>
        <a:xfrm>
          <a:off x="0" y="0"/>
          <a:ext cx="7924800" cy="94967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en-US" sz="1700" kern="1200" dirty="0" smtClean="0"/>
            <a:t>By Dec. 31, 2017, EPA will review NPDES permits, including:</a:t>
          </a:r>
          <a:endParaRPr lang="en-US" sz="1700" kern="1200" dirty="0"/>
        </a:p>
      </dsp:txBody>
      <dsp:txXfrm>
        <a:off x="0" y="0"/>
        <a:ext cx="7924800" cy="949679"/>
      </dsp:txXfrm>
    </dsp:sp>
    <dsp:sp modelId="{E1734B51-FDAD-4696-A4C4-6E472FA28423}">
      <dsp:nvSpPr>
        <dsp:cNvPr id="0" name=""/>
        <dsp:cNvSpPr/>
      </dsp:nvSpPr>
      <dsp:spPr>
        <a:xfrm>
          <a:off x="0" y="961226"/>
          <a:ext cx="7924800" cy="4486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1612" tIns="21590" rIns="120904" bIns="21590" numCol="1" spcCol="1270" anchor="t" anchorCtr="0">
          <a:noAutofit/>
        </a:bodyPr>
        <a:lstStyle/>
        <a:p>
          <a:pPr marL="114300" lvl="1" indent="-114300" algn="l" defTabSz="577850" rtl="0">
            <a:lnSpc>
              <a:spcPct val="90000"/>
            </a:lnSpc>
            <a:spcBef>
              <a:spcPct val="0"/>
            </a:spcBef>
            <a:spcAft>
              <a:spcPct val="20000"/>
            </a:spcAft>
            <a:buChar char="••"/>
          </a:pPr>
          <a:r>
            <a:rPr lang="en-US" sz="1300" kern="1200" dirty="0" smtClean="0"/>
            <a:t>Significant WWTPs</a:t>
          </a:r>
          <a:endParaRPr lang="en-US" sz="1300" kern="1200" dirty="0"/>
        </a:p>
        <a:p>
          <a:pPr marL="114300" lvl="1" indent="-114300" algn="l" defTabSz="577850" rtl="0">
            <a:lnSpc>
              <a:spcPct val="90000"/>
            </a:lnSpc>
            <a:spcBef>
              <a:spcPct val="0"/>
            </a:spcBef>
            <a:spcAft>
              <a:spcPct val="20000"/>
            </a:spcAft>
            <a:buChar char="••"/>
          </a:pPr>
          <a:r>
            <a:rPr lang="en-US" sz="1300" kern="1200" dirty="0" smtClean="0"/>
            <a:t>Proposed construction general permits</a:t>
          </a:r>
          <a:endParaRPr lang="en-US" sz="1300" kern="1200" dirty="0"/>
        </a:p>
      </dsp:txBody>
      <dsp:txXfrm>
        <a:off x="0" y="961226"/>
        <a:ext cx="7924800" cy="448672"/>
      </dsp:txXfrm>
    </dsp:sp>
    <dsp:sp modelId="{5C117EEF-51B2-44A9-8315-80E5A682853B}">
      <dsp:nvSpPr>
        <dsp:cNvPr id="0" name=""/>
        <dsp:cNvSpPr/>
      </dsp:nvSpPr>
      <dsp:spPr>
        <a:xfrm>
          <a:off x="0" y="1409899"/>
          <a:ext cx="7924800" cy="94967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en-US" sz="1700" kern="1200" dirty="0" smtClean="0"/>
            <a:t>EPA will issue a “MS4 </a:t>
          </a:r>
          <a:r>
            <a:rPr lang="en-US" sz="1700" kern="1200" dirty="0" err="1" smtClean="0"/>
            <a:t>Stormwater</a:t>
          </a:r>
          <a:r>
            <a:rPr lang="en-US" sz="1700" kern="1200" dirty="0" smtClean="0"/>
            <a:t> Permitting Approach for the Chesapeake Bay Watershed” that will identify its performance expectations</a:t>
          </a:r>
          <a:endParaRPr lang="en-US" sz="1700" kern="1200" dirty="0"/>
        </a:p>
      </dsp:txBody>
      <dsp:txXfrm>
        <a:off x="0" y="1409899"/>
        <a:ext cx="7924800" cy="949679"/>
      </dsp:txXfrm>
    </dsp:sp>
    <dsp:sp modelId="{5BC36C68-251B-4CAC-8D4A-9D8DE2864CEB}">
      <dsp:nvSpPr>
        <dsp:cNvPr id="0" name=""/>
        <dsp:cNvSpPr/>
      </dsp:nvSpPr>
      <dsp:spPr>
        <a:xfrm>
          <a:off x="0" y="2359578"/>
          <a:ext cx="7924800" cy="8621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1612" tIns="21590" rIns="120904" bIns="21590" numCol="1" spcCol="1270" anchor="t" anchorCtr="0">
          <a:noAutofit/>
        </a:bodyPr>
        <a:lstStyle/>
        <a:p>
          <a:pPr marL="114300" lvl="1" indent="-114300" algn="l" defTabSz="577850" rtl="0">
            <a:lnSpc>
              <a:spcPct val="90000"/>
            </a:lnSpc>
            <a:spcBef>
              <a:spcPct val="0"/>
            </a:spcBef>
            <a:spcAft>
              <a:spcPct val="20000"/>
            </a:spcAft>
            <a:buChar char="••"/>
          </a:pPr>
          <a:r>
            <a:rPr lang="en-US" sz="1300" kern="1200" dirty="0" smtClean="0"/>
            <a:t>Review all new construction general permits drafted by Bay states and make sure they meet federal standards; </a:t>
          </a:r>
          <a:endParaRPr lang="en-US" sz="1300" kern="1200" dirty="0"/>
        </a:p>
        <a:p>
          <a:pPr marL="114300" lvl="1" indent="-114300" algn="l" defTabSz="577850" rtl="0">
            <a:lnSpc>
              <a:spcPct val="90000"/>
            </a:lnSpc>
            <a:spcBef>
              <a:spcPct val="0"/>
            </a:spcBef>
            <a:spcAft>
              <a:spcPct val="20000"/>
            </a:spcAft>
            <a:buChar char="••"/>
          </a:pPr>
          <a:r>
            <a:rPr lang="en-US" sz="1300" kern="1200" dirty="0" smtClean="0"/>
            <a:t>By July 31, 2010 develop a guidance for major municipal </a:t>
          </a:r>
          <a:r>
            <a:rPr lang="en-US" sz="1300" kern="1200" dirty="0" err="1" smtClean="0"/>
            <a:t>stormwater</a:t>
          </a:r>
          <a:r>
            <a:rPr lang="en-US" sz="1300" kern="1200" dirty="0" smtClean="0"/>
            <a:t> permits in the Bay region; and </a:t>
          </a:r>
          <a:endParaRPr lang="en-US" sz="1300" kern="1200" dirty="0"/>
        </a:p>
        <a:p>
          <a:pPr marL="114300" lvl="1" indent="-114300" algn="l" defTabSz="577850" rtl="0">
            <a:lnSpc>
              <a:spcPct val="90000"/>
            </a:lnSpc>
            <a:spcBef>
              <a:spcPct val="0"/>
            </a:spcBef>
            <a:spcAft>
              <a:spcPct val="20000"/>
            </a:spcAft>
            <a:buChar char="••"/>
          </a:pPr>
          <a:r>
            <a:rPr lang="en-US" sz="1300" kern="1200" dirty="0" smtClean="0"/>
            <a:t>By Nov. 19, 2012, take final action on industrial and municipal </a:t>
          </a:r>
          <a:r>
            <a:rPr lang="en-US" sz="1300" kern="1200" dirty="0" err="1" smtClean="0"/>
            <a:t>stormwater</a:t>
          </a:r>
          <a:r>
            <a:rPr lang="en-US" sz="1300" kern="1200" dirty="0" smtClean="0"/>
            <a:t> regulations.</a:t>
          </a:r>
          <a:endParaRPr lang="en-US" sz="1300" kern="1200" dirty="0"/>
        </a:p>
      </dsp:txBody>
      <dsp:txXfrm>
        <a:off x="0" y="2359578"/>
        <a:ext cx="7924800" cy="862155"/>
      </dsp:txXfrm>
    </dsp:sp>
    <dsp:sp modelId="{8CCE84D4-EC22-49E2-9275-FFAFB3089038}">
      <dsp:nvSpPr>
        <dsp:cNvPr id="0" name=""/>
        <dsp:cNvSpPr/>
      </dsp:nvSpPr>
      <dsp:spPr>
        <a:xfrm>
          <a:off x="0" y="3221733"/>
          <a:ext cx="7924800" cy="94967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en-US" sz="1700" kern="1200" dirty="0" smtClean="0"/>
            <a:t>By June 1, 2010, EPA will take final action on the NPDES permit for Blue Plains (unless there are outstanding Endangered Species Act issues) –</a:t>
          </a:r>
          <a:r>
            <a:rPr lang="en-US" sz="1700" kern="1200" dirty="0" smtClean="0">
              <a:solidFill>
                <a:srgbClr val="FF0000"/>
              </a:solidFill>
            </a:rPr>
            <a:t> Currently, no changes from draft permit are anticipated – But permit has not yet been issued</a:t>
          </a:r>
          <a:endParaRPr lang="en-US" sz="1700" kern="1200" dirty="0">
            <a:solidFill>
              <a:srgbClr val="FF0000"/>
            </a:solidFill>
          </a:endParaRPr>
        </a:p>
      </dsp:txBody>
      <dsp:txXfrm>
        <a:off x="0" y="3221733"/>
        <a:ext cx="7924800" cy="949679"/>
      </dsp:txXfrm>
    </dsp:sp>
    <dsp:sp modelId="{617D75B7-BC58-4431-B953-E475DA7E75C5}">
      <dsp:nvSpPr>
        <dsp:cNvPr id="0" name=""/>
        <dsp:cNvSpPr/>
      </dsp:nvSpPr>
      <dsp:spPr>
        <a:xfrm>
          <a:off x="0" y="4220373"/>
          <a:ext cx="7924800" cy="94967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en-US" sz="1700" kern="1200" dirty="0" smtClean="0"/>
            <a:t>EPA will monitor compliance schedules for ENR implementation by significant municipal and industrial wastewater dischargers &amp; assess septic loads </a:t>
          </a:r>
          <a:endParaRPr lang="en-US" sz="1700" kern="1200" dirty="0"/>
        </a:p>
      </dsp:txBody>
      <dsp:txXfrm>
        <a:off x="0" y="4220373"/>
        <a:ext cx="7924800" cy="949679"/>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3F0C273-52F3-4CD0-A842-9593C05057F9}">
      <dsp:nvSpPr>
        <dsp:cNvPr id="0" name=""/>
        <dsp:cNvSpPr/>
      </dsp:nvSpPr>
      <dsp:spPr>
        <a:xfrm>
          <a:off x="0" y="0"/>
          <a:ext cx="8229600" cy="54142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t>EPA will implement a publicly accessible tracking and accounting system to monitor progress toward WLAs and LAs</a:t>
          </a:r>
          <a:endParaRPr lang="en-US" sz="1800" kern="1200" dirty="0"/>
        </a:p>
      </dsp:txBody>
      <dsp:txXfrm>
        <a:off x="0" y="0"/>
        <a:ext cx="8229600" cy="541426"/>
      </dsp:txXfrm>
    </dsp:sp>
    <dsp:sp modelId="{1DEE322A-C089-410B-9275-A972388A2032}">
      <dsp:nvSpPr>
        <dsp:cNvPr id="0" name=""/>
        <dsp:cNvSpPr/>
      </dsp:nvSpPr>
      <dsp:spPr>
        <a:xfrm>
          <a:off x="0" y="554328"/>
          <a:ext cx="8229600" cy="397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20320" rIns="113792" bIns="20320" numCol="1" spcCol="1270" anchor="t" anchorCtr="0">
          <a:noAutofit/>
        </a:bodyPr>
        <a:lstStyle/>
        <a:p>
          <a:pPr marL="171450" lvl="1" indent="-171450" algn="l" defTabSz="711200">
            <a:lnSpc>
              <a:spcPct val="90000"/>
            </a:lnSpc>
            <a:spcBef>
              <a:spcPct val="0"/>
            </a:spcBef>
            <a:spcAft>
              <a:spcPct val="20000"/>
            </a:spcAft>
            <a:buChar char="••"/>
          </a:pPr>
          <a:r>
            <a:rPr lang="en-US" sz="1600" kern="1200" dirty="0" smtClean="0"/>
            <a:t>Agreement ends in 2017 – Mid-point of TMDL implementation (60% progress)</a:t>
          </a:r>
          <a:endParaRPr lang="en-US" sz="1600" kern="1200" dirty="0"/>
        </a:p>
      </dsp:txBody>
      <dsp:txXfrm>
        <a:off x="0" y="554328"/>
        <a:ext cx="8229600" cy="397440"/>
      </dsp:txXfrm>
    </dsp:sp>
    <dsp:sp modelId="{16E6DEC0-062A-4389-A55C-74E43740F3DF}">
      <dsp:nvSpPr>
        <dsp:cNvPr id="0" name=""/>
        <dsp:cNvSpPr/>
      </dsp:nvSpPr>
      <dsp:spPr>
        <a:xfrm>
          <a:off x="0" y="951768"/>
          <a:ext cx="8229600" cy="87194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t>By Sept. 30, 2010, EPA will propose new </a:t>
          </a:r>
          <a:r>
            <a:rPr lang="en-US" sz="1800" kern="1200" dirty="0" err="1" smtClean="0"/>
            <a:t>stormwater</a:t>
          </a:r>
          <a:r>
            <a:rPr lang="en-US" sz="1800" kern="1200" dirty="0" smtClean="0"/>
            <a:t> regulations in the Bay watershed to more effectively achieve Bay TMDL goals and to expand the scope of regulated discharges</a:t>
          </a:r>
          <a:endParaRPr lang="en-US" sz="1800" kern="1200" dirty="0"/>
        </a:p>
      </dsp:txBody>
      <dsp:txXfrm>
        <a:off x="0" y="951768"/>
        <a:ext cx="8229600" cy="871942"/>
      </dsp:txXfrm>
    </dsp:sp>
    <dsp:sp modelId="{7386777A-A8BA-4E4C-B183-39B10E1245AF}">
      <dsp:nvSpPr>
        <dsp:cNvPr id="0" name=""/>
        <dsp:cNvSpPr/>
      </dsp:nvSpPr>
      <dsp:spPr>
        <a:xfrm>
          <a:off x="0" y="1823710"/>
          <a:ext cx="8229600" cy="397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12700" rIns="71120" bIns="12700" numCol="1" spcCol="1270" anchor="t" anchorCtr="0">
          <a:noAutofit/>
        </a:bodyPr>
        <a:lstStyle/>
        <a:p>
          <a:pPr marL="57150" lvl="1" indent="-57150" algn="l" defTabSz="444500" rtl="0">
            <a:lnSpc>
              <a:spcPct val="90000"/>
            </a:lnSpc>
            <a:spcBef>
              <a:spcPct val="0"/>
            </a:spcBef>
            <a:spcAft>
              <a:spcPct val="20000"/>
            </a:spcAft>
            <a:buChar char="••"/>
          </a:pPr>
          <a:r>
            <a:rPr lang="en-US" sz="1000" kern="1200" dirty="0" smtClean="0"/>
            <a:t> </a:t>
          </a:r>
          <a:r>
            <a:rPr lang="en-US" sz="1600" kern="1200" dirty="0" smtClean="0"/>
            <a:t>EPA to take final action on these regulations by Nov. 19, 2012</a:t>
          </a:r>
          <a:endParaRPr lang="en-US" sz="1600" kern="1200" dirty="0"/>
        </a:p>
      </dsp:txBody>
      <dsp:txXfrm>
        <a:off x="0" y="1823710"/>
        <a:ext cx="8229600" cy="397440"/>
      </dsp:txXfrm>
    </dsp:sp>
    <dsp:sp modelId="{09E31292-7FCC-4F47-A4C6-C9D1C21A8BCD}">
      <dsp:nvSpPr>
        <dsp:cNvPr id="0" name=""/>
        <dsp:cNvSpPr/>
      </dsp:nvSpPr>
      <dsp:spPr>
        <a:xfrm>
          <a:off x="0" y="2221150"/>
          <a:ext cx="8229600" cy="80516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t>By June 30, 2012, EPA will propose new CAFO regulations to more effectively achieve Bay TMDL goals and to increase the number of farms subject to these regulations</a:t>
          </a:r>
          <a:endParaRPr lang="en-US" sz="1800" kern="1200" dirty="0"/>
        </a:p>
      </dsp:txBody>
      <dsp:txXfrm>
        <a:off x="0" y="2221150"/>
        <a:ext cx="8229600" cy="805162"/>
      </dsp:txXfrm>
    </dsp:sp>
    <dsp:sp modelId="{B239CD0B-9403-418D-906C-E70BBD1345E2}">
      <dsp:nvSpPr>
        <dsp:cNvPr id="0" name=""/>
        <dsp:cNvSpPr/>
      </dsp:nvSpPr>
      <dsp:spPr>
        <a:xfrm>
          <a:off x="0" y="3026312"/>
          <a:ext cx="8229600" cy="397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20320" rIns="113792" bIns="20320" numCol="1" spcCol="1270" anchor="t" anchorCtr="0">
          <a:noAutofit/>
        </a:bodyPr>
        <a:lstStyle/>
        <a:p>
          <a:pPr marL="171450" lvl="1" indent="-171450" algn="l" defTabSz="711200" rtl="0">
            <a:lnSpc>
              <a:spcPct val="90000"/>
            </a:lnSpc>
            <a:spcBef>
              <a:spcPct val="0"/>
            </a:spcBef>
            <a:spcAft>
              <a:spcPct val="20000"/>
            </a:spcAft>
            <a:buChar char="••"/>
          </a:pPr>
          <a:r>
            <a:rPr lang="en-US" sz="1600" kern="1200" dirty="0" smtClean="0"/>
            <a:t>EPA to take final action on these regulations by June 30, 2014</a:t>
          </a:r>
          <a:endParaRPr lang="en-US" sz="1600" kern="1200" dirty="0"/>
        </a:p>
      </dsp:txBody>
      <dsp:txXfrm>
        <a:off x="0" y="3026312"/>
        <a:ext cx="8229600" cy="397440"/>
      </dsp:txXfrm>
    </dsp:sp>
    <dsp:sp modelId="{676C5477-6D34-4CF4-8F22-28D0A5D93959}">
      <dsp:nvSpPr>
        <dsp:cNvPr id="0" name=""/>
        <dsp:cNvSpPr/>
      </dsp:nvSpPr>
      <dsp:spPr>
        <a:xfrm>
          <a:off x="0" y="3423752"/>
          <a:ext cx="8229600" cy="95246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t>EPA will require an allocation for air deposition of nitrogen from the states in the Bay TMDL, so that some portion of the total nitrogen budget will be attributed to air pollution.</a:t>
          </a:r>
          <a:endParaRPr lang="en-US" sz="1800" kern="1200" dirty="0"/>
        </a:p>
      </dsp:txBody>
      <dsp:txXfrm>
        <a:off x="0" y="3423752"/>
        <a:ext cx="8229600" cy="952466"/>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77720232-372B-4B7E-BC80-B1AB441B56E9}" type="datetimeFigureOut">
              <a:rPr lang="en-US" smtClean="0"/>
              <a:pPr/>
              <a:t>7/30/2010</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D68CFD23-FBD2-49CA-8099-C5C20CCB18E8}"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1FB06A28-A577-4E2B-A6BA-C3FE247DCD9E}" type="datetimeFigureOut">
              <a:rPr lang="en-US" smtClean="0"/>
              <a:pPr/>
              <a:t>7/30/2010</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741FDFF2-1629-4A4A-B701-8F06F484F4D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EPA will have a 3-step process for establishing the Chesapeake Bay TMDL</a:t>
            </a:r>
          </a:p>
          <a:p>
            <a:r>
              <a:rPr lang="en-US" dirty="0" smtClean="0"/>
              <a:t>that facilitates implementation of nutrient and sediment reduction practices.</a:t>
            </a:r>
          </a:p>
          <a:p>
            <a:r>
              <a:rPr lang="en-US" dirty="0" smtClean="0"/>
              <a:t>Under Step 1, EPA will establish the Bay TMDL by December 31, 2010.</a:t>
            </a:r>
          </a:p>
          <a:p>
            <a:r>
              <a:rPr lang="en-US" dirty="0" smtClean="0"/>
              <a:t>The 2010 TMDL will use the existing Phase 5.3 of the Watershed Model</a:t>
            </a:r>
          </a:p>
          <a:p>
            <a:r>
              <a:rPr lang="en-US" dirty="0" smtClean="0"/>
              <a:t>and will include a safety factor and an interim allocation based on the goal</a:t>
            </a:r>
          </a:p>
          <a:p>
            <a:r>
              <a:rPr lang="en-US" dirty="0" smtClean="0"/>
              <a:t>of practices in place by 2017 that would result in 60% of necessary load</a:t>
            </a:r>
          </a:p>
          <a:p>
            <a:r>
              <a:rPr lang="en-US" dirty="0" smtClean="0"/>
              <a:t>reductions. Concurrently in 2010, EPA will update Phase 5.3 for use in Step</a:t>
            </a:r>
          </a:p>
          <a:p>
            <a:r>
              <a:rPr lang="en-US" dirty="0" smtClean="0"/>
              <a:t>2. Under Step 2, EPA will provide updated jurisdiction-level nutrient and</a:t>
            </a:r>
          </a:p>
          <a:p>
            <a:r>
              <a:rPr lang="en-US" dirty="0" smtClean="0"/>
              <a:t>sediment loads and remove the safety factor. As part of the Phase II WIP</a:t>
            </a:r>
          </a:p>
          <a:p>
            <a:r>
              <a:rPr lang="en-US" dirty="0" smtClean="0"/>
              <a:t>development process, jurisdictions can propose modifications to the Bay</a:t>
            </a:r>
          </a:p>
          <a:p>
            <a:r>
              <a:rPr lang="en-US" dirty="0" smtClean="0"/>
              <a:t>TMDL allocations. Under Step 3, EPA and the jurisdictions will evaluate</a:t>
            </a:r>
          </a:p>
          <a:p>
            <a:r>
              <a:rPr lang="en-US" dirty="0" smtClean="0"/>
              <a:t>new information and consider whether to update the models. Jurisdictions</a:t>
            </a:r>
          </a:p>
          <a:p>
            <a:r>
              <a:rPr lang="en-US" dirty="0" smtClean="0"/>
              <a:t>may again propose modifications to the Bay TMDL allocations as part of</a:t>
            </a:r>
          </a:p>
          <a:p>
            <a:r>
              <a:rPr lang="en-US" dirty="0" smtClean="0"/>
              <a:t>their Phase III WIP development process.</a:t>
            </a:r>
          </a:p>
          <a:p>
            <a:endParaRPr lang="en-US" dirty="0"/>
          </a:p>
        </p:txBody>
      </p:sp>
      <p:sp>
        <p:nvSpPr>
          <p:cNvPr id="4" name="Slide Number Placeholder 3"/>
          <p:cNvSpPr>
            <a:spLocks noGrp="1"/>
          </p:cNvSpPr>
          <p:nvPr>
            <p:ph type="sldNum" sz="quarter" idx="10"/>
          </p:nvPr>
        </p:nvSpPr>
        <p:spPr/>
        <p:txBody>
          <a:bodyPr/>
          <a:lstStyle/>
          <a:p>
            <a:fld id="{741FDFF2-1629-4A4A-B701-8F06F484F4DE}" type="slidenum">
              <a:rPr lang="en-US" smtClean="0"/>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Step 1: December 2010</a:t>
            </a:r>
          </a:p>
          <a:p>
            <a:r>
              <a:rPr lang="en-US" dirty="0" smtClean="0"/>
              <a:t>o Based on existing Phase 5.3 of the Watershed Model + safety factor</a:t>
            </a:r>
          </a:p>
          <a:p>
            <a:r>
              <a:rPr lang="en-US" dirty="0" smtClean="0"/>
              <a:t>o Final nutrient basin-jurisdiction targets + safety factor: 7/1/2010</a:t>
            </a:r>
          </a:p>
          <a:p>
            <a:r>
              <a:rPr lang="en-US" dirty="0" smtClean="0"/>
              <a:t>o Final sediment basin-jurisdictions targets + safety factor: 8/15/2010</a:t>
            </a:r>
          </a:p>
          <a:p>
            <a:r>
              <a:rPr lang="en-US" dirty="0" smtClean="0"/>
              <a:t>o Jurisdictions submit draft Phase I WIPs by 9/1/2010</a:t>
            </a:r>
          </a:p>
          <a:p>
            <a:r>
              <a:rPr lang="en-US" dirty="0" smtClean="0"/>
              <a:t>o EPA distributes the Bay TMDL for public comment 10/1/2010 –</a:t>
            </a:r>
          </a:p>
          <a:p>
            <a:r>
              <a:rPr lang="en-US" dirty="0" smtClean="0"/>
              <a:t>11/1/20101</a:t>
            </a:r>
          </a:p>
          <a:p>
            <a:r>
              <a:rPr lang="en-US" dirty="0" smtClean="0"/>
              <a:t>o Jurisdictions submit final Phase I WIPs by 11/29/2010</a:t>
            </a:r>
          </a:p>
          <a:p>
            <a:r>
              <a:rPr lang="en-US" dirty="0" smtClean="0"/>
              <a:t>o EPA establishes the Phase I Bay TMDL by December 31, 2010.</a:t>
            </a:r>
          </a:p>
          <a:p>
            <a:r>
              <a:rPr lang="en-US" dirty="0" smtClean="0"/>
              <a:t>Includes interim allocation based on goal of practices in place by 2017</a:t>
            </a:r>
          </a:p>
          <a:p>
            <a:r>
              <a:rPr lang="en-US" dirty="0" smtClean="0"/>
              <a:t>that would result in 60% of necessary load reductions</a:t>
            </a:r>
          </a:p>
          <a:p>
            <a:endParaRPr lang="en-US" dirty="0"/>
          </a:p>
        </p:txBody>
      </p:sp>
      <p:sp>
        <p:nvSpPr>
          <p:cNvPr id="4" name="Slide Number Placeholder 3"/>
          <p:cNvSpPr>
            <a:spLocks noGrp="1"/>
          </p:cNvSpPr>
          <p:nvPr>
            <p:ph type="sldNum" sz="quarter" idx="10"/>
          </p:nvPr>
        </p:nvSpPr>
        <p:spPr/>
        <p:txBody>
          <a:bodyPr/>
          <a:lstStyle/>
          <a:p>
            <a:fld id="{741FDFF2-1629-4A4A-B701-8F06F484F4DE}" type="slidenum">
              <a:rPr lang="en-US" smtClean="0"/>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Step 2: December 2011</a:t>
            </a:r>
          </a:p>
          <a:p>
            <a:r>
              <a:rPr lang="en-US" dirty="0" smtClean="0"/>
              <a:t>o Based on updated Phase 5.3 of the Watershed Model</a:t>
            </a:r>
          </a:p>
          <a:p>
            <a:r>
              <a:rPr lang="en-US" dirty="0" smtClean="0"/>
              <a:t>o EPA updates Phase 5.3 of the Watershed Model in 2010</a:t>
            </a:r>
          </a:p>
          <a:p>
            <a:r>
              <a:rPr lang="en-US" dirty="0" smtClean="0"/>
              <a:t>o State-level loads would be modified and the safety factor</a:t>
            </a:r>
          </a:p>
          <a:p>
            <a:r>
              <a:rPr lang="en-US" dirty="0" smtClean="0"/>
              <a:t>would be removed</a:t>
            </a:r>
          </a:p>
          <a:p>
            <a:r>
              <a:rPr lang="en-US" dirty="0" smtClean="0"/>
              <a:t>o Jurisdictions submit draft Phase II WIPs: June 1, 2011</a:t>
            </a:r>
          </a:p>
          <a:p>
            <a:r>
              <a:rPr lang="en-US" dirty="0" smtClean="0"/>
              <a:t>o Jurisdictions submit final Phase II WIPs and Bay TMDL allocation</a:t>
            </a:r>
          </a:p>
          <a:p>
            <a:r>
              <a:rPr lang="en-US" dirty="0" smtClean="0"/>
              <a:t>modification document for 30-day public comment period: November</a:t>
            </a:r>
          </a:p>
          <a:p>
            <a:r>
              <a:rPr lang="en-US" dirty="0" smtClean="0"/>
              <a:t>1, 2011</a:t>
            </a:r>
          </a:p>
          <a:p>
            <a:r>
              <a:rPr lang="en-US" dirty="0" smtClean="0"/>
              <a:t>o EPA modifies the Phase II Bay TMDL: by December 31, 2011.</a:t>
            </a:r>
          </a:p>
          <a:p>
            <a:r>
              <a:rPr lang="en-US" dirty="0" smtClean="0"/>
              <a:t>Includes interim allocation based on goal of practices in place by 2017</a:t>
            </a:r>
          </a:p>
          <a:p>
            <a:r>
              <a:rPr lang="en-US" dirty="0" smtClean="0"/>
              <a:t>that would result in 60% of necessary load reductions</a:t>
            </a:r>
          </a:p>
          <a:p>
            <a:endParaRPr lang="en-US" dirty="0"/>
          </a:p>
        </p:txBody>
      </p:sp>
      <p:sp>
        <p:nvSpPr>
          <p:cNvPr id="4" name="Slide Number Placeholder 3"/>
          <p:cNvSpPr>
            <a:spLocks noGrp="1"/>
          </p:cNvSpPr>
          <p:nvPr>
            <p:ph type="sldNum" sz="quarter" idx="10"/>
          </p:nvPr>
        </p:nvSpPr>
        <p:spPr/>
        <p:txBody>
          <a:bodyPr/>
          <a:lstStyle/>
          <a:p>
            <a:fld id="{741FDFF2-1629-4A4A-B701-8F06F484F4DE}" type="slidenum">
              <a:rPr lang="en-US" smtClean="0"/>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Step 3: December 2017</a:t>
            </a:r>
          </a:p>
          <a:p>
            <a:r>
              <a:rPr lang="en-US" dirty="0" smtClean="0"/>
              <a:t>o Reevaluated based on best available science and decision-support</a:t>
            </a:r>
          </a:p>
          <a:p>
            <a:r>
              <a:rPr lang="en-US" dirty="0" smtClean="0"/>
              <a:t>tools. Will consider whether updated models should be developed to</a:t>
            </a:r>
          </a:p>
          <a:p>
            <a:r>
              <a:rPr lang="en-US" dirty="0" smtClean="0"/>
              <a:t>support the Phase III WIPs and potential Bay TMDL allocation</a:t>
            </a:r>
          </a:p>
          <a:p>
            <a:r>
              <a:rPr lang="en-US" dirty="0" smtClean="0"/>
              <a:t>modifications</a:t>
            </a:r>
          </a:p>
          <a:p>
            <a:r>
              <a:rPr lang="en-US" dirty="0" smtClean="0"/>
              <a:t>o Jurisdictions submit draft Phase III WIPs: June 1, 2017</a:t>
            </a:r>
          </a:p>
          <a:p>
            <a:r>
              <a:rPr lang="en-US" dirty="0" smtClean="0"/>
              <a:t>o Jurisdictions submit final Phase III WIPs and Bay TMDL allocation</a:t>
            </a:r>
          </a:p>
          <a:p>
            <a:r>
              <a:rPr lang="en-US" dirty="0" smtClean="0"/>
              <a:t>modification document for 30-day public comment period: November</a:t>
            </a:r>
          </a:p>
          <a:p>
            <a:r>
              <a:rPr lang="en-US" dirty="0" smtClean="0"/>
              <a:t>1, 2017</a:t>
            </a:r>
          </a:p>
          <a:p>
            <a:r>
              <a:rPr lang="en-US" dirty="0" smtClean="0"/>
              <a:t>o EPA modifies the Phase III Bay TMDL: by December 31. 2017. No</a:t>
            </a:r>
          </a:p>
          <a:p>
            <a:r>
              <a:rPr lang="en-US" dirty="0" smtClean="0"/>
              <a:t>longer includes interim allocation goal of 60% of necessary load</a:t>
            </a:r>
          </a:p>
          <a:p>
            <a:r>
              <a:rPr lang="en-US" dirty="0" smtClean="0"/>
              <a:t>reductions; focus is 100% practices in place by 2025.</a:t>
            </a:r>
          </a:p>
          <a:p>
            <a:endParaRPr lang="en-US" dirty="0"/>
          </a:p>
        </p:txBody>
      </p:sp>
      <p:sp>
        <p:nvSpPr>
          <p:cNvPr id="4" name="Slide Number Placeholder 3"/>
          <p:cNvSpPr>
            <a:spLocks noGrp="1"/>
          </p:cNvSpPr>
          <p:nvPr>
            <p:ph type="sldNum" sz="quarter" idx="10"/>
          </p:nvPr>
        </p:nvSpPr>
        <p:spPr/>
        <p:txBody>
          <a:bodyPr/>
          <a:lstStyle/>
          <a:p>
            <a:fld id="{741FDFF2-1629-4A4A-B701-8F06F484F4DE}" type="slidenum">
              <a:rPr lang="en-US" smtClean="0"/>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1"/>
            <a:r>
              <a:rPr lang="en-US" dirty="0" smtClean="0"/>
              <a:t>a) review all new construction general permits (those that apply to categories of construction) drafted by Bay states and make sure they meet federal standards; </a:t>
            </a:r>
            <a:br>
              <a:rPr lang="en-US" dirty="0" smtClean="0"/>
            </a:br>
            <a:endParaRPr lang="en-US" dirty="0" smtClean="0"/>
          </a:p>
          <a:p>
            <a:pPr lvl="1"/>
            <a:r>
              <a:rPr lang="en-US" dirty="0" smtClean="0"/>
              <a:t>b) by July 31, 2010 develop a guidance for major municipal </a:t>
            </a:r>
            <a:r>
              <a:rPr lang="en-US" dirty="0" err="1" smtClean="0"/>
              <a:t>stormwater</a:t>
            </a:r>
            <a:r>
              <a:rPr lang="en-US" dirty="0" smtClean="0"/>
              <a:t> permits in the Bay region; and </a:t>
            </a:r>
            <a:br>
              <a:rPr lang="en-US" dirty="0" smtClean="0"/>
            </a:br>
            <a:endParaRPr lang="en-US" dirty="0" smtClean="0"/>
          </a:p>
          <a:p>
            <a:pPr lvl="1"/>
            <a:r>
              <a:rPr lang="en-US" dirty="0" smtClean="0"/>
              <a:t>c) by Nov. 19, 2012, take final action on industrial and municipal </a:t>
            </a:r>
            <a:r>
              <a:rPr lang="en-US" dirty="0" err="1" smtClean="0"/>
              <a:t>stormwater</a:t>
            </a:r>
            <a:r>
              <a:rPr lang="en-US" dirty="0" smtClean="0"/>
              <a:t> regulations.</a:t>
            </a:r>
            <a:br>
              <a:rPr lang="en-US" dirty="0" smtClean="0"/>
            </a:br>
            <a:endParaRPr lang="en-US" dirty="0" smtClean="0"/>
          </a:p>
          <a:p>
            <a:endParaRPr lang="en-US" dirty="0"/>
          </a:p>
        </p:txBody>
      </p:sp>
      <p:sp>
        <p:nvSpPr>
          <p:cNvPr id="4" name="Slide Number Placeholder 3"/>
          <p:cNvSpPr>
            <a:spLocks noGrp="1"/>
          </p:cNvSpPr>
          <p:nvPr>
            <p:ph type="sldNum" sz="quarter" idx="10"/>
          </p:nvPr>
        </p:nvSpPr>
        <p:spPr/>
        <p:txBody>
          <a:bodyPr/>
          <a:lstStyle/>
          <a:p>
            <a:fld id="{741FDFF2-1629-4A4A-B701-8F06F484F4DE}" type="slidenum">
              <a:rPr lang="en-US" smtClean="0"/>
              <a:pPr/>
              <a:t>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r>
              <a:rPr lang="en-US" smtClean="0"/>
              <a:t>7/30/2010</a:t>
            </a:r>
            <a:endParaRPr lang="en-US"/>
          </a:p>
        </p:txBody>
      </p:sp>
      <p:sp>
        <p:nvSpPr>
          <p:cNvPr id="19" name="Footer Placeholder 18"/>
          <p:cNvSpPr>
            <a:spLocks noGrp="1"/>
          </p:cNvSpPr>
          <p:nvPr>
            <p:ph type="ftr" sz="quarter" idx="11"/>
          </p:nvPr>
        </p:nvSpPr>
        <p:spPr/>
        <p:txBody>
          <a:bodyPr/>
          <a:lstStyle/>
          <a:p>
            <a:r>
              <a:rPr kumimoji="0" lang="en-US" smtClean="0"/>
              <a:t>CBPC Meeting</a:t>
            </a:r>
            <a:endParaRPr kumimoji="0" lang="en-US"/>
          </a:p>
        </p:txBody>
      </p:sp>
      <p:sp>
        <p:nvSpPr>
          <p:cNvPr id="27" name="Slide Number Placeholder 26"/>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Date Placeholder 3"/>
          <p:cNvSpPr>
            <a:spLocks noGrp="1"/>
          </p:cNvSpPr>
          <p:nvPr>
            <p:ph type="dt" sz="half" idx="10"/>
          </p:nvPr>
        </p:nvSpPr>
        <p:spPr/>
        <p:txBody>
          <a:bodyPr/>
          <a:lstStyle/>
          <a:p>
            <a:r>
              <a:rPr lang="en-US" smtClean="0"/>
              <a:t>7/30/2010</a:t>
            </a:r>
            <a:endParaRPr lang="en-US" dirty="0"/>
          </a:p>
        </p:txBody>
      </p:sp>
      <p:sp>
        <p:nvSpPr>
          <p:cNvPr id="5" name="Footer Placeholder 4"/>
          <p:cNvSpPr>
            <a:spLocks noGrp="1"/>
          </p:cNvSpPr>
          <p:nvPr>
            <p:ph type="ftr" sz="quarter" idx="11"/>
          </p:nvPr>
        </p:nvSpPr>
        <p:spPr/>
        <p:txBody>
          <a:bodyPr/>
          <a:lstStyle/>
          <a:p>
            <a:r>
              <a:rPr lang="en-US" dirty="0" smtClean="0"/>
              <a:t>CBPC Meeting</a:t>
            </a:r>
            <a:endParaRPr lang="en-US" dirty="0"/>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r>
              <a:rPr lang="en-US" smtClean="0"/>
              <a:t>7/30/2010</a:t>
            </a:r>
            <a:endParaRPr lang="en-US"/>
          </a:p>
        </p:txBody>
      </p:sp>
      <p:sp>
        <p:nvSpPr>
          <p:cNvPr id="5" name="Footer Placeholder 4"/>
          <p:cNvSpPr>
            <a:spLocks noGrp="1"/>
          </p:cNvSpPr>
          <p:nvPr>
            <p:ph type="ftr" sz="quarter" idx="11"/>
          </p:nvPr>
        </p:nvSpPr>
        <p:spPr/>
        <p:txBody>
          <a:bodyPr/>
          <a:lstStyle/>
          <a:p>
            <a:r>
              <a:rPr kumimoji="0" lang="en-US" smtClean="0"/>
              <a:t>CBPC Meeting</a:t>
            </a:r>
            <a:endParaRPr kumimoji="0"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r>
              <a:rPr lang="en-US" smtClean="0"/>
              <a:t>7/30/2010</a:t>
            </a:r>
            <a:endParaRPr lang="en-US"/>
          </a:p>
        </p:txBody>
      </p:sp>
      <p:sp>
        <p:nvSpPr>
          <p:cNvPr id="6" name="Footer Placeholder 5"/>
          <p:cNvSpPr>
            <a:spLocks noGrp="1"/>
          </p:cNvSpPr>
          <p:nvPr>
            <p:ph type="ftr" sz="quarter" idx="11"/>
          </p:nvPr>
        </p:nvSpPr>
        <p:spPr/>
        <p:txBody>
          <a:bodyPr/>
          <a:lstStyle/>
          <a:p>
            <a:r>
              <a:rPr kumimoji="0" lang="en-US" smtClean="0"/>
              <a:t>CBPC Meeting</a:t>
            </a:r>
            <a:endParaRPr kumimoji="0" lang="en-US"/>
          </a:p>
        </p:txBody>
      </p:sp>
      <p:sp>
        <p:nvSpPr>
          <p:cNvPr id="7" name="Slide Number Placeholder 6"/>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r>
              <a:rPr lang="en-US" smtClean="0"/>
              <a:t>7/30/2010</a:t>
            </a:r>
            <a:endParaRPr lang="en-US"/>
          </a:p>
        </p:txBody>
      </p:sp>
      <p:sp>
        <p:nvSpPr>
          <p:cNvPr id="8" name="Footer Placeholder 7"/>
          <p:cNvSpPr>
            <a:spLocks noGrp="1"/>
          </p:cNvSpPr>
          <p:nvPr>
            <p:ph type="ftr" sz="quarter" idx="11"/>
          </p:nvPr>
        </p:nvSpPr>
        <p:spPr/>
        <p:txBody>
          <a:bodyPr/>
          <a:lstStyle/>
          <a:p>
            <a:r>
              <a:rPr kumimoji="0" lang="en-US" smtClean="0"/>
              <a:t>CBPC Meeting</a:t>
            </a:r>
            <a:endParaRPr kumimoji="0" lang="en-US" dirty="0"/>
          </a:p>
        </p:txBody>
      </p:sp>
      <p:sp>
        <p:nvSpPr>
          <p:cNvPr id="9" name="Slide Number Placeholder 8"/>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r>
              <a:rPr lang="en-US" smtClean="0"/>
              <a:t>7/30/2010</a:t>
            </a:r>
            <a:endParaRPr lang="en-US"/>
          </a:p>
        </p:txBody>
      </p:sp>
      <p:sp>
        <p:nvSpPr>
          <p:cNvPr id="4" name="Footer Placeholder 3"/>
          <p:cNvSpPr>
            <a:spLocks noGrp="1"/>
          </p:cNvSpPr>
          <p:nvPr>
            <p:ph type="ftr" sz="quarter" idx="11"/>
          </p:nvPr>
        </p:nvSpPr>
        <p:spPr/>
        <p:txBody>
          <a:bodyPr/>
          <a:lstStyle/>
          <a:p>
            <a:r>
              <a:rPr kumimoji="0" lang="en-US" smtClean="0"/>
              <a:t>CBPC Meeting</a:t>
            </a:r>
            <a:endParaRPr kumimoji="0" lang="en-US"/>
          </a:p>
        </p:txBody>
      </p:sp>
      <p:sp>
        <p:nvSpPr>
          <p:cNvPr id="5" name="Slide Number Placeholder 4"/>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7/30/2010</a:t>
            </a:r>
            <a:endParaRPr lang="en-US"/>
          </a:p>
        </p:txBody>
      </p:sp>
      <p:sp>
        <p:nvSpPr>
          <p:cNvPr id="3" name="Footer Placeholder 2"/>
          <p:cNvSpPr>
            <a:spLocks noGrp="1"/>
          </p:cNvSpPr>
          <p:nvPr>
            <p:ph type="ftr" sz="quarter" idx="11"/>
          </p:nvPr>
        </p:nvSpPr>
        <p:spPr/>
        <p:txBody>
          <a:bodyPr/>
          <a:lstStyle/>
          <a:p>
            <a:r>
              <a:rPr kumimoji="0" lang="en-US" smtClean="0"/>
              <a:t>CBPC Meeting</a:t>
            </a:r>
            <a:endParaRPr kumimoji="0" lang="en-US"/>
          </a:p>
        </p:txBody>
      </p:sp>
      <p:sp>
        <p:nvSpPr>
          <p:cNvPr id="4" name="Slide Number Placeholder 3"/>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r>
              <a:rPr lang="en-US" smtClean="0"/>
              <a:t>7/30/2010</a:t>
            </a:r>
            <a:endParaRPr lang="en-US"/>
          </a:p>
        </p:txBody>
      </p:sp>
      <p:sp>
        <p:nvSpPr>
          <p:cNvPr id="6" name="Footer Placeholder 5"/>
          <p:cNvSpPr>
            <a:spLocks noGrp="1"/>
          </p:cNvSpPr>
          <p:nvPr>
            <p:ph type="ftr" sz="quarter" idx="11"/>
          </p:nvPr>
        </p:nvSpPr>
        <p:spPr/>
        <p:txBody>
          <a:bodyPr/>
          <a:lstStyle/>
          <a:p>
            <a:r>
              <a:rPr kumimoji="0" lang="en-US" smtClean="0"/>
              <a:t>CBPC Meeting</a:t>
            </a:r>
            <a:endParaRPr kumimoji="0" lang="en-US"/>
          </a:p>
        </p:txBody>
      </p:sp>
      <p:sp>
        <p:nvSpPr>
          <p:cNvPr id="7" name="Slide Number Placeholder 6"/>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r>
              <a:rPr lang="en-US" smtClean="0"/>
              <a:t>7/30/2010</a:t>
            </a:r>
            <a:endParaRPr lang="en-US"/>
          </a:p>
        </p:txBody>
      </p:sp>
      <p:sp>
        <p:nvSpPr>
          <p:cNvPr id="6" name="Footer Placeholder 5"/>
          <p:cNvSpPr>
            <a:spLocks noGrp="1"/>
          </p:cNvSpPr>
          <p:nvPr>
            <p:ph type="ftr" sz="quarter" idx="11"/>
          </p:nvPr>
        </p:nvSpPr>
        <p:spPr/>
        <p:txBody>
          <a:bodyPr/>
          <a:lstStyle/>
          <a:p>
            <a:r>
              <a:rPr kumimoji="0" lang="en-US" smtClean="0"/>
              <a:t>CBPC Meeting</a:t>
            </a:r>
            <a:endParaRPr kumimoji="0" lang="en-US"/>
          </a:p>
        </p:txBody>
      </p:sp>
      <p:sp>
        <p:nvSpPr>
          <p:cNvPr id="7" name="Slide Number Placeholder 6"/>
          <p:cNvSpPr>
            <a:spLocks noGrp="1"/>
          </p:cNvSpPr>
          <p:nvPr>
            <p:ph type="sldNum" sz="quarter" idx="12"/>
          </p:nvPr>
        </p:nvSpPr>
        <p:spPr>
          <a:xfrm>
            <a:off x="8077200" y="6356350"/>
            <a:ext cx="609600" cy="365125"/>
          </a:xfrm>
        </p:spPr>
        <p:txBody>
          <a:bodyPr/>
          <a:lstStyle/>
          <a:p>
            <a:fld id="{042AED99-7FB4-404E-8A97-64753DCE42EC}" type="slidenum">
              <a:rPr kumimoji="0" lang="en-US" smtClean="0"/>
              <a:pPr/>
              <a:t>‹#›</a:t>
            </a:fld>
            <a:endParaRPr kumimoji="0"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r>
              <a:rPr lang="en-US" smtClean="0"/>
              <a:t>7/30/2010</a:t>
            </a:r>
            <a:endParaRPr lang="en-US"/>
          </a:p>
        </p:txBody>
      </p:sp>
      <p:sp>
        <p:nvSpPr>
          <p:cNvPr id="5" name="Footer Placeholder 4"/>
          <p:cNvSpPr>
            <a:spLocks noGrp="1"/>
          </p:cNvSpPr>
          <p:nvPr>
            <p:ph type="ftr" sz="quarter" idx="11"/>
          </p:nvPr>
        </p:nvSpPr>
        <p:spPr/>
        <p:txBody>
          <a:bodyPr/>
          <a:lstStyle/>
          <a:p>
            <a:r>
              <a:rPr kumimoji="0" lang="en-US" smtClean="0"/>
              <a:t>CBPC Meeting</a:t>
            </a:r>
            <a:endParaRPr kumimoji="0"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r>
              <a:rPr lang="en-US" smtClean="0"/>
              <a:t>7/30/2010</a:t>
            </a:r>
            <a:endParaRPr lang="en-US"/>
          </a:p>
        </p:txBody>
      </p:sp>
      <p:sp>
        <p:nvSpPr>
          <p:cNvPr id="5" name="Footer Placeholder 4"/>
          <p:cNvSpPr>
            <a:spLocks noGrp="1"/>
          </p:cNvSpPr>
          <p:nvPr>
            <p:ph type="ftr" sz="quarter" idx="11"/>
          </p:nvPr>
        </p:nvSpPr>
        <p:spPr/>
        <p:txBody>
          <a:bodyPr/>
          <a:lstStyle/>
          <a:p>
            <a:r>
              <a:rPr kumimoji="0" lang="en-US" smtClean="0"/>
              <a:t>CBPC Meeting</a:t>
            </a:r>
            <a:endParaRPr kumimoji="0"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r>
              <a:rPr lang="en-US" smtClean="0"/>
              <a:t>7/30/2010</a:t>
            </a:r>
            <a:endParaRPr lang="en-US" dirty="0">
              <a:solidFill>
                <a:schemeClr val="tx2">
                  <a:shade val="90000"/>
                </a:schemeClr>
              </a:solidFill>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lgn="l" eaLnBrk="1" latinLnBrk="0" hangingPunct="1"/>
            <a:r>
              <a:rPr kumimoji="0" lang="en-US" smtClean="0">
                <a:solidFill>
                  <a:schemeClr val="tx2">
                    <a:shade val="90000"/>
                  </a:schemeClr>
                </a:solidFill>
              </a:rPr>
              <a:t>CBPC Meeting</a:t>
            </a:r>
            <a:endParaRPr kumimoji="0" lang="en-US" dirty="0">
              <a:solidFill>
                <a:schemeClr val="tx2">
                  <a:shade val="90000"/>
                </a:schemeClr>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42AED99-7FB4-404E-8A97-64753DCE42EC}" type="slidenum">
              <a:rPr kumimoji="0" lang="en-US" smtClean="0"/>
              <a:pPr/>
              <a:t>‹#›</a:t>
            </a:fld>
            <a:endParaRPr kumimoji="0" lang="en-US" dirty="0">
              <a:solidFill>
                <a:schemeClr val="tx2">
                  <a:shade val="90000"/>
                </a:schemeClr>
              </a:solidFill>
            </a:endParaRP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Chesapeake Bay TMDL Update</a:t>
            </a:r>
            <a:endParaRPr lang="en-US" dirty="0"/>
          </a:p>
        </p:txBody>
      </p:sp>
      <p:sp>
        <p:nvSpPr>
          <p:cNvPr id="3" name="Subtitle 2"/>
          <p:cNvSpPr>
            <a:spLocks noGrp="1"/>
          </p:cNvSpPr>
          <p:nvPr>
            <p:ph type="subTitle" idx="1"/>
          </p:nvPr>
        </p:nvSpPr>
        <p:spPr/>
        <p:txBody>
          <a:bodyPr>
            <a:normAutofit/>
          </a:bodyPr>
          <a:lstStyle/>
          <a:p>
            <a:r>
              <a:rPr lang="en-US" sz="2400" dirty="0" smtClean="0"/>
              <a:t>Presentation to the </a:t>
            </a:r>
            <a:r>
              <a:rPr lang="en-US" sz="2400" dirty="0" smtClean="0"/>
              <a:t>Chesapeake Bay and Water Resources Policy Committee</a:t>
            </a:r>
            <a:endParaRPr lang="en-US" sz="2400" dirty="0" smtClean="0"/>
          </a:p>
          <a:p>
            <a:r>
              <a:rPr lang="en-US" sz="2400" dirty="0" smtClean="0"/>
              <a:t>July </a:t>
            </a:r>
            <a:r>
              <a:rPr lang="en-US" sz="2400" dirty="0" smtClean="0"/>
              <a:t>30, </a:t>
            </a:r>
            <a:r>
              <a:rPr lang="en-US" sz="2400" dirty="0" smtClean="0"/>
              <a:t>2010</a:t>
            </a:r>
            <a:endParaRPr lang="en-US"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p:txBody>
          <a:bodyPr>
            <a:normAutofit/>
          </a:bodyPr>
          <a:lstStyle/>
          <a:p>
            <a:r>
              <a:rPr lang="en-US" sz="3200" dirty="0" smtClean="0"/>
              <a:t>Overall Schedule</a:t>
            </a:r>
          </a:p>
          <a:p>
            <a:pPr lvl="1"/>
            <a:r>
              <a:rPr lang="en-US" sz="3000" dirty="0" smtClean="0"/>
              <a:t>EPA – TMDL</a:t>
            </a:r>
          </a:p>
          <a:p>
            <a:pPr lvl="1"/>
            <a:r>
              <a:rPr lang="en-US" sz="3000" dirty="0" smtClean="0"/>
              <a:t>State/District - WIPs</a:t>
            </a:r>
          </a:p>
          <a:p>
            <a:r>
              <a:rPr lang="en-US" sz="3200" dirty="0" smtClean="0"/>
              <a:t>EPA – TMDLs (Draft Nutrient Loads)</a:t>
            </a:r>
          </a:p>
          <a:p>
            <a:r>
              <a:rPr lang="en-US" sz="3200" dirty="0" smtClean="0"/>
              <a:t>Other </a:t>
            </a:r>
            <a:r>
              <a:rPr lang="en-US" sz="3200" dirty="0" smtClean="0"/>
              <a:t>Related Activities</a:t>
            </a:r>
          </a:p>
          <a:p>
            <a:r>
              <a:rPr lang="en-US" sz="3200" dirty="0" smtClean="0"/>
              <a:t>Recommendations</a:t>
            </a:r>
          </a:p>
          <a:p>
            <a:endParaRPr lang="en-US" dirty="0"/>
          </a:p>
        </p:txBody>
      </p:sp>
      <p:sp>
        <p:nvSpPr>
          <p:cNvPr id="4" name="Date Placeholder 3"/>
          <p:cNvSpPr>
            <a:spLocks noGrp="1"/>
          </p:cNvSpPr>
          <p:nvPr>
            <p:ph type="dt" sz="half" idx="10"/>
          </p:nvPr>
        </p:nvSpPr>
        <p:spPr/>
        <p:txBody>
          <a:bodyPr/>
          <a:lstStyle/>
          <a:p>
            <a:r>
              <a:rPr lang="en-US" smtClean="0"/>
              <a:t>7/30/2010</a:t>
            </a:r>
            <a:endParaRPr lang="en-US"/>
          </a:p>
        </p:txBody>
      </p:sp>
      <p:sp>
        <p:nvSpPr>
          <p:cNvPr id="5" name="Slide Number Placeholder 4"/>
          <p:cNvSpPr>
            <a:spLocks noGrp="1"/>
          </p:cNvSpPr>
          <p:nvPr>
            <p:ph type="sldNum" sz="quarter" idx="12"/>
          </p:nvPr>
        </p:nvSpPr>
        <p:spPr/>
        <p:txBody>
          <a:bodyPr/>
          <a:lstStyle/>
          <a:p>
            <a:fld id="{042AED99-7FB4-404E-8A97-64753DCE42EC}" type="slidenum">
              <a:rPr kumimoji="0" lang="en-US" smtClean="0"/>
              <a:pPr/>
              <a:t>2</a:t>
            </a:fld>
            <a:endParaRPr kumimoji="0" lang="en-US"/>
          </a:p>
        </p:txBody>
      </p:sp>
      <p:sp>
        <p:nvSpPr>
          <p:cNvPr id="6" name="Footer Placeholder 5"/>
          <p:cNvSpPr>
            <a:spLocks noGrp="1"/>
          </p:cNvSpPr>
          <p:nvPr>
            <p:ph type="ftr" sz="quarter" idx="11"/>
          </p:nvPr>
        </p:nvSpPr>
        <p:spPr/>
        <p:txBody>
          <a:bodyPr/>
          <a:lstStyle/>
          <a:p>
            <a:pPr algn="ctr"/>
            <a:r>
              <a:rPr kumimoji="0" lang="en-US" smtClean="0"/>
              <a:t>CBPC Meeting</a:t>
            </a:r>
            <a:endParaRPr kumimoji="0"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Steps in the TMDL process</a:t>
            </a:r>
            <a:endParaRPr lang="en-US" dirty="0"/>
          </a:p>
        </p:txBody>
      </p:sp>
      <p:graphicFrame>
        <p:nvGraphicFramePr>
          <p:cNvPr id="4" name="Content Placeholder 3"/>
          <p:cNvGraphicFramePr>
            <a:graphicFrameLocks noGrp="1"/>
          </p:cNvGraphicFramePr>
          <p:nvPr>
            <p:ph idx="1"/>
          </p:nvPr>
        </p:nvGraphicFramePr>
        <p:xfrm>
          <a:off x="457200" y="1935480"/>
          <a:ext cx="8229600" cy="43891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Date Placeholder 4"/>
          <p:cNvSpPr>
            <a:spLocks noGrp="1"/>
          </p:cNvSpPr>
          <p:nvPr>
            <p:ph type="dt" sz="half" idx="10"/>
          </p:nvPr>
        </p:nvSpPr>
        <p:spPr/>
        <p:txBody>
          <a:bodyPr/>
          <a:lstStyle/>
          <a:p>
            <a:r>
              <a:rPr lang="en-US" smtClean="0"/>
              <a:t>7/30/2010</a:t>
            </a:r>
            <a:endParaRPr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3</a:t>
            </a:fld>
            <a:endParaRPr kumimoji="0" lang="en-US"/>
          </a:p>
        </p:txBody>
      </p:sp>
      <p:sp>
        <p:nvSpPr>
          <p:cNvPr id="7" name="Footer Placeholder 6"/>
          <p:cNvSpPr>
            <a:spLocks noGrp="1"/>
          </p:cNvSpPr>
          <p:nvPr>
            <p:ph type="ftr" sz="quarter" idx="11"/>
          </p:nvPr>
        </p:nvSpPr>
        <p:spPr/>
        <p:txBody>
          <a:bodyPr/>
          <a:lstStyle/>
          <a:p>
            <a:pPr algn="ctr"/>
            <a:r>
              <a:rPr kumimoji="0" lang="en-US" smtClean="0"/>
              <a:t>CBPC Meeting</a:t>
            </a:r>
            <a:endParaRPr kumimoji="0"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Step 1 –Getting to December 2010</a:t>
            </a:r>
            <a:endParaRPr lang="en-US" dirty="0"/>
          </a:p>
        </p:txBody>
      </p:sp>
      <p:graphicFrame>
        <p:nvGraphicFramePr>
          <p:cNvPr id="4" name="Content Placeholder 3"/>
          <p:cNvGraphicFramePr>
            <a:graphicFrameLocks noGrp="1"/>
          </p:cNvGraphicFramePr>
          <p:nvPr>
            <p:ph idx="1"/>
          </p:nvPr>
        </p:nvGraphicFramePr>
        <p:xfrm>
          <a:off x="457200" y="1828800"/>
          <a:ext cx="8229600" cy="464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Date Placeholder 4"/>
          <p:cNvSpPr>
            <a:spLocks noGrp="1"/>
          </p:cNvSpPr>
          <p:nvPr>
            <p:ph type="dt" sz="half" idx="10"/>
          </p:nvPr>
        </p:nvSpPr>
        <p:spPr/>
        <p:txBody>
          <a:bodyPr/>
          <a:lstStyle/>
          <a:p>
            <a:r>
              <a:rPr lang="en-US" smtClean="0"/>
              <a:t>7/30/2010</a:t>
            </a:r>
            <a:endParaRPr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4</a:t>
            </a:fld>
            <a:endParaRPr kumimoji="0" lang="en-US"/>
          </a:p>
        </p:txBody>
      </p:sp>
      <p:sp>
        <p:nvSpPr>
          <p:cNvPr id="7" name="Footer Placeholder 6"/>
          <p:cNvSpPr>
            <a:spLocks noGrp="1"/>
          </p:cNvSpPr>
          <p:nvPr>
            <p:ph type="ftr" sz="quarter" idx="11"/>
          </p:nvPr>
        </p:nvSpPr>
        <p:spPr/>
        <p:txBody>
          <a:bodyPr/>
          <a:lstStyle/>
          <a:p>
            <a:pPr algn="ctr"/>
            <a:r>
              <a:rPr kumimoji="0" lang="en-US" smtClean="0"/>
              <a:t>CBPC Meeting</a:t>
            </a:r>
            <a:endParaRPr kumimoji="0"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2 - 2011</a:t>
            </a:r>
            <a:endParaRPr lang="en-US" dirty="0"/>
          </a:p>
        </p:txBody>
      </p:sp>
      <p:graphicFrame>
        <p:nvGraphicFramePr>
          <p:cNvPr id="4" name="Content Placeholder 3"/>
          <p:cNvGraphicFramePr>
            <a:graphicFrameLocks noGrp="1"/>
          </p:cNvGraphicFramePr>
          <p:nvPr>
            <p:ph idx="1"/>
          </p:nvPr>
        </p:nvGraphicFramePr>
        <p:xfrm>
          <a:off x="457200" y="1935480"/>
          <a:ext cx="8229600" cy="43891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Date Placeholder 4"/>
          <p:cNvSpPr>
            <a:spLocks noGrp="1"/>
          </p:cNvSpPr>
          <p:nvPr>
            <p:ph type="dt" sz="half" idx="10"/>
          </p:nvPr>
        </p:nvSpPr>
        <p:spPr/>
        <p:txBody>
          <a:bodyPr/>
          <a:lstStyle/>
          <a:p>
            <a:r>
              <a:rPr lang="en-US" smtClean="0"/>
              <a:t>7/30/2010</a:t>
            </a:r>
            <a:endParaRPr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5</a:t>
            </a:fld>
            <a:endParaRPr kumimoji="0" lang="en-US"/>
          </a:p>
        </p:txBody>
      </p:sp>
      <p:sp>
        <p:nvSpPr>
          <p:cNvPr id="7" name="Footer Placeholder 6"/>
          <p:cNvSpPr>
            <a:spLocks noGrp="1"/>
          </p:cNvSpPr>
          <p:nvPr>
            <p:ph type="ftr" sz="quarter" idx="11"/>
          </p:nvPr>
        </p:nvSpPr>
        <p:spPr/>
        <p:txBody>
          <a:bodyPr/>
          <a:lstStyle/>
          <a:p>
            <a:pPr algn="ctr"/>
            <a:r>
              <a:rPr kumimoji="0" lang="en-US" smtClean="0"/>
              <a:t>CBPC Meeting</a:t>
            </a:r>
            <a:endParaRPr kumimoji="0"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3 - 2017</a:t>
            </a:r>
            <a:endParaRPr lang="en-US" dirty="0"/>
          </a:p>
        </p:txBody>
      </p:sp>
      <p:graphicFrame>
        <p:nvGraphicFramePr>
          <p:cNvPr id="4" name="Content Placeholder 3"/>
          <p:cNvGraphicFramePr>
            <a:graphicFrameLocks noGrp="1"/>
          </p:cNvGraphicFramePr>
          <p:nvPr>
            <p:ph idx="1"/>
          </p:nvPr>
        </p:nvGraphicFramePr>
        <p:xfrm>
          <a:off x="457200" y="1935480"/>
          <a:ext cx="8229600" cy="43891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Date Placeholder 4"/>
          <p:cNvSpPr>
            <a:spLocks noGrp="1"/>
          </p:cNvSpPr>
          <p:nvPr>
            <p:ph type="dt" sz="half" idx="10"/>
          </p:nvPr>
        </p:nvSpPr>
        <p:spPr/>
        <p:txBody>
          <a:bodyPr/>
          <a:lstStyle/>
          <a:p>
            <a:r>
              <a:rPr lang="en-US" smtClean="0"/>
              <a:t>7/30/2010</a:t>
            </a:r>
            <a:endParaRPr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6</a:t>
            </a:fld>
            <a:endParaRPr kumimoji="0" lang="en-US"/>
          </a:p>
        </p:txBody>
      </p:sp>
      <p:sp>
        <p:nvSpPr>
          <p:cNvPr id="7" name="Footer Placeholder 6"/>
          <p:cNvSpPr>
            <a:spLocks noGrp="1"/>
          </p:cNvSpPr>
          <p:nvPr>
            <p:ph type="ftr" sz="quarter" idx="11"/>
          </p:nvPr>
        </p:nvSpPr>
        <p:spPr/>
        <p:txBody>
          <a:bodyPr/>
          <a:lstStyle/>
          <a:p>
            <a:pPr algn="ctr"/>
            <a:r>
              <a:rPr kumimoji="0" lang="en-US" smtClean="0"/>
              <a:t>CBPC Meeting</a:t>
            </a:r>
            <a:endParaRPr kumimoji="0"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CBF Settlement with EPA - </a:t>
            </a:r>
            <a:r>
              <a:rPr lang="en-US" sz="3600" dirty="0" smtClean="0">
                <a:solidFill>
                  <a:srgbClr val="FF0000"/>
                </a:solidFill>
              </a:rPr>
              <a:t>Updates</a:t>
            </a:r>
            <a:endParaRPr lang="en-US" sz="3600" dirty="0">
              <a:solidFill>
                <a:srgbClr val="FF0000"/>
              </a:solidFill>
            </a:endParaRPr>
          </a:p>
        </p:txBody>
      </p:sp>
      <p:graphicFrame>
        <p:nvGraphicFramePr>
          <p:cNvPr id="4" name="Content Placeholder 3"/>
          <p:cNvGraphicFramePr>
            <a:graphicFrameLocks noGrp="1"/>
          </p:cNvGraphicFramePr>
          <p:nvPr>
            <p:ph idx="1"/>
          </p:nvPr>
        </p:nvGraphicFramePr>
        <p:xfrm>
          <a:off x="457200" y="1935480"/>
          <a:ext cx="8229600" cy="43891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Date Placeholder 4"/>
          <p:cNvSpPr>
            <a:spLocks noGrp="1"/>
          </p:cNvSpPr>
          <p:nvPr>
            <p:ph type="dt" sz="half" idx="10"/>
          </p:nvPr>
        </p:nvSpPr>
        <p:spPr/>
        <p:txBody>
          <a:bodyPr/>
          <a:lstStyle/>
          <a:p>
            <a:r>
              <a:rPr lang="en-US" smtClean="0"/>
              <a:t>7/30/2010</a:t>
            </a:r>
            <a:endParaRPr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7</a:t>
            </a:fld>
            <a:endParaRPr kumimoji="0" lang="en-US"/>
          </a:p>
        </p:txBody>
      </p:sp>
      <p:sp>
        <p:nvSpPr>
          <p:cNvPr id="7" name="Footer Placeholder 6"/>
          <p:cNvSpPr>
            <a:spLocks noGrp="1"/>
          </p:cNvSpPr>
          <p:nvPr>
            <p:ph type="ftr" sz="quarter" idx="11"/>
          </p:nvPr>
        </p:nvSpPr>
        <p:spPr/>
        <p:txBody>
          <a:bodyPr/>
          <a:lstStyle/>
          <a:p>
            <a:r>
              <a:rPr kumimoji="0" lang="en-US" smtClean="0"/>
              <a:t>CBPC Meeting</a:t>
            </a:r>
            <a:endParaRPr kumimoji="0"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sz="3600" dirty="0" smtClean="0"/>
              <a:t>Settlement Details</a:t>
            </a:r>
            <a:endParaRPr lang="en-US" sz="3600" dirty="0"/>
          </a:p>
        </p:txBody>
      </p:sp>
      <p:graphicFrame>
        <p:nvGraphicFramePr>
          <p:cNvPr id="4" name="Content Placeholder 3"/>
          <p:cNvGraphicFramePr>
            <a:graphicFrameLocks noGrp="1"/>
          </p:cNvGraphicFramePr>
          <p:nvPr>
            <p:ph idx="1"/>
          </p:nvPr>
        </p:nvGraphicFramePr>
        <p:xfrm>
          <a:off x="609600" y="1524000"/>
          <a:ext cx="7924800" cy="5181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Date Placeholder 4"/>
          <p:cNvSpPr>
            <a:spLocks noGrp="1"/>
          </p:cNvSpPr>
          <p:nvPr>
            <p:ph type="dt" sz="half" idx="10"/>
          </p:nvPr>
        </p:nvSpPr>
        <p:spPr/>
        <p:txBody>
          <a:bodyPr/>
          <a:lstStyle/>
          <a:p>
            <a:r>
              <a:rPr lang="en-US" smtClean="0"/>
              <a:t>7/30/2010</a:t>
            </a:r>
            <a:endParaRPr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8</a:t>
            </a:fld>
            <a:endParaRPr kumimoji="0" lang="en-US"/>
          </a:p>
        </p:txBody>
      </p:sp>
      <p:sp>
        <p:nvSpPr>
          <p:cNvPr id="7" name="Footer Placeholder 6"/>
          <p:cNvSpPr>
            <a:spLocks noGrp="1"/>
          </p:cNvSpPr>
          <p:nvPr>
            <p:ph type="ftr" sz="quarter" idx="11"/>
          </p:nvPr>
        </p:nvSpPr>
        <p:spPr/>
        <p:txBody>
          <a:bodyPr/>
          <a:lstStyle/>
          <a:p>
            <a:r>
              <a:rPr kumimoji="0" lang="en-US" smtClean="0"/>
              <a:t>CBPC Meeting</a:t>
            </a:r>
            <a:endParaRPr kumimoji="0"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Settlement Details</a:t>
            </a:r>
            <a:endParaRPr lang="en-US" dirty="0"/>
          </a:p>
        </p:txBody>
      </p:sp>
      <p:graphicFrame>
        <p:nvGraphicFramePr>
          <p:cNvPr id="4" name="Content Placeholder 3"/>
          <p:cNvGraphicFramePr>
            <a:graphicFrameLocks noGrp="1"/>
          </p:cNvGraphicFramePr>
          <p:nvPr>
            <p:ph idx="1"/>
          </p:nvPr>
        </p:nvGraphicFramePr>
        <p:xfrm>
          <a:off x="457200" y="1935480"/>
          <a:ext cx="8229600" cy="43891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Date Placeholder 4"/>
          <p:cNvSpPr>
            <a:spLocks noGrp="1"/>
          </p:cNvSpPr>
          <p:nvPr>
            <p:ph type="dt" sz="half" idx="10"/>
          </p:nvPr>
        </p:nvSpPr>
        <p:spPr/>
        <p:txBody>
          <a:bodyPr/>
          <a:lstStyle/>
          <a:p>
            <a:r>
              <a:rPr lang="en-US" smtClean="0"/>
              <a:t>7/30/2010</a:t>
            </a:r>
            <a:endParaRPr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9</a:t>
            </a:fld>
            <a:endParaRPr kumimoji="0" lang="en-US"/>
          </a:p>
        </p:txBody>
      </p:sp>
      <p:sp>
        <p:nvSpPr>
          <p:cNvPr id="7" name="Footer Placeholder 6"/>
          <p:cNvSpPr>
            <a:spLocks noGrp="1"/>
          </p:cNvSpPr>
          <p:nvPr>
            <p:ph type="ftr" sz="quarter" idx="11"/>
          </p:nvPr>
        </p:nvSpPr>
        <p:spPr/>
        <p:txBody>
          <a:bodyPr/>
          <a:lstStyle/>
          <a:p>
            <a:r>
              <a:rPr kumimoji="0" lang="en-US" smtClean="0"/>
              <a:t>CBPC Meeting</a:t>
            </a:r>
            <a:endParaRPr kumimoji="0"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530352" y="1143000"/>
            <a:ext cx="7772400" cy="4724400"/>
          </a:xfrm>
        </p:spPr>
        <p:txBody>
          <a:bodyPr>
            <a:normAutofit/>
          </a:bodyPr>
          <a:lstStyle/>
          <a:p>
            <a:r>
              <a:rPr lang="en-US" sz="3200" dirty="0" smtClean="0"/>
              <a:t>Any questions?</a:t>
            </a:r>
          </a:p>
          <a:p>
            <a:r>
              <a:rPr lang="en-US" sz="3200" dirty="0" smtClean="0"/>
              <a:t>Any </a:t>
            </a:r>
            <a:r>
              <a:rPr lang="en-US" sz="3200" dirty="0" smtClean="0"/>
              <a:t>information </a:t>
            </a:r>
            <a:r>
              <a:rPr lang="en-US" sz="3200" dirty="0" smtClean="0"/>
              <a:t>needs</a:t>
            </a:r>
            <a:r>
              <a:rPr lang="en-US" sz="3200" dirty="0" smtClean="0"/>
              <a:t>?</a:t>
            </a:r>
          </a:p>
          <a:p>
            <a:endParaRPr lang="en-US" sz="3200" dirty="0" smtClean="0"/>
          </a:p>
          <a:p>
            <a:r>
              <a:rPr lang="en-US" sz="3200" dirty="0" smtClean="0"/>
              <a:t>Recommendations:</a:t>
            </a:r>
          </a:p>
          <a:p>
            <a:pPr marL="514350" indent="-514350">
              <a:buFont typeface="+mj-lt"/>
              <a:buAutoNum type="arabicPeriod"/>
            </a:pPr>
            <a:r>
              <a:rPr lang="en-US" sz="3200" dirty="0" smtClean="0"/>
              <a:t>Draft Letter from CBPC Chair to EPA re: TMDL/WIP concerns (see draft)</a:t>
            </a:r>
          </a:p>
          <a:p>
            <a:pPr marL="514350" indent="-514350">
              <a:buFont typeface="+mj-lt"/>
              <a:buAutoNum type="arabicPeriod"/>
            </a:pPr>
            <a:r>
              <a:rPr lang="en-US" sz="3200" dirty="0" smtClean="0"/>
              <a:t>WRTC/CBPC Schedule - Fall 2010 to get input on formal TMDL/WIP </a:t>
            </a:r>
            <a:r>
              <a:rPr lang="en-US" sz="3200" dirty="0" smtClean="0"/>
              <a:t>C</a:t>
            </a:r>
            <a:r>
              <a:rPr lang="en-US" sz="3200" dirty="0" smtClean="0"/>
              <a:t>omments</a:t>
            </a:r>
            <a:endParaRPr lang="en-US" sz="3200" dirty="0"/>
          </a:p>
        </p:txBody>
      </p:sp>
      <p:sp>
        <p:nvSpPr>
          <p:cNvPr id="6" name="Date Placeholder 5"/>
          <p:cNvSpPr>
            <a:spLocks noGrp="1"/>
          </p:cNvSpPr>
          <p:nvPr>
            <p:ph type="dt" sz="half" idx="10"/>
          </p:nvPr>
        </p:nvSpPr>
        <p:spPr/>
        <p:txBody>
          <a:bodyPr/>
          <a:lstStyle/>
          <a:p>
            <a:r>
              <a:rPr lang="en-US" smtClean="0"/>
              <a:t>7/30/2010</a:t>
            </a:r>
            <a:endParaRPr lang="en-US"/>
          </a:p>
        </p:txBody>
      </p:sp>
      <p:sp>
        <p:nvSpPr>
          <p:cNvPr id="7" name="Slide Number Placeholder 6"/>
          <p:cNvSpPr>
            <a:spLocks noGrp="1"/>
          </p:cNvSpPr>
          <p:nvPr>
            <p:ph type="sldNum" sz="quarter" idx="12"/>
          </p:nvPr>
        </p:nvSpPr>
        <p:spPr/>
        <p:txBody>
          <a:bodyPr/>
          <a:lstStyle/>
          <a:p>
            <a:fld id="{042AED99-7FB4-404E-8A97-64753DCE42EC}" type="slidenum">
              <a:rPr kumimoji="0" lang="en-US" smtClean="0"/>
              <a:pPr/>
              <a:t>10</a:t>
            </a:fld>
            <a:endParaRPr kumimoji="0" lang="en-US"/>
          </a:p>
        </p:txBody>
      </p:sp>
      <p:sp>
        <p:nvSpPr>
          <p:cNvPr id="8" name="Footer Placeholder 7"/>
          <p:cNvSpPr>
            <a:spLocks noGrp="1"/>
          </p:cNvSpPr>
          <p:nvPr>
            <p:ph type="ftr" sz="quarter" idx="11"/>
          </p:nvPr>
        </p:nvSpPr>
        <p:spPr/>
        <p:txBody>
          <a:bodyPr/>
          <a:lstStyle/>
          <a:p>
            <a:r>
              <a:rPr kumimoji="0" lang="en-US" smtClean="0"/>
              <a:t>CBPC Meeting</a:t>
            </a:r>
            <a:endParaRPr kumimoji="0" lang="en-US"/>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316</TotalTime>
  <Words>1543</Words>
  <Application>Microsoft Office PowerPoint</Application>
  <PresentationFormat>On-screen Show (4:3)</PresentationFormat>
  <Paragraphs>173</Paragraphs>
  <Slides>10</Slides>
  <Notes>5</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Flow</vt:lpstr>
      <vt:lpstr>Chesapeake Bay TMDL Update</vt:lpstr>
      <vt:lpstr>Overview</vt:lpstr>
      <vt:lpstr>Steps in the TMDL process</vt:lpstr>
      <vt:lpstr>Step 1 –Getting to December 2010</vt:lpstr>
      <vt:lpstr>Step 2 - 2011</vt:lpstr>
      <vt:lpstr>Step 3 - 2017</vt:lpstr>
      <vt:lpstr>CBF Settlement with EPA - Updates</vt:lpstr>
      <vt:lpstr>Settlement Details</vt:lpstr>
      <vt:lpstr>Settlement Details</vt:lpstr>
      <vt:lpstr>Slide 10</vt:lpstr>
    </vt:vector>
  </TitlesOfParts>
  <Company>MWCOG</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Chesapeake Bay TMDL Update</dc:title>
  <dc:creator>Steven Bieber</dc:creator>
  <cp:lastModifiedBy>tspano</cp:lastModifiedBy>
  <cp:revision>49</cp:revision>
  <dcterms:created xsi:type="dcterms:W3CDTF">2010-05-12T13:02:30Z</dcterms:created>
  <dcterms:modified xsi:type="dcterms:W3CDTF">2010-07-30T13:44:20Z</dcterms:modified>
</cp:coreProperties>
</file>