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8"/>
  </p:notesMasterIdLst>
  <p:sldIdLst>
    <p:sldId id="256" r:id="rId2"/>
    <p:sldId id="260" r:id="rId3"/>
    <p:sldId id="261" r:id="rId4"/>
    <p:sldId id="257" r:id="rId5"/>
    <p:sldId id="258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8FB59-6973-49B4-86E5-6C18C6485719}" type="datetimeFigureOut">
              <a:rPr lang="en-US" smtClean="0"/>
              <a:pPr/>
              <a:t>9/14/2009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CB309-9571-4884-A791-D9A0326E9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835B86-3528-4CEA-A8DE-9672E30278D1}" type="slidenum">
              <a:rPr lang="en-US"/>
              <a:pPr/>
              <a:t>2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668C-012C-4C27-90A7-270123AF1740}" type="datetime1">
              <a:rPr lang="en-US" smtClean="0"/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D852-F386-4D46-A908-F52B050EB929}" type="datetime1">
              <a:rPr lang="en-US" smtClean="0"/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DEEBE-B267-46EF-A8AF-4D45EDAB85FE}" type="datetime1">
              <a:rPr lang="en-US" smtClean="0"/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43FB-E5CA-4220-8F5D-0E15BC8CD241}" type="datetime1">
              <a:rPr lang="en-US" smtClean="0"/>
              <a:t>9/14/2009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F189-C2C8-4977-BCB2-80900DDFA1AD}" type="datetime1">
              <a:rPr lang="en-US" smtClean="0"/>
              <a:t>9/14/2009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DFB6A-C99B-432B-9E26-812B9F59E967}" type="datetime1">
              <a:rPr lang="en-US" smtClean="0"/>
              <a:t>9/14/2009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A1D1-8AAA-4D39-A2B1-9D0151C0D923}" type="datetime1">
              <a:rPr lang="en-US" smtClean="0"/>
              <a:t>9/14/2009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EC32-17DA-4C43-BE40-8EDA3490EAC6}" type="datetime1">
              <a:rPr lang="en-US" smtClean="0"/>
              <a:t>9/14/2009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0C3A-2C3E-482B-B019-B3EC80FE38E7}" type="datetime1">
              <a:rPr lang="en-US" smtClean="0"/>
              <a:t>9/14/2009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9F9C5-2742-4AA9-B6FA-4B96BE24012A}" type="datetime1">
              <a:rPr lang="en-US" smtClean="0"/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20F19-749F-46FE-A36B-10328C7BB917}" type="datetime1">
              <a:rPr lang="en-US" smtClean="0"/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E86A9-8C55-490D-9C74-68C370B9C7C1}" type="datetime1">
              <a:rPr lang="en-US" smtClean="0"/>
              <a:t>9/14/2009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AF0D1-600C-4F0D-ACE3-49643E4C0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animaweb.org/uploads/pages/Fotolia_Partenaires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COG Climate, Energy and Environment Policy Committee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100" dirty="0" smtClean="0"/>
              <a:t>Overview of Committee Bylaws and COG Committee Structure</a:t>
            </a:r>
            <a:endParaRPr lang="en-US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Stuart A. Freudberg</a:t>
            </a:r>
          </a:p>
          <a:p>
            <a:r>
              <a:rPr lang="en-US" sz="2000" dirty="0" smtClean="0"/>
              <a:t>Director, Dept. of Environmental Programs</a:t>
            </a:r>
          </a:p>
          <a:p>
            <a:r>
              <a:rPr lang="en-US" sz="2000" dirty="0" smtClean="0"/>
              <a:t>September 18, 2009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971800" y="1295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5" name="Picture 25" descr="cog_green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5410200"/>
            <a:ext cx="9144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2BD91-9556-4605-9BCE-A9D085262D6D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4800" dirty="0" smtClean="0"/>
              <a:t>COG Committee </a:t>
            </a:r>
            <a:r>
              <a:rPr lang="en-US" sz="4800" dirty="0"/>
              <a:t>Structure</a:t>
            </a:r>
          </a:p>
        </p:txBody>
      </p:sp>
      <p:sp>
        <p:nvSpPr>
          <p:cNvPr id="99353" name="Rectangle 25"/>
          <p:cNvSpPr>
            <a:spLocks noChangeArrowheads="1"/>
          </p:cNvSpPr>
          <p:nvPr/>
        </p:nvSpPr>
        <p:spPr bwMode="auto">
          <a:xfrm>
            <a:off x="3733800" y="2438400"/>
            <a:ext cx="1828800" cy="838200"/>
          </a:xfrm>
          <a:prstGeom prst="rect">
            <a:avLst/>
          </a:prstGeom>
          <a:solidFill>
            <a:schemeClr val="tx1"/>
          </a:solidFill>
          <a:ln w="57150" cmpd="thickTh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solidFill>
                  <a:schemeClr val="bg1"/>
                </a:solidFill>
              </a:rPr>
              <a:t>COG 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solidFill>
                  <a:schemeClr val="bg1"/>
                </a:solidFill>
              </a:rPr>
              <a:t>Board of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solidFill>
                  <a:schemeClr val="bg1"/>
                </a:solidFill>
              </a:rPr>
              <a:t>Directors</a:t>
            </a:r>
          </a:p>
        </p:txBody>
      </p:sp>
      <p:sp>
        <p:nvSpPr>
          <p:cNvPr id="99354" name="Line 26"/>
          <p:cNvSpPr>
            <a:spLocks noChangeShapeType="1"/>
          </p:cNvSpPr>
          <p:nvPr/>
        </p:nvSpPr>
        <p:spPr bwMode="auto">
          <a:xfrm>
            <a:off x="5562600" y="2819400"/>
            <a:ext cx="609600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55" name="Rectangle 27"/>
          <p:cNvSpPr>
            <a:spLocks noChangeArrowheads="1"/>
          </p:cNvSpPr>
          <p:nvPr/>
        </p:nvSpPr>
        <p:spPr bwMode="auto">
          <a:xfrm>
            <a:off x="6172200" y="2438400"/>
            <a:ext cx="1828800" cy="838200"/>
          </a:xfrm>
          <a:prstGeom prst="rect">
            <a:avLst/>
          </a:prstGeom>
          <a:solidFill>
            <a:srgbClr val="FFFF00"/>
          </a:solidFill>
          <a:ln w="57150" cmpd="thickTh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>
                <a:solidFill>
                  <a:srgbClr val="000000"/>
                </a:solidFill>
              </a:rPr>
              <a:t>Metropolitan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>
                <a:solidFill>
                  <a:srgbClr val="000000"/>
                </a:solidFill>
              </a:rPr>
              <a:t>Washington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>
                <a:solidFill>
                  <a:srgbClr val="000000"/>
                </a:solidFill>
              </a:rPr>
              <a:t>Air Quality 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>
                <a:solidFill>
                  <a:srgbClr val="000000"/>
                </a:solidFill>
              </a:rPr>
              <a:t>Committee </a:t>
            </a:r>
          </a:p>
        </p:txBody>
      </p:sp>
      <p:sp>
        <p:nvSpPr>
          <p:cNvPr id="99356" name="Line 28"/>
          <p:cNvSpPr>
            <a:spLocks noChangeShapeType="1"/>
          </p:cNvSpPr>
          <p:nvPr/>
        </p:nvSpPr>
        <p:spPr bwMode="auto">
          <a:xfrm>
            <a:off x="4648200" y="3276600"/>
            <a:ext cx="0" cy="11430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61" name="Rectangle 33"/>
          <p:cNvSpPr>
            <a:spLocks noChangeArrowheads="1"/>
          </p:cNvSpPr>
          <p:nvPr/>
        </p:nvSpPr>
        <p:spPr bwMode="auto">
          <a:xfrm>
            <a:off x="3733800" y="4191000"/>
            <a:ext cx="1752600" cy="762000"/>
          </a:xfrm>
          <a:prstGeom prst="rect">
            <a:avLst/>
          </a:prstGeom>
          <a:solidFill>
            <a:srgbClr val="00FF00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200" b="1">
              <a:solidFill>
                <a:srgbClr val="000000"/>
              </a:solidFill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00000"/>
                </a:solidFill>
              </a:rPr>
              <a:t>Climate, Energy &amp; 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00000"/>
                </a:solidFill>
              </a:rPr>
              <a:t>Environment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00000"/>
                </a:solidFill>
              </a:rPr>
              <a:t>Policy Committee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200" b="1">
              <a:solidFill>
                <a:srgbClr val="000000"/>
              </a:solidFill>
            </a:endParaRPr>
          </a:p>
        </p:txBody>
      </p:sp>
      <p:sp>
        <p:nvSpPr>
          <p:cNvPr id="21" name="Rectangle 27"/>
          <p:cNvSpPr>
            <a:spLocks noChangeArrowheads="1"/>
          </p:cNvSpPr>
          <p:nvPr/>
        </p:nvSpPr>
        <p:spPr bwMode="auto">
          <a:xfrm>
            <a:off x="1295400" y="2438400"/>
            <a:ext cx="1828800" cy="838200"/>
          </a:xfrm>
          <a:prstGeom prst="rect">
            <a:avLst/>
          </a:prstGeom>
          <a:solidFill>
            <a:srgbClr val="7030A0"/>
          </a:solidFill>
          <a:ln w="57150" cmpd="thickTh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 dirty="0" smtClean="0"/>
              <a:t>National Capital Region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 dirty="0" smtClean="0"/>
              <a:t>Transportation 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 dirty="0" smtClean="0"/>
              <a:t>Planning Board</a:t>
            </a:r>
            <a:endParaRPr lang="en-US" sz="1400" b="1" dirty="0"/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>
            <a:off x="3124200" y="2819400"/>
            <a:ext cx="609600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1981200" y="4191000"/>
            <a:ext cx="1752600" cy="762000"/>
          </a:xfrm>
          <a:prstGeom prst="rect">
            <a:avLst/>
          </a:prstGeom>
          <a:solidFill>
            <a:srgbClr val="00B0F0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200" b="1" dirty="0">
              <a:solidFill>
                <a:srgbClr val="000000"/>
              </a:solidFill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 dirty="0" smtClean="0">
                <a:solidFill>
                  <a:srgbClr val="000000"/>
                </a:solidFill>
              </a:rPr>
              <a:t>Chesapeake Bay and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 dirty="0" smtClean="0">
                <a:solidFill>
                  <a:srgbClr val="000000"/>
                </a:solidFill>
              </a:rPr>
              <a:t>Water Resources </a:t>
            </a:r>
            <a:endParaRPr lang="en-US" sz="1200" b="1" dirty="0">
              <a:solidFill>
                <a:srgbClr val="000000"/>
              </a:solidFill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 dirty="0">
                <a:solidFill>
                  <a:srgbClr val="000000"/>
                </a:solidFill>
              </a:rPr>
              <a:t>Policy Committee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5486400" y="4191000"/>
            <a:ext cx="1752600" cy="762000"/>
          </a:xfrm>
          <a:prstGeom prst="rect">
            <a:avLst/>
          </a:prstGeom>
          <a:solidFill>
            <a:schemeClr val="accent4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200" b="1" dirty="0">
              <a:solidFill>
                <a:srgbClr val="000000"/>
              </a:solidFill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 dirty="0" smtClean="0">
                <a:solidFill>
                  <a:srgbClr val="000000"/>
                </a:solidFill>
              </a:rPr>
              <a:t>Aviation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 dirty="0" smtClean="0">
                <a:solidFill>
                  <a:srgbClr val="000000"/>
                </a:solidFill>
              </a:rPr>
              <a:t>Policy Committee</a:t>
            </a:r>
            <a:endParaRPr lang="en-US" sz="1200" b="1" dirty="0">
              <a:solidFill>
                <a:srgbClr val="000000"/>
              </a:solidFill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228600" y="4191000"/>
            <a:ext cx="1752600" cy="762000"/>
          </a:xfrm>
          <a:prstGeom prst="rect">
            <a:avLst/>
          </a:prstGeom>
          <a:solidFill>
            <a:srgbClr val="FFFF00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200" b="1" dirty="0">
              <a:solidFill>
                <a:srgbClr val="000000"/>
              </a:solidFill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 dirty="0" smtClean="0">
                <a:solidFill>
                  <a:srgbClr val="000000"/>
                </a:solidFill>
              </a:rPr>
              <a:t>Metropolitan 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 dirty="0" smtClean="0">
                <a:solidFill>
                  <a:srgbClr val="000000"/>
                </a:solidFill>
              </a:rPr>
              <a:t>Development</a:t>
            </a:r>
            <a:endParaRPr lang="en-US" sz="1200" b="1" dirty="0">
              <a:solidFill>
                <a:srgbClr val="000000"/>
              </a:solidFill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 dirty="0">
                <a:solidFill>
                  <a:srgbClr val="000000"/>
                </a:solidFill>
              </a:rPr>
              <a:t>Policy Committee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7239000" y="4191000"/>
            <a:ext cx="1752600" cy="762000"/>
          </a:xfrm>
          <a:prstGeom prst="rect">
            <a:avLst/>
          </a:prstGeom>
          <a:solidFill>
            <a:schemeClr val="accent6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200" b="1" dirty="0">
              <a:solidFill>
                <a:srgbClr val="000000"/>
              </a:solidFill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 dirty="0" smtClean="0">
                <a:solidFill>
                  <a:srgbClr val="000000"/>
                </a:solidFill>
              </a:rPr>
              <a:t>Human Services and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 dirty="0" smtClean="0">
                <a:solidFill>
                  <a:srgbClr val="000000"/>
                </a:solidFill>
              </a:rPr>
              <a:t>Public Safety</a:t>
            </a:r>
            <a:endParaRPr lang="en-US" sz="1200" b="1" dirty="0">
              <a:solidFill>
                <a:srgbClr val="000000"/>
              </a:solidFill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 dirty="0">
                <a:solidFill>
                  <a:srgbClr val="000000"/>
                </a:solidFill>
              </a:rPr>
              <a:t>Policy Committee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15" name="Picture 25" descr="cog_green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609600"/>
            <a:ext cx="9144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cog_green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09600"/>
            <a:ext cx="9144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CEEPC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</a:t>
            </a:r>
            <a:r>
              <a:rPr lang="en-US" dirty="0" smtClean="0"/>
              <a:t>Climate, Energy and Environment Policy Committee (CEEPC) </a:t>
            </a:r>
            <a:r>
              <a:rPr lang="en-US" dirty="0" smtClean="0"/>
              <a:t>is the principal policy adviser to the </a:t>
            </a:r>
            <a:r>
              <a:rPr lang="en-US" dirty="0" smtClean="0"/>
              <a:t>COG Board of Directors </a:t>
            </a:r>
            <a:r>
              <a:rPr lang="en-US" dirty="0" smtClean="0"/>
              <a:t>on all climate change and energy </a:t>
            </a:r>
            <a:r>
              <a:rPr lang="en-US" dirty="0" smtClean="0"/>
              <a:t>issues, as well as green </a:t>
            </a:r>
            <a:r>
              <a:rPr lang="en-US" dirty="0" smtClean="0"/>
              <a:t>building, alternate fuels, </a:t>
            </a:r>
            <a:r>
              <a:rPr lang="en-US" dirty="0" smtClean="0"/>
              <a:t>solid waste </a:t>
            </a:r>
            <a:r>
              <a:rPr lang="en-US" dirty="0" smtClean="0"/>
              <a:t>and recycling policy issues, and other environmental issues as the Board may </a:t>
            </a:r>
            <a:r>
              <a:rPr lang="en-US" dirty="0" smtClean="0"/>
              <a:t>assign.</a:t>
            </a:r>
          </a:p>
          <a:p>
            <a:r>
              <a:rPr lang="en-US" dirty="0" smtClean="0"/>
              <a:t>The CEEPC shall </a:t>
            </a:r>
            <a:r>
              <a:rPr lang="en-US" dirty="0" smtClean="0"/>
              <a:t>oversee annual work programs and budgets for </a:t>
            </a:r>
            <a:r>
              <a:rPr lang="en-US" dirty="0" smtClean="0"/>
              <a:t>its assigned </a:t>
            </a:r>
            <a:r>
              <a:rPr lang="en-US" dirty="0" smtClean="0"/>
              <a:t>program areas. The CEEPC shall </a:t>
            </a:r>
            <a:r>
              <a:rPr lang="en-US" dirty="0" smtClean="0"/>
              <a:t>be responsible </a:t>
            </a:r>
            <a:r>
              <a:rPr lang="en-US" dirty="0" smtClean="0"/>
              <a:t>for developing and presenting to the Board for action reports, policy </a:t>
            </a:r>
            <a:r>
              <a:rPr lang="en-US" dirty="0" smtClean="0"/>
              <a:t>statements, recommendations</a:t>
            </a:r>
            <a:r>
              <a:rPr lang="en-US" dirty="0" smtClean="0"/>
              <a:t>, and proposals relevant to its purpose and mission.</a:t>
            </a:r>
            <a:endParaRPr lang="en-US" dirty="0" smtClean="0"/>
          </a:p>
          <a:p>
            <a:r>
              <a:rPr lang="en-US" dirty="0" smtClean="0"/>
              <a:t>The CEEPC shall facilitate implementation of the COG Climate Change Report and shall, </a:t>
            </a:r>
            <a:r>
              <a:rPr lang="en-US" dirty="0" smtClean="0"/>
              <a:t>from time </a:t>
            </a:r>
            <a:r>
              <a:rPr lang="en-US" dirty="0" smtClean="0"/>
              <a:t>to time, advise the Board on the success of the Report’s recommendations and the </a:t>
            </a:r>
            <a:r>
              <a:rPr lang="en-US" dirty="0" smtClean="0"/>
              <a:t>need for </a:t>
            </a:r>
            <a:r>
              <a:rPr lang="en-US" dirty="0" smtClean="0"/>
              <a:t>modification, if any.</a:t>
            </a:r>
            <a:endParaRPr lang="en-US" dirty="0"/>
          </a:p>
        </p:txBody>
      </p:sp>
      <p:pic>
        <p:nvPicPr>
          <p:cNvPr id="1026" name="Picture 2" descr="See full 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5638800"/>
            <a:ext cx="1143000" cy="962526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CEEPC Membership</a:t>
            </a:r>
            <a:endParaRPr lang="en-US" dirty="0"/>
          </a:p>
        </p:txBody>
      </p:sp>
      <p:pic>
        <p:nvPicPr>
          <p:cNvPr id="2050" name="Picture 2" descr="C:\Users\sfreudberg\AppData\Local\Microsoft\Windows\Temporary Internet Files\Content.IE5\PIFN1PJM\MCj017435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8144" y="0"/>
            <a:ext cx="1819656" cy="1560881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838200" y="1295400"/>
            <a:ext cx="2590800" cy="28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b="1" u="sng" dirty="0" smtClean="0"/>
              <a:t>COG Members - 25</a:t>
            </a:r>
          </a:p>
          <a:p>
            <a:pPr algn="ctr"/>
            <a:r>
              <a:rPr lang="en-US" sz="1600" dirty="0" smtClean="0"/>
              <a:t>1 Elected Official per </a:t>
            </a:r>
          </a:p>
          <a:p>
            <a:pPr algn="ctr"/>
            <a:r>
              <a:rPr lang="en-US" sz="1600" dirty="0" smtClean="0"/>
              <a:t>COG local government</a:t>
            </a:r>
          </a:p>
          <a:p>
            <a:pPr algn="ctr"/>
            <a:r>
              <a:rPr lang="en-US" dirty="0" smtClean="0"/>
              <a:t>+</a:t>
            </a:r>
          </a:p>
          <a:p>
            <a:pPr algn="ctr"/>
            <a:r>
              <a:rPr lang="en-US" sz="1600" dirty="0" smtClean="0"/>
              <a:t>1 Additional elected </a:t>
            </a:r>
          </a:p>
          <a:p>
            <a:pPr algn="ctr"/>
            <a:r>
              <a:rPr lang="en-US" sz="1600" dirty="0" smtClean="0"/>
              <a:t>Official for:</a:t>
            </a:r>
          </a:p>
          <a:p>
            <a:pPr algn="ctr"/>
            <a:r>
              <a:rPr lang="en-US" sz="1600" dirty="0" smtClean="0"/>
              <a:t>District of Columbia (Mayor)</a:t>
            </a:r>
          </a:p>
          <a:p>
            <a:pPr algn="ctr"/>
            <a:r>
              <a:rPr lang="en-US" sz="1600" dirty="0" smtClean="0"/>
              <a:t>Fairfax County</a:t>
            </a:r>
          </a:p>
          <a:p>
            <a:pPr algn="ctr"/>
            <a:r>
              <a:rPr lang="en-US" sz="1600" dirty="0" smtClean="0"/>
              <a:t>Montgomery County (Exec)</a:t>
            </a:r>
          </a:p>
          <a:p>
            <a:pPr algn="ctr"/>
            <a:r>
              <a:rPr lang="en-US" sz="1600" dirty="0" smtClean="0"/>
              <a:t>Prince George County (Exec) 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38200" y="4572000"/>
            <a:ext cx="2590800" cy="1676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chemeClr val="bg1"/>
                </a:solidFill>
              </a:rPr>
              <a:t>State Government - 13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MD, VA Senate + House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State Environment,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Energy, Transportation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Directors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19600" y="1295400"/>
            <a:ext cx="2743200" cy="28956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b="1" u="sng" dirty="0" smtClean="0"/>
              <a:t>Stakeholders - 17</a:t>
            </a:r>
          </a:p>
          <a:p>
            <a:pPr algn="ctr"/>
            <a:endParaRPr lang="en-US" sz="1600" dirty="0" smtClean="0"/>
          </a:p>
          <a:p>
            <a:pPr algn="ctr"/>
            <a:r>
              <a:rPr lang="en-US" sz="1600" dirty="0" smtClean="0"/>
              <a:t>Federal/Regional  Agencies - 4</a:t>
            </a:r>
          </a:p>
          <a:p>
            <a:pPr algn="ctr"/>
            <a:r>
              <a:rPr lang="en-US" sz="1600" dirty="0" smtClean="0"/>
              <a:t>Electric &amp; Gas Utilities - 3</a:t>
            </a:r>
          </a:p>
          <a:p>
            <a:pPr algn="ctr"/>
            <a:r>
              <a:rPr lang="en-US" sz="1600" dirty="0" smtClean="0"/>
              <a:t>Environmental Community -  3</a:t>
            </a:r>
          </a:p>
          <a:p>
            <a:pPr algn="ctr"/>
            <a:r>
              <a:rPr lang="en-US" sz="1600" dirty="0" smtClean="0"/>
              <a:t>Business Community - 3</a:t>
            </a:r>
          </a:p>
          <a:p>
            <a:pPr algn="ctr"/>
            <a:r>
              <a:rPr lang="en-US" sz="1600" dirty="0" smtClean="0"/>
              <a:t>Academic Community – 3</a:t>
            </a:r>
          </a:p>
          <a:p>
            <a:pPr algn="ctr"/>
            <a:endParaRPr lang="en-US" sz="1600" dirty="0" smtClean="0"/>
          </a:p>
          <a:p>
            <a:pPr algn="ctr"/>
            <a:r>
              <a:rPr lang="en-US" sz="1600" dirty="0" smtClean="0"/>
              <a:t>+ Chair, Air Quality Public </a:t>
            </a:r>
          </a:p>
          <a:p>
            <a:pPr algn="ctr"/>
            <a:r>
              <a:rPr lang="en-US" sz="1600" dirty="0" smtClean="0"/>
              <a:t>Advisory Committee</a:t>
            </a:r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419600" y="4495800"/>
            <a:ext cx="2819400" cy="220980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/>
              <a:t>Regional*</a:t>
            </a:r>
          </a:p>
          <a:p>
            <a:pPr algn="ctr"/>
            <a:endParaRPr lang="en-US" sz="1400" dirty="0" smtClean="0"/>
          </a:p>
          <a:p>
            <a:pPr algn="ctr"/>
            <a:r>
              <a:rPr lang="en-US" sz="1400" dirty="0" smtClean="0"/>
              <a:t>Transportation Planning Board</a:t>
            </a:r>
          </a:p>
          <a:p>
            <a:pPr algn="ctr"/>
            <a:endParaRPr lang="en-US" sz="1400" dirty="0" smtClean="0"/>
          </a:p>
          <a:p>
            <a:pPr algn="ctr"/>
            <a:r>
              <a:rPr lang="en-US" sz="1400" dirty="0" smtClean="0"/>
              <a:t>Metropolitan Washington</a:t>
            </a:r>
          </a:p>
          <a:p>
            <a:pPr algn="ctr"/>
            <a:r>
              <a:rPr lang="en-US" sz="1400" dirty="0" smtClean="0"/>
              <a:t>Air Quality Committee</a:t>
            </a:r>
          </a:p>
          <a:p>
            <a:pPr algn="ctr"/>
            <a:endParaRPr lang="en-US" sz="1400" dirty="0" smtClean="0"/>
          </a:p>
          <a:p>
            <a:pPr algn="ctr"/>
            <a:r>
              <a:rPr lang="en-US" sz="1400" dirty="0" smtClean="0"/>
              <a:t>WMATA Board of Directors</a:t>
            </a:r>
          </a:p>
          <a:p>
            <a:pPr algn="ctr"/>
            <a:endParaRPr lang="en-US" sz="1400" dirty="0" smtClean="0"/>
          </a:p>
          <a:p>
            <a:r>
              <a:rPr lang="en-US" sz="1400" dirty="0" smtClean="0"/>
              <a:t>*</a:t>
            </a:r>
            <a:r>
              <a:rPr lang="en-US" sz="1000" dirty="0" smtClean="0"/>
              <a:t>Added if not represented by COG members.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CEEPC Voting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Quorum – 1/3 of voting members (or alternates) = 56/3 = 19</a:t>
            </a:r>
          </a:p>
          <a:p>
            <a:r>
              <a:rPr lang="en-US" dirty="0" smtClean="0"/>
              <a:t>The vote of the majority of the CEEPC members (or their officially designated alternates) present and voting shall decide any question brought before the Committee; </a:t>
            </a:r>
          </a:p>
          <a:p>
            <a:pPr lvl="1"/>
            <a:r>
              <a:rPr lang="en-US" dirty="0" smtClean="0"/>
              <a:t>except that two-thirds of local government officials present and voting must affirmatively support any matter concerning work program, Bylaw amendment, advocacy statement, or recommendation to the COG Board of Directors.</a:t>
            </a:r>
          </a:p>
        </p:txBody>
      </p:sp>
      <p:pic>
        <p:nvPicPr>
          <p:cNvPr id="1026" name="Picture 2" descr="C:\Users\sfreudberg\AppData\Local\Microsoft\Windows\Temporary Internet Files\Content.IE5\PIFN1PJM\MCBD07042_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41014"/>
            <a:ext cx="1295400" cy="1306786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/>
              <a:t>COG Climate, Energy and Environment Policy Committee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i="1" dirty="0" smtClean="0"/>
              <a:t>Technical Committee Structure</a:t>
            </a:r>
            <a:endParaRPr lang="en-US" sz="3100" i="1" dirty="0"/>
          </a:p>
        </p:txBody>
      </p:sp>
      <p:sp>
        <p:nvSpPr>
          <p:cNvPr id="4" name="Rectangle 33"/>
          <p:cNvSpPr>
            <a:spLocks noChangeArrowheads="1"/>
          </p:cNvSpPr>
          <p:nvPr/>
        </p:nvSpPr>
        <p:spPr bwMode="auto">
          <a:xfrm>
            <a:off x="2133600" y="1676400"/>
            <a:ext cx="4953000" cy="1143000"/>
          </a:xfrm>
          <a:prstGeom prst="rect">
            <a:avLst/>
          </a:prstGeom>
          <a:solidFill>
            <a:srgbClr val="00FF00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2400" b="1" dirty="0">
              <a:solidFill>
                <a:srgbClr val="000000"/>
              </a:solidFill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</a:rPr>
              <a:t>Climate, Energy </a:t>
            </a:r>
            <a:r>
              <a:rPr lang="en-US" sz="2400" b="1" dirty="0" smtClean="0">
                <a:solidFill>
                  <a:srgbClr val="000000"/>
                </a:solidFill>
              </a:rPr>
              <a:t>and Environment</a:t>
            </a:r>
            <a:endParaRPr lang="en-US" sz="2400" b="1" dirty="0">
              <a:solidFill>
                <a:srgbClr val="000000"/>
              </a:solidFill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</a:rPr>
              <a:t>Policy Committee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1" name="Line 28"/>
          <p:cNvSpPr>
            <a:spLocks noChangeShapeType="1"/>
          </p:cNvSpPr>
          <p:nvPr/>
        </p:nvSpPr>
        <p:spPr bwMode="auto">
          <a:xfrm>
            <a:off x="4495800" y="2819400"/>
            <a:ext cx="0" cy="3810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33600" y="3200400"/>
            <a:ext cx="1600200" cy="609600"/>
          </a:xfrm>
          <a:prstGeom prst="rect">
            <a:avLst/>
          </a:prstGeom>
          <a:solidFill>
            <a:srgbClr val="66FF99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Intergovernmental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Green Building Group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934200" y="3200400"/>
            <a:ext cx="1600200" cy="609600"/>
          </a:xfrm>
          <a:prstGeom prst="rect">
            <a:avLst/>
          </a:prstGeom>
          <a:solidFill>
            <a:srgbClr val="66FF99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Street Light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Work Group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34001" y="3200400"/>
            <a:ext cx="1600200" cy="609600"/>
          </a:xfrm>
          <a:prstGeom prst="rect">
            <a:avLst/>
          </a:prstGeom>
          <a:solidFill>
            <a:srgbClr val="66FF99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Solid Waste Managers</a:t>
            </a:r>
          </a:p>
          <a:p>
            <a:pPr algn="ctr"/>
            <a:endParaRPr lang="en-US" sz="12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Recycling Committee</a:t>
            </a:r>
            <a:endParaRPr lang="en-US" sz="1200" b="1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rot="10800000" flipH="1">
            <a:off x="5334001" y="3505200"/>
            <a:ext cx="160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33400" y="3200400"/>
            <a:ext cx="1600200" cy="609600"/>
          </a:xfrm>
          <a:prstGeom prst="rect">
            <a:avLst/>
          </a:prstGeom>
          <a:solidFill>
            <a:srgbClr val="66FF99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Regional Energy 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Outreach &amp; Education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Work Group</a:t>
            </a:r>
            <a:endParaRPr lang="en-US" sz="1200" b="1" dirty="0">
              <a:solidFill>
                <a:schemeClr val="bg1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505200" y="5791200"/>
            <a:ext cx="190500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505200" y="4800600"/>
            <a:ext cx="198120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733800" y="3200400"/>
            <a:ext cx="1600200" cy="609600"/>
          </a:xfrm>
          <a:prstGeom prst="rect">
            <a:avLst/>
          </a:prstGeom>
          <a:solidFill>
            <a:srgbClr val="66FF99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Energy Advisory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Committee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04800" y="4724400"/>
            <a:ext cx="3200400" cy="20574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u="sng" dirty="0" smtClean="0"/>
          </a:p>
          <a:p>
            <a:pPr algn="ctr"/>
            <a:endParaRPr lang="en-US" sz="1600" b="1" u="sng" dirty="0" smtClean="0"/>
          </a:p>
          <a:p>
            <a:pPr algn="ctr"/>
            <a:endParaRPr lang="en-US" sz="1600" b="1" u="sng" dirty="0" smtClean="0"/>
          </a:p>
          <a:p>
            <a:pPr algn="ctr"/>
            <a:r>
              <a:rPr lang="en-US" sz="2400" b="1" u="sng" dirty="0" smtClean="0"/>
              <a:t>Affiliated</a:t>
            </a:r>
          </a:p>
          <a:p>
            <a:pPr algn="ctr"/>
            <a:endParaRPr lang="en-US" sz="1600" b="1" u="sng" dirty="0" smtClean="0"/>
          </a:p>
          <a:p>
            <a:pPr algn="ctr"/>
            <a:r>
              <a:rPr lang="en-US" sz="1200" b="1" dirty="0" smtClean="0"/>
              <a:t>Alternative Fuels /Clean Cities Partnership</a:t>
            </a:r>
          </a:p>
          <a:p>
            <a:pPr algn="ctr"/>
            <a:r>
              <a:rPr lang="en-US" sz="1600" dirty="0" smtClean="0"/>
              <a:t>Clean Air Partners</a:t>
            </a:r>
          </a:p>
          <a:p>
            <a:pPr algn="ctr"/>
            <a:r>
              <a:rPr lang="en-US" sz="1600" dirty="0" smtClean="0"/>
              <a:t>Commuter Connections</a:t>
            </a:r>
          </a:p>
          <a:p>
            <a:pPr algn="ctr"/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endParaRPr lang="en-US" sz="1600" dirty="0"/>
          </a:p>
        </p:txBody>
      </p:sp>
      <p:sp>
        <p:nvSpPr>
          <p:cNvPr id="39" name="Rectangle 38"/>
          <p:cNvSpPr/>
          <p:nvPr/>
        </p:nvSpPr>
        <p:spPr>
          <a:xfrm>
            <a:off x="5410200" y="4724400"/>
            <a:ext cx="3276600" cy="2057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u="sng" dirty="0" smtClean="0"/>
          </a:p>
          <a:p>
            <a:pPr algn="ctr"/>
            <a:endParaRPr lang="en-US" sz="1200" b="1" u="sng" dirty="0" smtClean="0"/>
          </a:p>
          <a:p>
            <a:pPr algn="ctr"/>
            <a:endParaRPr lang="en-US" sz="1200" b="1" u="sng" dirty="0" smtClean="0"/>
          </a:p>
          <a:p>
            <a:pPr algn="ctr"/>
            <a:endParaRPr lang="en-US" sz="1200" b="1" u="sng" dirty="0" smtClean="0"/>
          </a:p>
          <a:p>
            <a:pPr algn="ctr"/>
            <a:endParaRPr lang="en-US" sz="2400" b="1" u="sng" dirty="0" smtClean="0"/>
          </a:p>
          <a:p>
            <a:pPr algn="ctr"/>
            <a:r>
              <a:rPr lang="en-US" sz="2400" b="1" u="sng" dirty="0" smtClean="0"/>
              <a:t>Supporting</a:t>
            </a:r>
          </a:p>
          <a:p>
            <a:pPr algn="ctr"/>
            <a:endParaRPr lang="en-US" sz="1200" b="1" u="sng" dirty="0" smtClean="0"/>
          </a:p>
          <a:p>
            <a:pPr algn="ctr"/>
            <a:r>
              <a:rPr lang="en-US" sz="1400" dirty="0" smtClean="0"/>
              <a:t>MWAQC Technical Advisory Committee</a:t>
            </a:r>
          </a:p>
          <a:p>
            <a:pPr algn="ctr"/>
            <a:r>
              <a:rPr lang="en-US" sz="1400" dirty="0" smtClean="0"/>
              <a:t>Water Resources Technical Committee</a:t>
            </a:r>
          </a:p>
          <a:p>
            <a:pPr algn="ctr"/>
            <a:r>
              <a:rPr lang="en-US" sz="1400" dirty="0" smtClean="0"/>
              <a:t>TPB Technical Committee</a:t>
            </a:r>
          </a:p>
          <a:p>
            <a:pPr algn="ctr"/>
            <a:r>
              <a:rPr lang="en-US" sz="1400" dirty="0" smtClean="0"/>
              <a:t>Planning Directors Technical Advisory Committee</a:t>
            </a:r>
          </a:p>
          <a:p>
            <a:pPr algn="ctr"/>
            <a:r>
              <a:rPr lang="en-US" sz="1400" dirty="0" smtClean="0"/>
              <a:t>Emergency Managers Committee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AF0D1-600C-4F0D-ACE3-49643E4C068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477</Words>
  <Application>Microsoft Office PowerPoint</Application>
  <PresentationFormat>On-screen Show (4:3)</PresentationFormat>
  <Paragraphs>140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COG Climate, Energy and Environment Policy Committee Overview of Committee Bylaws and COG Committee Structure</vt:lpstr>
      <vt:lpstr>COG Committee Structure</vt:lpstr>
      <vt:lpstr>CEEPC Mission</vt:lpstr>
      <vt:lpstr>CEEPC Membership</vt:lpstr>
      <vt:lpstr>CEEPC Voting</vt:lpstr>
      <vt:lpstr>COG Climate, Energy and Environment Policy Committee  Technical Committee Structure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 Climate, Energy and Environment Policy Committee Review of Committee Bylaws</dc:title>
  <dc:creator>OTPS - Administrator</dc:creator>
  <cp:lastModifiedBy>Stuart Freudberg</cp:lastModifiedBy>
  <cp:revision>39</cp:revision>
  <dcterms:created xsi:type="dcterms:W3CDTF">2009-07-15T20:38:18Z</dcterms:created>
  <dcterms:modified xsi:type="dcterms:W3CDTF">2009-09-14T22:57:40Z</dcterms:modified>
</cp:coreProperties>
</file>