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70" r:id="rId3"/>
    <p:sldId id="272" r:id="rId4"/>
    <p:sldId id="310" r:id="rId5"/>
    <p:sldId id="313" r:id="rId6"/>
    <p:sldId id="311" r:id="rId7"/>
    <p:sldId id="300" r:id="rId8"/>
    <p:sldId id="312" r:id="rId9"/>
    <p:sldId id="314" r:id="rId10"/>
    <p:sldId id="301" r:id="rId11"/>
    <p:sldId id="307" r:id="rId12"/>
    <p:sldId id="315" r:id="rId13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DDCC"/>
    <a:srgbClr val="CCB997"/>
    <a:srgbClr val="4248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2917" autoAdjust="0"/>
    <p:restoredTop sz="86359" autoAdjust="0"/>
  </p:normalViewPr>
  <p:slideViewPr>
    <p:cSldViewPr>
      <p:cViewPr varScale="1">
        <p:scale>
          <a:sx n="110" d="100"/>
          <a:sy n="110" d="100"/>
        </p:scale>
        <p:origin x="-164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58" y="2889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2" d="100"/>
          <a:sy n="92" d="100"/>
        </p:scale>
        <p:origin x="-3600" y="-102"/>
      </p:cViewPr>
      <p:guideLst>
        <p:guide orient="horz" pos="3024"/>
        <p:guide pos="2305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69920" cy="480060"/>
          </a:xfrm>
          <a:prstGeom prst="rect">
            <a:avLst/>
          </a:prstGeom>
        </p:spPr>
        <p:txBody>
          <a:bodyPr vert="horz" lIns="96622" tIns="48313" rIns="96622" bIns="48313" rtlCol="0"/>
          <a:lstStyle>
            <a:lvl1pPr algn="l">
              <a:defRPr sz="1200"/>
            </a:lvl1pPr>
          </a:lstStyle>
          <a:p>
            <a:r>
              <a:rPr lang="en-US" sz="1100" dirty="0" smtClean="0"/>
              <a:t>Transportation Planning Board</a:t>
            </a:r>
          </a:p>
          <a:p>
            <a:r>
              <a:rPr lang="en-US" sz="1100" dirty="0" smtClean="0"/>
              <a:t>May 21, 2014</a:t>
            </a:r>
            <a:endParaRPr lang="en-US" sz="11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22" tIns="48313" rIns="96622" bIns="48313" rtlCol="0"/>
          <a:lstStyle>
            <a:lvl1pPr algn="r">
              <a:defRPr sz="1200"/>
            </a:lvl1pPr>
          </a:lstStyle>
          <a:p>
            <a:r>
              <a:rPr lang="en-US" sz="1100" dirty="0"/>
              <a:t>Item </a:t>
            </a:r>
            <a:r>
              <a:rPr lang="en-US" sz="1100" dirty="0" smtClean="0"/>
              <a:t>8</a:t>
            </a:r>
            <a:endParaRPr lang="en-US" sz="11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119473"/>
            <a:ext cx="3169920" cy="480060"/>
          </a:xfrm>
          <a:prstGeom prst="rect">
            <a:avLst/>
          </a:prstGeom>
        </p:spPr>
        <p:txBody>
          <a:bodyPr vert="horz" lIns="96622" tIns="48313" rIns="96622" bIns="4831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3"/>
            <a:ext cx="3169920" cy="480060"/>
          </a:xfrm>
          <a:prstGeom prst="rect">
            <a:avLst/>
          </a:prstGeom>
        </p:spPr>
        <p:txBody>
          <a:bodyPr vert="horz" lIns="96622" tIns="48313" rIns="96622" bIns="48313" rtlCol="0" anchor="b"/>
          <a:lstStyle>
            <a:lvl1pPr algn="r">
              <a:defRPr sz="1200"/>
            </a:lvl1pPr>
          </a:lstStyle>
          <a:p>
            <a:fld id="{108A1C50-5014-457D-89AA-F87664952D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247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69920" cy="480060"/>
          </a:xfrm>
          <a:prstGeom prst="rect">
            <a:avLst/>
          </a:prstGeom>
        </p:spPr>
        <p:txBody>
          <a:bodyPr vert="horz" lIns="96622" tIns="48313" rIns="96622" bIns="4831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22" tIns="48313" rIns="96622" bIns="48313" rtlCol="0"/>
          <a:lstStyle>
            <a:lvl1pPr algn="r">
              <a:defRPr sz="1200"/>
            </a:lvl1pPr>
          </a:lstStyle>
          <a:p>
            <a:r>
              <a:rPr lang="en-US" dirty="0" smtClean="0"/>
              <a:t>Item 7</a:t>
            </a:r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2188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22" tIns="48313" rIns="96622" bIns="4831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</p:spPr>
        <p:txBody>
          <a:bodyPr vert="horz" lIns="96622" tIns="48313" rIns="96622" bIns="4831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119473"/>
            <a:ext cx="3169920" cy="480060"/>
          </a:xfrm>
          <a:prstGeom prst="rect">
            <a:avLst/>
          </a:prstGeom>
        </p:spPr>
        <p:txBody>
          <a:bodyPr vert="horz" lIns="96622" tIns="48313" rIns="96622" bIns="4831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3"/>
            <a:ext cx="3169920" cy="480060"/>
          </a:xfrm>
          <a:prstGeom prst="rect">
            <a:avLst/>
          </a:prstGeom>
        </p:spPr>
        <p:txBody>
          <a:bodyPr vert="horz" lIns="96622" tIns="48313" rIns="96622" bIns="48313" rtlCol="0" anchor="b"/>
          <a:lstStyle>
            <a:lvl1pPr algn="r">
              <a:defRPr sz="1200"/>
            </a:lvl1pPr>
          </a:lstStyle>
          <a:p>
            <a:fld id="{0B18D719-AEC9-458A-B1F9-EE4C06CFEC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487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8D719-AEC9-458A-B1F9-EE4C06CFEC1E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131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5D060-BF8B-4B63-9DBE-73DA76F3D6F7}" type="datetime1">
              <a:rPr lang="en-US" smtClean="0"/>
              <a:t>5/20/2014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0102D-022A-41A4-8AB0-D8BC66C3FD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7A209-6B0C-40F9-8D19-F69F9CA363D0}" type="datetime1">
              <a:rPr lang="en-US" smtClean="0"/>
              <a:t>5/20/2014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0102D-022A-41A4-8AB0-D8BC66C3FD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51F69-A540-4D3E-8F43-28B01E9018DF}" type="datetime1">
              <a:rPr lang="en-US" smtClean="0"/>
              <a:t>5/20/2014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0102D-022A-41A4-8AB0-D8BC66C3FD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67A24-AFFC-48BD-B5E3-1C0AEE3D9B91}" type="datetime1">
              <a:rPr lang="en-US" smtClean="0"/>
              <a:t>5/20/2014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0102D-022A-41A4-8AB0-D8BC66C3FD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6C569-DF3D-46BE-880D-6E5C218EAB70}" type="datetime1">
              <a:rPr lang="en-US" smtClean="0"/>
              <a:t>5/20/2014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0102D-022A-41A4-8AB0-D8BC66C3FD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86428-A892-4D21-876E-70F83BE9A674}" type="datetime1">
              <a:rPr lang="en-US" smtClean="0"/>
              <a:t>5/20/2014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0102D-022A-41A4-8AB0-D8BC66C3FD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7203C-5249-4AEE-9825-FEDFBE4581A0}" type="datetime1">
              <a:rPr lang="en-US" smtClean="0"/>
              <a:t>5/20/2014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0102D-022A-41A4-8AB0-D8BC66C3FD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6E3DF-0FD8-4752-8AE6-230B71DF6912}" type="datetime1">
              <a:rPr lang="en-US" smtClean="0"/>
              <a:t>5/20/2014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0102D-022A-41A4-8AB0-D8BC66C3FD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1422-7F3C-48CA-A0F4-CE0AE26C9022}" type="datetime1">
              <a:rPr lang="en-US" smtClean="0"/>
              <a:t>5/20/2014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0102D-022A-41A4-8AB0-D8BC66C3FD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80C5B-6DA3-4708-8904-3CDE8A29165F}" type="datetime1">
              <a:rPr lang="en-US" smtClean="0"/>
              <a:t>5/20/2014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0102D-022A-41A4-8AB0-D8BC66C3FD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476A3-B88D-417E-8DD3-B690BB0BC664}" type="datetime1">
              <a:rPr lang="en-US" smtClean="0"/>
              <a:t>5/20/2014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0102D-022A-41A4-8AB0-D8BC66C3FD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E18A48-A8FA-4F53-B95F-B21CD62E9E14}" type="datetime1">
              <a:rPr lang="en-US" smtClean="0"/>
              <a:t>5/20/2014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80102D-022A-41A4-8AB0-D8BC66C3FD7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676400"/>
            <a:ext cx="9144000" cy="3047999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Transportation Alternatives Program</a:t>
            </a:r>
            <a:br>
              <a:rPr lang="en-US" sz="4000" b="1" dirty="0" smtClean="0"/>
            </a:br>
            <a:r>
              <a:rPr lang="en-US" sz="800" b="1" dirty="0" smtClean="0"/>
              <a:t> 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>FY 2015 Proposed Projects for </a:t>
            </a:r>
            <a:br>
              <a:rPr lang="en-US" sz="4000" b="1" dirty="0" smtClean="0"/>
            </a:br>
            <a:r>
              <a:rPr lang="en-US" sz="4000" b="1" dirty="0" smtClean="0"/>
              <a:t>Funding in Northern Virginia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648200"/>
            <a:ext cx="6400800" cy="20574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Transportation Planning Board</a:t>
            </a:r>
          </a:p>
          <a:p>
            <a:pPr>
              <a:spcBef>
                <a:spcPts val="0"/>
              </a:spcBef>
            </a:pPr>
            <a:r>
              <a:rPr lang="en-US" sz="2400" dirty="0" smtClean="0"/>
              <a:t>May 21, 2014</a:t>
            </a:r>
            <a:endParaRPr lang="en-US" sz="2400" dirty="0"/>
          </a:p>
          <a:p>
            <a:endParaRPr lang="en-US" sz="1200" dirty="0" smtClean="0"/>
          </a:p>
          <a:p>
            <a:r>
              <a:rPr lang="en-US" sz="2000" dirty="0" smtClean="0"/>
              <a:t>Sarah Crawford</a:t>
            </a:r>
          </a:p>
          <a:p>
            <a:pPr>
              <a:spcBef>
                <a:spcPts val="0"/>
              </a:spcBef>
            </a:pPr>
            <a:r>
              <a:rPr lang="en-US" sz="2000" dirty="0" smtClean="0"/>
              <a:t>Department of Transportation Planning</a:t>
            </a:r>
          </a:p>
        </p:txBody>
      </p:sp>
      <p:pic>
        <p:nvPicPr>
          <p:cNvPr id="5" name="Picture 4" descr="TA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4673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90600" y="6400800"/>
            <a:ext cx="815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CB997"/>
                </a:solidFill>
              </a:rPr>
              <a:t>              </a:t>
            </a:r>
            <a:r>
              <a:rPr lang="en-US" b="1" u="sng" dirty="0" smtClean="0">
                <a:solidFill>
                  <a:srgbClr val="42486C"/>
                </a:solidFill>
              </a:rPr>
              <a:t>Overview</a:t>
            </a:r>
            <a:r>
              <a:rPr lang="en-US" dirty="0" smtClean="0">
                <a:solidFill>
                  <a:srgbClr val="CCB997"/>
                </a:solidFill>
              </a:rPr>
              <a:t>                 Selection                  Projects                   Next Steps</a:t>
            </a:r>
            <a:endParaRPr lang="en-US" dirty="0">
              <a:solidFill>
                <a:srgbClr val="CCB997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8229600" cy="1143000"/>
          </a:xfrm>
        </p:spPr>
        <p:txBody>
          <a:bodyPr>
            <a:noAutofit/>
          </a:bodyPr>
          <a:lstStyle/>
          <a:p>
            <a:pPr>
              <a:spcBef>
                <a:spcPts val="90"/>
              </a:spcBef>
            </a:pPr>
            <a:r>
              <a:rPr lang="en-US" sz="3600" b="1" dirty="0" smtClean="0"/>
              <a:t>Transportation Alternatives (TA) Program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447800"/>
            <a:ext cx="7772400" cy="4800600"/>
          </a:xfrm>
        </p:spPr>
        <p:txBody>
          <a:bodyPr>
            <a:normAutofit/>
          </a:bodyPr>
          <a:lstStyle/>
          <a:p>
            <a:pPr marL="457200" lvl="0" indent="-274320"/>
            <a:r>
              <a:rPr lang="en-US" sz="2800" dirty="0"/>
              <a:t>A</a:t>
            </a:r>
            <a:r>
              <a:rPr lang="en-US" sz="2800" dirty="0" smtClean="0"/>
              <a:t> formula </a:t>
            </a:r>
            <a:r>
              <a:rPr lang="en-US" sz="2800" dirty="0"/>
              <a:t>program under </a:t>
            </a:r>
            <a:r>
              <a:rPr lang="en-US" sz="2800" dirty="0" smtClean="0"/>
              <a:t>MAP-21</a:t>
            </a:r>
          </a:p>
          <a:p>
            <a:pPr marL="457200" lvl="0" indent="-274320">
              <a:spcBef>
                <a:spcPts val="600"/>
              </a:spcBef>
            </a:pPr>
            <a:r>
              <a:rPr lang="en-US" sz="2800" dirty="0" smtClean="0"/>
              <a:t>Provides </a:t>
            </a:r>
            <a:r>
              <a:rPr lang="en-US" sz="2800" dirty="0"/>
              <a:t>funding to projects considered “alternatives” to traditional highway </a:t>
            </a:r>
            <a:r>
              <a:rPr lang="en-US" sz="2800" dirty="0" smtClean="0"/>
              <a:t>construction</a:t>
            </a:r>
            <a:endParaRPr lang="en-US" sz="2800" dirty="0"/>
          </a:p>
          <a:p>
            <a:pPr marL="457200" indent="-274320">
              <a:spcBef>
                <a:spcPts val="600"/>
              </a:spcBef>
            </a:pPr>
            <a:r>
              <a:rPr lang="en-US" sz="2800" dirty="0" smtClean="0"/>
              <a:t>Combines three former programs: </a:t>
            </a:r>
          </a:p>
          <a:p>
            <a:pPr lvl="1">
              <a:spcBef>
                <a:spcPts val="0"/>
              </a:spcBef>
            </a:pPr>
            <a:r>
              <a:rPr lang="en-US" sz="2400" dirty="0" smtClean="0"/>
              <a:t>Transportation Enhancements (TE) </a:t>
            </a:r>
          </a:p>
          <a:p>
            <a:pPr lvl="1">
              <a:spcBef>
                <a:spcPts val="0"/>
              </a:spcBef>
            </a:pPr>
            <a:r>
              <a:rPr lang="en-US" sz="2400" dirty="0" smtClean="0"/>
              <a:t>Safe Routes to School (SRTS) 	</a:t>
            </a:r>
          </a:p>
          <a:p>
            <a:pPr lvl="1">
              <a:spcBef>
                <a:spcPts val="0"/>
              </a:spcBef>
            </a:pPr>
            <a:r>
              <a:rPr lang="en-US" sz="2400" dirty="0" smtClean="0"/>
              <a:t>Recreational Trails (RTP) </a:t>
            </a:r>
          </a:p>
          <a:p>
            <a:pPr marL="457200" indent="-274320">
              <a:spcBef>
                <a:spcPts val="600"/>
              </a:spcBef>
            </a:pPr>
            <a:r>
              <a:rPr lang="en-US" sz="2800" dirty="0" smtClean="0"/>
              <a:t>Large MPOs will play a role in project selection for those program funds that are </a:t>
            </a:r>
            <a:r>
              <a:rPr lang="en-US" sz="2800" dirty="0" err="1" smtClean="0"/>
              <a:t>suballocated</a:t>
            </a:r>
            <a:r>
              <a:rPr lang="en-US" sz="2800" dirty="0" smtClean="0"/>
              <a:t> to large metropolitan regions.</a:t>
            </a:r>
          </a:p>
        </p:txBody>
      </p:sp>
      <p:grpSp>
        <p:nvGrpSpPr>
          <p:cNvPr id="6" name="Group 9"/>
          <p:cNvGrpSpPr/>
          <p:nvPr/>
        </p:nvGrpSpPr>
        <p:grpSpPr>
          <a:xfrm>
            <a:off x="0" y="0"/>
            <a:ext cx="914400" cy="6858000"/>
            <a:chOff x="0" y="0"/>
            <a:chExt cx="914400" cy="6858000"/>
          </a:xfrm>
        </p:grpSpPr>
        <p:pic>
          <p:nvPicPr>
            <p:cNvPr id="5" name="Picture 4" descr="TAP.jpg"/>
            <p:cNvPicPr>
              <a:picLocks noChangeAspect="1"/>
            </p:cNvPicPr>
            <p:nvPr/>
          </p:nvPicPr>
          <p:blipFill>
            <a:blip r:embed="rId2" cstate="print"/>
            <a:srcRect r="83954"/>
            <a:stretch>
              <a:fillRect/>
            </a:stretch>
          </p:blipFill>
          <p:spPr>
            <a:xfrm>
              <a:off x="0" y="5943600"/>
              <a:ext cx="914400" cy="914400"/>
            </a:xfrm>
            <a:prstGeom prst="rect">
              <a:avLst/>
            </a:prstGeom>
          </p:spPr>
        </p:pic>
        <p:pic>
          <p:nvPicPr>
            <p:cNvPr id="9" name="Picture 8" descr="TAP-pres.jpg"/>
            <p:cNvPicPr>
              <a:picLocks noChangeAspect="1"/>
            </p:cNvPicPr>
            <p:nvPr/>
          </p:nvPicPr>
          <p:blipFill>
            <a:blip r:embed="rId3" cstate="print"/>
            <a:srcRect l="13547"/>
            <a:stretch>
              <a:fillRect/>
            </a:stretch>
          </p:blipFill>
          <p:spPr>
            <a:xfrm rot="16200000">
              <a:off x="-2514600" y="2514600"/>
              <a:ext cx="5943600" cy="914400"/>
            </a:xfrm>
            <a:prstGeom prst="rect">
              <a:avLst/>
            </a:prstGeom>
          </p:spPr>
        </p:pic>
      </p:grp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858000" y="6416675"/>
            <a:ext cx="2133600" cy="365125"/>
          </a:xfrm>
        </p:spPr>
        <p:txBody>
          <a:bodyPr/>
          <a:lstStyle/>
          <a:p>
            <a:fld id="{AF80102D-022A-41A4-8AB0-D8BC66C3FD79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90600" y="6400800"/>
            <a:ext cx="815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CB997"/>
                </a:solidFill>
              </a:rPr>
              <a:t>              </a:t>
            </a:r>
            <a:r>
              <a:rPr lang="en-US" b="1" u="sng" dirty="0" smtClean="0">
                <a:solidFill>
                  <a:srgbClr val="42486C"/>
                </a:solidFill>
              </a:rPr>
              <a:t>Overview</a:t>
            </a:r>
            <a:r>
              <a:rPr lang="en-US" dirty="0" smtClean="0">
                <a:solidFill>
                  <a:srgbClr val="CCB997"/>
                </a:solidFill>
              </a:rPr>
              <a:t>                 Selection                  Projects                   Next Steps</a:t>
            </a:r>
            <a:endParaRPr lang="en-US" dirty="0">
              <a:solidFill>
                <a:srgbClr val="CCB997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772400" cy="11430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Opportunities for Our Region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524000"/>
            <a:ext cx="7772400" cy="48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Fund regional priorities and goals</a:t>
            </a:r>
          </a:p>
          <a:p>
            <a:pPr marL="457200" lvl="1" indent="-274320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 smtClean="0"/>
              <a:t>Promote transportation choices and options</a:t>
            </a:r>
          </a:p>
          <a:p>
            <a:pPr marL="457200" lvl="1" indent="-274320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 smtClean="0"/>
              <a:t>Promote regional activity centers</a:t>
            </a:r>
          </a:p>
          <a:p>
            <a:pPr>
              <a:buNone/>
            </a:pPr>
            <a:r>
              <a:rPr lang="en-US" dirty="0" smtClean="0"/>
              <a:t>Complement regional planning activities</a:t>
            </a:r>
          </a:p>
          <a:p>
            <a:pPr marL="457200" lvl="1" indent="-274320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/>
              <a:t>Transportation/Land-Use Connections (TLC) Program </a:t>
            </a:r>
          </a:p>
          <a:p>
            <a:pPr marL="457200" lvl="1" indent="-274320">
              <a:buFont typeface="Arial" pitchFamily="34" charset="0"/>
              <a:buChar char="•"/>
            </a:pPr>
            <a:r>
              <a:rPr lang="en-US" dirty="0" smtClean="0"/>
              <a:t>Regional Transportation Priorities Plan</a:t>
            </a:r>
          </a:p>
          <a:p>
            <a:pPr marL="457200" lvl="1" indent="-274320">
              <a:buFont typeface="Arial" pitchFamily="34" charset="0"/>
              <a:buChar char="•"/>
            </a:pPr>
            <a:r>
              <a:rPr lang="en-US" dirty="0" smtClean="0"/>
              <a:t>Region Forward</a:t>
            </a:r>
          </a:p>
        </p:txBody>
      </p:sp>
      <p:grpSp>
        <p:nvGrpSpPr>
          <p:cNvPr id="6" name="Group 9"/>
          <p:cNvGrpSpPr/>
          <p:nvPr/>
        </p:nvGrpSpPr>
        <p:grpSpPr>
          <a:xfrm>
            <a:off x="0" y="0"/>
            <a:ext cx="914400" cy="6858000"/>
            <a:chOff x="0" y="0"/>
            <a:chExt cx="914400" cy="6858000"/>
          </a:xfrm>
        </p:grpSpPr>
        <p:pic>
          <p:nvPicPr>
            <p:cNvPr id="5" name="Picture 4" descr="TAP.jpg"/>
            <p:cNvPicPr>
              <a:picLocks noChangeAspect="1"/>
            </p:cNvPicPr>
            <p:nvPr/>
          </p:nvPicPr>
          <p:blipFill>
            <a:blip r:embed="rId2" cstate="print"/>
            <a:srcRect r="83954"/>
            <a:stretch>
              <a:fillRect/>
            </a:stretch>
          </p:blipFill>
          <p:spPr>
            <a:xfrm>
              <a:off x="0" y="5943600"/>
              <a:ext cx="914400" cy="914400"/>
            </a:xfrm>
            <a:prstGeom prst="rect">
              <a:avLst/>
            </a:prstGeom>
          </p:spPr>
        </p:pic>
        <p:pic>
          <p:nvPicPr>
            <p:cNvPr id="9" name="Picture 8" descr="TAP-pres.jpg"/>
            <p:cNvPicPr>
              <a:picLocks noChangeAspect="1"/>
            </p:cNvPicPr>
            <p:nvPr/>
          </p:nvPicPr>
          <p:blipFill>
            <a:blip r:embed="rId3" cstate="print"/>
            <a:srcRect l="13547"/>
            <a:stretch>
              <a:fillRect/>
            </a:stretch>
          </p:blipFill>
          <p:spPr>
            <a:xfrm rot="16200000">
              <a:off x="-2514600" y="2514600"/>
              <a:ext cx="5943600" cy="914400"/>
            </a:xfrm>
            <a:prstGeom prst="rect">
              <a:avLst/>
            </a:prstGeom>
          </p:spPr>
        </p:pic>
      </p:grp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858000" y="6416675"/>
            <a:ext cx="2133600" cy="365125"/>
          </a:xfrm>
        </p:spPr>
        <p:txBody>
          <a:bodyPr/>
          <a:lstStyle/>
          <a:p>
            <a:fld id="{AF80102D-022A-41A4-8AB0-D8BC66C3FD79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772400" cy="11430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Regional Selection Criteria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447800"/>
            <a:ext cx="7772400" cy="5105400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dirty="0" smtClean="0"/>
              <a:t>Projects should strive to meet as many criteria as possible:</a:t>
            </a:r>
          </a:p>
          <a:p>
            <a:pPr marL="457200" indent="-274320">
              <a:lnSpc>
                <a:spcPct val="80000"/>
              </a:lnSpc>
              <a:spcBef>
                <a:spcPts val="700"/>
              </a:spcBef>
            </a:pPr>
            <a:r>
              <a:rPr lang="en-US" sz="2400" dirty="0" smtClean="0"/>
              <a:t>Support a broad range of transportation choices within the region that maximize mobility</a:t>
            </a:r>
            <a:r>
              <a:rPr lang="en-US" sz="2400" dirty="0"/>
              <a:t> </a:t>
            </a:r>
            <a:r>
              <a:rPr lang="en-US" sz="2400" dirty="0" smtClean="0"/>
              <a:t>and transportation options </a:t>
            </a:r>
            <a:r>
              <a:rPr lang="en-US" sz="2400" dirty="0"/>
              <a:t>for </a:t>
            </a:r>
            <a:r>
              <a:rPr lang="en-US" sz="2400" dirty="0" smtClean="0"/>
              <a:t>non-drivers</a:t>
            </a:r>
          </a:p>
          <a:p>
            <a:pPr marL="457200" indent="-274320">
              <a:lnSpc>
                <a:spcPct val="80000"/>
              </a:lnSpc>
              <a:spcBef>
                <a:spcPts val="700"/>
              </a:spcBef>
            </a:pPr>
            <a:r>
              <a:rPr lang="en-US" sz="2400" dirty="0" smtClean="0"/>
              <a:t>Improve access </a:t>
            </a:r>
            <a:r>
              <a:rPr lang="en-US" sz="2400" dirty="0"/>
              <a:t>within and between Regional Activity </a:t>
            </a:r>
            <a:r>
              <a:rPr lang="en-US" sz="2400" dirty="0" smtClean="0"/>
              <a:t>Centers</a:t>
            </a:r>
          </a:p>
          <a:p>
            <a:pPr marL="457200" indent="-274320">
              <a:lnSpc>
                <a:spcPct val="80000"/>
              </a:lnSpc>
              <a:spcBef>
                <a:spcPts val="700"/>
              </a:spcBef>
            </a:pPr>
            <a:r>
              <a:rPr lang="en-US" sz="2400" dirty="0"/>
              <a:t>Collaboration and </a:t>
            </a:r>
            <a:r>
              <a:rPr lang="en-US" sz="2400" dirty="0" smtClean="0"/>
              <a:t>public involvement</a:t>
            </a:r>
            <a:endParaRPr lang="en-US" sz="2400" dirty="0"/>
          </a:p>
          <a:p>
            <a:pPr marL="457200" indent="-274320">
              <a:lnSpc>
                <a:spcPct val="80000"/>
              </a:lnSpc>
              <a:spcBef>
                <a:spcPts val="700"/>
              </a:spcBef>
            </a:pPr>
            <a:r>
              <a:rPr lang="en-US" sz="2400" dirty="0"/>
              <a:t>ADA </a:t>
            </a:r>
            <a:r>
              <a:rPr lang="en-US" sz="2400" dirty="0" smtClean="0"/>
              <a:t>accessibility </a:t>
            </a:r>
            <a:r>
              <a:rPr lang="en-US" sz="2400" dirty="0"/>
              <a:t>and </a:t>
            </a:r>
            <a:r>
              <a:rPr lang="en-US" sz="2400" dirty="0" smtClean="0"/>
              <a:t>disadvantaged communities</a:t>
            </a:r>
            <a:endParaRPr lang="en-US" sz="2400" dirty="0"/>
          </a:p>
          <a:p>
            <a:pPr marL="457200" indent="-274320">
              <a:lnSpc>
                <a:spcPct val="80000"/>
              </a:lnSpc>
              <a:spcBef>
                <a:spcPts val="700"/>
              </a:spcBef>
            </a:pPr>
            <a:r>
              <a:rPr lang="en-US" sz="2400" dirty="0"/>
              <a:t>Safe Routes to </a:t>
            </a:r>
            <a:r>
              <a:rPr lang="en-US" sz="2400" dirty="0" smtClean="0"/>
              <a:t>School</a:t>
            </a:r>
          </a:p>
          <a:p>
            <a:pPr marL="457200" indent="-274320">
              <a:lnSpc>
                <a:spcPct val="80000"/>
              </a:lnSpc>
              <a:spcBef>
                <a:spcPts val="700"/>
              </a:spcBef>
            </a:pPr>
            <a:r>
              <a:rPr lang="en-US" sz="2400" dirty="0"/>
              <a:t>Environmental mitigation, historic preservation, and other eligible </a:t>
            </a:r>
            <a:r>
              <a:rPr lang="en-US" sz="2400" dirty="0" smtClean="0"/>
              <a:t>activities</a:t>
            </a:r>
          </a:p>
          <a:p>
            <a:pPr marL="457200" indent="-274320">
              <a:lnSpc>
                <a:spcPct val="80000"/>
              </a:lnSpc>
              <a:spcBef>
                <a:spcPts val="700"/>
              </a:spcBef>
            </a:pPr>
            <a:r>
              <a:rPr lang="en-US" sz="2400" dirty="0" smtClean="0"/>
              <a:t>Match funding; innovation</a:t>
            </a:r>
          </a:p>
        </p:txBody>
      </p:sp>
      <p:grpSp>
        <p:nvGrpSpPr>
          <p:cNvPr id="4" name="Group 9"/>
          <p:cNvGrpSpPr/>
          <p:nvPr/>
        </p:nvGrpSpPr>
        <p:grpSpPr>
          <a:xfrm>
            <a:off x="0" y="0"/>
            <a:ext cx="914400" cy="6858000"/>
            <a:chOff x="0" y="0"/>
            <a:chExt cx="914400" cy="6858000"/>
          </a:xfrm>
        </p:grpSpPr>
        <p:pic>
          <p:nvPicPr>
            <p:cNvPr id="5" name="Picture 4" descr="TAP.jpg"/>
            <p:cNvPicPr>
              <a:picLocks noChangeAspect="1"/>
            </p:cNvPicPr>
            <p:nvPr/>
          </p:nvPicPr>
          <p:blipFill>
            <a:blip r:embed="rId2" cstate="print"/>
            <a:srcRect r="83954"/>
            <a:stretch>
              <a:fillRect/>
            </a:stretch>
          </p:blipFill>
          <p:spPr>
            <a:xfrm>
              <a:off x="0" y="5943600"/>
              <a:ext cx="914400" cy="914400"/>
            </a:xfrm>
            <a:prstGeom prst="rect">
              <a:avLst/>
            </a:prstGeom>
          </p:spPr>
        </p:pic>
        <p:pic>
          <p:nvPicPr>
            <p:cNvPr id="9" name="Picture 8" descr="TAP-pres.jpg"/>
            <p:cNvPicPr>
              <a:picLocks noChangeAspect="1"/>
            </p:cNvPicPr>
            <p:nvPr/>
          </p:nvPicPr>
          <p:blipFill>
            <a:blip r:embed="rId3" cstate="print"/>
            <a:srcRect l="13547"/>
            <a:stretch>
              <a:fillRect/>
            </a:stretch>
          </p:blipFill>
          <p:spPr>
            <a:xfrm rot="16200000">
              <a:off x="-2514600" y="2514600"/>
              <a:ext cx="5943600" cy="914400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990600" y="6400800"/>
            <a:ext cx="815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CB997"/>
                </a:solidFill>
              </a:rPr>
              <a:t>              Overview                 </a:t>
            </a:r>
            <a:r>
              <a:rPr lang="en-US" b="1" u="sng" dirty="0" smtClean="0">
                <a:solidFill>
                  <a:srgbClr val="42486C"/>
                </a:solidFill>
              </a:rPr>
              <a:t>Selection</a:t>
            </a:r>
            <a:r>
              <a:rPr lang="en-US" dirty="0" smtClean="0">
                <a:solidFill>
                  <a:srgbClr val="CCB997"/>
                </a:solidFill>
              </a:rPr>
              <a:t>                  Projects                   Next Steps</a:t>
            </a:r>
            <a:endParaRPr lang="en-US" dirty="0">
              <a:solidFill>
                <a:srgbClr val="CCB997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858000" y="6416675"/>
            <a:ext cx="2133600" cy="365125"/>
          </a:xfrm>
        </p:spPr>
        <p:txBody>
          <a:bodyPr/>
          <a:lstStyle/>
          <a:p>
            <a:fld id="{AF80102D-022A-41A4-8AB0-D8BC66C3FD79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86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772400" cy="11430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Regional Project Selection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447800"/>
            <a:ext cx="7848600" cy="502920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dirty="0" smtClean="0"/>
              <a:t>As outlined in the federal guidance, the TPB conducted a competitive process and selected projects in consultation with Virginia: </a:t>
            </a:r>
          </a:p>
          <a:p>
            <a:pPr marL="457200" indent="-274320">
              <a:lnSpc>
                <a:spcPct val="90000"/>
              </a:lnSpc>
              <a:spcBef>
                <a:spcPts val="1400"/>
              </a:spcBef>
            </a:pPr>
            <a:r>
              <a:rPr lang="en-US" sz="2800" dirty="0" smtClean="0"/>
              <a:t>VDOT reviewed the projects for readiness and eligibility, and provided feedback to TPB staff</a:t>
            </a:r>
          </a:p>
          <a:p>
            <a:pPr marL="457200" indent="-274320">
              <a:lnSpc>
                <a:spcPct val="90000"/>
              </a:lnSpc>
              <a:spcBef>
                <a:spcPts val="700"/>
              </a:spcBef>
            </a:pPr>
            <a:r>
              <a:rPr lang="en-US" sz="2800" dirty="0" smtClean="0"/>
              <a:t>The Northern Virginia District CTB member allocated $1 million and At-Large CTB members allocated $750,000 towards projects in Northern Virginia</a:t>
            </a:r>
          </a:p>
          <a:p>
            <a:pPr marL="457200" indent="-274320">
              <a:lnSpc>
                <a:spcPct val="90000"/>
              </a:lnSpc>
              <a:spcBef>
                <a:spcPts val="700"/>
              </a:spcBef>
            </a:pPr>
            <a:r>
              <a:rPr lang="en-US" sz="2800" dirty="0" smtClean="0"/>
              <a:t>The regional TA Program Technical Review Committee, chaired by Julia Koster, met to review ten remaining applications</a:t>
            </a:r>
          </a:p>
        </p:txBody>
      </p:sp>
      <p:grpSp>
        <p:nvGrpSpPr>
          <p:cNvPr id="4" name="Group 9"/>
          <p:cNvGrpSpPr/>
          <p:nvPr/>
        </p:nvGrpSpPr>
        <p:grpSpPr>
          <a:xfrm>
            <a:off x="0" y="0"/>
            <a:ext cx="914400" cy="6858000"/>
            <a:chOff x="0" y="0"/>
            <a:chExt cx="914400" cy="6858000"/>
          </a:xfrm>
        </p:grpSpPr>
        <p:pic>
          <p:nvPicPr>
            <p:cNvPr id="5" name="Picture 4" descr="TAP.jpg"/>
            <p:cNvPicPr>
              <a:picLocks noChangeAspect="1"/>
            </p:cNvPicPr>
            <p:nvPr/>
          </p:nvPicPr>
          <p:blipFill>
            <a:blip r:embed="rId2" cstate="print"/>
            <a:srcRect r="83954"/>
            <a:stretch>
              <a:fillRect/>
            </a:stretch>
          </p:blipFill>
          <p:spPr>
            <a:xfrm>
              <a:off x="0" y="5943600"/>
              <a:ext cx="914400" cy="914400"/>
            </a:xfrm>
            <a:prstGeom prst="rect">
              <a:avLst/>
            </a:prstGeom>
          </p:spPr>
        </p:pic>
        <p:pic>
          <p:nvPicPr>
            <p:cNvPr id="9" name="Picture 8" descr="TAP-pres.jpg"/>
            <p:cNvPicPr>
              <a:picLocks noChangeAspect="1"/>
            </p:cNvPicPr>
            <p:nvPr/>
          </p:nvPicPr>
          <p:blipFill>
            <a:blip r:embed="rId3" cstate="print"/>
            <a:srcRect l="13547"/>
            <a:stretch>
              <a:fillRect/>
            </a:stretch>
          </p:blipFill>
          <p:spPr>
            <a:xfrm rot="16200000">
              <a:off x="-2514600" y="2514600"/>
              <a:ext cx="5943600" cy="914400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990600" y="6400800"/>
            <a:ext cx="815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CB997"/>
                </a:solidFill>
              </a:rPr>
              <a:t>              Overview                 </a:t>
            </a:r>
            <a:r>
              <a:rPr lang="en-US" b="1" u="sng" dirty="0" smtClean="0">
                <a:solidFill>
                  <a:srgbClr val="42486C"/>
                </a:solidFill>
              </a:rPr>
              <a:t>Selection</a:t>
            </a:r>
            <a:r>
              <a:rPr lang="en-US" dirty="0" smtClean="0">
                <a:solidFill>
                  <a:srgbClr val="CCB997"/>
                </a:solidFill>
              </a:rPr>
              <a:t>                  Projects                   Next Steps</a:t>
            </a:r>
            <a:endParaRPr lang="en-US" dirty="0">
              <a:solidFill>
                <a:srgbClr val="CCB997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6858000" y="6416675"/>
            <a:ext cx="2133600" cy="365125"/>
          </a:xfrm>
        </p:spPr>
        <p:txBody>
          <a:bodyPr/>
          <a:lstStyle/>
          <a:p>
            <a:fld id="{AF80102D-022A-41A4-8AB0-D8BC66C3FD79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871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Northern Virginia Solicitation and Funding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371600"/>
            <a:ext cx="7772400" cy="480060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10000"/>
              </a:lnSpc>
              <a:spcBef>
                <a:spcPts val="800"/>
              </a:spcBef>
            </a:pPr>
            <a:r>
              <a:rPr lang="en-US" sz="3500" dirty="0" smtClean="0"/>
              <a:t>VDOT’s FY 2015 solicitation ran from August 1 to November 1, 2013</a:t>
            </a:r>
          </a:p>
          <a:p>
            <a:pPr>
              <a:lnSpc>
                <a:spcPct val="110000"/>
              </a:lnSpc>
              <a:spcBef>
                <a:spcPts val="800"/>
              </a:spcBef>
            </a:pPr>
            <a:r>
              <a:rPr lang="en-US" sz="3500" dirty="0" smtClean="0"/>
              <a:t>MPO sub-allocation for Northern Virginia:</a:t>
            </a:r>
          </a:p>
          <a:p>
            <a:pPr marL="857250" lvl="2" indent="-274320">
              <a:lnSpc>
                <a:spcPct val="110000"/>
              </a:lnSpc>
            </a:pPr>
            <a:r>
              <a:rPr lang="en-US" sz="2900" dirty="0" smtClean="0"/>
              <a:t>FY 2014 carryover: </a:t>
            </a:r>
            <a:r>
              <a:rPr lang="en-US" sz="2900" b="1" dirty="0" smtClean="0"/>
              <a:t>$388,078</a:t>
            </a:r>
            <a:endParaRPr lang="en-US" sz="2900" dirty="0" smtClean="0"/>
          </a:p>
          <a:p>
            <a:pPr marL="857250" lvl="2" indent="-274320">
              <a:lnSpc>
                <a:spcPct val="110000"/>
              </a:lnSpc>
            </a:pPr>
            <a:r>
              <a:rPr lang="en-US" sz="2900" dirty="0" smtClean="0"/>
              <a:t>FY 2015 sub-allocation: </a:t>
            </a:r>
            <a:r>
              <a:rPr lang="en-US" sz="2900" b="1" dirty="0" smtClean="0"/>
              <a:t>$2,551,269</a:t>
            </a:r>
          </a:p>
          <a:p>
            <a:pPr marL="857250" lvl="2" indent="-274320">
              <a:lnSpc>
                <a:spcPct val="110000"/>
              </a:lnSpc>
            </a:pPr>
            <a:r>
              <a:rPr lang="en-US" sz="2900" dirty="0" smtClean="0"/>
              <a:t>Total MPO funding for FY 2015: </a:t>
            </a:r>
            <a:r>
              <a:rPr lang="en-US" sz="2900" b="1" dirty="0" smtClean="0"/>
              <a:t>$2,939,347</a:t>
            </a:r>
          </a:p>
          <a:p>
            <a:pPr marL="347472" lvl="1" indent="-347472">
              <a:lnSpc>
                <a:spcPct val="110000"/>
              </a:lnSpc>
              <a:spcBef>
                <a:spcPts val="800"/>
              </a:spcBef>
              <a:buFont typeface="Arial" pitchFamily="34" charset="0"/>
              <a:buChar char="•"/>
            </a:pPr>
            <a:r>
              <a:rPr lang="en-US" sz="3500" dirty="0" smtClean="0"/>
              <a:t>Northern Virginia CTB Member allocation of statewide FY 2015 funding: </a:t>
            </a:r>
            <a:r>
              <a:rPr lang="en-US" sz="3500" b="1" dirty="0" smtClean="0"/>
              <a:t>$1 million</a:t>
            </a:r>
          </a:p>
          <a:p>
            <a:pPr marL="347472" lvl="1" indent="-347472">
              <a:lnSpc>
                <a:spcPct val="110000"/>
              </a:lnSpc>
              <a:spcBef>
                <a:spcPts val="800"/>
              </a:spcBef>
              <a:buFont typeface="Arial" pitchFamily="34" charset="0"/>
              <a:buChar char="•"/>
            </a:pPr>
            <a:r>
              <a:rPr lang="en-US" sz="3500" dirty="0" smtClean="0"/>
              <a:t>Additional FY 2015 funding provided by At-Large CTB members: </a:t>
            </a:r>
            <a:r>
              <a:rPr lang="en-US" sz="3500" b="1" dirty="0" smtClean="0"/>
              <a:t>$752,185</a:t>
            </a:r>
          </a:p>
          <a:p>
            <a:pPr marL="0" lvl="1" indent="0">
              <a:lnSpc>
                <a:spcPct val="110000"/>
              </a:lnSpc>
              <a:spcBef>
                <a:spcPts val="1800"/>
              </a:spcBef>
              <a:buNone/>
            </a:pPr>
            <a:r>
              <a:rPr lang="en-US" sz="3000" b="1" dirty="0" smtClean="0"/>
              <a:t>Total funding for TA in Northern Virginia: $4,691,532</a:t>
            </a:r>
          </a:p>
          <a:p>
            <a:pPr marL="0" lvl="1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sz="3000" b="1" dirty="0" smtClean="0"/>
              <a:t>Total funding requests for Northern Virginia: $4,738,475</a:t>
            </a:r>
            <a:endParaRPr lang="en-US" dirty="0" smtClean="0"/>
          </a:p>
        </p:txBody>
      </p:sp>
      <p:grpSp>
        <p:nvGrpSpPr>
          <p:cNvPr id="4" name="Group 9"/>
          <p:cNvGrpSpPr/>
          <p:nvPr/>
        </p:nvGrpSpPr>
        <p:grpSpPr>
          <a:xfrm>
            <a:off x="0" y="0"/>
            <a:ext cx="914400" cy="6858000"/>
            <a:chOff x="0" y="0"/>
            <a:chExt cx="914400" cy="6858000"/>
          </a:xfrm>
        </p:grpSpPr>
        <p:pic>
          <p:nvPicPr>
            <p:cNvPr id="5" name="Picture 4" descr="TAP.jpg"/>
            <p:cNvPicPr>
              <a:picLocks noChangeAspect="1"/>
            </p:cNvPicPr>
            <p:nvPr/>
          </p:nvPicPr>
          <p:blipFill>
            <a:blip r:embed="rId2" cstate="print"/>
            <a:srcRect r="83954"/>
            <a:stretch>
              <a:fillRect/>
            </a:stretch>
          </p:blipFill>
          <p:spPr>
            <a:xfrm>
              <a:off x="0" y="5943600"/>
              <a:ext cx="914400" cy="914400"/>
            </a:xfrm>
            <a:prstGeom prst="rect">
              <a:avLst/>
            </a:prstGeom>
          </p:spPr>
        </p:pic>
        <p:pic>
          <p:nvPicPr>
            <p:cNvPr id="9" name="Picture 8" descr="TAP-pres.jpg"/>
            <p:cNvPicPr>
              <a:picLocks noChangeAspect="1"/>
            </p:cNvPicPr>
            <p:nvPr/>
          </p:nvPicPr>
          <p:blipFill>
            <a:blip r:embed="rId3" cstate="print"/>
            <a:srcRect l="13547"/>
            <a:stretch>
              <a:fillRect/>
            </a:stretch>
          </p:blipFill>
          <p:spPr>
            <a:xfrm rot="16200000">
              <a:off x="-2514600" y="2514600"/>
              <a:ext cx="5943600" cy="914400"/>
            </a:xfrm>
            <a:prstGeom prst="rect">
              <a:avLst/>
            </a:prstGeom>
          </p:spPr>
        </p:pic>
      </p:grp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6858000" y="6416675"/>
            <a:ext cx="2133600" cy="365125"/>
          </a:xfrm>
        </p:spPr>
        <p:txBody>
          <a:bodyPr/>
          <a:lstStyle/>
          <a:p>
            <a:fld id="{AF80102D-022A-41A4-8AB0-D8BC66C3FD79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990600" y="6400800"/>
            <a:ext cx="815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CB997"/>
                </a:solidFill>
              </a:rPr>
              <a:t>              Overview                 </a:t>
            </a:r>
            <a:r>
              <a:rPr lang="en-US" b="1" u="sng" dirty="0" smtClean="0">
                <a:solidFill>
                  <a:srgbClr val="42486C"/>
                </a:solidFill>
              </a:rPr>
              <a:t>Selection</a:t>
            </a:r>
            <a:r>
              <a:rPr lang="en-US" dirty="0" smtClean="0">
                <a:solidFill>
                  <a:srgbClr val="CCB997"/>
                </a:solidFill>
              </a:rPr>
              <a:t>                  Projects                   Next Steps</a:t>
            </a:r>
            <a:endParaRPr lang="en-US" dirty="0">
              <a:solidFill>
                <a:srgbClr val="CCB99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12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772400" cy="11430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Safe Routes to School (SRTS) Projects</a:t>
            </a:r>
            <a:endParaRPr lang="en-US" sz="3600" b="1" dirty="0"/>
          </a:p>
        </p:txBody>
      </p:sp>
      <p:grpSp>
        <p:nvGrpSpPr>
          <p:cNvPr id="4" name="Group 9"/>
          <p:cNvGrpSpPr/>
          <p:nvPr/>
        </p:nvGrpSpPr>
        <p:grpSpPr>
          <a:xfrm>
            <a:off x="0" y="0"/>
            <a:ext cx="914400" cy="6858000"/>
            <a:chOff x="0" y="0"/>
            <a:chExt cx="914400" cy="6858000"/>
          </a:xfrm>
        </p:grpSpPr>
        <p:pic>
          <p:nvPicPr>
            <p:cNvPr id="5" name="Picture 4" descr="TAP.jpg"/>
            <p:cNvPicPr>
              <a:picLocks noChangeAspect="1"/>
            </p:cNvPicPr>
            <p:nvPr/>
          </p:nvPicPr>
          <p:blipFill>
            <a:blip r:embed="rId2" cstate="print"/>
            <a:srcRect r="83954"/>
            <a:stretch>
              <a:fillRect/>
            </a:stretch>
          </p:blipFill>
          <p:spPr>
            <a:xfrm>
              <a:off x="0" y="5943600"/>
              <a:ext cx="914400" cy="914400"/>
            </a:xfrm>
            <a:prstGeom prst="rect">
              <a:avLst/>
            </a:prstGeom>
          </p:spPr>
        </p:pic>
        <p:pic>
          <p:nvPicPr>
            <p:cNvPr id="9" name="Picture 8" descr="TAP-pres.jpg"/>
            <p:cNvPicPr>
              <a:picLocks noChangeAspect="1"/>
            </p:cNvPicPr>
            <p:nvPr/>
          </p:nvPicPr>
          <p:blipFill>
            <a:blip r:embed="rId3" cstate="print"/>
            <a:srcRect l="13547"/>
            <a:stretch>
              <a:fillRect/>
            </a:stretch>
          </p:blipFill>
          <p:spPr>
            <a:xfrm rot="16200000">
              <a:off x="-2514600" y="2514600"/>
              <a:ext cx="5943600" cy="914400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990600" y="6400800"/>
            <a:ext cx="815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CB997"/>
                </a:solidFill>
              </a:rPr>
              <a:t>              Overview                 Selection                  </a:t>
            </a:r>
            <a:r>
              <a:rPr lang="en-US" b="1" u="sng" dirty="0" smtClean="0">
                <a:solidFill>
                  <a:srgbClr val="42486C"/>
                </a:solidFill>
              </a:rPr>
              <a:t>Projects</a:t>
            </a:r>
            <a:r>
              <a:rPr lang="en-US" dirty="0" smtClean="0">
                <a:solidFill>
                  <a:srgbClr val="CCB997"/>
                </a:solidFill>
              </a:rPr>
              <a:t>                   Next Steps</a:t>
            </a:r>
            <a:endParaRPr lang="en-US" dirty="0">
              <a:solidFill>
                <a:srgbClr val="CCB997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6858000" y="6416675"/>
            <a:ext cx="2133600" cy="365125"/>
          </a:xfrm>
        </p:spPr>
        <p:txBody>
          <a:bodyPr/>
          <a:lstStyle/>
          <a:p>
            <a:fld id="{AF80102D-022A-41A4-8AB0-D8BC66C3FD79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7333916"/>
              </p:ext>
            </p:extLst>
          </p:nvPr>
        </p:nvGraphicFramePr>
        <p:xfrm>
          <a:off x="1142999" y="1295400"/>
          <a:ext cx="7772401" cy="4343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2358"/>
                <a:gridCol w="2380443"/>
                <a:gridCol w="1143000"/>
                <a:gridCol w="1143000"/>
                <a:gridCol w="1676400"/>
                <a:gridCol w="228600"/>
                <a:gridCol w="228600"/>
              </a:tblGrid>
              <a:tr h="4572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  <a:latin typeface="+mn-lt"/>
                        </a:rPr>
                        <a:t>Applicant Jurisdiction</a:t>
                      </a:r>
                      <a:endParaRPr lang="en-US" sz="14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  <a:latin typeface="+mn-lt"/>
                        </a:rPr>
                        <a:t>Project</a:t>
                      </a:r>
                      <a:endParaRPr lang="en-US" sz="14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smtClean="0">
                          <a:effectLst/>
                          <a:latin typeface="+mn-lt"/>
                        </a:rPr>
                        <a:t>Federal Funding </a:t>
                      </a:r>
                      <a:r>
                        <a:rPr lang="en-US" sz="1400" b="1" u="none" strike="noStrike" dirty="0">
                          <a:effectLst/>
                          <a:latin typeface="+mn-lt"/>
                        </a:rPr>
                        <a:t>Request</a:t>
                      </a:r>
                      <a:endParaRPr lang="en-US" sz="14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D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smtClean="0">
                          <a:effectLst/>
                          <a:latin typeface="+mn-lt"/>
                        </a:rPr>
                        <a:t> TPB Funding </a:t>
                      </a:r>
                      <a:r>
                        <a:rPr lang="en-US" sz="1400" b="1" u="none" strike="noStrike" dirty="0">
                          <a:effectLst/>
                          <a:latin typeface="+mn-lt"/>
                        </a:rPr>
                        <a:t>Recommended</a:t>
                      </a:r>
                      <a:endParaRPr lang="en-US" sz="14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D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  <a:latin typeface="+mn-lt"/>
                        </a:rPr>
                        <a:t>Notes</a:t>
                      </a:r>
                      <a:endParaRPr lang="en-US" sz="14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 smtClean="0">
                          <a:effectLst/>
                          <a:latin typeface="+mn-lt"/>
                        </a:rPr>
                        <a:t>RAC</a:t>
                      </a:r>
                      <a:endParaRPr lang="en-US" sz="14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vert="vert27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 smtClean="0">
                          <a:effectLst/>
                          <a:latin typeface="+mn-lt"/>
                        </a:rPr>
                        <a:t>Rail</a:t>
                      </a:r>
                      <a:endParaRPr lang="en-US" sz="14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vert="vert27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6996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 smtClean="0">
                          <a:effectLst/>
                          <a:latin typeface="+mn-lt"/>
                        </a:rPr>
                        <a:t>Arlington County</a:t>
                      </a:r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err="1" smtClean="0">
                          <a:effectLst/>
                          <a:latin typeface="+mn-lt"/>
                        </a:rPr>
                        <a:t>Ashlawn</a:t>
                      </a:r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 and Williamsburg Schools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$400,000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D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effectLst/>
                          <a:latin typeface="+mn-lt"/>
                        </a:rPr>
                        <a:t>$400,000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D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906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 smtClean="0">
                          <a:effectLst/>
                          <a:latin typeface="+mn-lt"/>
                        </a:rPr>
                        <a:t>Fairfax County</a:t>
                      </a:r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err="1" smtClean="0">
                          <a:effectLst/>
                          <a:latin typeface="+mn-lt"/>
                        </a:rPr>
                        <a:t>Westbriar</a:t>
                      </a:r>
                      <a:r>
                        <a:rPr lang="en-US" sz="1600" b="0" i="0" u="none" strike="noStrike" dirty="0" smtClean="0">
                          <a:effectLst/>
                          <a:latin typeface="+mn-lt"/>
                        </a:rPr>
                        <a:t> Elementary School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$400,000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D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effectLst/>
                          <a:latin typeface="+mn-lt"/>
                        </a:rPr>
                        <a:t>$200,000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D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 smtClean="0">
                          <a:effectLst/>
                          <a:latin typeface="+mn-lt"/>
                        </a:rPr>
                        <a:t>$200,000 provided by CTB</a:t>
                      </a:r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906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 smtClean="0">
                          <a:effectLst/>
                          <a:latin typeface="+mn-lt"/>
                        </a:rPr>
                        <a:t>Loudoun County</a:t>
                      </a:r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Various locations (eight schools)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$413,018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D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effectLst/>
                          <a:latin typeface="+mn-lt"/>
                        </a:rPr>
                        <a:t>$413,018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D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Regional funding</a:t>
                      </a:r>
                      <a:r>
                        <a:rPr lang="en-US" sz="1600" u="none" strike="noStrike" baseline="0" dirty="0" smtClean="0">
                          <a:effectLst/>
                          <a:latin typeface="+mn-lt"/>
                        </a:rPr>
                        <a:t> to SRTS projects 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  $1,013,018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D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1630"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Percent of FY 2015 MPO funding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35 %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D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162800" y="5621179"/>
            <a:ext cx="182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/>
              <a:t>RAC = Regional Activity Center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772400" cy="11430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Trail Connections</a:t>
            </a:r>
            <a:endParaRPr lang="en-US" sz="3600" b="1" dirty="0"/>
          </a:p>
        </p:txBody>
      </p:sp>
      <p:grpSp>
        <p:nvGrpSpPr>
          <p:cNvPr id="4" name="Group 9"/>
          <p:cNvGrpSpPr/>
          <p:nvPr/>
        </p:nvGrpSpPr>
        <p:grpSpPr>
          <a:xfrm>
            <a:off x="0" y="0"/>
            <a:ext cx="914400" cy="6858000"/>
            <a:chOff x="0" y="0"/>
            <a:chExt cx="914400" cy="6858000"/>
          </a:xfrm>
        </p:grpSpPr>
        <p:pic>
          <p:nvPicPr>
            <p:cNvPr id="5" name="Picture 4" descr="TAP.jpg"/>
            <p:cNvPicPr>
              <a:picLocks noChangeAspect="1"/>
            </p:cNvPicPr>
            <p:nvPr/>
          </p:nvPicPr>
          <p:blipFill>
            <a:blip r:embed="rId2" cstate="print"/>
            <a:srcRect r="83954"/>
            <a:stretch>
              <a:fillRect/>
            </a:stretch>
          </p:blipFill>
          <p:spPr>
            <a:xfrm>
              <a:off x="0" y="5943600"/>
              <a:ext cx="914400" cy="914400"/>
            </a:xfrm>
            <a:prstGeom prst="rect">
              <a:avLst/>
            </a:prstGeom>
          </p:spPr>
        </p:pic>
        <p:pic>
          <p:nvPicPr>
            <p:cNvPr id="9" name="Picture 8" descr="TAP-pres.jpg"/>
            <p:cNvPicPr>
              <a:picLocks noChangeAspect="1"/>
            </p:cNvPicPr>
            <p:nvPr/>
          </p:nvPicPr>
          <p:blipFill>
            <a:blip r:embed="rId3" cstate="print"/>
            <a:srcRect l="13547"/>
            <a:stretch>
              <a:fillRect/>
            </a:stretch>
          </p:blipFill>
          <p:spPr>
            <a:xfrm rot="16200000">
              <a:off x="-2514600" y="2514600"/>
              <a:ext cx="5943600" cy="914400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990600" y="6400800"/>
            <a:ext cx="815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CB997"/>
                </a:solidFill>
              </a:rPr>
              <a:t>              Overview                 Selection                  </a:t>
            </a:r>
            <a:r>
              <a:rPr lang="en-US" b="1" u="sng" dirty="0" smtClean="0">
                <a:solidFill>
                  <a:srgbClr val="42486C"/>
                </a:solidFill>
              </a:rPr>
              <a:t>Projects</a:t>
            </a:r>
            <a:r>
              <a:rPr lang="en-US" dirty="0" smtClean="0">
                <a:solidFill>
                  <a:srgbClr val="CCB997"/>
                </a:solidFill>
              </a:rPr>
              <a:t>                   Next Steps</a:t>
            </a:r>
            <a:endParaRPr lang="en-US" dirty="0">
              <a:solidFill>
                <a:srgbClr val="CCB997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6858000" y="6416675"/>
            <a:ext cx="2133600" cy="365125"/>
          </a:xfrm>
        </p:spPr>
        <p:txBody>
          <a:bodyPr/>
          <a:lstStyle/>
          <a:p>
            <a:fld id="{AF80102D-022A-41A4-8AB0-D8BC66C3FD79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7104713"/>
              </p:ext>
            </p:extLst>
          </p:nvPr>
        </p:nvGraphicFramePr>
        <p:xfrm>
          <a:off x="1142999" y="1295400"/>
          <a:ext cx="7772401" cy="43227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2358"/>
                <a:gridCol w="2380443"/>
                <a:gridCol w="1143000"/>
                <a:gridCol w="1143000"/>
                <a:gridCol w="1676400"/>
                <a:gridCol w="228600"/>
                <a:gridCol w="228600"/>
              </a:tblGrid>
              <a:tr h="4572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  <a:latin typeface="+mn-lt"/>
                        </a:rPr>
                        <a:t>Applicant Jurisdiction</a:t>
                      </a:r>
                      <a:endParaRPr lang="en-US" sz="14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  <a:latin typeface="+mn-lt"/>
                        </a:rPr>
                        <a:t>Project</a:t>
                      </a:r>
                      <a:endParaRPr lang="en-US" sz="14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smtClean="0">
                          <a:effectLst/>
                          <a:latin typeface="+mn-lt"/>
                        </a:rPr>
                        <a:t>Federal Funding </a:t>
                      </a:r>
                      <a:r>
                        <a:rPr lang="en-US" sz="1400" b="1" u="none" strike="noStrike" dirty="0">
                          <a:effectLst/>
                          <a:latin typeface="+mn-lt"/>
                        </a:rPr>
                        <a:t>Request</a:t>
                      </a:r>
                      <a:endParaRPr lang="en-US" sz="14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D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smtClean="0">
                          <a:effectLst/>
                          <a:latin typeface="+mn-lt"/>
                        </a:rPr>
                        <a:t> TPB Funding </a:t>
                      </a:r>
                      <a:r>
                        <a:rPr lang="en-US" sz="1400" b="1" u="none" strike="noStrike" dirty="0">
                          <a:effectLst/>
                          <a:latin typeface="+mn-lt"/>
                        </a:rPr>
                        <a:t>Recommended</a:t>
                      </a:r>
                      <a:endParaRPr lang="en-US" sz="14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D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  <a:latin typeface="+mn-lt"/>
                        </a:rPr>
                        <a:t>Notes</a:t>
                      </a:r>
                      <a:endParaRPr lang="en-US" sz="14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 smtClean="0">
                          <a:effectLst/>
                          <a:latin typeface="+mn-lt"/>
                        </a:rPr>
                        <a:t>RAC</a:t>
                      </a:r>
                      <a:endParaRPr lang="en-US" sz="14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vert="vert27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 smtClean="0">
                          <a:effectLst/>
                          <a:latin typeface="+mn-lt"/>
                        </a:rPr>
                        <a:t>Rail</a:t>
                      </a:r>
                      <a:endParaRPr lang="en-US" sz="14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vert="vert27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6996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 smtClean="0">
                          <a:effectLst/>
                          <a:latin typeface="+mn-lt"/>
                        </a:rPr>
                        <a:t>Arlington County</a:t>
                      </a:r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Four Mile Run Trail Connection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$400,000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D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effectLst/>
                          <a:latin typeface="+mn-lt"/>
                        </a:rPr>
                        <a:t>$200,000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 smtClean="0">
                          <a:effectLst/>
                          <a:latin typeface="+mn-lt"/>
                        </a:rPr>
                        <a:t>$200,000 provided by CTB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effectLst/>
                          <a:latin typeface="+mn-lt"/>
                        </a:rPr>
                        <a:t>Y</a:t>
                      </a:r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effectLst/>
                          <a:latin typeface="+mn-lt"/>
                        </a:rPr>
                        <a:t>Y</a:t>
                      </a:r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6996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 smtClean="0">
                          <a:effectLst/>
                          <a:latin typeface="+mn-lt"/>
                        </a:rPr>
                        <a:t>Fairfax County</a:t>
                      </a:r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err="1" smtClean="0">
                          <a:effectLst/>
                          <a:latin typeface="+mn-lt"/>
                        </a:rPr>
                        <a:t>Cinderbed</a:t>
                      </a:r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 Road Bikeway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$400,000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D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effectLst/>
                          <a:latin typeface="+mn-lt"/>
                        </a:rPr>
                        <a:t>$400,000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effectLst/>
                          <a:latin typeface="+mn-lt"/>
                        </a:rPr>
                        <a:t>Y</a:t>
                      </a:r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effectLst/>
                          <a:latin typeface="+mn-lt"/>
                        </a:rPr>
                        <a:t>Y</a:t>
                      </a:r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906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 smtClean="0">
                          <a:effectLst/>
                          <a:latin typeface="+mn-lt"/>
                        </a:rPr>
                        <a:t>Fairfax</a:t>
                      </a:r>
                      <a:r>
                        <a:rPr lang="en-US" sz="1400" b="0" i="0" u="none" strike="noStrike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n-US" sz="1400" b="0" i="0" u="none" strike="noStrike" dirty="0" smtClean="0">
                          <a:effectLst/>
                          <a:latin typeface="+mn-lt"/>
                        </a:rPr>
                        <a:t>County</a:t>
                      </a:r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smtClean="0">
                          <a:effectLst/>
                          <a:latin typeface="+mn-lt"/>
                        </a:rPr>
                        <a:t>Cross County Trail – Lorton Arts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$400,000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D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effectLst/>
                          <a:latin typeface="+mn-lt"/>
                        </a:rPr>
                        <a:t>$353,057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D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 smtClean="0">
                          <a:effectLst/>
                          <a:latin typeface="+mn-lt"/>
                        </a:rPr>
                        <a:t>This project is recommended for partial</a:t>
                      </a:r>
                      <a:r>
                        <a:rPr lang="en-US" sz="1400" b="0" i="0" u="none" strike="noStrike" baseline="0" dirty="0" smtClean="0">
                          <a:effectLst/>
                          <a:latin typeface="+mn-lt"/>
                        </a:rPr>
                        <a:t> funding</a:t>
                      </a:r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Regional funding</a:t>
                      </a:r>
                      <a:r>
                        <a:rPr lang="en-US" sz="1600" u="none" strike="noStrike" baseline="0" dirty="0" smtClean="0">
                          <a:effectLst/>
                          <a:latin typeface="+mn-lt"/>
                        </a:rPr>
                        <a:t> to Trail projects 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  $953,057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D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1630"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Percent of FY 2015 MPO funding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32 %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D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159487" y="5621179"/>
            <a:ext cx="182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/>
              <a:t>RAC = Regional Activity Center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94173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772400" cy="11430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Sidewalk/Facility Gap Projects</a:t>
            </a:r>
            <a:endParaRPr lang="en-US" sz="3600" b="1" dirty="0"/>
          </a:p>
        </p:txBody>
      </p:sp>
      <p:grpSp>
        <p:nvGrpSpPr>
          <p:cNvPr id="4" name="Group 9"/>
          <p:cNvGrpSpPr/>
          <p:nvPr/>
        </p:nvGrpSpPr>
        <p:grpSpPr>
          <a:xfrm>
            <a:off x="0" y="0"/>
            <a:ext cx="914400" cy="6858000"/>
            <a:chOff x="0" y="0"/>
            <a:chExt cx="914400" cy="6858000"/>
          </a:xfrm>
        </p:grpSpPr>
        <p:pic>
          <p:nvPicPr>
            <p:cNvPr id="5" name="Picture 4" descr="TAP.jpg"/>
            <p:cNvPicPr>
              <a:picLocks noChangeAspect="1"/>
            </p:cNvPicPr>
            <p:nvPr/>
          </p:nvPicPr>
          <p:blipFill>
            <a:blip r:embed="rId2" cstate="print"/>
            <a:srcRect r="83954"/>
            <a:stretch>
              <a:fillRect/>
            </a:stretch>
          </p:blipFill>
          <p:spPr>
            <a:xfrm>
              <a:off x="0" y="5943600"/>
              <a:ext cx="914400" cy="914400"/>
            </a:xfrm>
            <a:prstGeom prst="rect">
              <a:avLst/>
            </a:prstGeom>
          </p:spPr>
        </p:pic>
        <p:pic>
          <p:nvPicPr>
            <p:cNvPr id="9" name="Picture 8" descr="TAP-pres.jpg"/>
            <p:cNvPicPr>
              <a:picLocks noChangeAspect="1"/>
            </p:cNvPicPr>
            <p:nvPr/>
          </p:nvPicPr>
          <p:blipFill>
            <a:blip r:embed="rId3" cstate="print"/>
            <a:srcRect l="13547"/>
            <a:stretch>
              <a:fillRect/>
            </a:stretch>
          </p:blipFill>
          <p:spPr>
            <a:xfrm rot="16200000">
              <a:off x="-2514600" y="2514600"/>
              <a:ext cx="5943600" cy="914400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990600" y="6400800"/>
            <a:ext cx="815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CB997"/>
                </a:solidFill>
              </a:rPr>
              <a:t>              Overview                 Selection                  </a:t>
            </a:r>
            <a:r>
              <a:rPr lang="en-US" b="1" u="sng" dirty="0" smtClean="0">
                <a:solidFill>
                  <a:srgbClr val="42486C"/>
                </a:solidFill>
              </a:rPr>
              <a:t>Projects</a:t>
            </a:r>
            <a:r>
              <a:rPr lang="en-US" dirty="0" smtClean="0">
                <a:solidFill>
                  <a:srgbClr val="CCB997"/>
                </a:solidFill>
              </a:rPr>
              <a:t>                   Next Steps</a:t>
            </a:r>
            <a:endParaRPr lang="en-US" dirty="0">
              <a:solidFill>
                <a:srgbClr val="CCB997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6858000" y="6416675"/>
            <a:ext cx="2133600" cy="365125"/>
          </a:xfrm>
        </p:spPr>
        <p:txBody>
          <a:bodyPr/>
          <a:lstStyle/>
          <a:p>
            <a:fld id="{AF80102D-022A-41A4-8AB0-D8BC66C3FD79}" type="slidenum">
              <a:rPr lang="en-US" smtClean="0"/>
              <a:pPr/>
              <a:t>9</a:t>
            </a:fld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0707114"/>
              </p:ext>
            </p:extLst>
          </p:nvPr>
        </p:nvGraphicFramePr>
        <p:xfrm>
          <a:off x="1142999" y="1295400"/>
          <a:ext cx="7772401" cy="33734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2358"/>
                <a:gridCol w="2380443"/>
                <a:gridCol w="1143000"/>
                <a:gridCol w="1143000"/>
                <a:gridCol w="1676400"/>
                <a:gridCol w="228600"/>
                <a:gridCol w="228600"/>
              </a:tblGrid>
              <a:tr h="4572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  <a:latin typeface="+mn-lt"/>
                        </a:rPr>
                        <a:t>Applicant Jurisdiction</a:t>
                      </a:r>
                      <a:endParaRPr lang="en-US" sz="14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  <a:latin typeface="+mn-lt"/>
                        </a:rPr>
                        <a:t>Project</a:t>
                      </a:r>
                      <a:endParaRPr lang="en-US" sz="14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smtClean="0">
                          <a:effectLst/>
                          <a:latin typeface="+mn-lt"/>
                        </a:rPr>
                        <a:t>Federal Funding </a:t>
                      </a:r>
                      <a:r>
                        <a:rPr lang="en-US" sz="1400" b="1" u="none" strike="noStrike" dirty="0">
                          <a:effectLst/>
                          <a:latin typeface="+mn-lt"/>
                        </a:rPr>
                        <a:t>Request</a:t>
                      </a:r>
                      <a:endParaRPr lang="en-US" sz="14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D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smtClean="0">
                          <a:effectLst/>
                          <a:latin typeface="+mn-lt"/>
                        </a:rPr>
                        <a:t> TPB Funding </a:t>
                      </a:r>
                      <a:r>
                        <a:rPr lang="en-US" sz="1400" b="1" u="none" strike="noStrike" dirty="0">
                          <a:effectLst/>
                          <a:latin typeface="+mn-lt"/>
                        </a:rPr>
                        <a:t>Recommended</a:t>
                      </a:r>
                      <a:endParaRPr lang="en-US" sz="14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D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  <a:latin typeface="+mn-lt"/>
                        </a:rPr>
                        <a:t>Notes</a:t>
                      </a:r>
                      <a:endParaRPr lang="en-US" sz="14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 smtClean="0">
                          <a:effectLst/>
                          <a:latin typeface="+mn-lt"/>
                        </a:rPr>
                        <a:t>RAC</a:t>
                      </a:r>
                      <a:endParaRPr lang="en-US" sz="14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vert="vert27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 smtClean="0">
                          <a:effectLst/>
                          <a:latin typeface="+mn-lt"/>
                        </a:rPr>
                        <a:t>Rail</a:t>
                      </a:r>
                      <a:endParaRPr lang="en-US" sz="14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vert="vert27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906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 smtClean="0">
                          <a:effectLst/>
                          <a:latin typeface="+mn-lt"/>
                        </a:rPr>
                        <a:t>Arlington</a:t>
                      </a:r>
                      <a:r>
                        <a:rPr lang="en-US" sz="1400" b="0" i="0" u="none" strike="noStrike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n-US" sz="1400" b="0" i="0" u="none" strike="noStrike" dirty="0" smtClean="0">
                          <a:effectLst/>
                          <a:latin typeface="+mn-lt"/>
                        </a:rPr>
                        <a:t>County</a:t>
                      </a:r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smtClean="0">
                          <a:effectLst/>
                          <a:latin typeface="+mn-lt"/>
                        </a:rPr>
                        <a:t>Rosslyn-Ballston Corridor Accessibility Improvements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$200,000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D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effectLst/>
                          <a:latin typeface="+mn-lt"/>
                        </a:rPr>
                        <a:t>$200,000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D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 smtClean="0">
                          <a:effectLst/>
                          <a:latin typeface="+mn-lt"/>
                        </a:rPr>
                        <a:t>This project implements a 2012 TLC Study</a:t>
                      </a:r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effectLst/>
                          <a:latin typeface="+mn-lt"/>
                        </a:rPr>
                        <a:t>Y</a:t>
                      </a:r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effectLst/>
                          <a:latin typeface="+mn-lt"/>
                        </a:rPr>
                        <a:t>Y</a:t>
                      </a:r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906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 smtClean="0">
                          <a:effectLst/>
                          <a:latin typeface="+mn-lt"/>
                        </a:rPr>
                        <a:t>Prince William County</a:t>
                      </a:r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Blackburn Road</a:t>
                      </a:r>
                      <a:r>
                        <a:rPr lang="en-US" sz="1600" u="none" strike="noStrike" baseline="0" dirty="0" smtClean="0">
                          <a:effectLst/>
                          <a:latin typeface="+mn-lt"/>
                        </a:rPr>
                        <a:t> Sidewalk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$560,000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D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effectLst/>
                          <a:latin typeface="+mn-lt"/>
                        </a:rPr>
                        <a:t>$560,000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D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Regional funding</a:t>
                      </a:r>
                      <a:r>
                        <a:rPr lang="en-US" sz="1600" u="none" strike="noStrike" baseline="0" dirty="0" smtClean="0">
                          <a:effectLst/>
                          <a:latin typeface="+mn-lt"/>
                        </a:rPr>
                        <a:t> to Sidewalk projects 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  $760,000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D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1630"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Percent of FY 2015 MPO funding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26 %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D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162800" y="4648200"/>
            <a:ext cx="182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/>
              <a:t>RAC = Regional Activity Center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75520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772400" cy="11430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Streetscape Projects</a:t>
            </a:r>
            <a:endParaRPr lang="en-US" sz="3600" b="1" dirty="0"/>
          </a:p>
        </p:txBody>
      </p:sp>
      <p:grpSp>
        <p:nvGrpSpPr>
          <p:cNvPr id="4" name="Group 9"/>
          <p:cNvGrpSpPr/>
          <p:nvPr/>
        </p:nvGrpSpPr>
        <p:grpSpPr>
          <a:xfrm>
            <a:off x="0" y="0"/>
            <a:ext cx="914400" cy="6858000"/>
            <a:chOff x="0" y="0"/>
            <a:chExt cx="914400" cy="6858000"/>
          </a:xfrm>
        </p:grpSpPr>
        <p:pic>
          <p:nvPicPr>
            <p:cNvPr id="5" name="Picture 4" descr="TAP.jpg"/>
            <p:cNvPicPr>
              <a:picLocks noChangeAspect="1"/>
            </p:cNvPicPr>
            <p:nvPr/>
          </p:nvPicPr>
          <p:blipFill>
            <a:blip r:embed="rId2" cstate="print"/>
            <a:srcRect r="83954"/>
            <a:stretch>
              <a:fillRect/>
            </a:stretch>
          </p:blipFill>
          <p:spPr>
            <a:xfrm>
              <a:off x="0" y="5943600"/>
              <a:ext cx="914400" cy="914400"/>
            </a:xfrm>
            <a:prstGeom prst="rect">
              <a:avLst/>
            </a:prstGeom>
          </p:spPr>
        </p:pic>
        <p:pic>
          <p:nvPicPr>
            <p:cNvPr id="9" name="Picture 8" descr="TAP-pres.jpg"/>
            <p:cNvPicPr>
              <a:picLocks noChangeAspect="1"/>
            </p:cNvPicPr>
            <p:nvPr/>
          </p:nvPicPr>
          <p:blipFill>
            <a:blip r:embed="rId3" cstate="print"/>
            <a:srcRect l="13547"/>
            <a:stretch>
              <a:fillRect/>
            </a:stretch>
          </p:blipFill>
          <p:spPr>
            <a:xfrm rot="16200000">
              <a:off x="-2514600" y="2514600"/>
              <a:ext cx="5943600" cy="914400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990600" y="6400800"/>
            <a:ext cx="815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CB997"/>
                </a:solidFill>
              </a:rPr>
              <a:t>              Overview                 Selection                  </a:t>
            </a:r>
            <a:r>
              <a:rPr lang="en-US" b="1" u="sng" dirty="0" smtClean="0">
                <a:solidFill>
                  <a:srgbClr val="42486C"/>
                </a:solidFill>
              </a:rPr>
              <a:t>Projects</a:t>
            </a:r>
            <a:r>
              <a:rPr lang="en-US" dirty="0" smtClean="0">
                <a:solidFill>
                  <a:srgbClr val="CCB997"/>
                </a:solidFill>
              </a:rPr>
              <a:t>                   Next Steps</a:t>
            </a:r>
            <a:endParaRPr lang="en-US" dirty="0">
              <a:solidFill>
                <a:srgbClr val="CCB997"/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>
          <a:xfrm>
            <a:off x="6858000" y="6416675"/>
            <a:ext cx="2133600" cy="365125"/>
          </a:xfrm>
        </p:spPr>
        <p:txBody>
          <a:bodyPr/>
          <a:lstStyle/>
          <a:p>
            <a:fld id="{AF80102D-022A-41A4-8AB0-D8BC66C3FD79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3540448"/>
              </p:ext>
            </p:extLst>
          </p:nvPr>
        </p:nvGraphicFramePr>
        <p:xfrm>
          <a:off x="1142999" y="1295400"/>
          <a:ext cx="7772401" cy="3352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2358"/>
                <a:gridCol w="2380443"/>
                <a:gridCol w="1143000"/>
                <a:gridCol w="1143000"/>
                <a:gridCol w="1676400"/>
                <a:gridCol w="228600"/>
                <a:gridCol w="228600"/>
              </a:tblGrid>
              <a:tr h="4572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  <a:latin typeface="+mn-lt"/>
                        </a:rPr>
                        <a:t>Applicant Jurisdiction</a:t>
                      </a:r>
                      <a:endParaRPr lang="en-US" sz="14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  <a:latin typeface="+mn-lt"/>
                        </a:rPr>
                        <a:t>Project</a:t>
                      </a:r>
                      <a:endParaRPr lang="en-US" sz="14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smtClean="0">
                          <a:effectLst/>
                          <a:latin typeface="+mn-lt"/>
                        </a:rPr>
                        <a:t>Federal Funding </a:t>
                      </a:r>
                      <a:r>
                        <a:rPr lang="en-US" sz="1400" b="1" u="none" strike="noStrike" dirty="0">
                          <a:effectLst/>
                          <a:latin typeface="+mn-lt"/>
                        </a:rPr>
                        <a:t>Request</a:t>
                      </a:r>
                      <a:endParaRPr lang="en-US" sz="14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D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smtClean="0">
                          <a:effectLst/>
                          <a:latin typeface="+mn-lt"/>
                        </a:rPr>
                        <a:t> TPB Funding </a:t>
                      </a:r>
                      <a:r>
                        <a:rPr lang="en-US" sz="1400" b="1" u="none" strike="noStrike" dirty="0">
                          <a:effectLst/>
                          <a:latin typeface="+mn-lt"/>
                        </a:rPr>
                        <a:t>Recommended</a:t>
                      </a:r>
                      <a:endParaRPr lang="en-US" sz="14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D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  <a:latin typeface="+mn-lt"/>
                        </a:rPr>
                        <a:t>Notes</a:t>
                      </a:r>
                      <a:endParaRPr lang="en-US" sz="14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 smtClean="0">
                          <a:effectLst/>
                          <a:latin typeface="+mn-lt"/>
                        </a:rPr>
                        <a:t>RAC</a:t>
                      </a:r>
                      <a:endParaRPr lang="en-US" sz="14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vert="vert27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 smtClean="0">
                          <a:effectLst/>
                          <a:latin typeface="+mn-lt"/>
                        </a:rPr>
                        <a:t>Rail</a:t>
                      </a:r>
                      <a:endParaRPr lang="en-US" sz="14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vert="vert27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6996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 smtClean="0">
                          <a:effectLst/>
                          <a:latin typeface="+mn-lt"/>
                        </a:rPr>
                        <a:t>Town of Herndon</a:t>
                      </a:r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Herndon Historic</a:t>
                      </a:r>
                      <a:r>
                        <a:rPr lang="en-US" sz="1600" u="none" strike="noStrike" baseline="0" dirty="0" smtClean="0">
                          <a:effectLst/>
                          <a:latin typeface="+mn-lt"/>
                        </a:rPr>
                        <a:t> Revitalization Project: Phase 3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$301,584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D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effectLst/>
                          <a:latin typeface="+mn-lt"/>
                        </a:rPr>
                        <a:t>$6,584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 smtClean="0">
                          <a:effectLst/>
                          <a:latin typeface="+mn-lt"/>
                        </a:rPr>
                        <a:t>$295,000 provided by CTB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effectLst/>
                          <a:latin typeface="+mn-lt"/>
                        </a:rPr>
                        <a:t>Y</a:t>
                      </a:r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effectLst/>
                          <a:latin typeface="+mn-lt"/>
                        </a:rPr>
                        <a:t>Y</a:t>
                      </a:r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906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 smtClean="0">
                          <a:effectLst/>
                          <a:latin typeface="+mn-lt"/>
                        </a:rPr>
                        <a:t>Town</a:t>
                      </a:r>
                      <a:r>
                        <a:rPr lang="en-US" sz="1400" b="0" i="0" u="none" strike="noStrike" baseline="0" dirty="0" smtClean="0">
                          <a:effectLst/>
                          <a:latin typeface="+mn-lt"/>
                        </a:rPr>
                        <a:t> of Middleburg</a:t>
                      </a:r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smtClean="0">
                          <a:effectLst/>
                          <a:latin typeface="+mn-lt"/>
                        </a:rPr>
                        <a:t>Washington Street</a:t>
                      </a:r>
                      <a:r>
                        <a:rPr lang="en-US" sz="1600" b="0" i="0" u="none" strike="noStrike" baseline="0" dirty="0" smtClean="0">
                          <a:effectLst/>
                          <a:latin typeface="+mn-lt"/>
                        </a:rPr>
                        <a:t> Streetscape Improvements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$413,688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D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effectLst/>
                          <a:latin typeface="+mn-lt"/>
                        </a:rPr>
                        <a:t>$206,688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 smtClean="0">
                          <a:effectLst/>
                          <a:latin typeface="+mn-lt"/>
                        </a:rPr>
                        <a:t>This project implements a 2013 TLC Study. $207,000 provided by CTB</a:t>
                      </a:r>
                      <a:r>
                        <a:rPr lang="en-US" sz="1400" b="0" i="0" u="none" strike="noStrike" dirty="0">
                          <a:effectLst/>
                          <a:latin typeface="+mn-lt"/>
                        </a:rPr>
                        <a:t>.</a:t>
                      </a:r>
                      <a:endParaRPr lang="en-US" sz="14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Regional funding</a:t>
                      </a:r>
                      <a:r>
                        <a:rPr lang="en-US" sz="1600" u="none" strike="noStrike" baseline="0" dirty="0" smtClean="0">
                          <a:effectLst/>
                          <a:latin typeface="+mn-lt"/>
                        </a:rPr>
                        <a:t> to Streetscape projects 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  $213,272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D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1630"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Percent of FY 2015 MPO funding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  <a:latin typeface="+mn-lt"/>
                        </a:rPr>
                        <a:t>7 %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D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7159487" y="4648200"/>
            <a:ext cx="182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/>
              <a:t>RAC = Regional Activity Center</a:t>
            </a:r>
            <a:endParaRPr lang="en-US" sz="1000" dirty="0"/>
          </a:p>
        </p:txBody>
      </p:sp>
      <p:sp>
        <p:nvSpPr>
          <p:cNvPr id="7" name="TextBox 6"/>
          <p:cNvSpPr txBox="1"/>
          <p:nvPr/>
        </p:nvSpPr>
        <p:spPr>
          <a:xfrm>
            <a:off x="1447800" y="5105400"/>
            <a:ext cx="701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27 % of the of FY 2015 MPO funding is allocated to projects in Regional Activity Centers.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772400" cy="11430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Next Steps: Regional TA Program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447800"/>
            <a:ext cx="7772400" cy="5029200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dirty="0" smtClean="0"/>
              <a:t>The TPB will conduct future solicitations in partnership with each state:</a:t>
            </a:r>
          </a:p>
          <a:p>
            <a:pPr marL="457200" indent="-274320">
              <a:lnSpc>
                <a:spcPct val="90000"/>
              </a:lnSpc>
              <a:spcBef>
                <a:spcPts val="1800"/>
              </a:spcBef>
            </a:pPr>
            <a:r>
              <a:rPr lang="en-US" sz="2800" dirty="0" smtClean="0"/>
              <a:t>Maryland: TPB participated in the second FY 2014 solicitation. Applications were due May 15</a:t>
            </a:r>
          </a:p>
          <a:p>
            <a:pPr marL="457200" indent="-274320">
              <a:lnSpc>
                <a:spcPct val="90000"/>
              </a:lnSpc>
              <a:spcBef>
                <a:spcPts val="1800"/>
              </a:spcBef>
            </a:pPr>
            <a:r>
              <a:rPr lang="en-US" sz="2800" dirty="0" smtClean="0"/>
              <a:t>District: DDOT and TPB staff </a:t>
            </a:r>
            <a:r>
              <a:rPr lang="en-US" sz="2800" dirty="0" smtClean="0"/>
              <a:t>are finalizing </a:t>
            </a:r>
            <a:r>
              <a:rPr lang="en-US" sz="2800" dirty="0" smtClean="0"/>
              <a:t>a solicitation timeline for FY 2015 </a:t>
            </a:r>
          </a:p>
          <a:p>
            <a:pPr marL="457200" indent="-274320">
              <a:lnSpc>
                <a:spcPct val="90000"/>
              </a:lnSpc>
              <a:spcBef>
                <a:spcPts val="1800"/>
              </a:spcBef>
            </a:pPr>
            <a:r>
              <a:rPr lang="en-US" sz="2800" dirty="0"/>
              <a:t>Virginia: </a:t>
            </a:r>
            <a:r>
              <a:rPr lang="en-US" sz="2800" dirty="0" smtClean="0"/>
              <a:t>Expect to participate in the FY 2016 </a:t>
            </a:r>
            <a:r>
              <a:rPr lang="en-US" sz="2800" dirty="0"/>
              <a:t>solicitation this </a:t>
            </a:r>
            <a:r>
              <a:rPr lang="en-US" sz="2800" dirty="0" smtClean="0"/>
              <a:t>fall</a:t>
            </a:r>
            <a:endParaRPr lang="en-US" sz="2800" dirty="0"/>
          </a:p>
        </p:txBody>
      </p:sp>
      <p:grpSp>
        <p:nvGrpSpPr>
          <p:cNvPr id="4" name="Group 9"/>
          <p:cNvGrpSpPr/>
          <p:nvPr/>
        </p:nvGrpSpPr>
        <p:grpSpPr>
          <a:xfrm>
            <a:off x="0" y="0"/>
            <a:ext cx="914400" cy="6858000"/>
            <a:chOff x="0" y="0"/>
            <a:chExt cx="914400" cy="6858000"/>
          </a:xfrm>
        </p:grpSpPr>
        <p:pic>
          <p:nvPicPr>
            <p:cNvPr id="5" name="Picture 4" descr="TAP.jpg"/>
            <p:cNvPicPr>
              <a:picLocks noChangeAspect="1"/>
            </p:cNvPicPr>
            <p:nvPr/>
          </p:nvPicPr>
          <p:blipFill>
            <a:blip r:embed="rId2" cstate="print"/>
            <a:srcRect r="83954"/>
            <a:stretch>
              <a:fillRect/>
            </a:stretch>
          </p:blipFill>
          <p:spPr>
            <a:xfrm>
              <a:off x="0" y="5943600"/>
              <a:ext cx="914400" cy="914400"/>
            </a:xfrm>
            <a:prstGeom prst="rect">
              <a:avLst/>
            </a:prstGeom>
          </p:spPr>
        </p:pic>
        <p:pic>
          <p:nvPicPr>
            <p:cNvPr id="9" name="Picture 8" descr="TAP-pres.jpg"/>
            <p:cNvPicPr>
              <a:picLocks noChangeAspect="1"/>
            </p:cNvPicPr>
            <p:nvPr/>
          </p:nvPicPr>
          <p:blipFill>
            <a:blip r:embed="rId3" cstate="print"/>
            <a:srcRect l="13547"/>
            <a:stretch>
              <a:fillRect/>
            </a:stretch>
          </p:blipFill>
          <p:spPr>
            <a:xfrm rot="16200000">
              <a:off x="-2514600" y="2514600"/>
              <a:ext cx="5943600" cy="914400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990600" y="6400800"/>
            <a:ext cx="815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CB997"/>
                </a:solidFill>
              </a:rPr>
              <a:t>              Overview                 Selection                  Projects                   </a:t>
            </a:r>
            <a:r>
              <a:rPr lang="en-US" b="1" u="sng" dirty="0" smtClean="0">
                <a:solidFill>
                  <a:srgbClr val="42486C"/>
                </a:solidFill>
              </a:rPr>
              <a:t>Next Steps</a:t>
            </a:r>
            <a:endParaRPr lang="en-US" b="1" u="sng" dirty="0">
              <a:solidFill>
                <a:srgbClr val="42486C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858000" y="6416675"/>
            <a:ext cx="2133600" cy="365125"/>
          </a:xfrm>
        </p:spPr>
        <p:txBody>
          <a:bodyPr/>
          <a:lstStyle/>
          <a:p>
            <a:fld id="{AF80102D-022A-41A4-8AB0-D8BC66C3FD79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772400" cy="11430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TPB Action Requested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447800"/>
            <a:ext cx="7772400" cy="5029200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dirty="0"/>
              <a:t>The TPB </a:t>
            </a:r>
            <a:r>
              <a:rPr lang="en-US" dirty="0" smtClean="0"/>
              <a:t>is being asked to adopt Resolution R17-2014 </a:t>
            </a:r>
            <a:r>
              <a:rPr lang="en-US" dirty="0"/>
              <a:t>to approve projects for funding under the </a:t>
            </a:r>
            <a:r>
              <a:rPr lang="en-US" dirty="0" smtClean="0"/>
              <a:t>MAP-21 </a:t>
            </a:r>
            <a:r>
              <a:rPr lang="en-US" dirty="0"/>
              <a:t>Transportation Alternatives Program for FY </a:t>
            </a:r>
            <a:r>
              <a:rPr lang="en-US" dirty="0" smtClean="0"/>
              <a:t>2015 in Northern Virginia</a:t>
            </a:r>
          </a:p>
          <a:p>
            <a:pPr marL="0" indent="0">
              <a:lnSpc>
                <a:spcPct val="90000"/>
              </a:lnSpc>
              <a:buNone/>
            </a:pPr>
            <a:endParaRPr lang="en-US" dirty="0"/>
          </a:p>
          <a:p>
            <a:pPr marL="0" indent="0">
              <a:lnSpc>
                <a:spcPct val="90000"/>
              </a:lnSpc>
              <a:buNone/>
            </a:pPr>
            <a:r>
              <a:rPr lang="en-US" dirty="0"/>
              <a:t>	</a:t>
            </a:r>
          </a:p>
        </p:txBody>
      </p:sp>
      <p:grpSp>
        <p:nvGrpSpPr>
          <p:cNvPr id="4" name="Group 9"/>
          <p:cNvGrpSpPr/>
          <p:nvPr/>
        </p:nvGrpSpPr>
        <p:grpSpPr>
          <a:xfrm>
            <a:off x="0" y="0"/>
            <a:ext cx="914400" cy="6858000"/>
            <a:chOff x="0" y="0"/>
            <a:chExt cx="914400" cy="6858000"/>
          </a:xfrm>
        </p:grpSpPr>
        <p:pic>
          <p:nvPicPr>
            <p:cNvPr id="5" name="Picture 4" descr="TAP.jpg"/>
            <p:cNvPicPr>
              <a:picLocks noChangeAspect="1"/>
            </p:cNvPicPr>
            <p:nvPr/>
          </p:nvPicPr>
          <p:blipFill>
            <a:blip r:embed="rId3" cstate="print"/>
            <a:srcRect r="83954"/>
            <a:stretch>
              <a:fillRect/>
            </a:stretch>
          </p:blipFill>
          <p:spPr>
            <a:xfrm>
              <a:off x="0" y="5943600"/>
              <a:ext cx="914400" cy="914400"/>
            </a:xfrm>
            <a:prstGeom prst="rect">
              <a:avLst/>
            </a:prstGeom>
          </p:spPr>
        </p:pic>
        <p:pic>
          <p:nvPicPr>
            <p:cNvPr id="9" name="Picture 8" descr="TAP-pres.jpg"/>
            <p:cNvPicPr>
              <a:picLocks noChangeAspect="1"/>
            </p:cNvPicPr>
            <p:nvPr/>
          </p:nvPicPr>
          <p:blipFill>
            <a:blip r:embed="rId4" cstate="print"/>
            <a:srcRect l="13547"/>
            <a:stretch>
              <a:fillRect/>
            </a:stretch>
          </p:blipFill>
          <p:spPr>
            <a:xfrm rot="16200000">
              <a:off x="-2514600" y="2514600"/>
              <a:ext cx="5943600" cy="914400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990600" y="6400800"/>
            <a:ext cx="815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CB997"/>
                </a:solidFill>
              </a:rPr>
              <a:t>              Overview                 Selection                  Projects                   </a:t>
            </a:r>
            <a:r>
              <a:rPr lang="en-US" b="1" u="sng" dirty="0" smtClean="0">
                <a:solidFill>
                  <a:srgbClr val="42486C"/>
                </a:solidFill>
              </a:rPr>
              <a:t>Next Steps</a:t>
            </a:r>
            <a:endParaRPr lang="en-US" b="1" u="sng" dirty="0">
              <a:solidFill>
                <a:srgbClr val="42486C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858000" y="6416675"/>
            <a:ext cx="2133600" cy="365125"/>
          </a:xfrm>
        </p:spPr>
        <p:txBody>
          <a:bodyPr/>
          <a:lstStyle/>
          <a:p>
            <a:fld id="{AF80102D-022A-41A4-8AB0-D8BC66C3FD79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121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5411</TotalTime>
  <Words>822</Words>
  <Application>Microsoft Office PowerPoint</Application>
  <PresentationFormat>On-screen Show (4:3)</PresentationFormat>
  <Paragraphs>185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Transportation Alternatives Program   FY 2015 Proposed Projects for  Funding in Northern Virginia</vt:lpstr>
      <vt:lpstr>Transportation Alternatives (TA) Program</vt:lpstr>
      <vt:lpstr>Opportunities for Our Region</vt:lpstr>
      <vt:lpstr>Regional Selection Criteria</vt:lpstr>
      <vt:lpstr>Regional Project Selection</vt:lpstr>
      <vt:lpstr>Northern Virginia Solicitation and Funding</vt:lpstr>
      <vt:lpstr>Safe Routes to School (SRTS) Projects</vt:lpstr>
      <vt:lpstr>Trail Connections</vt:lpstr>
      <vt:lpstr>Sidewalk/Facility Gap Projects</vt:lpstr>
      <vt:lpstr>Streetscape Projects</vt:lpstr>
      <vt:lpstr>Next Steps: Regional TA Program</vt:lpstr>
      <vt:lpstr>TPB Action Requested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jswanson</dc:creator>
  <cp:lastModifiedBy>scrawford</cp:lastModifiedBy>
  <cp:revision>326</cp:revision>
  <cp:lastPrinted>2014-05-09T12:33:08Z</cp:lastPrinted>
  <dcterms:created xsi:type="dcterms:W3CDTF">2012-11-01T14:28:00Z</dcterms:created>
  <dcterms:modified xsi:type="dcterms:W3CDTF">2014-05-20T20:07:11Z</dcterms:modified>
</cp:coreProperties>
</file>