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1"/>
  </p:notesMasterIdLst>
  <p:handoutMasterIdLst>
    <p:handoutMasterId r:id="rId22"/>
  </p:handoutMasterIdLst>
  <p:sldIdLst>
    <p:sldId id="287" r:id="rId5"/>
    <p:sldId id="259" r:id="rId6"/>
    <p:sldId id="260" r:id="rId7"/>
    <p:sldId id="261" r:id="rId8"/>
    <p:sldId id="263" r:id="rId9"/>
    <p:sldId id="264" r:id="rId10"/>
    <p:sldId id="284" r:id="rId11"/>
    <p:sldId id="268" r:id="rId12"/>
    <p:sldId id="269" r:id="rId13"/>
    <p:sldId id="285" r:id="rId14"/>
    <p:sldId id="270" r:id="rId15"/>
    <p:sldId id="281" r:id="rId16"/>
    <p:sldId id="271" r:id="rId17"/>
    <p:sldId id="272" r:id="rId18"/>
    <p:sldId id="273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84B5"/>
    <a:srgbClr val="74BEA8"/>
    <a:srgbClr val="74BEA0"/>
    <a:srgbClr val="8DBB5C"/>
    <a:srgbClr val="7406A6"/>
    <a:srgbClr val="8E07CB"/>
    <a:srgbClr val="058530"/>
    <a:srgbClr val="67F97F"/>
    <a:srgbClr val="B2DE82"/>
    <a:srgbClr val="C145F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franklin$\Bike%20to%20Work%20Day\BTWD%20Registration%20Numbers%20by%20Yea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180427446569179"/>
          <c:y val="9.7817028008485268E-2"/>
          <c:w val="0.82725084852992725"/>
          <c:h val="0.61146179644211163"/>
        </c:manualLayout>
      </c:layout>
      <c:lineChart>
        <c:grouping val="standard"/>
        <c:ser>
          <c:idx val="0"/>
          <c:order val="0"/>
          <c:tx>
            <c:strRef>
              <c:f>Sheet1!$C$9:$C$10</c:f>
              <c:strCache>
                <c:ptCount val="1"/>
                <c:pt idx="0">
                  <c:v>Registrants  1,100 </c:v>
                </c:pt>
              </c:strCache>
            </c:strRef>
          </c:tx>
          <c:marker>
            <c:symbol val="none"/>
          </c:marker>
          <c:cat>
            <c:multiLvlStrRef>
              <c:f>Sheet1!$A$11:$B$21</c:f>
              <c:multiLvlStrCache>
                <c:ptCount val="11"/>
                <c:lvl>
                  <c:pt idx="0">
                    <c:v>May-02</c:v>
                  </c:pt>
                  <c:pt idx="1">
                    <c:v>May-03</c:v>
                  </c:pt>
                  <c:pt idx="2">
                    <c:v>May-04</c:v>
                  </c:pt>
                  <c:pt idx="3">
                    <c:v>May-05</c:v>
                  </c:pt>
                  <c:pt idx="4">
                    <c:v>May-06</c:v>
                  </c:pt>
                  <c:pt idx="5">
                    <c:v>May-07</c:v>
                  </c:pt>
                  <c:pt idx="6">
                    <c:v>May-08</c:v>
                  </c:pt>
                  <c:pt idx="7">
                    <c:v>May-09</c:v>
                  </c:pt>
                  <c:pt idx="8">
                    <c:v>May-10</c:v>
                  </c:pt>
                  <c:pt idx="9">
                    <c:v>May-11</c:v>
                  </c:pt>
                  <c:pt idx="10">
                    <c:v>May-12</c:v>
                  </c:pt>
                </c:lvl>
                <c:lvl>
                  <c:pt idx="0">
                    <c:v>11</c:v>
                  </c:pt>
                  <c:pt idx="1">
                    <c:v>15</c:v>
                  </c:pt>
                  <c:pt idx="2">
                    <c:v>19</c:v>
                  </c:pt>
                  <c:pt idx="3">
                    <c:v>18</c:v>
                  </c:pt>
                  <c:pt idx="4">
                    <c:v>22</c:v>
                  </c:pt>
                  <c:pt idx="5">
                    <c:v>26</c:v>
                  </c:pt>
                  <c:pt idx="6">
                    <c:v>26</c:v>
                  </c:pt>
                  <c:pt idx="7">
                    <c:v>26</c:v>
                  </c:pt>
                  <c:pt idx="8">
                    <c:v>35</c:v>
                  </c:pt>
                  <c:pt idx="9">
                    <c:v>49</c:v>
                  </c:pt>
                  <c:pt idx="10">
                    <c:v>58</c:v>
                  </c:pt>
                </c:lvl>
              </c:multiLvlStrCache>
            </c:multiLvlStrRef>
          </c:cat>
          <c:val>
            <c:numRef>
              <c:f>Sheet1!$C$11:$C$21</c:f>
              <c:numCache>
                <c:formatCode>_(* #,##0_);_(* \(#,##0\);_(* "-"??_);_(@_)</c:formatCode>
                <c:ptCount val="11"/>
                <c:pt idx="0">
                  <c:v>2512</c:v>
                </c:pt>
                <c:pt idx="1">
                  <c:v>3187</c:v>
                </c:pt>
                <c:pt idx="2">
                  <c:v>4416</c:v>
                </c:pt>
                <c:pt idx="3">
                  <c:v>4836</c:v>
                </c:pt>
                <c:pt idx="4">
                  <c:v>6267</c:v>
                </c:pt>
                <c:pt idx="5">
                  <c:v>6606</c:v>
                </c:pt>
                <c:pt idx="6">
                  <c:v>6957</c:v>
                </c:pt>
                <c:pt idx="7">
                  <c:v>7869</c:v>
                </c:pt>
                <c:pt idx="8">
                  <c:v>9187</c:v>
                </c:pt>
                <c:pt idx="9">
                  <c:v>10990</c:v>
                </c:pt>
                <c:pt idx="10">
                  <c:v>12700</c:v>
                </c:pt>
              </c:numCache>
            </c:numRef>
          </c:val>
        </c:ser>
        <c:ser>
          <c:idx val="1"/>
          <c:order val="1"/>
          <c:tx>
            <c:strRef>
              <c:f>Sheet1!$D$9:$D$10</c:f>
              <c:strCache>
                <c:ptCount val="1"/>
                <c:pt idx="0">
                  <c:v>% increase  </c:v>
                </c:pt>
              </c:strCache>
            </c:strRef>
          </c:tx>
          <c:marker>
            <c:symbol val="none"/>
          </c:marker>
          <c:cat>
            <c:multiLvlStrRef>
              <c:f>Sheet1!$A$11:$B$21</c:f>
              <c:multiLvlStrCache>
                <c:ptCount val="11"/>
                <c:lvl>
                  <c:pt idx="0">
                    <c:v>May-02</c:v>
                  </c:pt>
                  <c:pt idx="1">
                    <c:v>May-03</c:v>
                  </c:pt>
                  <c:pt idx="2">
                    <c:v>May-04</c:v>
                  </c:pt>
                  <c:pt idx="3">
                    <c:v>May-05</c:v>
                  </c:pt>
                  <c:pt idx="4">
                    <c:v>May-06</c:v>
                  </c:pt>
                  <c:pt idx="5">
                    <c:v>May-07</c:v>
                  </c:pt>
                  <c:pt idx="6">
                    <c:v>May-08</c:v>
                  </c:pt>
                  <c:pt idx="7">
                    <c:v>May-09</c:v>
                  </c:pt>
                  <c:pt idx="8">
                    <c:v>May-10</c:v>
                  </c:pt>
                  <c:pt idx="9">
                    <c:v>May-11</c:v>
                  </c:pt>
                  <c:pt idx="10">
                    <c:v>May-12</c:v>
                  </c:pt>
                </c:lvl>
                <c:lvl>
                  <c:pt idx="0">
                    <c:v>11</c:v>
                  </c:pt>
                  <c:pt idx="1">
                    <c:v>15</c:v>
                  </c:pt>
                  <c:pt idx="2">
                    <c:v>19</c:v>
                  </c:pt>
                  <c:pt idx="3">
                    <c:v>18</c:v>
                  </c:pt>
                  <c:pt idx="4">
                    <c:v>22</c:v>
                  </c:pt>
                  <c:pt idx="5">
                    <c:v>26</c:v>
                  </c:pt>
                  <c:pt idx="6">
                    <c:v>26</c:v>
                  </c:pt>
                  <c:pt idx="7">
                    <c:v>26</c:v>
                  </c:pt>
                  <c:pt idx="8">
                    <c:v>35</c:v>
                  </c:pt>
                  <c:pt idx="9">
                    <c:v>49</c:v>
                  </c:pt>
                  <c:pt idx="10">
                    <c:v>58</c:v>
                  </c:pt>
                </c:lvl>
              </c:multiLvlStrCache>
            </c:multiLvlStrRef>
          </c:cat>
          <c:val>
            <c:numRef>
              <c:f>Sheet1!$D$11:$D$21</c:f>
              <c:numCache>
                <c:formatCode>0.0%</c:formatCode>
                <c:ptCount val="11"/>
                <c:pt idx="0">
                  <c:v>1.2836363636363637</c:v>
                </c:pt>
                <c:pt idx="1">
                  <c:v>0.26871019108280286</c:v>
                </c:pt>
                <c:pt idx="2">
                  <c:v>0.38562911829306573</c:v>
                </c:pt>
                <c:pt idx="3">
                  <c:v>9.5108695652174002E-2</c:v>
                </c:pt>
                <c:pt idx="4">
                  <c:v>0.29590570719602982</c:v>
                </c:pt>
                <c:pt idx="5">
                  <c:v>5.4092867400670222E-2</c:v>
                </c:pt>
                <c:pt idx="6">
                  <c:v>5.3133514986376071E-2</c:v>
                </c:pt>
                <c:pt idx="7">
                  <c:v>0.13109098749460973</c:v>
                </c:pt>
                <c:pt idx="8">
                  <c:v>0.16749269284534268</c:v>
                </c:pt>
                <c:pt idx="9">
                  <c:v>0.19625557853488626</c:v>
                </c:pt>
                <c:pt idx="10">
                  <c:v>0.15559599636032775</c:v>
                </c:pt>
              </c:numCache>
            </c:numRef>
          </c:val>
        </c:ser>
        <c:marker val="1"/>
        <c:axId val="38044416"/>
        <c:axId val="38045952"/>
      </c:lineChart>
      <c:catAx>
        <c:axId val="380444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aseline="0">
                <a:solidFill>
                  <a:schemeClr val="bg1"/>
                </a:solidFill>
              </a:defRPr>
            </a:pPr>
            <a:endParaRPr lang="en-US"/>
          </a:p>
        </c:txPr>
        <c:crossAx val="38045952"/>
        <c:crosses val="autoZero"/>
        <c:auto val="1"/>
        <c:lblAlgn val="ctr"/>
        <c:lblOffset val="100"/>
      </c:catAx>
      <c:valAx>
        <c:axId val="38045952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txPr>
          <a:bodyPr/>
          <a:lstStyle/>
          <a:p>
            <a:pPr>
              <a:defRPr sz="1800" baseline="0">
                <a:solidFill>
                  <a:schemeClr val="bg1"/>
                </a:solidFill>
              </a:defRPr>
            </a:pPr>
            <a:endParaRPr lang="en-US"/>
          </a:p>
        </c:txPr>
        <c:crossAx val="38044416"/>
        <c:crosses val="autoZero"/>
        <c:crossBetween val="between"/>
      </c:valAx>
    </c:plotArea>
    <c:plotVisOnly val="1"/>
    <c:dispBlanksAs val="gap"/>
  </c:chart>
  <c:spPr>
    <a:solidFill>
      <a:srgbClr val="1684B5"/>
    </a:solidFill>
  </c:spPr>
  <c:txPr>
    <a:bodyPr/>
    <a:lstStyle/>
    <a:p>
      <a:pPr>
        <a:defRPr sz="1200" b="1" i="0" baseline="0">
          <a:latin typeface="Arial" pitchFamily="34" charset="0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CBE3D-4FD9-4A42-872C-BEBE2FA42CD7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97ADF-0D9C-487B-A384-9C721085E7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A9B30-CF78-4CE5-8E39-96C6C6347817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25D88-F143-4D74-A8B4-B75D3CA0A2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FFAD7B-1063-4F42-B292-72435BD78059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57EDBF-598A-4D22-9DA9-25236FCEEDC5}" type="slidenum">
              <a:rPr lang="en-US" smtClean="0"/>
              <a:pPr/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69AF4D-C6C6-42E5-90D1-C37B2B9E8D44}" type="slidenum">
              <a:rPr lang="en-US" smtClean="0"/>
              <a:pPr/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04A55E-F3B5-4871-A180-BFF87249020C}" type="slidenum">
              <a:rPr lang="en-US" smtClean="0"/>
              <a:pPr/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5AB06B6-8D9E-4C80-AC57-2322906CAB1E}" type="slidenum">
              <a:rPr lang="en-US" smtClean="0"/>
              <a:pPr/>
              <a:t>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FFAD7B-1063-4F42-B292-72435BD78059}" type="slidenum">
              <a:rPr lang="en-US" smtClean="0"/>
              <a:pPr/>
              <a:t>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17EC19-AA33-4B05-8FB8-3E041B798744}" type="slidenum">
              <a:rPr lang="en-US" smtClean="0"/>
              <a:pPr/>
              <a:t>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5F98B5-0F3E-485A-8CF8-701485E6EA45}" type="slidenum">
              <a:rPr lang="en-US" smtClean="0"/>
              <a:pPr/>
              <a:t>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CEFF04-FE5B-4C0C-ABF0-C7094E6DCC3C}" type="slidenum">
              <a:rPr lang="en-US" smtClean="0"/>
              <a:pPr/>
              <a:t>13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5926D3-B2EE-4CCA-9592-174C8825729D}" type="slidenum">
              <a:rPr lang="en-US" smtClean="0"/>
              <a:pPr/>
              <a:t>14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B41E86-3351-442C-8ADB-F8F068A01159}" type="slidenum">
              <a:rPr lang="en-US" smtClean="0"/>
              <a:pPr/>
              <a:t>15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1DCCD1-92DC-4E42-8244-31706AD55706}" type="slidenum">
              <a:rPr lang="en-US" smtClean="0"/>
              <a:pPr/>
              <a:t>16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4191000"/>
          </a:xfrm>
          <a:prstGeom prst="rect">
            <a:avLst/>
          </a:prstGeom>
          <a:solidFill>
            <a:schemeClr val="bg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 descr="BTWLOGOTe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8528304" cy="418490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0"/>
            <a:ext cx="9144000" cy="419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>
            <a:lvl1pPr>
              <a:defRPr b="1">
                <a:solidFill>
                  <a:srgbClr val="1684B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0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rtlCol="0"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rtlCol="0"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26" name="Picture 25" descr="bike copy.jpg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0" y="1600200"/>
            <a:ext cx="9148944" cy="5257800"/>
          </a:xfrm>
          <a:prstGeom prst="rect">
            <a:avLst/>
          </a:prstGeom>
        </p:spPr>
      </p:pic>
      <p:pic>
        <p:nvPicPr>
          <p:cNvPr id="41" name="Picture 40" descr="logotransparent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7680960" y="0"/>
            <a:ext cx="1401924" cy="7315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txStyles>
    <p:titleStyle>
      <a:lvl1pPr algn="l" rtl="0" eaLnBrk="1" latinLnBrk="0" hangingPunct="1">
        <a:spcBef>
          <a:spcPct val="0"/>
        </a:spcBef>
        <a:buNone/>
        <a:defRPr kumimoji="0" sz="4000" b="1" kern="1200">
          <a:solidFill>
            <a:srgbClr val="1684B5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twitter.com/biketoworkda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pages/Bike-to-Work-Day-2010/114250671942583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Bike to Work Day 2013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1981200"/>
            <a:ext cx="7086600" cy="13716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Transportation </a:t>
            </a:r>
            <a:r>
              <a:rPr lang="en-US" sz="28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Planning Board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April 17, 2013</a:t>
            </a:r>
            <a:endParaRPr kumimoji="0" lang="en-US" sz="2800" b="1" i="0" u="none" strike="noStrike" kern="1200" cap="none" spc="0" normalizeH="0" baseline="0" noProof="0" dirty="0" smtClean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-325396"/>
            <a:ext cx="93726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		ITEM #7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533400"/>
          </a:xfr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/>
              </a:rPr>
              <a:t>Bike to Work Day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8001000" cy="5029200"/>
          </a:xfrm>
        </p:spPr>
        <p:txBody>
          <a:bodyPr>
            <a:normAutofit/>
          </a:bodyPr>
          <a:lstStyle/>
          <a:p>
            <a:pPr eaLnBrk="1" hangingPunct="1"/>
            <a:endParaRPr lang="en-US" sz="2800" b="1" dirty="0" smtClean="0">
              <a:ln w="19050"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Rolled out regionally by Commuter Connections over a decade ago </a:t>
            </a:r>
          </a:p>
          <a:p>
            <a:pPr eaLnBrk="1" hangingPunct="1">
              <a:buClrTx/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Will be held on Friday, May 17</a:t>
            </a:r>
            <a:r>
              <a:rPr lang="en-US" sz="2800" baseline="30000" dirty="0" smtClean="0">
                <a:ln w="19050">
                  <a:solidFill>
                    <a:schemeClr val="tx1"/>
                  </a:solidFill>
                </a:ln>
              </a:rPr>
              <a:t>th</a:t>
            </a: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 to celebrate bicycling to work as a viable commute option</a:t>
            </a:r>
          </a:p>
          <a:p>
            <a:pPr eaLnBrk="1" hangingPunct="1">
              <a:lnSpc>
                <a:spcPct val="110000"/>
              </a:lnSpc>
              <a:buClrTx/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Participation has increased from several hundred participants in the beginning to almost 13,000 last year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81000" y="6324600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382000" cy="5410200"/>
          </a:xfrm>
          <a:ln w="38100">
            <a:noFill/>
          </a:ln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sz="2800" dirty="0" smtClean="0"/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Conducted every three years </a:t>
            </a:r>
          </a:p>
          <a:p>
            <a:pPr lvl="1"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Measure impacts of event participation</a:t>
            </a:r>
          </a:p>
          <a:p>
            <a:pPr lvl="1" eaLnBrk="1" hangingPunct="1"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Assess use of bicycles for commute travel before  and after event</a:t>
            </a:r>
          </a:p>
          <a:p>
            <a:pPr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Survey results used in TERM Analysis</a:t>
            </a:r>
          </a:p>
          <a:p>
            <a:pPr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Administered via e-mail to event participants</a:t>
            </a:r>
          </a:p>
          <a:p>
            <a:pPr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3,038 completed questionnaires</a:t>
            </a:r>
          </a:p>
          <a:p>
            <a:pPr lvl="1" eaLnBrk="1" hangingPunct="1">
              <a:lnSpc>
                <a:spcPct val="150000"/>
              </a:lnSpc>
              <a:buClr>
                <a:schemeClr val="tx1"/>
              </a:buClr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34% response rate</a:t>
            </a:r>
          </a:p>
          <a:p>
            <a:pPr eaLnBrk="1" hangingPunct="1">
              <a:buFont typeface="Wingdings" pitchFamily="2" charset="2"/>
              <a:buChar char="§"/>
            </a:pPr>
            <a:endParaRPr lang="en-US" dirty="0" smtClean="0">
              <a:ln w="28575"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Event Survey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7848600" cy="4800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2010 was the first Bike to Work Day event for 32% of respondents.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17% of respondents </a:t>
            </a:r>
            <a:r>
              <a:rPr lang="en-US" sz="3000" i="1" dirty="0" smtClean="0">
                <a:ln w="19050">
                  <a:solidFill>
                    <a:schemeClr val="tx1"/>
                  </a:solidFill>
                </a:ln>
              </a:rPr>
              <a:t>never</a:t>
            </a: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 commuted by bike before participating in Bike to Work Day. </a:t>
            </a:r>
          </a:p>
          <a:p>
            <a:pPr marL="365760" lvl="0" indent="-283464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10% of participants started riding to work after </a:t>
            </a:r>
            <a:r>
              <a:rPr lang="en-US" sz="3000" smtClean="0">
                <a:ln w="19050">
                  <a:solidFill>
                    <a:schemeClr val="tx1"/>
                  </a:solidFill>
                </a:ln>
              </a:rPr>
              <a:t>the event, </a:t>
            </a: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and 22% started riding more often.</a:t>
            </a:r>
          </a:p>
          <a:p>
            <a:pPr marL="365760" indent="-283464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3000" dirty="0" smtClean="0">
              <a:ln w="19050"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  <a:p>
            <a:pPr marL="365760" indent="-283464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marL="640080" lvl="1" indent="-237744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endParaRPr lang="en-US" sz="1000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Event Survey Findings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  <a:solidFill>
            <a:srgbClr val="1684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Elected Officials</a:t>
            </a:r>
          </a:p>
        </p:txBody>
      </p:sp>
      <p:pic>
        <p:nvPicPr>
          <p:cNvPr id="8" name="Picture 7" descr="IMG_75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914400"/>
            <a:ext cx="3840480" cy="256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CM Wells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1295400"/>
            <a:ext cx="3276600" cy="267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547697_331490583586131_1490515307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3733800"/>
            <a:ext cx="3977640" cy="2651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DSC_037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" y="4114800"/>
            <a:ext cx="3850722" cy="256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497763" cy="48006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Coincides with National Bike to Work week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Goal for 2013 - 10% increase to 14,000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Proclamation at April 2013 TPB Meeting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A dozen new “pit stop” celebrations for 2013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Total of 72 “pit stops” throughout region</a:t>
            </a:r>
          </a:p>
          <a:p>
            <a:pPr eaLnBrk="1" hangingPunct="1"/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Bike to Work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Event Participation Over 10 Years</a:t>
            </a:r>
            <a:endParaRPr lang="en-US" dirty="0"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609600" y="1295400"/>
          <a:ext cx="8001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3" descr="BikerChick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577284">
            <a:off x="6526830" y="1312103"/>
            <a:ext cx="1216408" cy="10972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362200" y="6172200"/>
            <a:ext cx="464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Number of Pit Stops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2024449" y="3701534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Number of Registrants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6"/>
          <p:cNvPicPr>
            <a:picLocks noChangeAspect="1" noChangeArrowheads="1"/>
          </p:cNvPicPr>
          <p:nvPr/>
        </p:nvPicPr>
        <p:blipFill>
          <a:blip r:embed="rId3" cstate="print"/>
          <a:srcRect r="1910"/>
          <a:stretch>
            <a:fillRect/>
          </a:stretch>
        </p:blipFill>
        <p:spPr bwMode="auto">
          <a:xfrm>
            <a:off x="97155000" y="100431600"/>
            <a:ext cx="3292475" cy="42227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7" descr="BTWDPoster2013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1600200"/>
            <a:ext cx="3858236" cy="4937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Rack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1752600"/>
            <a:ext cx="2103120" cy="48709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Rack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76800" y="1371600"/>
            <a:ext cx="2131947" cy="4937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Marketing Materials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pitolHIllBa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011680"/>
            <a:ext cx="8229600" cy="411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ctangle 5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Vinyl Banner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903" t="16016" r="14076" b="5859"/>
          <a:stretch>
            <a:fillRect/>
          </a:stretch>
        </p:blipFill>
        <p:spPr bwMode="auto">
          <a:xfrm>
            <a:off x="533400" y="1447800"/>
            <a:ext cx="8044941" cy="4846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ctangle 5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810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Event Web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Site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1684B5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http://waba.org/events/btwd/images/btwd_twitt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685800"/>
            <a:ext cx="183038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t="14453" r="1759" b="7422"/>
          <a:stretch>
            <a:fillRect/>
          </a:stretch>
        </p:blipFill>
        <p:spPr bwMode="auto">
          <a:xfrm>
            <a:off x="1143000" y="1828800"/>
            <a:ext cx="7148947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8229600" cy="533400"/>
          </a:xfr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effectLst/>
              </a:rPr>
              <a:t>Social Medi</a:t>
            </a:r>
            <a:r>
              <a:rPr lang="en-US" sz="4800" dirty="0" smtClean="0">
                <a:effectLst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faceboo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524000"/>
            <a:ext cx="5486398" cy="47548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9394" name="Picture 2" descr="http://www.mwcog.org/commuter2/images/facebook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685800"/>
            <a:ext cx="1790700" cy="533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ctangle 5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Social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8382000" cy="4800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Free and open to all commuters in the National Capital Region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Register at www.biketoworkmetrodc.org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Participants receive free T-shirts and refreshments at the pit stops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Sponsor donated giveaways and raffle prizes (bicycles and gear)</a:t>
            </a:r>
          </a:p>
          <a:p>
            <a:pPr eaLnBrk="1" hangingPunct="1">
              <a:buClr>
                <a:schemeClr val="tx1"/>
              </a:buClr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066800"/>
          </a:xfrm>
        </p:spPr>
        <p:txBody>
          <a:bodyPr/>
          <a:lstStyle/>
          <a:p>
            <a:r>
              <a:rPr lang="en-US" dirty="0" smtClean="0"/>
              <a:t>Bike to Work Day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382000" cy="51054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Event encourages business community to support bicycle-friendly culture (bike racks, showers and lockers) 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Bicyclists collectively work for over 1,000 different employers throughout region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Bicycling to work benefits employers through  reduced parking overhead and better employee  health and fitness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Employer Challenge luncheon 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Donated bicycle rack raffle</a:t>
            </a:r>
          </a:p>
          <a:p>
            <a:pPr eaLnBrk="1" hangingPunct="1">
              <a:buClr>
                <a:schemeClr val="tx1"/>
              </a:buClr>
            </a:pPr>
            <a:endParaRPr lang="en-US" sz="2800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Employer Focus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Commuter Convoys led by experienced bicyclists</a:t>
            </a:r>
          </a:p>
          <a:p>
            <a:pPr lvl="1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helps empower commuters to try bicycling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Free Bike to Work guides available from       Commuter Connections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Free Confident City Cycling classes offered by Washington Area Bicyclist Association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Bicycling covered by Commuter Connections’ Guaranteed Ride Home program</a:t>
            </a:r>
          </a:p>
          <a:p>
            <a:pPr eaLnBrk="1" hangingPunct="1"/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Support for Bicyclists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096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Questions?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  <a:solidFill>
            <a:srgbClr val="1684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lide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645920"/>
            <a:ext cx="7734300" cy="5162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ustom 4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1684B5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3AC0554-650C-434C-8EFD-36B3F612D52F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718547F5-8E53-446E-BC9A-321F39C6B3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88B5FCC-28ED-4E7B-8229-0AA3C8256C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629</TotalTime>
  <Words>374</Words>
  <Application>Microsoft Office PowerPoint</Application>
  <PresentationFormat>On-screen Show (4:3)</PresentationFormat>
  <Paragraphs>73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Urban</vt:lpstr>
      <vt:lpstr>Bike to Work Day 2013</vt:lpstr>
      <vt:lpstr>Bike to Work Day</vt:lpstr>
      <vt:lpstr>Slide 3</vt:lpstr>
      <vt:lpstr>Slide 4</vt:lpstr>
      <vt:lpstr>Slide 5</vt:lpstr>
      <vt:lpstr>Slide 6</vt:lpstr>
      <vt:lpstr>Event Participation Over 10 Years</vt:lpstr>
      <vt:lpstr>Slide 8</vt:lpstr>
      <vt:lpstr>Slide 9</vt:lpstr>
      <vt:lpstr>Slide 10</vt:lpstr>
      <vt:lpstr>Social Media</vt:lpstr>
      <vt:lpstr>Slide 12</vt:lpstr>
      <vt:lpstr>Bike to Work Day 2013</vt:lpstr>
      <vt:lpstr>Employer Focus</vt:lpstr>
      <vt:lpstr>Support for Bicyclists 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TPB Technical Committee</dc:title>
  <dc:creator>Nicholas Ramfos</dc:creator>
  <cp:lastModifiedBy>nramfos</cp:lastModifiedBy>
  <cp:revision>96</cp:revision>
  <dcterms:modified xsi:type="dcterms:W3CDTF">2013-04-16T15:53:30Z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TC300014229990</vt:lpwstr>
  </property>
</Properties>
</file>