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28"/>
  </p:handoutMasterIdLst>
  <p:sldIdLst>
    <p:sldId id="256" r:id="rId2"/>
    <p:sldId id="257" r:id="rId3"/>
    <p:sldId id="258" r:id="rId4"/>
    <p:sldId id="259" r:id="rId5"/>
    <p:sldId id="260" r:id="rId6"/>
    <p:sldId id="262" r:id="rId7"/>
    <p:sldId id="261"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9601200" cy="7315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63" autoAdjust="0"/>
  </p:normalViewPr>
  <p:slideViewPr>
    <p:cSldViewPr>
      <p:cViewPr>
        <p:scale>
          <a:sx n="80" d="100"/>
          <a:sy n="80" d="100"/>
        </p:scale>
        <p:origin x="-864" y="-5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161390" cy="366010"/>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5437637" y="0"/>
            <a:ext cx="4161390" cy="366010"/>
          </a:xfrm>
          <a:prstGeom prst="rect">
            <a:avLst/>
          </a:prstGeom>
        </p:spPr>
        <p:txBody>
          <a:bodyPr vert="horz" lIns="94851" tIns="47425" rIns="94851" bIns="47425" rtlCol="0"/>
          <a:lstStyle>
            <a:lvl1pPr algn="r">
              <a:defRPr sz="1200"/>
            </a:lvl1pPr>
          </a:lstStyle>
          <a:p>
            <a:fld id="{565686BA-301F-4A3D-BC6F-1219E9B784AD}" type="datetimeFigureOut">
              <a:rPr lang="en-US" smtClean="0"/>
              <a:t>11/28/2012</a:t>
            </a:fld>
            <a:endParaRPr lang="en-US"/>
          </a:p>
        </p:txBody>
      </p:sp>
      <p:sp>
        <p:nvSpPr>
          <p:cNvPr id="4" name="Footer Placeholder 3"/>
          <p:cNvSpPr>
            <a:spLocks noGrp="1"/>
          </p:cNvSpPr>
          <p:nvPr>
            <p:ph type="ftr" sz="quarter" idx="2"/>
          </p:nvPr>
        </p:nvSpPr>
        <p:spPr>
          <a:xfrm>
            <a:off x="2" y="6947941"/>
            <a:ext cx="4161390" cy="366010"/>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5437637" y="6947941"/>
            <a:ext cx="4161390" cy="366010"/>
          </a:xfrm>
          <a:prstGeom prst="rect">
            <a:avLst/>
          </a:prstGeom>
        </p:spPr>
        <p:txBody>
          <a:bodyPr vert="horz" lIns="94851" tIns="47425" rIns="94851" bIns="47425" rtlCol="0" anchor="b"/>
          <a:lstStyle>
            <a:lvl1pPr algn="r">
              <a:defRPr sz="1200"/>
            </a:lvl1pPr>
          </a:lstStyle>
          <a:p>
            <a:fld id="{8E639DFB-3C29-466A-9446-E2F8CBD4E575}"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AB8DEC9C-C274-47D7-9CBE-D0DC4A89217B}" type="datetimeFigureOut">
              <a:rPr lang="en-US"/>
              <a:pPr>
                <a:defRPr/>
              </a:pPr>
              <a:t>11/28/2012</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079FB79-8F8C-48B4-8C1B-19FF5EB24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0AC976E-97A0-4F48-8DB6-67E77741C6A6}" type="datetimeFigureOut">
              <a:rPr lang="en-US"/>
              <a:pPr>
                <a:defRPr/>
              </a:pPr>
              <a:t>11/28/2012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5EDA2EAA-B455-4FAA-82BB-0940D5BA33F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95DEFB33-8774-472A-B64A-CBF3633BC6B9}" type="datetimeFigureOut">
              <a:rPr lang="en-US"/>
              <a:pPr>
                <a:defRPr/>
              </a:pPr>
              <a:t>11/28/2012</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7B7B8916-5CA3-46F1-A63A-AB0CDC5CDAD9}"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E07302F2-DD53-4639-A852-75685804899B}" type="datetimeFigureOut">
              <a:rPr lang="en-US"/>
              <a:pPr>
                <a:defRPr/>
              </a:pPr>
              <a:t>11/28/2012</a:t>
            </a:fld>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2A26411B-51AF-4A55-811D-815250D1E6BD}"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47ED3456-16FE-4549-9051-F4923F0FAF1F}" type="datetimeFigureOut">
              <a:rPr lang="en-US"/>
              <a:pPr>
                <a:defRPr/>
              </a:pPr>
              <a:t>11/28/2012</a:t>
            </a:fld>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328D5C7C-18AF-4756-9B76-4DCE8AB965AD}"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9016DBE3-B861-4379-B9EC-CD6E19838A1C}" type="datetimeFigureOut">
              <a:rPr lang="en-US"/>
              <a:pPr>
                <a:defRPr/>
              </a:pPr>
              <a:t>11/28/2012</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BEEF9307-7A44-48BD-9B70-02161CDCFFC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2661527D-D63E-4E5A-9C8E-C3EF7C61D7A7}" type="datetimeFigureOut">
              <a:rPr lang="en-US"/>
              <a:pPr>
                <a:defRPr/>
              </a:pPr>
              <a:t>11/28/2012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1119557D-1EFE-44A3-BEE4-5527A1611F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F0158356-3C32-4E96-A738-DF9D64560EA6}" type="datetimeFigureOut">
              <a:rPr lang="en-US"/>
              <a:pPr>
                <a:defRPr/>
              </a:pPr>
              <a:t>11/28/2012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ABB1300D-F945-41C9-83D0-803BA0D1668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46C2B8FE-1F5A-4C02-B7D3-E602282640C7}" type="datetimeFigureOut">
              <a:rPr lang="en-US"/>
              <a:pPr>
                <a:defRPr/>
              </a:pPr>
              <a:t>11/28/2012</a:t>
            </a:fld>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7B09ED12-9741-49ED-B082-9EFBFB229A54}"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C4784CB-ADE7-4B8D-A382-180ED9AA26DA}" type="datetimeFigureOut">
              <a:rPr lang="en-US"/>
              <a:pPr>
                <a:defRPr/>
              </a:pPr>
              <a:t>11/28/2012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253FCE3-2F80-4324-88AD-AAFAF2FBF30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D62A50E9-48CF-45B6-8FCC-F58CDC47A898}" type="datetimeFigureOut">
              <a:rPr lang="en-US"/>
              <a:pPr>
                <a:defRPr/>
              </a:pPr>
              <a:t>11/28/2012</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9A56BEDA-933A-455E-8213-528712D81A4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cs typeface="+mn-cs"/>
              </a:defRPr>
            </a:lvl1pPr>
          </a:lstStyle>
          <a:p>
            <a:pPr>
              <a:defRPr/>
            </a:pPr>
            <a:fld id="{35781FF0-C0FC-4541-A3F6-DC26676C4E5C}" type="datetimeFigureOut">
              <a:rPr lang="en-US"/>
              <a:pPr>
                <a:defRPr/>
              </a:pPr>
              <a:t>11/28/2012</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2786A435-E989-4799-B76E-2CABD2BA2DB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69" r:id="rId1"/>
    <p:sldLayoutId id="2147483865" r:id="rId2"/>
    <p:sldLayoutId id="2147483870" r:id="rId3"/>
    <p:sldLayoutId id="2147483871" r:id="rId4"/>
    <p:sldLayoutId id="2147483872" r:id="rId5"/>
    <p:sldLayoutId id="2147483866" r:id="rId6"/>
    <p:sldLayoutId id="2147483873" r:id="rId7"/>
    <p:sldLayoutId id="2147483867" r:id="rId8"/>
    <p:sldLayoutId id="2147483874" r:id="rId9"/>
    <p:sldLayoutId id="2147483868" r:id="rId10"/>
    <p:sldLayoutId id="2147483875"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p:txBody>
          <a:bodyPr/>
          <a:lstStyle/>
          <a:p>
            <a:pPr eaLnBrk="1" hangingPunct="1"/>
            <a:r>
              <a:rPr lang="en-US" cap="none" smtClean="0"/>
              <a:t>Metropolitan Washington 2013 PIT Count Training </a:t>
            </a:r>
          </a:p>
        </p:txBody>
      </p:sp>
      <p:sp>
        <p:nvSpPr>
          <p:cNvPr id="9219" name="Subtitle 2"/>
          <p:cNvSpPr>
            <a:spLocks noGrp="1"/>
          </p:cNvSpPr>
          <p:nvPr>
            <p:ph type="subTitle" idx="1"/>
          </p:nvPr>
        </p:nvSpPr>
        <p:spPr>
          <a:xfrm>
            <a:off x="2362200" y="6049963"/>
            <a:ext cx="6705600" cy="685800"/>
          </a:xfrm>
        </p:spPr>
        <p:txBody>
          <a:bodyPr/>
          <a:lstStyle/>
          <a:p>
            <a:pPr eaLnBrk="1" hangingPunct="1"/>
            <a:r>
              <a:rPr lang="en-US" smtClean="0"/>
              <a:t>November 29,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123113" cy="3733800"/>
          </a:xfrm>
        </p:spPr>
        <p:txBody>
          <a:bodyPr>
            <a:normAutofit/>
          </a:bodyPr>
          <a:lstStyle/>
          <a:p>
            <a:pPr marL="571500" indent="-571500" eaLnBrk="1" fontAlgn="auto" hangingPunct="1">
              <a:spcAft>
                <a:spcPts val="0"/>
              </a:spcAft>
              <a:buFont typeface="+mj-lt"/>
              <a:buAutoNum type="romanUcPeriod"/>
              <a:defRPr/>
            </a:pPr>
            <a:r>
              <a:rPr lang="en-US" dirty="0" smtClean="0"/>
              <a:t>Welcome</a:t>
            </a:r>
          </a:p>
          <a:p>
            <a:pPr marL="571500" indent="-571500" eaLnBrk="1" fontAlgn="auto" hangingPunct="1">
              <a:spcAft>
                <a:spcPts val="0"/>
              </a:spcAft>
              <a:buFont typeface="+mj-lt"/>
              <a:buAutoNum type="romanUcPeriod"/>
              <a:defRPr/>
            </a:pPr>
            <a:r>
              <a:rPr lang="en-US" dirty="0" smtClean="0"/>
              <a:t>Introductions</a:t>
            </a:r>
          </a:p>
          <a:p>
            <a:pPr marL="571500" indent="-571500" eaLnBrk="1" fontAlgn="auto" hangingPunct="1">
              <a:spcAft>
                <a:spcPts val="0"/>
              </a:spcAft>
              <a:buFont typeface="+mj-lt"/>
              <a:buAutoNum type="romanUcPeriod"/>
              <a:defRPr/>
            </a:pPr>
            <a:r>
              <a:rPr lang="en-US" dirty="0" smtClean="0"/>
              <a:t>Training Purpose &amp; Overview</a:t>
            </a:r>
          </a:p>
          <a:p>
            <a:pPr marL="571500" indent="-571500" eaLnBrk="1" fontAlgn="auto" hangingPunct="1">
              <a:spcAft>
                <a:spcPts val="0"/>
              </a:spcAft>
              <a:buFont typeface="+mj-lt"/>
              <a:buAutoNum type="romanUcPeriod"/>
              <a:defRPr/>
            </a:pPr>
            <a:r>
              <a:rPr lang="en-US" dirty="0" smtClean="0"/>
              <a:t>PIT Count Definitions</a:t>
            </a:r>
          </a:p>
          <a:p>
            <a:pPr marL="571500" indent="-571500" eaLnBrk="1" fontAlgn="auto" hangingPunct="1">
              <a:spcAft>
                <a:spcPts val="0"/>
              </a:spcAft>
              <a:buFont typeface="+mj-lt"/>
              <a:buAutoNum type="romanUcPeriod"/>
              <a:defRPr/>
            </a:pPr>
            <a:r>
              <a:rPr lang="en-US" dirty="0" smtClean="0"/>
              <a:t>PIT Count Data Spreadsheet Review</a:t>
            </a:r>
          </a:p>
          <a:p>
            <a:pPr marL="571500" indent="-571500" eaLnBrk="1" fontAlgn="auto" hangingPunct="1">
              <a:spcAft>
                <a:spcPts val="0"/>
              </a:spcAft>
              <a:buFont typeface="+mj-lt"/>
              <a:buAutoNum type="romanUcPeriod"/>
              <a:defRPr/>
            </a:pPr>
            <a:r>
              <a:rPr lang="en-US" dirty="0" smtClean="0"/>
              <a:t>PIT Unsheltered Count Techniques</a:t>
            </a:r>
          </a:p>
          <a:p>
            <a:pPr marL="571500" indent="-571500" eaLnBrk="1" fontAlgn="auto" hangingPunct="1">
              <a:spcAft>
                <a:spcPts val="0"/>
              </a:spcAft>
              <a:buFont typeface="+mj-lt"/>
              <a:buAutoNum type="romanUcPeriod"/>
              <a:defRPr/>
            </a:pPr>
            <a:r>
              <a:rPr lang="en-US" dirty="0" smtClean="0"/>
              <a:t>Q &amp; A</a:t>
            </a:r>
          </a:p>
          <a:p>
            <a:pPr eaLnBrk="1" fontAlgn="auto" hangingPunct="1">
              <a:spcAft>
                <a:spcPts val="0"/>
              </a:spcAft>
              <a:buFont typeface="Wingdings"/>
              <a:buNone/>
              <a:defRPr/>
            </a:pPr>
            <a:endParaRPr lang="en-US" dirty="0"/>
          </a:p>
        </p:txBody>
      </p:sp>
      <p:sp>
        <p:nvSpPr>
          <p:cNvPr id="10243" name="Title 2"/>
          <p:cNvSpPr>
            <a:spLocks noGrp="1"/>
          </p:cNvSpPr>
          <p:nvPr>
            <p:ph type="title"/>
          </p:nvPr>
        </p:nvSpPr>
        <p:spPr/>
        <p:txBody>
          <a:bodyPr/>
          <a:lstStyle/>
          <a:p>
            <a:pPr eaLnBrk="1" hangingPunct="1"/>
            <a:r>
              <a:rPr lang="en-US" smtClean="0"/>
              <a:t>Program Agenda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Placeholder 1"/>
          <p:cNvSpPr>
            <a:spLocks noGrp="1"/>
          </p:cNvSpPr>
          <p:nvPr>
            <p:ph type="body" idx="1"/>
          </p:nvPr>
        </p:nvSpPr>
        <p:spPr>
          <a:xfrm>
            <a:off x="1371600" y="2743200"/>
            <a:ext cx="7123113" cy="2209800"/>
          </a:xfrm>
        </p:spPr>
        <p:txBody>
          <a:bodyPr/>
          <a:lstStyle/>
          <a:p>
            <a:pPr marL="571500" indent="-571500" eaLnBrk="1" hangingPunct="1">
              <a:buFont typeface="Tw Cen MT" pitchFamily="34" charset="0"/>
              <a:buAutoNum type="romanLcPeriod"/>
            </a:pPr>
            <a:r>
              <a:rPr lang="en-US" smtClean="0"/>
              <a:t>General Homeless</a:t>
            </a:r>
          </a:p>
          <a:p>
            <a:pPr marL="571500" indent="-571500" eaLnBrk="1" hangingPunct="1">
              <a:buFont typeface="Tw Cen MT" pitchFamily="34" charset="0"/>
              <a:buAutoNum type="romanLcPeriod"/>
            </a:pPr>
            <a:r>
              <a:rPr lang="en-US" smtClean="0"/>
              <a:t>Subpopulations</a:t>
            </a:r>
          </a:p>
          <a:p>
            <a:pPr marL="571500" indent="-571500" eaLnBrk="1" hangingPunct="1">
              <a:buFont typeface="Tw Cen MT" pitchFamily="34" charset="0"/>
              <a:buAutoNum type="romanLcPeriod"/>
            </a:pPr>
            <a:r>
              <a:rPr lang="en-US" smtClean="0"/>
              <a:t>Jurisdictional Movement</a:t>
            </a:r>
          </a:p>
        </p:txBody>
      </p:sp>
      <p:sp>
        <p:nvSpPr>
          <p:cNvPr id="11267" name="Title 2"/>
          <p:cNvSpPr>
            <a:spLocks noGrp="1"/>
          </p:cNvSpPr>
          <p:nvPr>
            <p:ph type="title"/>
          </p:nvPr>
        </p:nvSpPr>
        <p:spPr/>
        <p:txBody>
          <a:bodyPr/>
          <a:lstStyle/>
          <a:p>
            <a:pPr eaLnBrk="1" hangingPunct="1"/>
            <a:r>
              <a:rPr lang="en-US" smtClean="0"/>
              <a:t>PIT Count Definitions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12775" y="228600"/>
            <a:ext cx="8153400" cy="990600"/>
          </a:xfrm>
        </p:spPr>
        <p:txBody>
          <a:bodyPr/>
          <a:lstStyle/>
          <a:p>
            <a:pPr eaLnBrk="1" hangingPunct="1"/>
            <a:r>
              <a:rPr lang="en-US" sz="3600" smtClean="0"/>
              <a:t>General Definitions &amp; Categories</a:t>
            </a:r>
          </a:p>
        </p:txBody>
      </p:sp>
      <p:sp>
        <p:nvSpPr>
          <p:cNvPr id="3"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t>DEFINITION OF HOMELESS</a:t>
            </a:r>
            <a:r>
              <a:rPr lang="en-US" dirty="0" smtClean="0"/>
              <a:t>:</a:t>
            </a:r>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Font typeface="Wingdings"/>
              <a:buChar char=""/>
              <a:defRPr/>
            </a:pPr>
            <a:r>
              <a:rPr lang="en-US" dirty="0" smtClean="0"/>
              <a:t>An </a:t>
            </a:r>
            <a:r>
              <a:rPr lang="en-US" b="1" dirty="0" smtClean="0"/>
              <a:t>UNSHELTERED </a:t>
            </a:r>
            <a:r>
              <a:rPr lang="en-US" dirty="0" smtClean="0"/>
              <a:t> homeless person resides in a place not meant for human habitation, such as a car, park, sidewalk, abandoned building, the street, alley, bus or train station, airport, camp site or tent.</a:t>
            </a:r>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Font typeface="Wingdings"/>
              <a:buChar char=""/>
              <a:defRPr/>
            </a:pPr>
            <a:r>
              <a:rPr lang="en-US" dirty="0" smtClean="0"/>
              <a:t>A </a:t>
            </a:r>
            <a:r>
              <a:rPr lang="en-US" b="1" dirty="0" smtClean="0"/>
              <a:t>SHELTERED</a:t>
            </a:r>
            <a:r>
              <a:rPr lang="en-US" dirty="0" smtClean="0"/>
              <a:t> homeless person resides in an emergency shelter, including temporary shelters only open during severe weather, or transitional housing, safe haven for homeless persons who originally came from the streets or emergency shelters.  This also includes homeless persons staying in a hotel, motel or housing units with vouchers.</a:t>
            </a:r>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Font typeface="Wingdings"/>
              <a:buChar char=""/>
              <a:defRPr/>
            </a:pPr>
            <a:r>
              <a:rPr lang="en-US" b="1" dirty="0" smtClean="0"/>
              <a:t>NOTE: </a:t>
            </a:r>
            <a:r>
              <a:rPr lang="en-US" dirty="0" smtClean="0"/>
              <a:t>What is the person’s living situation on the day or night of the count?  It is </a:t>
            </a:r>
            <a:r>
              <a:rPr lang="en-US" b="1" dirty="0" smtClean="0"/>
              <a:t>not</a:t>
            </a:r>
            <a:r>
              <a:rPr lang="en-US" dirty="0" smtClean="0"/>
              <a:t> their living situation the day before or the day after the count.</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pPr eaLnBrk="1" hangingPunct="1"/>
            <a:r>
              <a:rPr lang="en-US" smtClean="0"/>
              <a:t>Types of Homeless Programs</a:t>
            </a:r>
          </a:p>
        </p:txBody>
      </p:sp>
      <p:sp>
        <p:nvSpPr>
          <p:cNvPr id="3"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b="1" dirty="0" smtClean="0"/>
              <a:t>EMERGENCY SHELTER: </a:t>
            </a:r>
            <a:r>
              <a:rPr lang="en-US" dirty="0" smtClean="0"/>
              <a:t>a residential homeless assistance facility dedicated for use by persons who are homeless.  This includes facilities that may be year-round, winter, hypothermia, temporary or over flow on an as needed basis.</a:t>
            </a:r>
          </a:p>
          <a:p>
            <a:pPr marL="320040" indent="-320040" eaLnBrk="1" fontAlgn="auto" hangingPunct="1">
              <a:spcAft>
                <a:spcPts val="0"/>
              </a:spcAft>
              <a:buFont typeface="Wingdings"/>
              <a:buChar char=""/>
              <a:defRPr/>
            </a:pPr>
            <a:endParaRPr lang="en-US" sz="1000" dirty="0" smtClean="0"/>
          </a:p>
          <a:p>
            <a:pPr marL="320040" indent="-320040" eaLnBrk="1" fontAlgn="auto" hangingPunct="1">
              <a:spcAft>
                <a:spcPts val="0"/>
              </a:spcAft>
              <a:buFont typeface="Wingdings"/>
              <a:buChar char=""/>
              <a:defRPr/>
            </a:pPr>
            <a:r>
              <a:rPr lang="en-US" b="1" dirty="0" smtClean="0"/>
              <a:t>TRANSITIONAL HOUSING:</a:t>
            </a:r>
            <a:r>
              <a:rPr lang="en-US" dirty="0" smtClean="0"/>
              <a:t>  (HUD definition) - A project that has its purpose facilitating the movement of homelessness individuals and families to permanent housing within a reasonable amount of time (usually 24 months).</a:t>
            </a:r>
          </a:p>
          <a:p>
            <a:pPr marL="320040" indent="-320040" eaLnBrk="1" fontAlgn="auto" hangingPunct="1">
              <a:spcAft>
                <a:spcPts val="0"/>
              </a:spcAft>
              <a:buFont typeface="Wingdings"/>
              <a:buChar char=""/>
              <a:defRPr/>
            </a:pPr>
            <a:endParaRPr lang="en-US" sz="1000" dirty="0" smtClean="0"/>
          </a:p>
          <a:p>
            <a:pPr marL="320040" indent="-320040" eaLnBrk="1" fontAlgn="auto" hangingPunct="1">
              <a:spcAft>
                <a:spcPts val="0"/>
              </a:spcAft>
              <a:buFont typeface="Wingdings"/>
              <a:buChar char=""/>
              <a:defRPr/>
            </a:pPr>
            <a:r>
              <a:rPr lang="en-US" b="1" dirty="0" smtClean="0"/>
              <a:t>SAFE HAVEN:  </a:t>
            </a:r>
            <a:r>
              <a:rPr lang="en-US" dirty="0" smtClean="0"/>
              <a:t>A form of supportive housing that serves hard-to-reach homeless persons with severe mental illness who are on the street and have been unable or unwilling to participate in supportive services.</a:t>
            </a:r>
          </a:p>
          <a:p>
            <a:pPr marL="320040" indent="-320040" eaLnBrk="1" fontAlgn="auto" hangingPunct="1">
              <a:spcAft>
                <a:spcPts val="0"/>
              </a:spcAft>
              <a:buFont typeface="Wingdings"/>
              <a:buChar char=""/>
              <a:defRPr/>
            </a:pPr>
            <a:endParaRPr lang="en-US" dirty="0"/>
          </a:p>
          <a:p>
            <a:pPr marL="320040" indent="-320040" eaLnBrk="1" fontAlgn="auto" hangingPunct="1">
              <a:spcAft>
                <a:spcPts val="0"/>
              </a:spcAft>
              <a:buFont typeface="Wingdings"/>
              <a:buChar char=""/>
              <a:defRPr/>
            </a:pPr>
            <a:r>
              <a:rPr lang="en-US" b="1" dirty="0" smtClean="0"/>
              <a:t>NOTE:  INCLUDES UNITS OR BEDS</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228600"/>
            <a:ext cx="8153400" cy="990600"/>
          </a:xfrm>
        </p:spPr>
        <p:txBody>
          <a:bodyPr/>
          <a:lstStyle/>
          <a:p>
            <a:pPr eaLnBrk="1" hangingPunct="1"/>
            <a:r>
              <a:rPr lang="en-US" smtClean="0"/>
              <a:t>Homeless Program Types, cont.</a:t>
            </a:r>
          </a:p>
        </p:txBody>
      </p:sp>
      <p:sp>
        <p:nvSpPr>
          <p:cNvPr id="14339" name="Content Placeholder 2"/>
          <p:cNvSpPr>
            <a:spLocks noGrp="1"/>
          </p:cNvSpPr>
          <p:nvPr>
            <p:ph sz="quarter" idx="1"/>
          </p:nvPr>
        </p:nvSpPr>
        <p:spPr>
          <a:xfrm>
            <a:off x="612775" y="1600200"/>
            <a:ext cx="8153400" cy="4495800"/>
          </a:xfrm>
        </p:spPr>
        <p:txBody>
          <a:bodyPr/>
          <a:lstStyle/>
          <a:p>
            <a:pPr eaLnBrk="1" hangingPunct="1">
              <a:defRPr/>
            </a:pPr>
            <a:r>
              <a:rPr lang="en-US" b="1" dirty="0" smtClean="0"/>
              <a:t>PERMANENT SUPPORTIVE HOUSING (PSH): </a:t>
            </a:r>
            <a:r>
              <a:rPr lang="en-US" dirty="0" smtClean="0"/>
              <a:t>Permanent housing with supportive social services and </a:t>
            </a:r>
            <a:r>
              <a:rPr lang="en-US" b="1" dirty="0" smtClean="0"/>
              <a:t>no</a:t>
            </a:r>
            <a:r>
              <a:rPr lang="en-US" dirty="0" smtClean="0"/>
              <a:t> time limits on the length of stay.  PSH SHOULD NOT be included in the PIT Count for the ‘Literally Homeless’.  </a:t>
            </a:r>
          </a:p>
          <a:p>
            <a:pPr lvl="1" eaLnBrk="1" hangingPunct="1">
              <a:defRPr/>
            </a:pPr>
            <a:r>
              <a:rPr lang="en-US" dirty="0" smtClean="0"/>
              <a:t>PSH is counted on the PIT for purposes of the Housing Inventory Count (HIC) only.</a:t>
            </a:r>
          </a:p>
          <a:p>
            <a:pPr marL="366713" lvl="1" indent="0" eaLnBrk="1" hangingPunct="1">
              <a:buFont typeface="Wingdings 2" pitchFamily="18" charset="2"/>
              <a:buNone/>
              <a:defRPr/>
            </a:pPr>
            <a:endParaRPr lang="en-US" dirty="0" smtClean="0"/>
          </a:p>
          <a:p>
            <a:pPr lvl="1" eaLnBrk="1" hangingPunct="1">
              <a:defRPr/>
            </a:pPr>
            <a:r>
              <a:rPr lang="en-US" b="1" dirty="0" smtClean="0"/>
              <a:t>NOTE:  Includes Units or Bed</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990600"/>
          </a:xfrm>
        </p:spPr>
        <p:txBody>
          <a:bodyPr/>
          <a:lstStyle/>
          <a:p>
            <a:pPr eaLnBrk="1" hangingPunct="1"/>
            <a:r>
              <a:rPr lang="en-US" smtClean="0"/>
              <a:t>Homeless Program Types, cont.</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b="1" dirty="0" smtClean="0"/>
              <a:t>Rapid Re-housing (RRH): </a:t>
            </a:r>
            <a:r>
              <a:rPr lang="en-US" dirty="0" smtClean="0"/>
              <a:t>A set of strategies to help families move quickly out of homelessness into permanent housing.  </a:t>
            </a:r>
            <a:r>
              <a:rPr lang="en-US" b="1" dirty="0" smtClean="0"/>
              <a:t>NOTE: Families or individuals in Emergency Shelter or Transitional Programs or Unsheltered on the night of the PIT should be counted as “homeless”.  Families or individuals in </a:t>
            </a:r>
            <a:r>
              <a:rPr lang="en-US" b="1" u="sng" dirty="0" smtClean="0"/>
              <a:t>permanent housing  on the night of the PIT </a:t>
            </a:r>
            <a:r>
              <a:rPr lang="en-US" b="1" dirty="0" smtClean="0"/>
              <a:t>should not be counted as homeless.</a:t>
            </a:r>
            <a:endParaRPr lang="en-US" sz="2600" b="1" dirty="0" smtClean="0"/>
          </a:p>
          <a:p>
            <a:pPr marL="320040" indent="-320040" eaLnBrk="1" fontAlgn="auto" hangingPunct="1">
              <a:spcAft>
                <a:spcPts val="0"/>
              </a:spcAft>
              <a:buFont typeface="Wingdings"/>
              <a:buChar char=""/>
              <a:defRPr/>
            </a:pPr>
            <a:r>
              <a:rPr lang="en-US" b="1" dirty="0" smtClean="0"/>
              <a:t>Supportive Services for Veteran Families (SSVF): </a:t>
            </a:r>
            <a:r>
              <a:rPr lang="en-US" dirty="0" smtClean="0"/>
              <a:t>VA funded RRH program for veteran families.</a:t>
            </a:r>
          </a:p>
          <a:p>
            <a:pPr marL="320040" indent="-320040" eaLnBrk="1" fontAlgn="auto" hangingPunct="1">
              <a:spcAft>
                <a:spcPts val="0"/>
              </a:spcAft>
              <a:buFont typeface="Wingdings"/>
              <a:buChar char=""/>
              <a:defRPr/>
            </a:pPr>
            <a:endParaRPr lang="en-US" sz="2600" dirty="0"/>
          </a:p>
          <a:p>
            <a:pPr marL="320040" indent="-320040" eaLnBrk="1" fontAlgn="auto" hangingPunct="1">
              <a:spcAft>
                <a:spcPts val="0"/>
              </a:spcAft>
              <a:buFont typeface="Wingdings"/>
              <a:buChar char=""/>
              <a:defRPr/>
            </a:pPr>
            <a:r>
              <a:rPr lang="en-US" b="1" dirty="0" smtClean="0"/>
              <a:t>The RRH, SSVF and Permanent Supportive Housing </a:t>
            </a:r>
            <a:r>
              <a:rPr lang="en-US" dirty="0" smtClean="0"/>
              <a:t>categories  </a:t>
            </a:r>
            <a:r>
              <a:rPr lang="en-US" b="1" dirty="0" smtClean="0"/>
              <a:t>should not </a:t>
            </a:r>
            <a:r>
              <a:rPr lang="en-US" dirty="0" smtClean="0"/>
              <a:t>be included in the PIT Count for the ‘Literally Homeless’, </a:t>
            </a:r>
            <a:r>
              <a:rPr lang="en-US" u="sng" dirty="0" smtClean="0"/>
              <a:t>but should be included in the Housing Inventory Chart (HIC)</a:t>
            </a:r>
            <a:r>
              <a:rPr lang="en-US" dirty="0" smtClean="0"/>
              <a:t>.</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pPr eaLnBrk="1" hangingPunct="1"/>
            <a:r>
              <a:rPr lang="en-US" smtClean="0"/>
              <a:t>Household Types</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b="1" dirty="0" smtClean="0"/>
              <a:t>Households without children: </a:t>
            </a:r>
            <a:r>
              <a:rPr lang="en-US" dirty="0" smtClean="0"/>
              <a:t>unaccompanied adults (18 and over) and multiple adults.</a:t>
            </a:r>
          </a:p>
          <a:p>
            <a:pPr marL="320040" indent="-320040" eaLnBrk="1" fontAlgn="auto" hangingPunct="1">
              <a:spcAft>
                <a:spcPts val="0"/>
              </a:spcAft>
              <a:buFont typeface="Wingdings"/>
              <a:buChar char=""/>
              <a:defRPr/>
            </a:pPr>
            <a:endParaRPr lang="en-US" sz="900" dirty="0" smtClean="0"/>
          </a:p>
          <a:p>
            <a:pPr marL="320040" indent="-320040" eaLnBrk="1" fontAlgn="auto" hangingPunct="1">
              <a:spcAft>
                <a:spcPts val="0"/>
              </a:spcAft>
              <a:buFont typeface="Wingdings"/>
              <a:buChar char=""/>
              <a:defRPr/>
            </a:pPr>
            <a:r>
              <a:rPr lang="en-US" b="1" dirty="0" smtClean="0"/>
              <a:t>Households with adults and children:  </a:t>
            </a:r>
            <a:r>
              <a:rPr lang="en-US" dirty="0" smtClean="0"/>
              <a:t>At least one adult and one child under age 18.</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Households with ONLY children:  </a:t>
            </a:r>
            <a:r>
              <a:rPr lang="en-US" dirty="0" smtClean="0"/>
              <a:t>Households composed only of persons under age 18, including unaccompanied children, adolescent parents and their children, adolescent siblings, or other household configurations composed only of children.</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12775" y="228600"/>
            <a:ext cx="8153400" cy="990600"/>
          </a:xfrm>
        </p:spPr>
        <p:txBody>
          <a:bodyPr/>
          <a:lstStyle/>
          <a:p>
            <a:pPr eaLnBrk="1" hangingPunct="1"/>
            <a:r>
              <a:rPr lang="en-US" smtClean="0"/>
              <a:t>Employment &amp; Income</a:t>
            </a:r>
          </a:p>
        </p:txBody>
      </p:sp>
      <p:sp>
        <p:nvSpPr>
          <p:cNvPr id="3" name="Content Placeholder 2"/>
          <p:cNvSpPr>
            <a:spLocks noGrp="1"/>
          </p:cNvSpPr>
          <p:nvPr>
            <p:ph sz="quarter" idx="1"/>
          </p:nvPr>
        </p:nvSpPr>
        <p:spPr>
          <a:xfrm>
            <a:off x="612775" y="1600200"/>
            <a:ext cx="8153400" cy="4800600"/>
          </a:xfrm>
        </p:spPr>
        <p:txBody>
          <a:bodyPr>
            <a:normAutofit fontScale="70000" lnSpcReduction="20000"/>
          </a:bodyPr>
          <a:lstStyle/>
          <a:p>
            <a:pPr marL="320040" indent="-320040" eaLnBrk="1" fontAlgn="auto" hangingPunct="1">
              <a:spcAft>
                <a:spcPts val="0"/>
              </a:spcAft>
              <a:buFont typeface="Wingdings"/>
              <a:buChar char=""/>
              <a:defRPr/>
            </a:pPr>
            <a:r>
              <a:rPr lang="en-US" b="1" dirty="0"/>
              <a:t>PRIMARY SOURCE OF INCOME </a:t>
            </a:r>
            <a:r>
              <a:rPr lang="en-US" dirty="0"/>
              <a:t>(Select only one for Adults and Children)  </a:t>
            </a:r>
          </a:p>
          <a:p>
            <a:pPr marL="640080" lvl="1" indent="-274320" eaLnBrk="1" fontAlgn="auto" hangingPunct="1">
              <a:spcAft>
                <a:spcPts val="0"/>
              </a:spcAft>
              <a:buFont typeface="Wingdings 2"/>
              <a:buChar char=""/>
              <a:defRPr/>
            </a:pPr>
            <a:r>
              <a:rPr lang="en-US" i="1" dirty="0"/>
              <a:t>Employment: </a:t>
            </a:r>
            <a:r>
              <a:rPr lang="en-US" dirty="0"/>
              <a:t>Earned income from full or part-time employment, temporary, seasonal or day labor.</a:t>
            </a:r>
          </a:p>
          <a:p>
            <a:pPr marL="640080" lvl="1" indent="-274320" eaLnBrk="1" fontAlgn="auto" hangingPunct="1">
              <a:spcAft>
                <a:spcPts val="0"/>
              </a:spcAft>
              <a:buFont typeface="Wingdings 2"/>
              <a:buChar char=""/>
              <a:defRPr/>
            </a:pPr>
            <a:r>
              <a:rPr lang="en-US" i="1" dirty="0"/>
              <a:t>Social Security/Veterans or other retirement</a:t>
            </a:r>
            <a:r>
              <a:rPr lang="en-US" dirty="0"/>
              <a:t>: Retirement income from social security, pensions and other types of retirement.</a:t>
            </a:r>
          </a:p>
          <a:p>
            <a:pPr marL="640080" lvl="1" indent="-274320" eaLnBrk="1" fontAlgn="auto" hangingPunct="1">
              <a:spcAft>
                <a:spcPts val="0"/>
              </a:spcAft>
              <a:buFont typeface="Wingdings 2"/>
              <a:buChar char=""/>
              <a:defRPr/>
            </a:pPr>
            <a:r>
              <a:rPr lang="en-US" i="1" dirty="0"/>
              <a:t>SSDI/SSI/VA Disability: </a:t>
            </a:r>
            <a:r>
              <a:rPr lang="en-US" dirty="0"/>
              <a:t>Includes disability income from any source</a:t>
            </a:r>
          </a:p>
          <a:p>
            <a:pPr marL="640080" lvl="1" indent="-274320" eaLnBrk="1" fontAlgn="auto" hangingPunct="1">
              <a:spcAft>
                <a:spcPts val="0"/>
              </a:spcAft>
              <a:buFont typeface="Wingdings 2"/>
              <a:buChar char=""/>
              <a:defRPr/>
            </a:pPr>
            <a:r>
              <a:rPr lang="en-US" i="1" dirty="0"/>
              <a:t>TANF/Public Assistance</a:t>
            </a:r>
          </a:p>
          <a:p>
            <a:pPr marL="640080" lvl="1" indent="-274320" eaLnBrk="1" fontAlgn="auto" hangingPunct="1">
              <a:spcAft>
                <a:spcPts val="0"/>
              </a:spcAft>
              <a:buFont typeface="Wingdings 2"/>
              <a:buChar char=""/>
              <a:defRPr/>
            </a:pPr>
            <a:r>
              <a:rPr lang="en-US" i="1" dirty="0"/>
              <a:t>Social Security (Children only): </a:t>
            </a:r>
            <a:r>
              <a:rPr lang="en-US" dirty="0"/>
              <a:t>Social security benefits other than retirement or disability, for example, survivor </a:t>
            </a:r>
            <a:r>
              <a:rPr lang="en-US" dirty="0" smtClean="0"/>
              <a:t>benefits.</a:t>
            </a:r>
          </a:p>
          <a:p>
            <a:pPr marL="640080" lvl="1" indent="-274320" eaLnBrk="1" fontAlgn="auto" hangingPunct="1">
              <a:spcAft>
                <a:spcPts val="0"/>
              </a:spcAft>
              <a:buFont typeface="Wingdings 2"/>
              <a:buChar char=""/>
              <a:defRPr/>
            </a:pPr>
            <a:r>
              <a:rPr lang="en-US" i="1" dirty="0" smtClean="0"/>
              <a:t>OTHER (income) – includes alimony, child support, unemployment, panhandling, etc.</a:t>
            </a:r>
            <a:r>
              <a:rPr lang="en-US" dirty="0" smtClean="0"/>
              <a:t>       </a:t>
            </a:r>
          </a:p>
          <a:p>
            <a:pPr marL="320040" indent="-320040" eaLnBrk="1" fontAlgn="auto" hangingPunct="1">
              <a:spcAft>
                <a:spcPts val="0"/>
              </a:spcAft>
              <a:buFont typeface="Wingdings"/>
              <a:buChar char=""/>
              <a:defRPr/>
            </a:pPr>
            <a:endParaRPr lang="en-US" dirty="0" smtClean="0"/>
          </a:p>
          <a:p>
            <a:pPr marL="320040" indent="-320040" eaLnBrk="1" fontAlgn="auto" hangingPunct="1">
              <a:spcAft>
                <a:spcPts val="0"/>
              </a:spcAft>
              <a:buFont typeface="Wingdings"/>
              <a:buChar char=""/>
              <a:defRPr/>
            </a:pPr>
            <a:r>
              <a:rPr lang="en-US" b="1" dirty="0" smtClean="0"/>
              <a:t>MONTHLY INCOME: </a:t>
            </a:r>
            <a:r>
              <a:rPr lang="en-US" dirty="0" smtClean="0"/>
              <a:t>Income from ALL sources. </a:t>
            </a:r>
          </a:p>
          <a:p>
            <a:pPr marL="640080" lvl="1" indent="-274320" eaLnBrk="1" fontAlgn="auto" hangingPunct="1">
              <a:spcAft>
                <a:spcPts val="0"/>
              </a:spcAft>
              <a:buFont typeface="Wingdings 2"/>
              <a:buChar char=""/>
              <a:defRPr/>
            </a:pPr>
            <a:r>
              <a:rPr lang="en-US" dirty="0" smtClean="0"/>
              <a:t>Yes Income</a:t>
            </a:r>
          </a:p>
          <a:p>
            <a:pPr marL="640080" lvl="1" indent="-274320" eaLnBrk="1" fontAlgn="auto" hangingPunct="1">
              <a:spcAft>
                <a:spcPts val="0"/>
              </a:spcAft>
              <a:buFont typeface="Wingdings 2"/>
              <a:buChar char=""/>
              <a:defRPr/>
            </a:pPr>
            <a:r>
              <a:rPr lang="en-US" dirty="0" smtClean="0"/>
              <a:t>No income</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2775" y="228600"/>
            <a:ext cx="8153400" cy="990600"/>
          </a:xfrm>
        </p:spPr>
        <p:txBody>
          <a:bodyPr/>
          <a:lstStyle/>
          <a:p>
            <a:pPr eaLnBrk="1" hangingPunct="1"/>
            <a:r>
              <a:rPr lang="en-US" smtClean="0"/>
              <a:t>Housing Needed Today</a:t>
            </a:r>
          </a:p>
        </p:txBody>
      </p:sp>
      <p:sp>
        <p:nvSpPr>
          <p:cNvPr id="18435" name="Content Placeholder 2"/>
          <p:cNvSpPr>
            <a:spLocks noGrp="1"/>
          </p:cNvSpPr>
          <p:nvPr>
            <p:ph sz="quarter" idx="1"/>
          </p:nvPr>
        </p:nvSpPr>
        <p:spPr>
          <a:xfrm>
            <a:off x="612775" y="1600200"/>
            <a:ext cx="8153400" cy="4495800"/>
          </a:xfrm>
        </p:spPr>
        <p:txBody>
          <a:bodyPr/>
          <a:lstStyle/>
          <a:p>
            <a:pPr eaLnBrk="1" hangingPunct="1"/>
            <a:r>
              <a:rPr lang="en-US" smtClean="0"/>
              <a:t>Definition and usage determined by the individual jurisdictions.</a:t>
            </a:r>
          </a:p>
          <a:p>
            <a:pPr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Placeholder 1"/>
          <p:cNvSpPr>
            <a:spLocks noGrp="1"/>
          </p:cNvSpPr>
          <p:nvPr>
            <p:ph type="body" idx="1"/>
          </p:nvPr>
        </p:nvSpPr>
        <p:spPr>
          <a:xfrm>
            <a:off x="1371600" y="2743200"/>
            <a:ext cx="7123113" cy="2438400"/>
          </a:xfrm>
        </p:spPr>
        <p:txBody>
          <a:bodyPr/>
          <a:lstStyle/>
          <a:p>
            <a:pPr eaLnBrk="1" hangingPunct="1"/>
            <a:r>
              <a:rPr lang="en-US" smtClean="0"/>
              <a:t>HUD Required</a:t>
            </a:r>
          </a:p>
          <a:p>
            <a:pPr eaLnBrk="1" hangingPunct="1"/>
            <a:r>
              <a:rPr lang="en-US" smtClean="0"/>
              <a:t>Non-HUD Required</a:t>
            </a:r>
          </a:p>
        </p:txBody>
      </p:sp>
      <p:sp>
        <p:nvSpPr>
          <p:cNvPr id="19459" name="Title 2"/>
          <p:cNvSpPr>
            <a:spLocks noGrp="1"/>
          </p:cNvSpPr>
          <p:nvPr>
            <p:ph type="title"/>
          </p:nvPr>
        </p:nvSpPr>
        <p:spPr/>
        <p:txBody>
          <a:bodyPr/>
          <a:lstStyle/>
          <a:p>
            <a:pPr eaLnBrk="1" hangingPunct="1"/>
            <a:r>
              <a:rPr lang="en-US" smtClean="0"/>
              <a:t>Subpopulations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pPr eaLnBrk="1" hangingPunct="1"/>
            <a:r>
              <a:rPr lang="en-US" smtClean="0"/>
              <a:t>Required by HUD</a:t>
            </a:r>
          </a:p>
        </p:txBody>
      </p:sp>
      <p:sp>
        <p:nvSpPr>
          <p:cNvPr id="3" name="Content Placeholder 2"/>
          <p:cNvSpPr>
            <a:spLocks noGrp="1"/>
          </p:cNvSpPr>
          <p:nvPr>
            <p:ph sz="quarter" idx="1"/>
          </p:nvPr>
        </p:nvSpPr>
        <p:spPr>
          <a:xfrm>
            <a:off x="612775" y="1600200"/>
            <a:ext cx="8153400" cy="4876800"/>
          </a:xfrm>
        </p:spPr>
        <p:txBody>
          <a:bodyPr>
            <a:normAutofit fontScale="85000" lnSpcReduction="20000"/>
          </a:bodyPr>
          <a:lstStyle/>
          <a:p>
            <a:pPr marL="320040" indent="-320040" eaLnBrk="1" fontAlgn="auto" hangingPunct="1">
              <a:spcAft>
                <a:spcPts val="0"/>
              </a:spcAft>
              <a:buFont typeface="Wingdings"/>
              <a:buChar char=""/>
              <a:defRPr/>
            </a:pPr>
            <a:r>
              <a:rPr lang="en-US" b="1" dirty="0" smtClean="0"/>
              <a:t>Chronically Homeless Individuals:</a:t>
            </a:r>
            <a:r>
              <a:rPr lang="en-US" dirty="0" smtClean="0"/>
              <a:t> An unaccompanied homeless adult with a DISABLING CONDITION who has either been continuously homeless for a year or more OR has had at least FOUR episodes of homelessness in the past THREE years.  </a:t>
            </a:r>
          </a:p>
          <a:p>
            <a:pPr marL="320040" indent="-320040" eaLnBrk="1" fontAlgn="auto" hangingPunct="1">
              <a:spcAft>
                <a:spcPts val="0"/>
              </a:spcAft>
              <a:buFont typeface="Wingdings"/>
              <a:buChar char=""/>
              <a:defRPr/>
            </a:pPr>
            <a:endParaRPr lang="en-US" sz="1000" dirty="0" smtClean="0"/>
          </a:p>
          <a:p>
            <a:pPr marL="320040" indent="-320040" eaLnBrk="1" fontAlgn="auto" hangingPunct="1">
              <a:spcAft>
                <a:spcPts val="0"/>
              </a:spcAft>
              <a:buFont typeface="Wingdings"/>
              <a:buChar char=""/>
              <a:defRPr/>
            </a:pPr>
            <a:r>
              <a:rPr lang="en-US" dirty="0" smtClean="0"/>
              <a:t>To be considered chronically homeless, persons must have been sleeping in a place not meant for human habitation (e.g., living on the streets) and/or in an  emergency shelter/Safe Haven during that time. </a:t>
            </a:r>
          </a:p>
          <a:p>
            <a:pPr marL="320040" indent="-320040" eaLnBrk="1" fontAlgn="auto" hangingPunct="1">
              <a:spcAft>
                <a:spcPts val="0"/>
              </a:spcAft>
              <a:buFont typeface="Wingdings"/>
              <a:buNone/>
              <a:defRPr/>
            </a:pPr>
            <a:r>
              <a:rPr lang="en-US" sz="900" dirty="0" smtClean="0"/>
              <a:t>                                                                                      </a:t>
            </a:r>
            <a:r>
              <a:rPr lang="en-US" dirty="0" smtClean="0"/>
              <a:t>                                                                                                                                                                                                                                                                                                                                                                                                                                                                                                                                                                                                                                                                                                                                                                                                                                                                                                                                                                                                                                                                                                                                                                                                                                                                                                                                                                                                                                                                                                                                                                                                                                                             </a:t>
            </a:r>
          </a:p>
          <a:p>
            <a:pPr marL="320040" indent="-320040" eaLnBrk="1" fontAlgn="auto" hangingPunct="1">
              <a:lnSpc>
                <a:spcPct val="110000"/>
              </a:lnSpc>
              <a:spcBef>
                <a:spcPts val="0"/>
              </a:spcBef>
              <a:spcAft>
                <a:spcPts val="0"/>
              </a:spcAft>
              <a:buFont typeface="Wingdings"/>
              <a:buChar char=""/>
              <a:defRPr/>
            </a:pPr>
            <a:r>
              <a:rPr lang="en-US" dirty="0" smtClean="0"/>
              <a:t>Persons under the age of 18, and persons in Transitional  Housing  </a:t>
            </a:r>
            <a:r>
              <a:rPr lang="en-US" b="1" dirty="0" smtClean="0"/>
              <a:t>should not </a:t>
            </a:r>
            <a:r>
              <a:rPr lang="en-US" dirty="0" smtClean="0"/>
              <a:t>be counted as chronically homeless adults.</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pPr eaLnBrk="1" hangingPunct="1"/>
            <a:r>
              <a:rPr lang="en-US" smtClean="0"/>
              <a:t>Required by HUD, cont.	</a:t>
            </a:r>
          </a:p>
        </p:txBody>
      </p:sp>
      <p:sp>
        <p:nvSpPr>
          <p:cNvPr id="3" name="Content Placeholder 2"/>
          <p:cNvSpPr>
            <a:spLocks noGrp="1"/>
          </p:cNvSpPr>
          <p:nvPr>
            <p:ph sz="quarter" idx="1"/>
          </p:nvPr>
        </p:nvSpPr>
        <p:spPr>
          <a:xfrm>
            <a:off x="612775" y="1600200"/>
            <a:ext cx="8153400" cy="4953000"/>
          </a:xfrm>
        </p:spPr>
        <p:txBody>
          <a:bodyPr>
            <a:normAutofit lnSpcReduction="10000"/>
          </a:bodyPr>
          <a:lstStyle/>
          <a:p>
            <a:pPr marL="320040" indent="-320040" eaLnBrk="1" fontAlgn="auto" hangingPunct="1">
              <a:spcAft>
                <a:spcPts val="0"/>
              </a:spcAft>
              <a:buFont typeface="Wingdings"/>
              <a:buChar char=""/>
              <a:defRPr/>
            </a:pPr>
            <a:r>
              <a:rPr lang="en-US" b="1" dirty="0" smtClean="0"/>
              <a:t>Chronically Homeless Families </a:t>
            </a:r>
            <a:r>
              <a:rPr lang="en-US" dirty="0" smtClean="0"/>
              <a:t>(</a:t>
            </a:r>
            <a:r>
              <a:rPr lang="en-US" b="1" dirty="0" smtClean="0"/>
              <a:t>Count adults and children</a:t>
            </a:r>
            <a:r>
              <a:rPr lang="en-US" dirty="0" smtClean="0"/>
              <a:t>): A household with at least one adult member who has a DISABILING CONDITION and who has either been continuously homeless for a year or more OR has had at least FOUR episodes of homelessness in the past THREE years.  </a:t>
            </a:r>
          </a:p>
          <a:p>
            <a:pPr marL="320040" indent="-320040" eaLnBrk="1" fontAlgn="auto" hangingPunct="1">
              <a:spcAft>
                <a:spcPts val="0"/>
              </a:spcAft>
              <a:buFont typeface="Wingdings"/>
              <a:buChar char=""/>
              <a:defRPr/>
            </a:pPr>
            <a:endParaRPr lang="en-US" sz="900" dirty="0" smtClean="0"/>
          </a:p>
          <a:p>
            <a:pPr marL="320040" indent="-320040" eaLnBrk="1" fontAlgn="auto" hangingPunct="1">
              <a:spcAft>
                <a:spcPts val="0"/>
              </a:spcAft>
              <a:buFont typeface="Wingdings"/>
              <a:buChar char=""/>
              <a:defRPr/>
            </a:pPr>
            <a:r>
              <a:rPr lang="en-US" dirty="0" smtClean="0"/>
              <a:t>For purposes of the PIT, persons living in transitional housing at the time of the PIT count </a:t>
            </a:r>
            <a:r>
              <a:rPr lang="en-US" b="1" dirty="0" smtClean="0"/>
              <a:t>should not </a:t>
            </a:r>
            <a:r>
              <a:rPr lang="en-US" dirty="0" smtClean="0"/>
              <a:t>be included in this subpopulation category; the subpopulation count </a:t>
            </a:r>
            <a:r>
              <a:rPr lang="en-US" b="1" dirty="0" smtClean="0"/>
              <a:t>should</a:t>
            </a:r>
            <a:r>
              <a:rPr lang="en-US" dirty="0" smtClean="0"/>
              <a:t> include all members of the household.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US" smtClean="0"/>
              <a:t>HUD Required, cont.</a:t>
            </a:r>
          </a:p>
        </p:txBody>
      </p:sp>
      <p:sp>
        <p:nvSpPr>
          <p:cNvPr id="22531" name="Content Placeholder 2"/>
          <p:cNvSpPr>
            <a:spLocks noGrp="1"/>
          </p:cNvSpPr>
          <p:nvPr>
            <p:ph sz="quarter" idx="1"/>
          </p:nvPr>
        </p:nvSpPr>
        <p:spPr>
          <a:xfrm>
            <a:off x="612775" y="1600200"/>
            <a:ext cx="8153400" cy="4495800"/>
          </a:xfrm>
        </p:spPr>
        <p:txBody>
          <a:bodyPr/>
          <a:lstStyle/>
          <a:p>
            <a:pPr eaLnBrk="1" hangingPunct="1"/>
            <a:r>
              <a:rPr lang="en-US" smtClean="0"/>
              <a:t>Chronically Homeless, cont.</a:t>
            </a:r>
          </a:p>
          <a:p>
            <a:pPr lvl="1" eaLnBrk="1" hangingPunct="1"/>
            <a:r>
              <a:rPr lang="en-US" b="1" smtClean="0"/>
              <a:t>PER FAM (Persons in Family): </a:t>
            </a:r>
            <a:r>
              <a:rPr lang="en-US" smtClean="0"/>
              <a:t>The number of persons in the chronically homeless family, adults and children, should be counted.  </a:t>
            </a:r>
            <a:r>
              <a:rPr lang="en-US" b="1" smtClean="0"/>
              <a:t>This is required by HUD.</a:t>
            </a:r>
          </a:p>
          <a:p>
            <a:pPr lvl="1" eaLnBrk="1" hangingPunct="1"/>
            <a:endParaRPr lang="en-US" sz="800" smtClean="0"/>
          </a:p>
          <a:p>
            <a:pPr lvl="1" eaLnBrk="1" hangingPunct="1"/>
            <a:r>
              <a:rPr lang="en-US" b="1" smtClean="0"/>
              <a:t>FAM (Family): </a:t>
            </a:r>
            <a:r>
              <a:rPr lang="en-US" smtClean="0"/>
              <a:t>The number families who have at least one Chronically Homeless adult in the household.  </a:t>
            </a:r>
            <a:r>
              <a:rPr lang="en-US" b="1" smtClean="0"/>
              <a:t>This is not required by HUD.</a:t>
            </a:r>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lstStyle/>
          <a:p>
            <a:pPr eaLnBrk="1" hangingPunct="1"/>
            <a:r>
              <a:rPr lang="en-US" smtClean="0"/>
              <a:t>HUD Required, cont.</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b="1" dirty="0" smtClean="0"/>
              <a:t>Disabling Condition </a:t>
            </a:r>
            <a:r>
              <a:rPr lang="en-US" dirty="0" smtClean="0"/>
              <a:t>– Any one of:</a:t>
            </a:r>
          </a:p>
          <a:p>
            <a:pPr marL="640080" lvl="1" indent="-274320" eaLnBrk="1" fontAlgn="auto" hangingPunct="1">
              <a:spcAft>
                <a:spcPts val="0"/>
              </a:spcAft>
              <a:buFont typeface="Wingdings 2"/>
              <a:buChar char=""/>
              <a:defRPr/>
            </a:pPr>
            <a:r>
              <a:rPr lang="en-US" dirty="0" smtClean="0"/>
              <a:t>a disability as defined in Section 223 of the Social Security Act; </a:t>
            </a:r>
          </a:p>
          <a:p>
            <a:pPr marL="640080" lvl="1" indent="-274320" eaLnBrk="1" fontAlgn="auto" hangingPunct="1">
              <a:spcAft>
                <a:spcPts val="0"/>
              </a:spcAft>
              <a:buFont typeface="Wingdings 2"/>
              <a:buChar char=""/>
              <a:defRPr/>
            </a:pPr>
            <a:r>
              <a:rPr lang="en-US" dirty="0" smtClean="0"/>
              <a:t>a physical, mental, or emotional impairment which is (a) expected to be of long-continued and indefinite duration, (b) substantially impedes an individual’s ability to live independently, and (c) of such a nature that such ability could be improved by more suitable housing conditions; </a:t>
            </a:r>
          </a:p>
          <a:p>
            <a:pPr marL="640080" lvl="1" indent="-274320" eaLnBrk="1" fontAlgn="auto" hangingPunct="1">
              <a:spcAft>
                <a:spcPts val="0"/>
              </a:spcAft>
              <a:buFont typeface="Wingdings 2"/>
              <a:buChar char=""/>
              <a:defRPr/>
            </a:pPr>
            <a:r>
              <a:rPr lang="en-US" dirty="0" smtClean="0"/>
              <a:t>a developmental disability as defined in Section 102 of the Developmental Disabilities Assistance and Bill of Rights Act; </a:t>
            </a:r>
          </a:p>
          <a:p>
            <a:pPr marL="640080" lvl="1" indent="-274320" eaLnBrk="1" fontAlgn="auto" hangingPunct="1">
              <a:spcAft>
                <a:spcPts val="0"/>
              </a:spcAft>
              <a:buFont typeface="Wingdings 2"/>
              <a:buChar char=""/>
              <a:defRPr/>
            </a:pPr>
            <a:r>
              <a:rPr lang="en-US" dirty="0" smtClean="0"/>
              <a:t>the disease of acquired immunodeficiency syndrome (AIDS) or any condition arising from the etiological agency for acquired immunodeficiency syndrome; or </a:t>
            </a:r>
          </a:p>
          <a:p>
            <a:pPr marL="640080" lvl="1" indent="-274320" eaLnBrk="1" fontAlgn="auto" hangingPunct="1">
              <a:spcAft>
                <a:spcPts val="0"/>
              </a:spcAft>
              <a:buFont typeface="Wingdings 2"/>
              <a:buChar char=""/>
              <a:defRPr/>
            </a:pPr>
            <a:r>
              <a:rPr lang="en-US" dirty="0" smtClean="0"/>
              <a:t>a diagnosable substance abuse disorder.</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pPr eaLnBrk="1" hangingPunct="1"/>
            <a:r>
              <a:rPr lang="en-US" smtClean="0"/>
              <a:t>HUD Required, cont.	</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b="1" dirty="0" smtClean="0"/>
              <a:t>SPECIAL NOTE:  </a:t>
            </a:r>
            <a:r>
              <a:rPr lang="en-US" dirty="0" smtClean="0"/>
              <a:t>For sheltered and unsheltered persons in the general homeless population providers may accept self-reported information of the disabling condition, HMIS data, or rely upon the professional judgment of social workers, case managers\workers, substance abuse counselor, health care workers etc.</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dirty="0" smtClean="0"/>
              <a:t>In instances where a disability is required to determine </a:t>
            </a:r>
            <a:r>
              <a:rPr lang="en-US" u="sng" dirty="0" smtClean="0"/>
              <a:t>program eligibility</a:t>
            </a:r>
            <a:r>
              <a:rPr lang="en-US" dirty="0" smtClean="0"/>
              <a:t>, the data source is the evidence required by the funding source.</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12775" y="228600"/>
            <a:ext cx="8153400" cy="990600"/>
          </a:xfrm>
        </p:spPr>
        <p:txBody>
          <a:bodyPr/>
          <a:lstStyle/>
          <a:p>
            <a:pPr eaLnBrk="1" hangingPunct="1"/>
            <a:r>
              <a:rPr lang="en-US" smtClean="0"/>
              <a:t>HUD Required, cont.	</a:t>
            </a:r>
          </a:p>
        </p:txBody>
      </p:sp>
      <p:sp>
        <p:nvSpPr>
          <p:cNvPr id="3" name="Content Placeholder 2"/>
          <p:cNvSpPr>
            <a:spLocks noGrp="1"/>
          </p:cNvSpPr>
          <p:nvPr>
            <p:ph sz="quarter" idx="1"/>
          </p:nvPr>
        </p:nvSpPr>
        <p:spPr>
          <a:xfrm>
            <a:off x="612775" y="1600200"/>
            <a:ext cx="7997825" cy="4495800"/>
          </a:xfrm>
        </p:spPr>
        <p:txBody>
          <a:bodyPr>
            <a:normAutofit fontScale="85000" lnSpcReduction="20000"/>
          </a:bodyPr>
          <a:lstStyle/>
          <a:p>
            <a:pPr marL="320040" indent="-320040" eaLnBrk="1" fontAlgn="auto" hangingPunct="1">
              <a:spcAft>
                <a:spcPts val="0"/>
              </a:spcAft>
              <a:buFont typeface="Wingdings"/>
              <a:buChar char=""/>
              <a:defRPr/>
            </a:pPr>
            <a:r>
              <a:rPr lang="en-US" sz="2800" b="1" dirty="0" smtClean="0"/>
              <a:t>ADULTS ONLY - PLEASE SELECT ONLY ONE OF THE THESE</a:t>
            </a:r>
            <a:endParaRPr lang="en-US" sz="2800" dirty="0" smtClean="0"/>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sz="2800" b="1" dirty="0" smtClean="0"/>
              <a:t>CSA (Chronic Substance Abuse)</a:t>
            </a:r>
            <a:r>
              <a:rPr lang="en-US" sz="2800" dirty="0" smtClean="0"/>
              <a:t>:  This category on the PIT includes persons with a substance abuse problem (alcohol abuse, drug abuse or both) that is expected to be of long-continued and indefinite duration and substantially impairs the person’s ability to live independently.</a:t>
            </a:r>
          </a:p>
          <a:p>
            <a:pPr marL="320040" indent="-320040" eaLnBrk="1" fontAlgn="auto" hangingPunct="1">
              <a:spcAft>
                <a:spcPts val="0"/>
              </a:spcAft>
              <a:buFont typeface="Wingdings"/>
              <a:buChar char=""/>
              <a:defRPr/>
            </a:pPr>
            <a:endParaRPr lang="en-US" sz="900" dirty="0" smtClean="0"/>
          </a:p>
          <a:p>
            <a:pPr marL="320040" indent="-320040" eaLnBrk="1" fontAlgn="auto" hangingPunct="1">
              <a:spcAft>
                <a:spcPts val="0"/>
              </a:spcAft>
              <a:buFont typeface="Wingdings"/>
              <a:buChar char=""/>
              <a:defRPr/>
            </a:pPr>
            <a:r>
              <a:rPr lang="en-US" sz="2800" b="1" dirty="0" smtClean="0"/>
              <a:t>SMI (Severely Mentally Ill</a:t>
            </a:r>
            <a:r>
              <a:rPr lang="en-US" sz="2800" dirty="0" smtClean="0"/>
              <a:t>):  Persons with a mental health problem expected to be of long-continued and indefinite duration and substantially impedes a client’s ability to live independently</a:t>
            </a:r>
            <a:r>
              <a:rPr lang="en-US" sz="2800" b="1" dirty="0" smtClean="0"/>
              <a:t>. </a:t>
            </a:r>
            <a:r>
              <a:rPr lang="en-US" b="1" dirty="0" smtClean="0"/>
              <a:t> </a:t>
            </a:r>
          </a:p>
          <a:p>
            <a:pPr marL="320040" indent="-320040" eaLnBrk="1" fontAlgn="auto" hangingPunct="1">
              <a:spcAft>
                <a:spcPts val="0"/>
              </a:spcAft>
              <a:buFont typeface="Wingdings"/>
              <a:buChar char=""/>
              <a:defRPr/>
            </a:pPr>
            <a:endParaRPr lang="en-US" sz="900" dirty="0" smtClean="0"/>
          </a:p>
          <a:p>
            <a:pPr marL="320040" indent="-320040" eaLnBrk="1" fontAlgn="auto" hangingPunct="1">
              <a:spcAft>
                <a:spcPts val="0"/>
              </a:spcAft>
              <a:buFont typeface="Wingdings"/>
              <a:buChar char=""/>
              <a:defRPr/>
            </a:pPr>
            <a:r>
              <a:rPr lang="en-US" sz="2800" b="1" dirty="0"/>
              <a:t>Dual Diagnosis: </a:t>
            </a:r>
            <a:r>
              <a:rPr lang="en-US" sz="2800" dirty="0"/>
              <a:t>Adults who are both CSA and SMI as defined </a:t>
            </a:r>
            <a:r>
              <a:rPr lang="en-US" sz="2800" dirty="0" smtClean="0"/>
              <a:t>above.</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12775" y="304800"/>
            <a:ext cx="8153400" cy="990600"/>
          </a:xfrm>
        </p:spPr>
        <p:txBody>
          <a:bodyPr/>
          <a:lstStyle/>
          <a:p>
            <a:pPr eaLnBrk="1" hangingPunct="1"/>
            <a:r>
              <a:rPr lang="en-US" smtClean="0"/>
              <a:t>HUD Required, cont.	</a:t>
            </a:r>
          </a:p>
        </p:txBody>
      </p:sp>
      <p:sp>
        <p:nvSpPr>
          <p:cNvPr id="26627" name="Content Placeholder 2"/>
          <p:cNvSpPr>
            <a:spLocks noGrp="1"/>
          </p:cNvSpPr>
          <p:nvPr>
            <p:ph sz="quarter" idx="1"/>
          </p:nvPr>
        </p:nvSpPr>
        <p:spPr>
          <a:xfrm>
            <a:off x="457200" y="1600200"/>
            <a:ext cx="8229600" cy="4953000"/>
          </a:xfrm>
        </p:spPr>
        <p:txBody>
          <a:bodyPr/>
          <a:lstStyle/>
          <a:p>
            <a:pPr eaLnBrk="1" hangingPunct="1">
              <a:spcBef>
                <a:spcPct val="0"/>
              </a:spcBef>
            </a:pPr>
            <a:r>
              <a:rPr lang="en-US" sz="2600" b="1" smtClean="0"/>
              <a:t>NOTE:  </a:t>
            </a:r>
            <a:r>
              <a:rPr lang="en-US" sz="2600" smtClean="0"/>
              <a:t>Determination for the CSA, SMI, and Dual Diagnosis categories should be made by a social workers, case worker/manager, mental health worker, or documented in HMIS.</a:t>
            </a:r>
          </a:p>
          <a:p>
            <a:pPr eaLnBrk="1" hangingPunct="1"/>
            <a:endParaRPr lang="en-US" sz="900" smtClean="0"/>
          </a:p>
          <a:p>
            <a:pPr eaLnBrk="1" hangingPunct="1">
              <a:spcBef>
                <a:spcPct val="0"/>
              </a:spcBef>
            </a:pPr>
            <a:r>
              <a:rPr lang="en-US" sz="2600" b="1" smtClean="0"/>
              <a:t>Veterans</a:t>
            </a:r>
            <a:r>
              <a:rPr lang="en-US" sz="2600" smtClean="0"/>
              <a:t> – Adults </a:t>
            </a:r>
            <a:r>
              <a:rPr lang="en-US" sz="2600" b="1" smtClean="0"/>
              <a:t>(male or female) </a:t>
            </a:r>
            <a:r>
              <a:rPr lang="en-US" sz="2600" smtClean="0"/>
              <a:t>who have served on active duty in the Armed Forces of the United States including the Coast Guard.  This </a:t>
            </a:r>
            <a:r>
              <a:rPr lang="en-US" sz="2600" b="1" smtClean="0"/>
              <a:t>does not </a:t>
            </a:r>
            <a:r>
              <a:rPr lang="en-US" sz="2600" smtClean="0"/>
              <a:t>include inactive military reserves or the National Guard unless the person was called up to active duty.  </a:t>
            </a:r>
          </a:p>
          <a:p>
            <a:pPr eaLnBrk="1" hangingPunct="1">
              <a:spcBef>
                <a:spcPct val="0"/>
              </a:spcBef>
            </a:pPr>
            <a:endParaRPr lang="en-US" sz="900" smtClean="0"/>
          </a:p>
          <a:p>
            <a:pPr eaLnBrk="1" hangingPunct="1">
              <a:spcBef>
                <a:spcPct val="0"/>
              </a:spcBef>
            </a:pPr>
            <a:r>
              <a:rPr lang="en-US" sz="2600" b="1" smtClean="0"/>
              <a:t>NOTE:  Female veterans will also be counted and reported in a separate category. </a:t>
            </a:r>
          </a:p>
          <a:p>
            <a:pPr eaLnBrk="1" hangingPunct="1"/>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12775" y="228600"/>
            <a:ext cx="8153400" cy="990600"/>
          </a:xfrm>
        </p:spPr>
        <p:txBody>
          <a:bodyPr/>
          <a:lstStyle/>
          <a:p>
            <a:pPr eaLnBrk="1" hangingPunct="1"/>
            <a:r>
              <a:rPr lang="en-US" smtClean="0"/>
              <a:t>HUD Required, cont.</a:t>
            </a:r>
          </a:p>
        </p:txBody>
      </p:sp>
      <p:sp>
        <p:nvSpPr>
          <p:cNvPr id="3" name="Content Placeholder 2"/>
          <p:cNvSpPr>
            <a:spLocks noGrp="1"/>
          </p:cNvSpPr>
          <p:nvPr>
            <p:ph sz="quarter" idx="1"/>
          </p:nvPr>
        </p:nvSpPr>
        <p:spPr>
          <a:xfrm>
            <a:off x="612775" y="1600200"/>
            <a:ext cx="8153400" cy="4953000"/>
          </a:xfrm>
        </p:spPr>
        <p:txBody>
          <a:bodyPr>
            <a:normAutofit fontScale="92500" lnSpcReduction="20000"/>
          </a:bodyPr>
          <a:lstStyle/>
          <a:p>
            <a:pPr marL="320040" indent="-320040" eaLnBrk="1" fontAlgn="auto" hangingPunct="1">
              <a:spcAft>
                <a:spcPts val="0"/>
              </a:spcAft>
              <a:buFont typeface="Wingdings"/>
              <a:buChar char=""/>
              <a:defRPr/>
            </a:pPr>
            <a:r>
              <a:rPr lang="en-US" b="1" dirty="0" smtClean="0"/>
              <a:t>HIV/AIDS</a:t>
            </a:r>
            <a:r>
              <a:rPr lang="en-US" dirty="0" smtClean="0"/>
              <a:t>:  Individual is HIV positive or AIDS diagnosed.</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(DV) Victims of Domestic Violence: </a:t>
            </a:r>
            <a:r>
              <a:rPr lang="en-US" dirty="0" smtClean="0"/>
              <a:t>Persons, either female or male, who have been victims of domestic violence at ANY time in their past, including the current episode of homelessness.  This includes children. </a:t>
            </a:r>
            <a:r>
              <a:rPr lang="en-US" b="1" dirty="0" smtClean="0"/>
              <a:t>NOTE: OPITIONAL FOR  HUD THIS YEAR.</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(DVC) Victims of Domestic Violence Current Incident of Homelessness: </a:t>
            </a:r>
            <a:r>
              <a:rPr lang="en-US" dirty="0" smtClean="0"/>
              <a:t>Persons whose </a:t>
            </a:r>
            <a:r>
              <a:rPr lang="en-US" b="1" u="sng" dirty="0" smtClean="0"/>
              <a:t>CURRENT</a:t>
            </a:r>
            <a:r>
              <a:rPr lang="en-US" dirty="0" smtClean="0"/>
              <a:t> incident of homelessness is due to domestic violence. This includes children. </a:t>
            </a:r>
            <a:r>
              <a:rPr lang="en-US" b="1" dirty="0" smtClean="0"/>
              <a:t>NOTE: COLLECTED BY THE REGION, BUT NOT REQUIRED BY HUD.</a:t>
            </a:r>
            <a:endParaRPr lang="en-US" dirty="0" smtClean="0"/>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pPr eaLnBrk="1" hangingPunct="1"/>
            <a:r>
              <a:rPr lang="en-US" smtClean="0"/>
              <a:t>Non-HUD Required	</a:t>
            </a:r>
          </a:p>
        </p:txBody>
      </p:sp>
      <p:sp>
        <p:nvSpPr>
          <p:cNvPr id="3" name="Content Placeholder 2"/>
          <p:cNvSpPr>
            <a:spLocks noGrp="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t>The following sub-populations data are tracked by the local jurisdictions who participate in the regional PIT COG count of the homeless.</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Physical Disability (Adults):</a:t>
            </a:r>
            <a:r>
              <a:rPr lang="en-US" dirty="0" smtClean="0"/>
              <a:t> Any impairment or immobilization of part of the body that is not short-term, or a vision, hearing, or other sensory impairment that substantially interferes with or limits one or more major life activities.  </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NOTE:  </a:t>
            </a:r>
            <a:r>
              <a:rPr lang="en-US" dirty="0" smtClean="0"/>
              <a:t>Persons </a:t>
            </a:r>
            <a:r>
              <a:rPr lang="en-US" b="1" dirty="0" smtClean="0"/>
              <a:t>do not </a:t>
            </a:r>
            <a:r>
              <a:rPr lang="en-US" dirty="0" smtClean="0"/>
              <a:t>need to be chronically homeless.</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12775" y="228600"/>
            <a:ext cx="8153400" cy="990600"/>
          </a:xfrm>
        </p:spPr>
        <p:txBody>
          <a:bodyPr/>
          <a:lstStyle/>
          <a:p>
            <a:pPr eaLnBrk="1" hangingPunct="1"/>
            <a:r>
              <a:rPr lang="en-US" smtClean="0"/>
              <a:t>Non-HUD Required, cont.</a:t>
            </a:r>
          </a:p>
        </p:txBody>
      </p:sp>
      <p:sp>
        <p:nvSpPr>
          <p:cNvPr id="3" name="Content Placeholder 2"/>
          <p:cNvSpPr>
            <a:spLocks noGrp="1"/>
          </p:cNvSpPr>
          <p:nvPr>
            <p:ph sz="quarter" idx="1"/>
          </p:nvPr>
        </p:nvSpPr>
        <p:spPr>
          <a:xfrm>
            <a:off x="612775" y="1600200"/>
            <a:ext cx="8153400" cy="4876800"/>
          </a:xfrm>
        </p:spPr>
        <p:txBody>
          <a:bodyPr>
            <a:normAutofit fontScale="92500" lnSpcReduction="10000"/>
          </a:bodyPr>
          <a:lstStyle/>
          <a:p>
            <a:pPr marL="320040" indent="-320040" eaLnBrk="1" fontAlgn="auto" hangingPunct="1">
              <a:spcAft>
                <a:spcPts val="0"/>
              </a:spcAft>
              <a:buFont typeface="Wingdings"/>
              <a:buChar char=""/>
              <a:defRPr/>
            </a:pPr>
            <a:r>
              <a:rPr lang="en-US" b="1" dirty="0" smtClean="0"/>
              <a:t>Chronic Health Condition</a:t>
            </a:r>
            <a:r>
              <a:rPr lang="en-US" dirty="0" smtClean="0"/>
              <a:t> (Adults): Any major health issue except HIV/AIDS, such as diabetes, cancer, asthma, arthritis.</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Limited English - Adults</a:t>
            </a:r>
            <a:r>
              <a:rPr lang="en-US" dirty="0" smtClean="0"/>
              <a:t>: Persons who speak English as a second language and who have limited English proficiency.  The limited English proficiency creates a barrier to the person’s ability to receive services.  </a:t>
            </a:r>
          </a:p>
          <a:p>
            <a:pPr marL="640080" lvl="1" indent="-274320" eaLnBrk="1" fontAlgn="auto" hangingPunct="1">
              <a:spcAft>
                <a:spcPts val="0"/>
              </a:spcAft>
              <a:buFont typeface="Wingdings 2"/>
              <a:buChar char=""/>
              <a:defRPr/>
            </a:pPr>
            <a:r>
              <a:rPr lang="en-US" dirty="0" smtClean="0"/>
              <a:t>Question to ask yourself - Can the person communicate with you effectively in English?    </a:t>
            </a:r>
          </a:p>
          <a:p>
            <a:pPr marL="320040" indent="-320040" eaLnBrk="1" fontAlgn="auto" hangingPunct="1">
              <a:spcAft>
                <a:spcPts val="0"/>
              </a:spcAft>
              <a:buFont typeface="Wingdings"/>
              <a:buNone/>
              <a:defRPr/>
            </a:pPr>
            <a:endParaRPr lang="en-US" sz="900" b="1" dirty="0" smtClean="0"/>
          </a:p>
          <a:p>
            <a:pPr marL="320040" indent="-320040" eaLnBrk="1" fontAlgn="auto" hangingPunct="1">
              <a:spcAft>
                <a:spcPts val="0"/>
              </a:spcAft>
              <a:buFont typeface="Wingdings"/>
              <a:buChar char=""/>
              <a:defRPr/>
            </a:pPr>
            <a:r>
              <a:rPr lang="en-US" b="1" dirty="0" smtClean="0"/>
              <a:t>NOTE:  Documented or undocumented status is not an issue.</a:t>
            </a:r>
            <a:endParaRPr lang="en-US" dirty="0" smtClean="0"/>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12775" y="228600"/>
            <a:ext cx="8153400" cy="990600"/>
          </a:xfrm>
        </p:spPr>
        <p:txBody>
          <a:bodyPr/>
          <a:lstStyle/>
          <a:p>
            <a:pPr eaLnBrk="1" hangingPunct="1"/>
            <a:r>
              <a:rPr lang="en-US" smtClean="0"/>
              <a:t>Non-HUD Required, cont.	</a:t>
            </a:r>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b="1" dirty="0" smtClean="0"/>
              <a:t>Foster Care:</a:t>
            </a:r>
            <a:r>
              <a:rPr lang="en-US" dirty="0" smtClean="0"/>
              <a:t> Adults or Children who have been in foster care at any time in the past, regardless of household type.</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Formerly Institutionalized:</a:t>
            </a:r>
            <a:r>
              <a:rPr lang="en-US" dirty="0" smtClean="0"/>
              <a:t> Adults or Households with only Children who were </a:t>
            </a:r>
            <a:r>
              <a:rPr lang="en-US" b="1" dirty="0" smtClean="0"/>
              <a:t>DISCHARGED</a:t>
            </a:r>
            <a:r>
              <a:rPr lang="en-US" dirty="0" smtClean="0"/>
              <a:t> </a:t>
            </a:r>
            <a:r>
              <a:rPr lang="en-US" dirty="0" smtClean="0"/>
              <a:t>into homelessness from prison/jail, </a:t>
            </a:r>
            <a:r>
              <a:rPr lang="en-US" b="1" dirty="0" smtClean="0"/>
              <a:t>foster care</a:t>
            </a:r>
            <a:r>
              <a:rPr lang="en-US" dirty="0" smtClean="0"/>
              <a:t>, mental institutions, hospitals or long-term care facilities at </a:t>
            </a:r>
            <a:r>
              <a:rPr lang="en-US" b="1" dirty="0" smtClean="0"/>
              <a:t>any time</a:t>
            </a:r>
            <a:r>
              <a:rPr lang="en-US" dirty="0" smtClean="0"/>
              <a:t>. </a:t>
            </a:r>
          </a:p>
          <a:p>
            <a:pPr marL="320040" indent="-320040" eaLnBrk="1" fontAlgn="auto" hangingPunct="1">
              <a:spcAft>
                <a:spcPts val="0"/>
              </a:spcAft>
              <a:buFont typeface="Wingdings"/>
              <a:buNone/>
              <a:defRPr/>
            </a:pPr>
            <a:endParaRPr lang="en-US" sz="900" dirty="0" smtClean="0"/>
          </a:p>
          <a:p>
            <a:pPr marL="320040" indent="-320040" eaLnBrk="1" fontAlgn="auto" hangingPunct="1">
              <a:spcAft>
                <a:spcPts val="0"/>
              </a:spcAft>
              <a:buFont typeface="Wingdings"/>
              <a:buChar char=""/>
              <a:defRPr/>
            </a:pPr>
            <a:r>
              <a:rPr lang="en-US" b="1" dirty="0" smtClean="0"/>
              <a:t>Other</a:t>
            </a:r>
            <a:r>
              <a:rPr lang="en-US" dirty="0" smtClean="0"/>
              <a:t>: Please footnote what “other” includes in your jurisdictional narrative report.</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p:txBody>
          <a:bodyPr/>
          <a:lstStyle/>
          <a:p>
            <a:pPr eaLnBrk="1" hangingPunct="1"/>
            <a:r>
              <a:rPr lang="en-US" smtClean="0"/>
              <a:t>Jurisdictional Movement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12775" y="228600"/>
            <a:ext cx="8153400" cy="990600"/>
          </a:xfrm>
        </p:spPr>
        <p:txBody>
          <a:bodyPr/>
          <a:lstStyle/>
          <a:p>
            <a:pPr eaLnBrk="1" hangingPunct="1"/>
            <a:r>
              <a:rPr lang="en-US" smtClean="0"/>
              <a:t>Jurisdictional Movement</a:t>
            </a:r>
          </a:p>
        </p:txBody>
      </p:sp>
      <p:sp>
        <p:nvSpPr>
          <p:cNvPr id="3" name="Content Placeholder 2"/>
          <p:cNvSpPr>
            <a:spLocks noGrp="1"/>
          </p:cNvSpPr>
          <p:nvPr>
            <p:ph sz="quarter" idx="1"/>
          </p:nvPr>
        </p:nvSpPr>
        <p:spPr>
          <a:xfrm>
            <a:off x="612775" y="1600200"/>
            <a:ext cx="8153400" cy="4495800"/>
          </a:xfrm>
        </p:spPr>
        <p:txBody>
          <a:bodyPr/>
          <a:lstStyle/>
          <a:p>
            <a:pPr marL="342900" indent="-342900" eaLnBrk="1" hangingPunct="1">
              <a:defRPr/>
            </a:pPr>
            <a:r>
              <a:rPr lang="en-US" dirty="0" smtClean="0"/>
              <a:t>Non-HUD required</a:t>
            </a:r>
          </a:p>
          <a:p>
            <a:pPr marL="742950" lvl="1" indent="-285750" eaLnBrk="1" hangingPunct="1">
              <a:defRPr/>
            </a:pPr>
            <a:r>
              <a:rPr lang="en-US" dirty="0" smtClean="0"/>
              <a:t>The Council of Government’s Homeless Service Planning Committee agreed to collect this information as part of the annual PIT.</a:t>
            </a:r>
          </a:p>
          <a:p>
            <a:pPr marL="1017587" lvl="2" indent="-285750" eaLnBrk="1" hangingPunct="1">
              <a:defRPr/>
            </a:pPr>
            <a:endParaRPr lang="en-US" sz="800" dirty="0" smtClean="0"/>
          </a:p>
          <a:p>
            <a:pPr marL="342900" indent="-342900" eaLnBrk="1" hangingPunct="1">
              <a:defRPr/>
            </a:pPr>
            <a:r>
              <a:rPr lang="en-US" sz="2600" dirty="0" smtClean="0"/>
              <a:t>The information is collected to assess whether there is any movement between jurisdictions for the homeless population in the region. </a:t>
            </a:r>
          </a:p>
          <a:p>
            <a:pPr marL="742950" lvl="1" indent="-285750" eaLnBrk="1" hangingPunct="1">
              <a:defRPr/>
            </a:pPr>
            <a:r>
              <a:rPr lang="en-US" dirty="0" smtClean="0"/>
              <a:t>Answers for MD or VA indicate staying any where in that state outside of the metropolitan region. </a:t>
            </a:r>
          </a:p>
          <a:p>
            <a:pPr eaLnBrk="1" hangingPunct="1">
              <a:defRPr/>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12775" y="228600"/>
            <a:ext cx="8153400" cy="990600"/>
          </a:xfrm>
        </p:spPr>
        <p:txBody>
          <a:bodyPr/>
          <a:lstStyle/>
          <a:p>
            <a:pPr eaLnBrk="1" hangingPunct="1"/>
            <a:r>
              <a:rPr lang="en-US" smtClean="0"/>
              <a:t>Jurisdictional Movement, cont.</a:t>
            </a:r>
          </a:p>
        </p:txBody>
      </p:sp>
      <p:sp>
        <p:nvSpPr>
          <p:cNvPr id="3" name="Content Placeholder 2"/>
          <p:cNvSpPr>
            <a:spLocks noGrp="1"/>
          </p:cNvSpPr>
          <p:nvPr>
            <p:ph sz="quarter" idx="1"/>
          </p:nvPr>
        </p:nvSpPr>
        <p:spPr>
          <a:xfrm>
            <a:off x="612775" y="1676400"/>
            <a:ext cx="8153400" cy="4495800"/>
          </a:xfrm>
        </p:spPr>
        <p:txBody>
          <a:bodyPr/>
          <a:lstStyle/>
          <a:p>
            <a:pPr marL="342900" indent="-342900" eaLnBrk="1" hangingPunct="1">
              <a:lnSpc>
                <a:spcPct val="90000"/>
              </a:lnSpc>
              <a:defRPr/>
            </a:pPr>
            <a:r>
              <a:rPr lang="en-US" sz="2500" dirty="0" smtClean="0"/>
              <a:t>Adults and children should be counted in the responses for </a:t>
            </a:r>
            <a:r>
              <a:rPr lang="en-US" sz="2500" b="1" u="sng" dirty="0" smtClean="0"/>
              <a:t>all three</a:t>
            </a:r>
            <a:r>
              <a:rPr lang="en-US" sz="2500" dirty="0" smtClean="0"/>
              <a:t> questions </a:t>
            </a:r>
          </a:p>
          <a:p>
            <a:pPr marL="342900" indent="-342900" eaLnBrk="1" hangingPunct="1">
              <a:defRPr/>
            </a:pPr>
            <a:r>
              <a:rPr lang="en-US" sz="2500" dirty="0" smtClean="0"/>
              <a:t>(1) Where </a:t>
            </a:r>
            <a:r>
              <a:rPr lang="en-US" sz="2500" dirty="0"/>
              <a:t>was the last place you lived BEFORE you became </a:t>
            </a:r>
            <a:r>
              <a:rPr lang="en-US" sz="2500" dirty="0" smtClean="0"/>
              <a:t>homeless? </a:t>
            </a:r>
            <a:endParaRPr lang="en-US" sz="2500" dirty="0"/>
          </a:p>
          <a:p>
            <a:pPr marL="742950" lvl="1" indent="-285750" eaLnBrk="1" hangingPunct="1">
              <a:defRPr/>
            </a:pPr>
            <a:r>
              <a:rPr lang="en-US" sz="2200" dirty="0"/>
              <a:t>This is a subjective question that each jurisdiction has to consider closely. </a:t>
            </a:r>
            <a:endParaRPr lang="en-US" sz="2200" dirty="0" smtClean="0"/>
          </a:p>
          <a:p>
            <a:pPr marL="1143000" lvl="2" eaLnBrk="1" hangingPunct="1">
              <a:defRPr/>
            </a:pPr>
            <a:r>
              <a:rPr lang="en-US" sz="2100" dirty="0"/>
              <a:t>Some jurisdictions re-phrase to what was your last “fixed address”, but that does not necessarily mean that is where they became homeless. </a:t>
            </a:r>
          </a:p>
          <a:p>
            <a:pPr marL="1143000" lvl="2" eaLnBrk="1" hangingPunct="1">
              <a:defRPr/>
            </a:pPr>
            <a:r>
              <a:rPr lang="en-US" sz="2100" dirty="0" smtClean="0"/>
              <a:t>Others might state “where was your last permanent place of residence”. However, that could also include residing with other (parents, relative, friends).</a:t>
            </a:r>
            <a:endParaRPr lang="en-US" sz="2200" dirty="0" smtClean="0"/>
          </a:p>
          <a:p>
            <a:pPr marL="742950" lvl="1" indent="-285750" eaLnBrk="1" hangingPunct="1">
              <a:defRPr/>
            </a:pPr>
            <a:endParaRPr lang="en-US" sz="2200" dirty="0"/>
          </a:p>
          <a:p>
            <a:pPr marL="1143000" lvl="2" eaLnBrk="1" hangingPunct="1">
              <a:defRPr/>
            </a:pPr>
            <a:endParaRPr lang="en-US" sz="2100" dirty="0" smtClean="0"/>
          </a:p>
          <a:p>
            <a:pPr marL="1143000" lvl="2" eaLnBrk="1" hangingPunct="1">
              <a:defRPr/>
            </a:pPr>
            <a:endParaRPr lang="en-US" sz="2100" dirty="0"/>
          </a:p>
          <a:p>
            <a:pPr marL="1143000" lvl="2" eaLnBrk="1" hangingPunct="1">
              <a:defRPr/>
            </a:pPr>
            <a:endParaRPr lang="en-US" sz="2100" dirty="0" smtClean="0"/>
          </a:p>
          <a:p>
            <a:pPr marL="1143000" lvl="2" eaLnBrk="1" hangingPunct="1">
              <a:defRPr/>
            </a:pPr>
            <a:endParaRPr lang="en-US" sz="2100" dirty="0"/>
          </a:p>
          <a:p>
            <a:pPr marL="1143000" lvl="2" eaLnBrk="1" hangingPunct="1">
              <a:defRPr/>
            </a:pPr>
            <a:endParaRPr lang="en-US" sz="2100" dirty="0" smtClean="0"/>
          </a:p>
          <a:p>
            <a:pPr marL="1143000" lvl="2" eaLnBrk="1" hangingPunct="1">
              <a:defRPr/>
            </a:pPr>
            <a:endParaRPr lang="en-US" sz="2100" dirty="0"/>
          </a:p>
          <a:p>
            <a:pPr marL="1143000" lvl="2" eaLnBrk="1" hangingPunct="1">
              <a:defRPr/>
            </a:pPr>
            <a:endParaRPr lang="en-US" sz="2100" dirty="0"/>
          </a:p>
          <a:p>
            <a:pPr eaLnBrk="1" hangingPunct="1">
              <a:defRPr/>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12775" y="228600"/>
            <a:ext cx="8153400" cy="990600"/>
          </a:xfrm>
        </p:spPr>
        <p:txBody>
          <a:bodyPr/>
          <a:lstStyle/>
          <a:p>
            <a:pPr eaLnBrk="1" hangingPunct="1"/>
            <a:r>
              <a:rPr lang="en-US" smtClean="0"/>
              <a:t>Jurisdictional Movement, cont.</a:t>
            </a:r>
          </a:p>
        </p:txBody>
      </p:sp>
      <p:sp>
        <p:nvSpPr>
          <p:cNvPr id="3" name="Content Placeholder 2"/>
          <p:cNvSpPr>
            <a:spLocks noGrp="1"/>
          </p:cNvSpPr>
          <p:nvPr>
            <p:ph sz="quarter" idx="1"/>
          </p:nvPr>
        </p:nvSpPr>
        <p:spPr>
          <a:xfrm>
            <a:off x="612775" y="1600200"/>
            <a:ext cx="8153400" cy="5181600"/>
          </a:xfrm>
        </p:spPr>
        <p:txBody>
          <a:bodyPr/>
          <a:lstStyle/>
          <a:p>
            <a:pPr marL="800100" lvl="1" indent="-342900" eaLnBrk="1" hangingPunct="1">
              <a:lnSpc>
                <a:spcPct val="90000"/>
              </a:lnSpc>
              <a:buClr>
                <a:schemeClr val="accent2"/>
              </a:buClr>
              <a:buFont typeface="Wingdings" pitchFamily="2" charset="2"/>
              <a:buChar char="q"/>
              <a:defRPr/>
            </a:pPr>
            <a:r>
              <a:rPr lang="en-US" sz="2200" dirty="0"/>
              <a:t>(2) Since January 2012, have you received ANY overnight shelter services outside of your jurisdiction?</a:t>
            </a:r>
            <a:r>
              <a:rPr lang="en-US" sz="2200" dirty="0" smtClean="0"/>
              <a:t> </a:t>
            </a:r>
            <a:r>
              <a:rPr lang="en-US" sz="2000" dirty="0" smtClean="0"/>
              <a:t>Examples </a:t>
            </a:r>
            <a:r>
              <a:rPr lang="en-US" sz="2000" dirty="0"/>
              <a:t>include homeless shelters, winter or hypothermia shelters, transitional housing and safe </a:t>
            </a:r>
            <a:r>
              <a:rPr lang="en-US" sz="2000" dirty="0" smtClean="0"/>
              <a:t>havens in DC, MD, VA, or Outside DC, MD, or VA.</a:t>
            </a:r>
            <a:endParaRPr lang="en-US" sz="1900" dirty="0"/>
          </a:p>
          <a:p>
            <a:pPr marL="742950" lvl="1" indent="-285750" eaLnBrk="1" hangingPunct="1">
              <a:lnSpc>
                <a:spcPct val="90000"/>
              </a:lnSpc>
              <a:defRPr/>
            </a:pPr>
            <a:r>
              <a:rPr lang="en-US" sz="2200" dirty="0"/>
              <a:t>A yes would be for the head of household and for all members in the household including children. </a:t>
            </a:r>
            <a:endParaRPr lang="en-US" sz="2200" dirty="0" smtClean="0"/>
          </a:p>
          <a:p>
            <a:pPr marL="457200" lvl="1" indent="0" eaLnBrk="1" hangingPunct="1">
              <a:lnSpc>
                <a:spcPct val="90000"/>
              </a:lnSpc>
              <a:buFont typeface="Wingdings 2" pitchFamily="18" charset="2"/>
              <a:buNone/>
              <a:defRPr/>
            </a:pPr>
            <a:endParaRPr lang="en-US" sz="600" dirty="0" smtClean="0"/>
          </a:p>
          <a:p>
            <a:pPr marL="342900" indent="-342900" eaLnBrk="1" hangingPunct="1">
              <a:lnSpc>
                <a:spcPct val="90000"/>
              </a:lnSpc>
              <a:defRPr/>
            </a:pPr>
            <a:r>
              <a:rPr lang="en-US" sz="2200" dirty="0" smtClean="0"/>
              <a:t>(3) Optional: If yes (question 2), </a:t>
            </a:r>
            <a:r>
              <a:rPr lang="en-US" sz="2200" dirty="0"/>
              <a:t>please check any of the </a:t>
            </a:r>
            <a:r>
              <a:rPr lang="en-US" sz="2200" dirty="0" smtClean="0"/>
              <a:t>places where shelter or transitional services were received (i.e., DC, MD, VA, or Outside of DC, MD, VA).</a:t>
            </a:r>
            <a:endParaRPr lang="en-US" sz="2200" dirty="0"/>
          </a:p>
          <a:p>
            <a:pPr marL="742950" lvl="1" indent="-285750" eaLnBrk="1" hangingPunct="1">
              <a:lnSpc>
                <a:spcPct val="90000"/>
              </a:lnSpc>
              <a:defRPr/>
            </a:pPr>
            <a:r>
              <a:rPr lang="en-US" sz="2000" dirty="0"/>
              <a:t>Again, answer for the head of household and children . Please note that there could be different locations for a “2 adult household” or for the children if they were separated and re-joined the household at a later time.</a:t>
            </a:r>
            <a:r>
              <a:rPr lang="en-US" sz="2200" dirty="0"/>
              <a:t> </a:t>
            </a:r>
            <a:endParaRPr lang="en-US" sz="800" dirty="0" smtClean="0"/>
          </a:p>
          <a:p>
            <a:pPr marL="342900" indent="-342900" eaLnBrk="1" hangingPunct="1">
              <a:defRPr/>
            </a:pPr>
            <a:r>
              <a:rPr lang="en-US" sz="2200" dirty="0" smtClean="0"/>
              <a:t>Please make sure everyone is answering the question with the same definition in mind.</a:t>
            </a:r>
            <a:r>
              <a:rPr lang="en-US" sz="2400" dirty="0" smtClean="0"/>
              <a:t>  </a:t>
            </a:r>
          </a:p>
          <a:p>
            <a:pPr eaLnBrk="1" hangingPunct="1">
              <a:defRPr/>
            </a:pP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2323</TotalTime>
  <Words>2045</Words>
  <Application>Microsoft Office PowerPoint</Application>
  <PresentationFormat>On-screen Show (4:3)</PresentationFormat>
  <Paragraphs>155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Tw Cen MT</vt:lpstr>
      <vt:lpstr>Wingdings</vt:lpstr>
      <vt:lpstr>Wingdings 2</vt:lpstr>
      <vt:lpstr>Calibri</vt:lpstr>
      <vt:lpstr>Median</vt:lpstr>
      <vt:lpstr>Metropolitan Washington 2013 PIT Count Training </vt:lpstr>
      <vt:lpstr>Program Agenda</vt:lpstr>
      <vt:lpstr>PIT Count Definitions</vt:lpstr>
      <vt:lpstr>General Definitions &amp; Categories</vt:lpstr>
      <vt:lpstr>Types of Homeless Programs</vt:lpstr>
      <vt:lpstr>Homeless Program Types, cont.</vt:lpstr>
      <vt:lpstr>Homeless Program Types, cont.</vt:lpstr>
      <vt:lpstr>Household Types</vt:lpstr>
      <vt:lpstr>Employment &amp; Income</vt:lpstr>
      <vt:lpstr>Housing Needed Today</vt:lpstr>
      <vt:lpstr>Subpopulations</vt:lpstr>
      <vt:lpstr>Required by HUD</vt:lpstr>
      <vt:lpstr>Required by HUD, cont. </vt:lpstr>
      <vt:lpstr>HUD Required, cont.</vt:lpstr>
      <vt:lpstr>HUD Required, cont.</vt:lpstr>
      <vt:lpstr>HUD Required, cont. </vt:lpstr>
      <vt:lpstr>HUD Required, cont. </vt:lpstr>
      <vt:lpstr>HUD Required, cont. </vt:lpstr>
      <vt:lpstr>HUD Required, cont.</vt:lpstr>
      <vt:lpstr>Non-HUD Required </vt:lpstr>
      <vt:lpstr>Non-HUD Required, cont.</vt:lpstr>
      <vt:lpstr>Non-HUD Required, cont. </vt:lpstr>
      <vt:lpstr>Jurisdictional Movement</vt:lpstr>
      <vt:lpstr>Jurisdictional Movement</vt:lpstr>
      <vt:lpstr>Jurisdictional Movement, cont.</vt:lpstr>
      <vt:lpstr>Jurisdictional Movement,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Metropolitan Washington 2011 PIT Count Training</dc:title>
  <dc:creator>alewis</dc:creator>
  <cp:lastModifiedBy>smintier</cp:lastModifiedBy>
  <cp:revision>62</cp:revision>
  <cp:lastPrinted>2012-11-20T19:21:00Z</cp:lastPrinted>
  <dcterms:created xsi:type="dcterms:W3CDTF">2011-11-18T14:58:29Z</dcterms:created>
  <dcterms:modified xsi:type="dcterms:W3CDTF">2012-11-28T13:40:27Z</dcterms:modified>
</cp:coreProperties>
</file>