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2" r:id="rId4"/>
    <p:sldId id="291" r:id="rId5"/>
    <p:sldId id="284" r:id="rId6"/>
    <p:sldId id="261" r:id="rId7"/>
    <p:sldId id="292" r:id="rId8"/>
    <p:sldId id="285" r:id="rId9"/>
    <p:sldId id="263" r:id="rId10"/>
    <p:sldId id="283" r:id="rId11"/>
    <p:sldId id="290" r:id="rId12"/>
    <p:sldId id="289" r:id="rId13"/>
    <p:sldId id="286" r:id="rId14"/>
    <p:sldId id="288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52" autoAdjust="0"/>
  </p:normalViewPr>
  <p:slideViewPr>
    <p:cSldViewPr>
      <p:cViewPr varScale="1">
        <p:scale>
          <a:sx n="122" d="100"/>
          <a:sy n="122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28CEF-412C-4639-85A9-A22801952CB8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54151-1B41-4DDD-B045-53B3BB5A35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F871993-EB5E-448B-A904-D90B661DB6CE}" type="datetimeFigureOut">
              <a:rPr lang="en-US" smtClean="0"/>
              <a:pPr/>
              <a:t>11/8/2012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07A2FE-D07E-4E64-BA0B-13FB1CDBFD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ntranet.mwcog.org/cognet/LogosImagesPhotos/cog_blue_text.jp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325112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0" y="612648"/>
            <a:ext cx="1066800" cy="225552"/>
          </a:xfrm>
        </p:spPr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2286000" cy="377952"/>
          </a:xfrm>
        </p:spPr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42" name="Picture 2" descr="Picture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0"/>
            <a:ext cx="996696" cy="8382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11/8/12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AD559CA-AE61-44AD-B787-146FDAD2D5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ntranet.mwcog.org/cognet/LogosImagesPhotos/cog_blue_text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tspano@mwcog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267200"/>
            <a:ext cx="8229600" cy="1752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Gill Sans MT" pitchFamily="34" charset="0"/>
              </a:rPr>
              <a:t>Tanya T. Spano, Chief, Regional Water Quality Management Section</a:t>
            </a:r>
          </a:p>
          <a:p>
            <a:r>
              <a:rPr lang="en-US" sz="2000" dirty="0" smtClean="0">
                <a:latin typeface="Gill Sans MT" pitchFamily="34" charset="0"/>
              </a:rPr>
              <a:t>Dept</a:t>
            </a:r>
            <a:r>
              <a:rPr lang="en-US" sz="2000" dirty="0" smtClean="0">
                <a:latin typeface="Gill Sans MT" pitchFamily="34" charset="0"/>
              </a:rPr>
              <a:t>. of Environmental Programs</a:t>
            </a:r>
          </a:p>
          <a:p>
            <a:r>
              <a:rPr lang="en-US" sz="2000" dirty="0" smtClean="0">
                <a:latin typeface="Gill Sans MT" pitchFamily="34" charset="0"/>
              </a:rPr>
              <a:t>Metropolitan Washington Council of Governments</a:t>
            </a:r>
            <a:endParaRPr lang="en-US" sz="2000" dirty="0">
              <a:latin typeface="Gill Sans MT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458200" cy="2133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Gill Sans MT" pitchFamily="34" charset="0"/>
              </a:rPr>
              <a:t>Overview of  Water </a:t>
            </a:r>
            <a:r>
              <a:rPr lang="en-US" sz="3600" b="1" dirty="0" smtClean="0">
                <a:latin typeface="Gill Sans MT" pitchFamily="34" charset="0"/>
              </a:rPr>
              <a:t>Infrastructure </a:t>
            </a:r>
            <a:br>
              <a:rPr lang="en-US" sz="3600" b="1" dirty="0" smtClean="0">
                <a:latin typeface="Gill Sans MT" pitchFamily="34" charset="0"/>
              </a:rPr>
            </a:br>
            <a:r>
              <a:rPr lang="en-US" sz="3600" b="1" dirty="0" smtClean="0">
                <a:latin typeface="Gill Sans MT" pitchFamily="34" charset="0"/>
              </a:rPr>
              <a:t>In the National Capital </a:t>
            </a:r>
            <a:r>
              <a:rPr lang="en-US" sz="3600" b="1" dirty="0" smtClean="0">
                <a:latin typeface="Gill Sans MT" pitchFamily="34" charset="0"/>
              </a:rPr>
              <a:t>Region</a:t>
            </a:r>
            <a:br>
              <a:rPr lang="en-US" sz="3600" b="1" dirty="0" smtClean="0">
                <a:latin typeface="Gill Sans MT" pitchFamily="34" charset="0"/>
              </a:rPr>
            </a:br>
            <a:r>
              <a:rPr lang="en-US" sz="3600" b="1" dirty="0" smtClean="0">
                <a:latin typeface="Gill Sans MT" pitchFamily="34" charset="0"/>
              </a:rPr>
              <a:t/>
            </a:r>
            <a:br>
              <a:rPr lang="en-US" sz="3600" b="1" dirty="0" smtClean="0">
                <a:latin typeface="Gill Sans MT" pitchFamily="34" charset="0"/>
              </a:rPr>
            </a:br>
            <a:r>
              <a:rPr lang="en-US" sz="3600" b="1" dirty="0" smtClean="0">
                <a:latin typeface="Gill Sans MT" pitchFamily="34" charset="0"/>
              </a:rPr>
              <a:t>Challenges &amp; Opportunities</a:t>
            </a:r>
            <a:r>
              <a:rPr lang="en-US" sz="3600" b="1" dirty="0" smtClean="0">
                <a:latin typeface="Gill Sans MT" pitchFamily="34" charset="0"/>
              </a:rPr>
              <a:t/>
            </a:r>
            <a:br>
              <a:rPr lang="en-US" sz="3600" b="1" dirty="0" smtClean="0">
                <a:latin typeface="Gill Sans MT" pitchFamily="34" charset="0"/>
              </a:rPr>
            </a:br>
            <a:r>
              <a:rPr lang="en-US" sz="3600" dirty="0" smtClean="0">
                <a:latin typeface="Gill Sans MT" pitchFamily="34" charset="0"/>
              </a:rPr>
              <a:t/>
            </a:r>
            <a:br>
              <a:rPr lang="en-US" sz="3600" dirty="0" smtClean="0">
                <a:latin typeface="Gill Sans MT" pitchFamily="34" charset="0"/>
              </a:rPr>
            </a:br>
            <a:r>
              <a:rPr lang="en-US" sz="2700" dirty="0" smtClean="0">
                <a:latin typeface="Gill Sans MT" pitchFamily="34" charset="0"/>
              </a:rPr>
              <a:t>November 8</a:t>
            </a:r>
            <a:r>
              <a:rPr lang="en-US" sz="2700" dirty="0" smtClean="0">
                <a:latin typeface="Gill Sans MT" pitchFamily="34" charset="0"/>
              </a:rPr>
              <a:t>, </a:t>
            </a:r>
            <a:r>
              <a:rPr lang="en-US" sz="2700" dirty="0" smtClean="0">
                <a:latin typeface="Gill Sans MT" pitchFamily="34" charset="0"/>
              </a:rPr>
              <a:t>2012</a:t>
            </a:r>
            <a:endParaRPr lang="en-US" dirty="0"/>
          </a:p>
        </p:txBody>
      </p:sp>
      <p:pic>
        <p:nvPicPr>
          <p:cNvPr id="6" name="Picture 2" descr="Pictur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486400"/>
            <a:ext cx="1097280" cy="88558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2936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>
                <a:latin typeface="Gill Sans MT" pitchFamily="34" charset="0"/>
              </a:rPr>
              <a:t>Water Infrastructure Across the Region</a:t>
            </a:r>
          </a:p>
          <a:p>
            <a:pPr lvl="2">
              <a:buNone/>
            </a:pPr>
            <a:r>
              <a:rPr lang="en-US" sz="3200" dirty="0" smtClean="0">
                <a:latin typeface="Gill Sans MT" pitchFamily="34" charset="0"/>
              </a:rPr>
              <a:t>Drinking Water / Wastewater / Stormwater</a:t>
            </a:r>
          </a:p>
          <a:p>
            <a:endParaRPr lang="en-US" sz="2400" dirty="0" smtClean="0">
              <a:latin typeface="Gill Sans MT" pitchFamily="34" charset="0"/>
            </a:endParaRPr>
          </a:p>
          <a:p>
            <a:r>
              <a:rPr lang="en-US" sz="3600" dirty="0" smtClean="0">
                <a:latin typeface="Gill Sans MT" pitchFamily="34" charset="0"/>
              </a:rPr>
              <a:t>Key Features:</a:t>
            </a:r>
          </a:p>
          <a:p>
            <a:pPr lvl="1"/>
            <a:r>
              <a:rPr lang="en-US" sz="3400" dirty="0" smtClean="0">
                <a:latin typeface="Gill Sans MT" pitchFamily="34" charset="0"/>
              </a:rPr>
              <a:t>Service Areas &amp; </a:t>
            </a:r>
            <a:r>
              <a:rPr lang="en-US" sz="3400" dirty="0" smtClean="0">
                <a:latin typeface="Gill Sans MT" pitchFamily="34" charset="0"/>
              </a:rPr>
              <a:t>Facilities</a:t>
            </a:r>
          </a:p>
          <a:p>
            <a:pPr lvl="2"/>
            <a:r>
              <a:rPr lang="en-US" sz="2800" i="1" dirty="0" smtClean="0">
                <a:latin typeface="Gill Sans MT" pitchFamily="34" charset="0"/>
              </a:rPr>
              <a:t>Physical Scope and Mixture of Entities</a:t>
            </a:r>
            <a:endParaRPr lang="en-US" sz="2800" i="1" dirty="0" smtClean="0">
              <a:latin typeface="Gill Sans MT" pitchFamily="34" charset="0"/>
            </a:endParaRPr>
          </a:p>
          <a:p>
            <a:pPr lvl="1"/>
            <a:r>
              <a:rPr lang="en-US" sz="3400" dirty="0" smtClean="0">
                <a:latin typeface="Gill Sans MT" pitchFamily="34" charset="0"/>
              </a:rPr>
              <a:t>Challenges &amp; </a:t>
            </a:r>
            <a:r>
              <a:rPr lang="en-US" sz="3400" dirty="0" smtClean="0">
                <a:latin typeface="Gill Sans MT" pitchFamily="34" charset="0"/>
              </a:rPr>
              <a:t>Opportunities</a:t>
            </a:r>
          </a:p>
          <a:p>
            <a:pPr lvl="2"/>
            <a:r>
              <a:rPr lang="en-US" sz="2800" i="1" dirty="0" smtClean="0">
                <a:latin typeface="Gill Sans MT" pitchFamily="34" charset="0"/>
              </a:rPr>
              <a:t>Numerous (e.g., regulatory to climate change)</a:t>
            </a:r>
            <a:endParaRPr lang="en-US" sz="2800" i="1" dirty="0" smtClean="0">
              <a:latin typeface="Gill Sans MT" pitchFamily="34" charset="0"/>
            </a:endParaRPr>
          </a:p>
          <a:p>
            <a:pPr lvl="1"/>
            <a:r>
              <a:rPr lang="en-US" sz="3400" dirty="0" smtClean="0">
                <a:latin typeface="Gill Sans MT" pitchFamily="34" charset="0"/>
              </a:rPr>
              <a:t>Funding Sources &amp; </a:t>
            </a:r>
            <a:r>
              <a:rPr lang="en-US" sz="3400" dirty="0" smtClean="0">
                <a:latin typeface="Gill Sans MT" pitchFamily="34" charset="0"/>
              </a:rPr>
              <a:t>Needs</a:t>
            </a:r>
          </a:p>
          <a:p>
            <a:pPr lvl="2"/>
            <a:r>
              <a:rPr lang="en-US" sz="2800" i="1" dirty="0" smtClean="0">
                <a:latin typeface="Gill Sans MT" pitchFamily="34" charset="0"/>
              </a:rPr>
              <a:t>Water Resource vs. Other Infrastructure vs. Other Societal Needs</a:t>
            </a:r>
          </a:p>
          <a:p>
            <a:pPr lvl="2"/>
            <a:r>
              <a:rPr lang="en-US" sz="2800" i="1" dirty="0" smtClean="0">
                <a:latin typeface="Gill Sans MT" pitchFamily="34" charset="0"/>
              </a:rPr>
              <a:t>Current Economy</a:t>
            </a:r>
            <a:endParaRPr lang="en-US" sz="2800" i="1" dirty="0" smtClean="0">
              <a:latin typeface="Gill Sans MT" pitchFamily="34" charset="0"/>
            </a:endParaRPr>
          </a:p>
          <a:p>
            <a:pPr lvl="0"/>
            <a:endParaRPr lang="en-US" sz="2400" dirty="0" smtClean="0">
              <a:latin typeface="Gill Sans MT" pitchFamily="34" charset="0"/>
            </a:endParaRPr>
          </a:p>
          <a:p>
            <a:pPr lvl="0"/>
            <a:r>
              <a:rPr lang="en-US" sz="3600" dirty="0" smtClean="0">
                <a:latin typeface="Gill Sans MT" pitchFamily="34" charset="0"/>
              </a:rPr>
              <a:t>Q&amp;A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600200" y="685800"/>
            <a:ext cx="7239000" cy="533400"/>
          </a:xfrm>
          <a:solidFill>
            <a:schemeClr val="bg2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DRINKING WATER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6488668"/>
            <a:ext cx="3352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4495800"/>
            <a:ext cx="2895600" cy="206210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itchFamily="34" charset="0"/>
              <a:buChar char="•"/>
            </a:pPr>
            <a:endParaRPr lang="en-US" sz="900" b="1" dirty="0" smtClean="0"/>
          </a:p>
          <a:p>
            <a:pPr marL="115888" indent="-115888">
              <a:buFont typeface="Arial" pitchFamily="34" charset="0"/>
              <a:buChar char="•"/>
            </a:pPr>
            <a:endParaRPr lang="en-US" sz="900" dirty="0" smtClean="0"/>
          </a:p>
          <a:p>
            <a:pPr marL="115888" indent="-115888">
              <a:buFont typeface="Arial" pitchFamily="34" charset="0"/>
              <a:buChar char="•"/>
            </a:pPr>
            <a:r>
              <a:rPr lang="en-US" sz="800" dirty="0" smtClean="0"/>
              <a:t>Based on available data.</a:t>
            </a:r>
          </a:p>
          <a:p>
            <a:pPr marL="115888" indent="-115888"/>
            <a:endParaRPr lang="en-US" sz="800" dirty="0" smtClean="0"/>
          </a:p>
          <a:p>
            <a:pPr marL="115888" indent="-115888">
              <a:buFont typeface="Arial" pitchFamily="34" charset="0"/>
              <a:buChar char="•"/>
            </a:pPr>
            <a:r>
              <a:rPr lang="en-US" sz="800" dirty="0" smtClean="0"/>
              <a:t>Areas should be interpreted with these  caveats:</a:t>
            </a:r>
          </a:p>
          <a:p>
            <a:pPr marL="288925" lvl="1" indent="-115888">
              <a:buFont typeface="Arial" pitchFamily="34" charset="0"/>
              <a:buChar char="•"/>
            </a:pPr>
            <a:r>
              <a:rPr lang="en-US" sz="800" dirty="0" smtClean="0"/>
              <a:t>May be people living in the colored distribution areas who derive water from ground water wells.</a:t>
            </a:r>
          </a:p>
          <a:p>
            <a:pPr marL="288925" lvl="1" indent="-115888">
              <a:buFont typeface="Arial" pitchFamily="34" charset="0"/>
              <a:buChar char="•"/>
            </a:pPr>
            <a:r>
              <a:rPr lang="en-US" sz="800" dirty="0" smtClean="0"/>
              <a:t>People living in the non-colored areas outside of the distribution regions may derive water from groundwater wells or small community systems</a:t>
            </a:r>
          </a:p>
          <a:p>
            <a:pPr marL="288925" lvl="1" indent="-115888">
              <a:buFont typeface="Arial" pitchFamily="34" charset="0"/>
              <a:buChar char="•"/>
            </a:pPr>
            <a:r>
              <a:rPr lang="en-US" sz="800" dirty="0" smtClean="0"/>
              <a:t>Boundaries last updated in ICPRB in 2000  Supply/Demand study</a:t>
            </a:r>
          </a:p>
          <a:p>
            <a:pPr marL="288925" lvl="1" indent="-115888"/>
            <a:endParaRPr lang="en-US" sz="700" dirty="0" smtClean="0"/>
          </a:p>
          <a:p>
            <a:pPr marL="115888" indent="-115888">
              <a:buFont typeface="Arial" pitchFamily="34" charset="0"/>
              <a:buChar char="•"/>
            </a:pPr>
            <a:r>
              <a:rPr lang="en-US" sz="800" dirty="0" smtClean="0"/>
              <a:t>Map should not be used to establish what treatment agency actually provides water.</a:t>
            </a:r>
          </a:p>
          <a:p>
            <a:pPr marL="115888" indent="-115888">
              <a:buFont typeface="Arial" pitchFamily="34" charset="0"/>
              <a:buChar char="•"/>
            </a:pPr>
            <a:endParaRPr lang="en-US" sz="7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1905000"/>
            <a:ext cx="342900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3038" indent="-173038">
              <a:buFont typeface="Arial" pitchFamily="34" charset="0"/>
              <a:buChar char="•"/>
            </a:pPr>
            <a:r>
              <a:rPr lang="en-US" dirty="0" smtClean="0">
                <a:latin typeface="Gill Sans MT" pitchFamily="34" charset="0"/>
              </a:rPr>
              <a:t>13 suppliers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dirty="0" smtClean="0">
                <a:latin typeface="Gill Sans MT" pitchFamily="34" charset="0"/>
              </a:rPr>
              <a:t>27 distributors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dirty="0" smtClean="0">
                <a:latin typeface="Gill Sans MT" pitchFamily="34" charset="0"/>
              </a:rPr>
              <a:t>Mix of local governments, authorities, federal govt., &amp; private firms</a:t>
            </a:r>
          </a:p>
          <a:p>
            <a:pPr marL="173038" indent="-173038">
              <a:buFont typeface="Arial" pitchFamily="34" charset="0"/>
              <a:buChar char="•"/>
            </a:pPr>
            <a:endParaRPr lang="en-US" dirty="0" smtClean="0">
              <a:latin typeface="Gill Sans MT" pitchFamily="34" charset="0"/>
            </a:endParaRPr>
          </a:p>
          <a:p>
            <a:pPr marL="173038" indent="-173038">
              <a:buFont typeface="Arial" pitchFamily="34" charset="0"/>
              <a:buChar char="•"/>
            </a:pPr>
            <a:r>
              <a:rPr lang="en-US" dirty="0" smtClean="0">
                <a:latin typeface="Gill Sans MT" pitchFamily="34" charset="0"/>
              </a:rPr>
              <a:t>Water Sources:  Potomac River, Occoquan and other reservoirs , and groundwater</a:t>
            </a:r>
          </a:p>
        </p:txBody>
      </p:sp>
      <p:pic>
        <p:nvPicPr>
          <p:cNvPr id="22529" name="Picture 1" descr="C:\Users\tspano\AppData\Local\Microsoft\Windows\Temporary Internet Files\Content.Outlook\W4ZB6CE8\drinking_water_ supplier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447800"/>
            <a:ext cx="3886200" cy="502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95400" y="1371600"/>
            <a:ext cx="7162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Gill Sans MT" pitchFamily="34" charset="0"/>
              </a:rPr>
              <a:t>Service Areas for Washington Metropolitan Region Water Suppliers &amp; Distributors</a:t>
            </a:r>
            <a:endParaRPr lang="en-US" sz="1400" dirty="0">
              <a:latin typeface="Gill Sans MT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000" y="1295400"/>
            <a:ext cx="4419600" cy="4572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 algn="ctr"/>
            <a:r>
              <a:rPr lang="en-US" sz="1400" b="1" dirty="0" smtClean="0">
                <a:solidFill>
                  <a:schemeClr val="tx1"/>
                </a:solidFill>
                <a:latin typeface="Gill Sans MT" pitchFamily="34" charset="0"/>
              </a:rPr>
              <a:t>McMillan Water Treatment Plant (60-120 mgd)</a:t>
            </a:r>
            <a:endParaRPr lang="en-US" sz="1400" b="1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800600" y="1752600"/>
            <a:ext cx="3810000" cy="4876800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365125" indent="-365125">
              <a:buNone/>
            </a:pPr>
            <a:r>
              <a:rPr lang="en-US" sz="1200" b="1" dirty="0" smtClean="0">
                <a:latin typeface="Gill Sans MT" pitchFamily="34" charset="0"/>
              </a:rPr>
              <a:t>Wholesale Customers:</a:t>
            </a:r>
          </a:p>
          <a:p>
            <a:pPr marL="173038" indent="-173038"/>
            <a:r>
              <a:rPr lang="en-US" sz="1050" dirty="0" smtClean="0">
                <a:latin typeface="Gill Sans MT" pitchFamily="34" charset="0"/>
              </a:rPr>
              <a:t>District of Columbia</a:t>
            </a:r>
          </a:p>
          <a:p>
            <a:pPr marL="173038" indent="-173038"/>
            <a:r>
              <a:rPr lang="en-US" sz="1050" dirty="0" smtClean="0">
                <a:latin typeface="Gill Sans MT" pitchFamily="34" charset="0"/>
              </a:rPr>
              <a:t>Arlington County, Virginia</a:t>
            </a:r>
          </a:p>
          <a:p>
            <a:pPr marL="173038" indent="-173038"/>
            <a:r>
              <a:rPr lang="en-US" sz="1050" dirty="0" smtClean="0">
                <a:latin typeface="Gill Sans MT" pitchFamily="34" charset="0"/>
              </a:rPr>
              <a:t>City of Falls Church, Virginia</a:t>
            </a:r>
            <a:endParaRPr lang="en-US" sz="1100" dirty="0" smtClean="0">
              <a:latin typeface="Gill Sans MT" pitchFamily="34" charset="0"/>
            </a:endParaRPr>
          </a:p>
          <a:p>
            <a:pPr marL="365125" indent="-365125">
              <a:buNone/>
            </a:pPr>
            <a:endParaRPr lang="en-US" sz="600" dirty="0" smtClean="0">
              <a:latin typeface="Gill Sans MT" pitchFamily="34" charset="0"/>
            </a:endParaRPr>
          </a:p>
          <a:p>
            <a:pPr marL="365125" indent="-365125">
              <a:buNone/>
            </a:pPr>
            <a:r>
              <a:rPr lang="en-US" sz="1200" b="1" dirty="0" smtClean="0">
                <a:latin typeface="Gill Sans MT" pitchFamily="34" charset="0"/>
              </a:rPr>
              <a:t>Infrastructure, including: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Intake facilities on Potomac - Great Falls &amp; Little Falls,  MD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Two 10-mile long gravity conduit systems with combined 200 mgd capacity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A 525 mgd raw water pumping station &amp; transmission system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Two major treatment plants  - 320 mgd combined capacity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One raw water &amp; two partially-treated water booster pumping stations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A 480 mgd finished water pumping station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Seven finished water reservoirs; and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Several large diameter transmission mains.</a:t>
            </a:r>
          </a:p>
          <a:p>
            <a:pPr marL="365125" indent="-365125">
              <a:buNone/>
            </a:pPr>
            <a:endParaRPr lang="en-US" sz="600" dirty="0" smtClean="0">
              <a:latin typeface="Gill Sans MT" pitchFamily="34" charset="0"/>
            </a:endParaRPr>
          </a:p>
          <a:p>
            <a:pPr marL="365125" indent="-365125">
              <a:buNone/>
            </a:pPr>
            <a:r>
              <a:rPr lang="en-US" sz="1200" b="1" dirty="0" smtClean="0">
                <a:latin typeface="Gill Sans MT" pitchFamily="34" charset="0"/>
              </a:rPr>
              <a:t>FY 2010: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Capital Costs - $16.4 Million committed (~3 major projects) plus $18.6 Million uncommitted (~10 projects) = $35 Million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O&amp;M Costs - $38,261,757. including:</a:t>
            </a:r>
          </a:p>
          <a:p>
            <a:pPr marL="465646" lvl="1" indent="-173038"/>
            <a:r>
              <a:rPr lang="en-US" sz="1000" dirty="0" smtClean="0">
                <a:solidFill>
                  <a:schemeClr val="tx1"/>
                </a:solidFill>
                <a:latin typeface="Gill Sans MT" pitchFamily="34" charset="0"/>
              </a:rPr>
              <a:t>Personnel compensation (36%) / Supplies and chemicals (20%) / Services (16%)  / Energy (15%)</a:t>
            </a:r>
          </a:p>
          <a:p>
            <a:pPr marL="173038" indent="-173038"/>
            <a:r>
              <a:rPr lang="en-US" sz="1100" dirty="0" smtClean="0">
                <a:latin typeface="Gill Sans MT" pitchFamily="34" charset="0"/>
              </a:rPr>
              <a:t>Produced &amp; delivered 53,210 mgd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10/20/2011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COG Infrastructure Briefing for ULI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 descr="McMill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752600"/>
            <a:ext cx="4419600" cy="485887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00600" y="1295400"/>
            <a:ext cx="3810000" cy="47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365125" indent="-365125" algn="ctr">
              <a:buNone/>
            </a:pPr>
            <a:r>
              <a:rPr lang="en-US" b="1" dirty="0" smtClean="0">
                <a:latin typeface="Gill Sans MT" pitchFamily="34" charset="0"/>
              </a:rPr>
              <a:t>Washington Aqueduct (WAD)</a:t>
            </a:r>
          </a:p>
          <a:p>
            <a:pPr marL="365125" indent="-365125" algn="ctr">
              <a:buNone/>
            </a:pPr>
            <a:endParaRPr lang="en-US" sz="600" dirty="0" smtClean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Drinking Water Infrastructure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38100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2362201"/>
          <a:ext cx="8153400" cy="3811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/>
                <a:gridCol w="2717800"/>
                <a:gridCol w="2717800"/>
              </a:tblGrid>
              <a:tr h="5717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AGENCIES /</a:t>
                      </a:r>
                      <a:r>
                        <a:rPr lang="en-US" baseline="0" dirty="0" smtClean="0">
                          <a:latin typeface="+mj-lt"/>
                        </a:rPr>
                        <a:t> </a:t>
                      </a:r>
                      <a:r>
                        <a:rPr lang="en-US" i="1" baseline="0" dirty="0" smtClean="0">
                          <a:latin typeface="+mj-lt"/>
                        </a:rPr>
                        <a:t>Facilities</a:t>
                      </a:r>
                      <a:endParaRPr lang="en-US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OPERATING &amp; MAINTENANCE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CAPITAL</a:t>
                      </a:r>
                      <a:r>
                        <a:rPr lang="en-US" baseline="0" dirty="0" smtClean="0">
                          <a:latin typeface="+mj-lt"/>
                        </a:rPr>
                        <a:t> IMPROVEMENTS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</a:tr>
              <a:tr h="900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Fairfax Water</a:t>
                      </a:r>
                    </a:p>
                    <a:p>
                      <a:r>
                        <a:rPr lang="en-US" sz="1600" i="1" dirty="0" smtClean="0">
                          <a:latin typeface="+mj-lt"/>
                        </a:rPr>
                        <a:t>(2 plants</a:t>
                      </a:r>
                      <a:r>
                        <a:rPr lang="en-US" sz="1600" i="1" smtClean="0">
                          <a:latin typeface="+mj-lt"/>
                        </a:rPr>
                        <a:t>; 1 reservoir; 3,400 </a:t>
                      </a:r>
                      <a:r>
                        <a:rPr lang="en-US" sz="1600" i="1" dirty="0" smtClean="0">
                          <a:latin typeface="+mj-lt"/>
                        </a:rPr>
                        <a:t>miles water mains)</a:t>
                      </a:r>
                      <a:endParaRPr lang="en-US" sz="1600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$75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$88 Million</a:t>
                      </a:r>
                    </a:p>
                  </a:txBody>
                  <a:tcPr anchor="ctr"/>
                </a:tc>
              </a:tr>
              <a:tr h="900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Washington Aqueduct</a:t>
                      </a:r>
                    </a:p>
                    <a:p>
                      <a:r>
                        <a:rPr lang="en-US" sz="1600" i="1" dirty="0" smtClean="0">
                          <a:latin typeface="+mj-lt"/>
                        </a:rPr>
                        <a:t>(2 plants</a:t>
                      </a:r>
                      <a:r>
                        <a:rPr lang="en-US" sz="1600" i="1" smtClean="0">
                          <a:latin typeface="+mj-lt"/>
                        </a:rPr>
                        <a:t>;</a:t>
                      </a:r>
                      <a:r>
                        <a:rPr lang="en-US" sz="1600" i="1" baseline="0" smtClean="0">
                          <a:latin typeface="+mj-lt"/>
                        </a:rPr>
                        <a:t> 5 </a:t>
                      </a:r>
                      <a:r>
                        <a:rPr lang="en-US" sz="1600" i="1" baseline="0" dirty="0" smtClean="0">
                          <a:latin typeface="+mj-lt"/>
                        </a:rPr>
                        <a:t>reservoirs)</a:t>
                      </a:r>
                      <a:endParaRPr lang="en-US" sz="1600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$45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$14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128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Washington Suburban Sanitary Commission</a:t>
                      </a:r>
                    </a:p>
                    <a:p>
                      <a:r>
                        <a:rPr lang="en-US" sz="1600" i="1" dirty="0" smtClean="0">
                          <a:latin typeface="+mj-lt"/>
                        </a:rPr>
                        <a:t>(3 reservoirs;</a:t>
                      </a:r>
                      <a:r>
                        <a:rPr lang="en-US" sz="1600" i="1" baseline="0" dirty="0" smtClean="0">
                          <a:latin typeface="+mj-lt"/>
                        </a:rPr>
                        <a:t> 2 plants; 5,500 miles of water mains)</a:t>
                      </a:r>
                      <a:endParaRPr lang="en-US" sz="1600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$112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Million</a:t>
                      </a:r>
                      <a:endParaRPr lang="en-US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$200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6324601"/>
            <a:ext cx="784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+mj-lt"/>
              </a:rPr>
              <a:t>Note:  Figures based on actual/approved Fiscal Year 2011, 2012, or estimated  2013 budgets</a:t>
            </a:r>
            <a:endParaRPr lang="en-US" sz="1200" i="1" dirty="0">
              <a:latin typeface="+mj-lt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1841243"/>
            <a:ext cx="4648199" cy="5078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ill Sans MT" pitchFamily="34" charset="0"/>
              </a:rPr>
              <a:t>COG Region Major </a:t>
            </a:r>
            <a:r>
              <a:rPr lang="en-US" sz="1600" b="1" dirty="0" smtClean="0">
                <a:latin typeface="Gill Sans MT" pitchFamily="34" charset="0"/>
              </a:rPr>
              <a:t>(&gt;2 MGD) </a:t>
            </a:r>
            <a:r>
              <a:rPr lang="en-US" sz="1600" b="1" u="sng" dirty="0" smtClean="0">
                <a:latin typeface="Gill Sans MT" pitchFamily="34" charset="0"/>
              </a:rPr>
              <a:t>Wastewater  Treatment Plants  &amp; Capacity </a:t>
            </a:r>
            <a:endParaRPr lang="en-US" sz="1600" b="1" u="sng" dirty="0">
              <a:latin typeface="Gill Sans MT" pitchFamily="34" charset="0"/>
            </a:endParaRPr>
          </a:p>
          <a:p>
            <a:r>
              <a:rPr lang="en-US" sz="1200" b="1" dirty="0" smtClean="0">
                <a:latin typeface="Gill Sans MT" pitchFamily="34" charset="0"/>
              </a:rPr>
              <a:t>District:</a:t>
            </a:r>
          </a:p>
          <a:p>
            <a:r>
              <a:rPr lang="en-US" sz="1200" dirty="0" smtClean="0">
                <a:latin typeface="Gill Sans MT" pitchFamily="34" charset="0"/>
              </a:rPr>
              <a:t>Blue Plains – 370  </a:t>
            </a:r>
            <a:r>
              <a:rPr lang="en-US" sz="1100" i="1" dirty="0" smtClean="0">
                <a:latin typeface="Gill Sans MT" pitchFamily="34" charset="0"/>
              </a:rPr>
              <a:t>{serves DC, &amp; parts of VA&amp; MD; &amp; ~47% of overall region}</a:t>
            </a:r>
            <a:endParaRPr lang="en-US" sz="1200" i="1" dirty="0" smtClean="0">
              <a:latin typeface="Gill Sans MT" pitchFamily="34" charset="0"/>
            </a:endParaRPr>
          </a:p>
          <a:p>
            <a:endParaRPr lang="en-US" sz="400" dirty="0" smtClean="0">
              <a:latin typeface="Gill Sans MT" pitchFamily="34" charset="0"/>
            </a:endParaRPr>
          </a:p>
          <a:p>
            <a:r>
              <a:rPr lang="en-US" sz="1200" b="1" dirty="0" smtClean="0">
                <a:latin typeface="Gill Sans MT" pitchFamily="34" charset="0"/>
              </a:rPr>
              <a:t>Virginia:</a:t>
            </a:r>
          </a:p>
          <a:p>
            <a:r>
              <a:rPr lang="en-US" sz="1200" dirty="0" smtClean="0">
                <a:latin typeface="Gill Sans MT" pitchFamily="34" charset="0"/>
              </a:rPr>
              <a:t>Alexandria </a:t>
            </a:r>
            <a:r>
              <a:rPr lang="en-US" sz="1200" dirty="0">
                <a:latin typeface="Gill Sans MT" pitchFamily="34" charset="0"/>
              </a:rPr>
              <a:t>– 54</a:t>
            </a:r>
          </a:p>
          <a:p>
            <a:r>
              <a:rPr lang="en-US" sz="1200" dirty="0">
                <a:latin typeface="Gill Sans MT" pitchFamily="34" charset="0"/>
              </a:rPr>
              <a:t>Arlington – 40</a:t>
            </a:r>
          </a:p>
          <a:p>
            <a:r>
              <a:rPr lang="en-US" sz="1200" dirty="0">
                <a:latin typeface="Gill Sans MT" pitchFamily="34" charset="0"/>
              </a:rPr>
              <a:t>Ballenger Creek </a:t>
            </a:r>
            <a:r>
              <a:rPr lang="en-US" sz="1200" dirty="0" smtClean="0">
                <a:latin typeface="Gill Sans MT" pitchFamily="34" charset="0"/>
              </a:rPr>
              <a:t>– </a:t>
            </a:r>
            <a:r>
              <a:rPr lang="en-US" sz="1200" dirty="0">
                <a:latin typeface="Gill Sans MT" pitchFamily="34" charset="0"/>
              </a:rPr>
              <a:t>6</a:t>
            </a:r>
          </a:p>
          <a:p>
            <a:r>
              <a:rPr lang="en-US" sz="1200" dirty="0" smtClean="0">
                <a:latin typeface="Gill Sans MT" pitchFamily="34" charset="0"/>
              </a:rPr>
              <a:t>Broad Run – 10</a:t>
            </a:r>
          </a:p>
          <a:p>
            <a:r>
              <a:rPr lang="en-US" sz="1200" dirty="0" smtClean="0">
                <a:latin typeface="Gill Sans MT" pitchFamily="34" charset="0"/>
              </a:rPr>
              <a:t>Dale City #1 – 4</a:t>
            </a:r>
          </a:p>
          <a:p>
            <a:r>
              <a:rPr lang="en-US" sz="1200" dirty="0" smtClean="0">
                <a:latin typeface="Gill Sans MT" pitchFamily="34" charset="0"/>
              </a:rPr>
              <a:t>Dale City #8 – 4</a:t>
            </a:r>
          </a:p>
          <a:p>
            <a:r>
              <a:rPr lang="en-US" sz="1200" dirty="0" smtClean="0">
                <a:latin typeface="Gill Sans MT" pitchFamily="34" charset="0"/>
              </a:rPr>
              <a:t>H.L. Mooney – 18</a:t>
            </a:r>
          </a:p>
          <a:p>
            <a:r>
              <a:rPr lang="en-US" sz="1200" dirty="0" smtClean="0">
                <a:latin typeface="Gill Sans MT" pitchFamily="34" charset="0"/>
              </a:rPr>
              <a:t>Leesburg – 5</a:t>
            </a:r>
          </a:p>
          <a:p>
            <a:r>
              <a:rPr lang="en-US" sz="1200" dirty="0" smtClean="0">
                <a:latin typeface="Gill Sans MT" pitchFamily="34" charset="0"/>
              </a:rPr>
              <a:t>Noman Cole – 67</a:t>
            </a:r>
          </a:p>
          <a:p>
            <a:r>
              <a:rPr lang="en-US" sz="1200" dirty="0" smtClean="0">
                <a:latin typeface="Gill Sans MT" pitchFamily="34" charset="0"/>
              </a:rPr>
              <a:t>UOSA – 54</a:t>
            </a:r>
          </a:p>
          <a:p>
            <a:endParaRPr lang="en-US" sz="400" dirty="0" smtClean="0">
              <a:latin typeface="Gill Sans MT" pitchFamily="34" charset="0"/>
            </a:endParaRPr>
          </a:p>
          <a:p>
            <a:r>
              <a:rPr lang="en-US" sz="1200" b="1" dirty="0" smtClean="0">
                <a:latin typeface="Gill Sans MT" pitchFamily="34" charset="0"/>
              </a:rPr>
              <a:t>Maryland:</a:t>
            </a:r>
            <a:endParaRPr lang="en-US" sz="1200" b="1" dirty="0">
              <a:latin typeface="Gill Sans MT" pitchFamily="34" charset="0"/>
            </a:endParaRPr>
          </a:p>
          <a:p>
            <a:r>
              <a:rPr lang="en-US" sz="1200" smtClean="0">
                <a:latin typeface="Gill Sans MT" pitchFamily="34" charset="0"/>
              </a:rPr>
              <a:t>Bowie – 3</a:t>
            </a:r>
          </a:p>
          <a:p>
            <a:r>
              <a:rPr lang="en-US" sz="1200" smtClean="0">
                <a:latin typeface="Gill Sans MT" pitchFamily="34" charset="0"/>
              </a:rPr>
              <a:t>Frederick </a:t>
            </a:r>
            <a:r>
              <a:rPr lang="en-US" sz="1200" dirty="0">
                <a:latin typeface="Gill Sans MT" pitchFamily="34" charset="0"/>
              </a:rPr>
              <a:t>– </a:t>
            </a:r>
            <a:r>
              <a:rPr lang="en-US" sz="1200" dirty="0" smtClean="0">
                <a:latin typeface="Gill Sans MT" pitchFamily="34" charset="0"/>
              </a:rPr>
              <a:t>8</a:t>
            </a:r>
          </a:p>
          <a:p>
            <a:r>
              <a:rPr lang="en-US" sz="1200" dirty="0" smtClean="0">
                <a:latin typeface="Gill Sans MT" pitchFamily="34" charset="0"/>
              </a:rPr>
              <a:t>Mattawoman - 20</a:t>
            </a:r>
            <a:endParaRPr lang="en-US" sz="1200" dirty="0">
              <a:latin typeface="Gill Sans MT" pitchFamily="34" charset="0"/>
            </a:endParaRPr>
          </a:p>
          <a:p>
            <a:r>
              <a:rPr lang="en-US" sz="1200" dirty="0" smtClean="0">
                <a:latin typeface="Gill Sans MT" pitchFamily="34" charset="0"/>
              </a:rPr>
              <a:t>Parkway </a:t>
            </a:r>
            <a:r>
              <a:rPr lang="en-US" sz="1200" dirty="0">
                <a:latin typeface="Gill Sans MT" pitchFamily="34" charset="0"/>
              </a:rPr>
              <a:t>- 30</a:t>
            </a:r>
          </a:p>
          <a:p>
            <a:r>
              <a:rPr lang="en-US" sz="1200" dirty="0">
                <a:latin typeface="Gill Sans MT" pitchFamily="34" charset="0"/>
              </a:rPr>
              <a:t>Piscataway – 30</a:t>
            </a:r>
          </a:p>
          <a:p>
            <a:r>
              <a:rPr lang="en-US" sz="1200" dirty="0">
                <a:latin typeface="Gill Sans MT" pitchFamily="34" charset="0"/>
              </a:rPr>
              <a:t>Seneca Creek – </a:t>
            </a:r>
            <a:r>
              <a:rPr lang="en-US" sz="1200" dirty="0" smtClean="0">
                <a:latin typeface="Gill Sans MT" pitchFamily="34" charset="0"/>
              </a:rPr>
              <a:t>26</a:t>
            </a:r>
            <a:endParaRPr lang="en-US" sz="1200" dirty="0">
              <a:latin typeface="Gill Sans MT" pitchFamily="34" charset="0"/>
            </a:endParaRPr>
          </a:p>
          <a:p>
            <a:r>
              <a:rPr lang="en-US" sz="1200" dirty="0">
                <a:latin typeface="Gill Sans MT" pitchFamily="34" charset="0"/>
              </a:rPr>
              <a:t>Western Branch </a:t>
            </a:r>
            <a:r>
              <a:rPr lang="en-US" sz="1200" dirty="0" smtClean="0">
                <a:latin typeface="Gill Sans MT" pitchFamily="34" charset="0"/>
              </a:rPr>
              <a:t>– 30</a:t>
            </a:r>
          </a:p>
          <a:p>
            <a:endParaRPr lang="en-US" sz="800" dirty="0">
              <a:latin typeface="Gill Sans MT" pitchFamily="34" charset="0"/>
            </a:endParaRPr>
          </a:p>
          <a:p>
            <a:r>
              <a:rPr lang="en-US" sz="1200" b="1" dirty="0" smtClean="0">
                <a:latin typeface="Gill Sans MT" pitchFamily="34" charset="0"/>
              </a:rPr>
              <a:t>TOTAL </a:t>
            </a:r>
            <a:r>
              <a:rPr lang="en-US" sz="1200" b="1" dirty="0">
                <a:latin typeface="Gill Sans MT" pitchFamily="34" charset="0"/>
              </a:rPr>
              <a:t>– </a:t>
            </a:r>
            <a:r>
              <a:rPr lang="en-US" sz="1200" b="1" dirty="0" smtClean="0">
                <a:latin typeface="Gill Sans MT" pitchFamily="34" charset="0"/>
              </a:rPr>
              <a:t>779  MGD (Million Gallons per Day)</a:t>
            </a:r>
            <a:endParaRPr lang="en-US" sz="1200" dirty="0">
              <a:latin typeface="Gill Sans MT" pitchFamily="34" charset="0"/>
            </a:endParaRPr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533400"/>
          </a:xfrm>
          <a:solidFill>
            <a:schemeClr val="bg2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WASTEWATER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3581400"/>
            <a:ext cx="24384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latin typeface="Gill Sans MT" pitchFamily="34" charset="0"/>
              </a:rPr>
              <a:t>19 major WWTPs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latin typeface="Gill Sans MT" pitchFamily="34" charset="0"/>
              </a:rPr>
              <a:t>16 collection providers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latin typeface="Gill Sans MT" pitchFamily="34" charset="0"/>
              </a:rPr>
              <a:t>Mix of local governments, authorities, &amp; federal govt.</a:t>
            </a:r>
          </a:p>
        </p:txBody>
      </p:sp>
      <p:pic>
        <p:nvPicPr>
          <p:cNvPr id="19458" name="Picture 2" descr="C:\Users\tspano\AppData\Local\Microsoft\Windows\Temporary Internet Files\Content.Outlook\W4ZB6CE8\All_Major_WWTPS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20240"/>
            <a:ext cx="3653028" cy="4727448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10/20/2011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COG Infrastructure Briefing for ULI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6626" name="Picture 2" descr="I:\WaterResources_PHOTOS\Photos\COG_Region\Region-Wide\Water\BluePlains\Nitrification_Denitrification Chamb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828800"/>
            <a:ext cx="6096000" cy="4800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52400" y="1828801"/>
            <a:ext cx="2590800" cy="469359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 smtClean="0">
                <a:latin typeface="Gill Sans MT" pitchFamily="34" charset="0"/>
              </a:rPr>
              <a:t>Capital Improvement Program </a:t>
            </a:r>
            <a:r>
              <a:rPr lang="en-US" sz="1300" b="1" u="sng" dirty="0" smtClean="0">
                <a:latin typeface="Gill Sans MT" pitchFamily="34" charset="0"/>
              </a:rPr>
              <a:t>(10-year spending plan) includes</a:t>
            </a:r>
            <a:r>
              <a:rPr lang="en-US" sz="1300" b="1" dirty="0" smtClean="0">
                <a:latin typeface="Gill Sans MT" pitchFamily="34" charset="0"/>
              </a:rPr>
              <a:t>: 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dirty="0" smtClean="0">
                <a:latin typeface="Gill Sans MT" pitchFamily="34" charset="0"/>
              </a:rPr>
              <a:t>45% - regulatory required projects with environmental impacts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dirty="0" smtClean="0">
                <a:latin typeface="Gill Sans MT" pitchFamily="34" charset="0"/>
              </a:rPr>
              <a:t>14% - infrastructure identified as nearing imminent failure 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b="1" dirty="0" smtClean="0">
                <a:latin typeface="Gill Sans MT" pitchFamily="34" charset="0"/>
              </a:rPr>
              <a:t>New Digestion Facilities-  $400+ million </a:t>
            </a:r>
            <a:r>
              <a:rPr lang="en-US" sz="1300" dirty="0" smtClean="0">
                <a:latin typeface="Gill Sans MT" pitchFamily="34" charset="0"/>
              </a:rPr>
              <a:t>(Green - Class A biosolids, reduced hauling costs,  &amp; generate 10 MW of electricity)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b="1" dirty="0" smtClean="0">
                <a:latin typeface="Gill Sans MT" pitchFamily="34" charset="0"/>
              </a:rPr>
              <a:t>Enhanced Nitrogen Removal - $800 million to reduce nitrogen in effluent </a:t>
            </a:r>
            <a:r>
              <a:rPr lang="en-US" sz="1300" dirty="0" smtClean="0">
                <a:latin typeface="Gill Sans MT" pitchFamily="34" charset="0"/>
              </a:rPr>
              <a:t>(By Year 2014 / lifetime cost $950 million)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b="1" dirty="0" smtClean="0">
                <a:latin typeface="Gill Sans MT" pitchFamily="34" charset="0"/>
              </a:rPr>
              <a:t>Combined Sewer Overflow Long Term Control Plan </a:t>
            </a:r>
            <a:r>
              <a:rPr lang="en-US" sz="1300" dirty="0" smtClean="0">
                <a:latin typeface="Gill Sans MT" pitchFamily="34" charset="0"/>
              </a:rPr>
              <a:t>– $1.1 billion (Lifetime cost of $2.7 billion)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300" b="1" dirty="0" smtClean="0">
                <a:latin typeface="Gill Sans MT" pitchFamily="34" charset="0"/>
              </a:rPr>
              <a:t>Water &amp; Sewer infrastructure projects - $300+ million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1447800"/>
            <a:ext cx="86868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ill Sans MT" pitchFamily="34" charset="0"/>
              </a:rPr>
              <a:t>DC  WASA:  Water &amp; Sewer Infrastructure</a:t>
            </a:r>
            <a:endParaRPr lang="en-US" sz="2000" b="1" dirty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Wastewater Infrastructure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38100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2057400"/>
          <a:ext cx="81534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2133600"/>
                <a:gridCol w="2286000"/>
              </a:tblGrid>
              <a:tr h="664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AGENCIES / </a:t>
                      </a:r>
                      <a:r>
                        <a:rPr lang="en-US" i="1" dirty="0" smtClean="0">
                          <a:latin typeface="+mj-lt"/>
                        </a:rPr>
                        <a:t>Facilities</a:t>
                      </a:r>
                      <a:endParaRPr lang="en-US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+mj-lt"/>
                        </a:rPr>
                        <a:t>OPERATING &amp; MAINTENANCE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CAPITAL</a:t>
                      </a:r>
                      <a:r>
                        <a:rPr lang="en-US" baseline="0" dirty="0" smtClean="0">
                          <a:latin typeface="+mj-lt"/>
                        </a:rPr>
                        <a:t> IMPROVEMENTS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</a:tr>
              <a:tr h="9345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DC</a:t>
                      </a:r>
                      <a:r>
                        <a:rPr lang="en-US" b="1" baseline="0" dirty="0" smtClean="0">
                          <a:latin typeface="+mj-lt"/>
                        </a:rPr>
                        <a:t> Water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baseline="0" dirty="0" smtClean="0">
                          <a:latin typeface="+mj-lt"/>
                        </a:rPr>
                        <a:t>(1 plant; 1,800 miles of sewer &amp; combined mains)</a:t>
                      </a:r>
                      <a:endParaRPr lang="en-US" sz="1600" i="1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$456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$424 Million</a:t>
                      </a:r>
                    </a:p>
                  </a:txBody>
                  <a:tcPr anchor="ctr"/>
                </a:tc>
              </a:tr>
              <a:tr h="1199378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+mj-lt"/>
                        </a:rPr>
                        <a:t>Fairfax County</a:t>
                      </a:r>
                    </a:p>
                    <a:p>
                      <a:r>
                        <a:rPr lang="en-US" sz="1400" i="1" baseline="0" dirty="0" smtClean="0">
                          <a:latin typeface="+mj-lt"/>
                        </a:rPr>
                        <a:t>(not counting Blue Plains costs)</a:t>
                      </a:r>
                    </a:p>
                    <a:p>
                      <a:r>
                        <a:rPr lang="en-US" sz="1400" i="1" baseline="0" dirty="0" smtClean="0">
                          <a:latin typeface="+mj-lt"/>
                        </a:rPr>
                        <a:t>(1 plant &amp; shares of 4 other plants; 3,390 miles of sewer mains)</a:t>
                      </a:r>
                      <a:endParaRPr lang="en-US" sz="1400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$72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$277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13924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+mj-lt"/>
                        </a:rPr>
                        <a:t>Washington Suburban Sanitary Commission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latin typeface="+mj-lt"/>
                        </a:rPr>
                        <a:t>(not</a:t>
                      </a:r>
                      <a:r>
                        <a:rPr lang="en-US" sz="1400" i="1" baseline="0" dirty="0" smtClean="0">
                          <a:latin typeface="+mj-lt"/>
                        </a:rPr>
                        <a:t> counting Blue Plains costs)</a:t>
                      </a:r>
                      <a:endParaRPr lang="en-US" sz="1400" i="1" dirty="0" smtClean="0">
                        <a:latin typeface="+mj-lt"/>
                      </a:endParaRPr>
                    </a:p>
                    <a:p>
                      <a:r>
                        <a:rPr lang="en-US" sz="1600" i="1" dirty="0" smtClean="0">
                          <a:latin typeface="+mj-lt"/>
                        </a:rPr>
                        <a:t>(7 plants; 5,400 miles of sewer</a:t>
                      </a:r>
                      <a:r>
                        <a:rPr lang="en-US" sz="1600" i="1" baseline="0" dirty="0" smtClean="0">
                          <a:latin typeface="+mj-lt"/>
                        </a:rPr>
                        <a:t> mains)</a:t>
                      </a:r>
                      <a:endParaRPr lang="en-US" sz="1600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$105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$202 Million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6324601"/>
            <a:ext cx="784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+mj-lt"/>
              </a:rPr>
              <a:t>Note:  Figures based on actual/approved Fiscal Year 2011, 2012, or proposed  2013 budgets</a:t>
            </a:r>
            <a:endParaRPr lang="en-US" sz="1200" i="1" dirty="0">
              <a:latin typeface="+mj-lt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5105400" y="1828800"/>
          <a:ext cx="3686175" cy="4419600"/>
        </p:xfrm>
        <a:graphic>
          <a:graphicData uri="http://schemas.openxmlformats.org/presentationml/2006/ole">
            <p:oleObj spid="_x0000_s18433" name="Acrobat Document" r:id="rId3" imgW="7779960" imgH="10051560" progId="AcroExch.Document.7">
              <p:embed/>
            </p:oleObj>
          </a:graphicData>
        </a:graphic>
      </p:graphicFrame>
      <p:sp>
        <p:nvSpPr>
          <p:cNvPr id="11" name="Title 4"/>
          <p:cNvSpPr txBox="1">
            <a:spLocks noGrp="1"/>
          </p:cNvSpPr>
          <p:nvPr>
            <p:ph type="title"/>
          </p:nvPr>
        </p:nvSpPr>
        <p:spPr>
          <a:xfrm>
            <a:off x="457200" y="1295400"/>
            <a:ext cx="8229600" cy="60960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vert="horz" anchor="b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300" b="1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STORM</a:t>
            </a:r>
            <a:r>
              <a:rPr kumimoji="0" lang="en-US" sz="43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WATER</a:t>
            </a:r>
            <a:endParaRPr kumimoji="0" lang="en-US" sz="43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1905000"/>
            <a:ext cx="1676400" cy="48167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28600" lvl="1" indent="-228600" algn="ctr"/>
            <a:r>
              <a:rPr lang="en-US" sz="1600" b="1" dirty="0" smtClean="0">
                <a:latin typeface="Gill Sans MT" pitchFamily="34" charset="0"/>
              </a:rPr>
              <a:t>MS4 Stormwater</a:t>
            </a:r>
          </a:p>
          <a:p>
            <a:pPr marL="228600" lvl="1" indent="-228600" algn="ctr"/>
            <a:r>
              <a:rPr lang="en-US" sz="1600" b="1" u="sng" dirty="0" smtClean="0">
                <a:latin typeface="Gill Sans MT" pitchFamily="34" charset="0"/>
              </a:rPr>
              <a:t>Permits – COG Region</a:t>
            </a:r>
          </a:p>
          <a:p>
            <a:pPr marL="115888" lvl="1" indent="-115888">
              <a:buFont typeface="Arial" pitchFamily="34" charset="0"/>
              <a:buChar char="•"/>
            </a:pPr>
            <a:r>
              <a:rPr lang="en-US" sz="1100" dirty="0" smtClean="0">
                <a:latin typeface="Gill Sans MT" pitchFamily="34" charset="0"/>
              </a:rPr>
              <a:t>Phase I (</a:t>
            </a:r>
            <a:r>
              <a:rPr lang="en-US" sz="1100" i="1" dirty="0" smtClean="0">
                <a:latin typeface="Gill Sans MT" pitchFamily="34" charset="0"/>
              </a:rPr>
              <a:t>larger counties</a:t>
            </a:r>
            <a:r>
              <a:rPr lang="en-US" sz="1100" dirty="0" smtClean="0">
                <a:latin typeface="Gill Sans MT" pitchFamily="34" charset="0"/>
              </a:rPr>
              <a:t>) or Phase II (</a:t>
            </a:r>
            <a:r>
              <a:rPr lang="en-US" sz="1100" i="1" dirty="0" smtClean="0">
                <a:latin typeface="Gill Sans MT" pitchFamily="34" charset="0"/>
              </a:rPr>
              <a:t>smaller counties and towns</a:t>
            </a:r>
            <a:r>
              <a:rPr lang="en-US" sz="1100" dirty="0" smtClean="0">
                <a:latin typeface="Gill Sans MT" pitchFamily="34" charset="0"/>
              </a:rPr>
              <a:t>) </a:t>
            </a:r>
          </a:p>
          <a:p>
            <a:pPr marL="115888" lvl="1" indent="-115888">
              <a:buFont typeface="Arial" pitchFamily="34" charset="0"/>
              <a:buChar char="•"/>
            </a:pPr>
            <a:r>
              <a:rPr lang="en-US" sz="1100" dirty="0" smtClean="0">
                <a:latin typeface="Gill Sans MT" pitchFamily="34" charset="0"/>
              </a:rPr>
              <a:t>Phase I’s – Revised permits either in place (Montgomery, District) or being renewed now</a:t>
            </a:r>
          </a:p>
          <a:p>
            <a:pPr marL="115888" lvl="1" indent="-115888">
              <a:buFont typeface="Arial" pitchFamily="34" charset="0"/>
              <a:buChar char="•"/>
            </a:pPr>
            <a:r>
              <a:rPr lang="en-US" sz="1100" dirty="0" smtClean="0">
                <a:latin typeface="Gill Sans MT" pitchFamily="34" charset="0"/>
              </a:rPr>
              <a:t>Phase II’s - Due for renewal in 2012, 2013</a:t>
            </a:r>
          </a:p>
          <a:p>
            <a:pPr marL="115888" lvl="1" indent="-115888">
              <a:buFont typeface="Arial" pitchFamily="34" charset="0"/>
              <a:buChar char="•"/>
            </a:pPr>
            <a:endParaRPr lang="en-US" sz="1100" dirty="0" smtClean="0">
              <a:latin typeface="Gill Sans MT" pitchFamily="34" charset="0"/>
            </a:endParaRPr>
          </a:p>
          <a:p>
            <a:pPr marL="115888" lvl="1" indent="-115888"/>
            <a:endParaRPr lang="en-US" sz="500" dirty="0" smtClean="0">
              <a:latin typeface="Gill Sans MT" pitchFamily="34" charset="0"/>
            </a:endParaRPr>
          </a:p>
          <a:p>
            <a:pPr marL="0" lvl="1" algn="ctr"/>
            <a:r>
              <a:rPr lang="en-US" sz="1600" b="1" u="sng" dirty="0" smtClean="0">
                <a:latin typeface="Gill Sans MT" pitchFamily="34" charset="0"/>
              </a:rPr>
              <a:t>Stormwater Management</a:t>
            </a:r>
          </a:p>
          <a:p>
            <a:r>
              <a:rPr lang="en-US" sz="1200" dirty="0" smtClean="0">
                <a:latin typeface="Gill Sans MT" pitchFamily="34" charset="0"/>
              </a:rPr>
              <a:t>Local Drivers:</a:t>
            </a:r>
          </a:p>
          <a:p>
            <a:pPr marL="115888" indent="-115888">
              <a:buFont typeface="Arial" pitchFamily="34" charset="0"/>
              <a:buChar char="•"/>
            </a:pPr>
            <a:r>
              <a:rPr lang="en-US" sz="1200" dirty="0" smtClean="0">
                <a:latin typeface="Gill Sans MT" pitchFamily="34" charset="0"/>
              </a:rPr>
              <a:t>Construction, &amp; post-construction regulations</a:t>
            </a:r>
          </a:p>
          <a:p>
            <a:pPr marL="115888" indent="-115888">
              <a:buFont typeface="Arial" pitchFamily="34" charset="0"/>
              <a:buChar char="•"/>
            </a:pPr>
            <a:r>
              <a:rPr lang="en-US" sz="1200" dirty="0" smtClean="0">
                <a:latin typeface="Gill Sans MT" pitchFamily="34" charset="0"/>
              </a:rPr>
              <a:t>MS4 permits </a:t>
            </a:r>
          </a:p>
          <a:p>
            <a:pPr marL="115888" indent="-115888">
              <a:buFont typeface="Arial" pitchFamily="34" charset="0"/>
              <a:buChar char="•"/>
            </a:pPr>
            <a:r>
              <a:rPr lang="en-US" sz="1200" dirty="0" smtClean="0">
                <a:latin typeface="Gill Sans MT" pitchFamily="34" charset="0"/>
              </a:rPr>
              <a:t>Local TMDLs</a:t>
            </a:r>
          </a:p>
          <a:p>
            <a:pPr marL="115888" indent="-115888">
              <a:buFont typeface="Arial" pitchFamily="34" charset="0"/>
              <a:buChar char="•"/>
            </a:pPr>
            <a:r>
              <a:rPr lang="en-US" sz="1200" dirty="0" smtClean="0">
                <a:latin typeface="Gill Sans MT" pitchFamily="34" charset="0"/>
              </a:rPr>
              <a:t>Bay TMDL </a:t>
            </a:r>
          </a:p>
          <a:p>
            <a:pPr marL="115888" indent="-115888">
              <a:buFont typeface="Arial" pitchFamily="34" charset="0"/>
              <a:buChar char="•"/>
            </a:pPr>
            <a:r>
              <a:rPr lang="en-US" sz="1200" dirty="0" smtClean="0">
                <a:latin typeface="Gill Sans MT" pitchFamily="34" charset="0"/>
              </a:rPr>
              <a:t>Restoration Goals</a:t>
            </a:r>
          </a:p>
        </p:txBody>
      </p:sp>
      <p:pic>
        <p:nvPicPr>
          <p:cNvPr id="2" name="Picture 2" descr="C:\Users\tspano\AppData\Local\Microsoft\Windows\Temporary Internet Files\Content.Outlook\W4ZB6CE8\ms4l_cog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981200"/>
            <a:ext cx="3108960" cy="402336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3657600" cy="220980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lvl="1" algn="l"/>
            <a:r>
              <a:rPr lang="en-US" sz="2000" b="1" dirty="0" smtClean="0">
                <a:latin typeface="Gill Sans MT" pitchFamily="34" charset="0"/>
              </a:rPr>
              <a:t>Preliminary Capital Cost Estimates To Meet Bay TMDL </a:t>
            </a:r>
            <a:r>
              <a:rPr lang="en-US" b="1" u="sng" dirty="0" smtClean="0">
                <a:latin typeface="Gill Sans MT" pitchFamily="34" charset="0"/>
              </a:rPr>
              <a:t>Requirements</a:t>
            </a:r>
            <a:r>
              <a:rPr lang="en-US" b="1" dirty="0" smtClean="0">
                <a:latin typeface="Gill Sans MT" pitchFamily="34" charset="0"/>
              </a:rPr>
              <a:t/>
            </a:r>
            <a:br>
              <a:rPr lang="en-US" b="1" dirty="0" smtClean="0">
                <a:latin typeface="Gill Sans MT" pitchFamily="34" charset="0"/>
              </a:rPr>
            </a:br>
            <a:r>
              <a:rPr lang="en-US" sz="1800" i="1" dirty="0" smtClean="0">
                <a:latin typeface="Gill Sans MT" pitchFamily="34" charset="0"/>
              </a:rPr>
              <a:t>(largely for urban stormwater retrofits)</a:t>
            </a:r>
            <a:br>
              <a:rPr lang="en-US" sz="1800" i="1" dirty="0" smtClean="0">
                <a:latin typeface="Gill Sans MT" pitchFamily="34" charset="0"/>
              </a:rPr>
            </a:br>
            <a:r>
              <a:rPr lang="en-US" sz="1800" dirty="0" smtClean="0">
                <a:latin typeface="Gill Sans MT" pitchFamily="34" charset="0"/>
              </a:rPr>
              <a:t/>
            </a:r>
            <a:br>
              <a:rPr lang="en-US" sz="1800" dirty="0" smtClean="0">
                <a:latin typeface="Gill Sans MT" pitchFamily="34" charset="0"/>
              </a:rPr>
            </a:br>
            <a:r>
              <a:rPr lang="en-US" sz="1800" dirty="0" smtClean="0">
                <a:latin typeface="Gill Sans MT" pitchFamily="34" charset="0"/>
              </a:rPr>
              <a:t>- Frederick County about $2.35 billion</a:t>
            </a:r>
            <a:br>
              <a:rPr lang="en-US" sz="1800" dirty="0" smtClean="0">
                <a:latin typeface="Gill Sans MT" pitchFamily="34" charset="0"/>
              </a:rPr>
            </a:br>
            <a:r>
              <a:rPr lang="en-US" sz="1800" dirty="0" smtClean="0">
                <a:latin typeface="Gill Sans MT" pitchFamily="34" charset="0"/>
              </a:rPr>
              <a:t>- Montgomery County about $1 billion</a:t>
            </a:r>
            <a:br>
              <a:rPr lang="en-US" sz="1800" dirty="0" smtClean="0">
                <a:latin typeface="Gill Sans MT" pitchFamily="34" charset="0"/>
              </a:rPr>
            </a:br>
            <a:r>
              <a:rPr lang="en-US" sz="1800" dirty="0" smtClean="0">
                <a:latin typeface="Gill Sans MT" pitchFamily="34" charset="0"/>
              </a:rPr>
              <a:t>- Fairfax County $845 million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Content Placeholder 6" descr="I:\PHONG\Proposal\2008\Local\PG_guide\images\DSCN05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581400"/>
            <a:ext cx="3616037" cy="27132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Content Placeholder 2" descr="Pages from stream map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371600"/>
            <a:ext cx="3886200" cy="5029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981200" y="838200"/>
          <a:ext cx="5410200" cy="5791200"/>
        </p:xfrm>
        <a:graphic>
          <a:graphicData uri="http://schemas.openxmlformats.org/presentationml/2006/ole">
            <p:oleObj spid="_x0000_s39938" name="Acrobat Document" r:id="rId3" imgW="5829199" imgH="75438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dirty="0" smtClean="0"/>
              <a:t>Funding Sources &amp;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724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+mj-lt"/>
              </a:rPr>
              <a:t>Rate payers </a:t>
            </a:r>
            <a:r>
              <a:rPr lang="en-US" sz="1600" i="1" dirty="0" smtClean="0">
                <a:latin typeface="+mj-lt"/>
              </a:rPr>
              <a:t>(e.g., volumetric or flat fee charges)</a:t>
            </a:r>
            <a:endParaRPr lang="en-US" sz="2000" i="1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Whole-sale customers</a:t>
            </a:r>
          </a:p>
          <a:p>
            <a:r>
              <a:rPr lang="en-US" sz="2000" dirty="0" smtClean="0">
                <a:latin typeface="+mj-lt"/>
              </a:rPr>
              <a:t>Fees</a:t>
            </a:r>
            <a:r>
              <a:rPr lang="en-US" sz="1800" i="1" dirty="0" smtClean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(e.g., % impervious, stormwater utility, PILOT, rights of way, impact fees)</a:t>
            </a:r>
            <a:endParaRPr lang="en-US" sz="1800" i="1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Taxes &amp; General Revenue</a:t>
            </a:r>
          </a:p>
          <a:p>
            <a:r>
              <a:rPr lang="en-US" sz="2000" dirty="0" smtClean="0">
                <a:latin typeface="+mj-lt"/>
              </a:rPr>
              <a:t>State Revolving Loan Funds (SRLF)</a:t>
            </a:r>
          </a:p>
          <a:p>
            <a:r>
              <a:rPr lang="en-US" sz="2000" dirty="0" smtClean="0">
                <a:latin typeface="+mj-lt"/>
              </a:rPr>
              <a:t>Federal Funding </a:t>
            </a:r>
            <a:r>
              <a:rPr lang="en-US" sz="1600" i="1" dirty="0" smtClean="0">
                <a:latin typeface="+mj-lt"/>
              </a:rPr>
              <a:t>(e.g., special appropriations)</a:t>
            </a:r>
            <a:endParaRPr lang="en-US" sz="1800" i="1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State Grants/Cost-shares </a:t>
            </a:r>
            <a:r>
              <a:rPr lang="en-US" sz="1400" i="1" dirty="0" smtClean="0">
                <a:latin typeface="+mj-lt"/>
              </a:rPr>
              <a:t>(e.g., VA Water Quality Improvement Fund; MD Bay Restoration Fund)</a:t>
            </a:r>
            <a:endParaRPr lang="en-US" sz="2000" i="1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Financial Tools </a:t>
            </a:r>
            <a:r>
              <a:rPr lang="en-US" sz="1400" i="1" dirty="0" smtClean="0">
                <a:latin typeface="+mj-lt"/>
              </a:rPr>
              <a:t>(e.g., municipal/utility bonds, debt proceeds, interest)</a:t>
            </a:r>
            <a:endParaRPr lang="en-US" sz="2000" i="1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Reserve Funds &amp; Rate Stabilization Funds</a:t>
            </a: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62000" y="5410200"/>
            <a:ext cx="2057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AWWA</a:t>
            </a:r>
          </a:p>
          <a:p>
            <a:pPr algn="ctr"/>
            <a:r>
              <a:rPr lang="en-US" sz="1400" dirty="0" smtClean="0"/>
              <a:t>$250 Billion more over next  20-30 years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3200400" y="5410200"/>
            <a:ext cx="1676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WEF</a:t>
            </a:r>
          </a:p>
          <a:p>
            <a:pPr algn="ctr"/>
            <a:r>
              <a:rPr lang="en-US" sz="1400" dirty="0" smtClean="0"/>
              <a:t>Annual gap</a:t>
            </a:r>
          </a:p>
          <a:p>
            <a:pPr algn="ctr"/>
            <a:r>
              <a:rPr lang="en-US" sz="1400" dirty="0" smtClean="0"/>
              <a:t>$3-19.4 Billion</a:t>
            </a:r>
            <a:endParaRPr lang="en-US" sz="1400" dirty="0"/>
          </a:p>
        </p:txBody>
      </p:sp>
      <p:sp>
        <p:nvSpPr>
          <p:cNvPr id="9" name="Rounded Rectangle 8"/>
          <p:cNvSpPr/>
          <p:nvPr/>
        </p:nvSpPr>
        <p:spPr>
          <a:xfrm>
            <a:off x="5334000" y="5410200"/>
            <a:ext cx="3276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EPA</a:t>
            </a:r>
          </a:p>
          <a:p>
            <a:pPr algn="ctr"/>
            <a:r>
              <a:rPr lang="en-US" sz="1400" dirty="0" smtClean="0"/>
              <a:t>$335 Billion for DW</a:t>
            </a:r>
          </a:p>
          <a:p>
            <a:pPr algn="ctr"/>
            <a:r>
              <a:rPr lang="en-US" sz="1400" dirty="0" smtClean="0"/>
              <a:t>$298.1 Billion for WW</a:t>
            </a:r>
          </a:p>
          <a:p>
            <a:pPr algn="ctr"/>
            <a:r>
              <a:rPr lang="en-US" sz="1400" dirty="0" smtClean="0"/>
              <a:t>Just to maintain over next 20 years</a:t>
            </a:r>
            <a:endParaRPr lang="en-US" sz="1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r>
              <a:rPr lang="en-US" dirty="0" smtClean="0"/>
              <a:t>Challenges &amp; Opportunities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8382000" cy="4515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1828800"/>
                <a:gridCol w="1676400"/>
                <a:gridCol w="1524000"/>
              </a:tblGrid>
              <a:tr h="40055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Sector</a:t>
                      </a:r>
                      <a:r>
                        <a:rPr lang="en-US" sz="1800" baseline="0" dirty="0" smtClean="0">
                          <a:latin typeface="+mj-lt"/>
                        </a:rPr>
                        <a:t> / Challenge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Drinking</a:t>
                      </a:r>
                      <a:r>
                        <a:rPr lang="en-US" baseline="0" dirty="0" smtClean="0">
                          <a:latin typeface="+mj-lt"/>
                        </a:rPr>
                        <a:t> Water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Wastewater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Stormwater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Replace Aging</a:t>
                      </a:r>
                      <a:r>
                        <a:rPr lang="en-US" sz="1400" baseline="0" dirty="0" smtClean="0">
                          <a:latin typeface="+mj-lt"/>
                        </a:rPr>
                        <a:t> Infrastructure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Add New Infrastructure (or</a:t>
                      </a:r>
                      <a:r>
                        <a:rPr lang="en-US" sz="1400" baseline="0" dirty="0" smtClean="0">
                          <a:latin typeface="+mj-lt"/>
                        </a:rPr>
                        <a:t> Retrofit)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Deal with Growth</a:t>
                      </a:r>
                      <a:r>
                        <a:rPr lang="en-US" sz="1400" baseline="0" dirty="0" smtClean="0">
                          <a:latin typeface="+mj-lt"/>
                        </a:rPr>
                        <a:t> Impacts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Meet New</a:t>
                      </a:r>
                      <a:r>
                        <a:rPr lang="en-US" sz="1400" baseline="0" dirty="0" smtClean="0">
                          <a:latin typeface="+mj-lt"/>
                        </a:rPr>
                        <a:t> Standards &amp; Regulations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Address</a:t>
                      </a:r>
                      <a:r>
                        <a:rPr lang="en-US" sz="1400" baseline="0" dirty="0" smtClean="0">
                          <a:latin typeface="+mj-lt"/>
                        </a:rPr>
                        <a:t> New Environmental Challenges &amp; Risks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Address</a:t>
                      </a:r>
                      <a:r>
                        <a:rPr lang="en-US" sz="1400" baseline="0" dirty="0" smtClean="0">
                          <a:latin typeface="+mj-lt"/>
                        </a:rPr>
                        <a:t> Work Force Issues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Address Major Funding Demands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Address Climate Change Implications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 smtClean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X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Restore</a:t>
                      </a:r>
                      <a:r>
                        <a:rPr lang="en-US" sz="1400" baseline="0" dirty="0" smtClean="0">
                          <a:latin typeface="+mj-lt"/>
                        </a:rPr>
                        <a:t> &amp; Protect Water Resources for Future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Integrate Planning,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r>
                        <a:rPr lang="en-US" sz="1400" dirty="0" smtClean="0">
                          <a:latin typeface="+mj-lt"/>
                        </a:rPr>
                        <a:t>Be Innovative, Work</a:t>
                      </a:r>
                      <a:r>
                        <a:rPr lang="en-US" sz="1400" baseline="0" dirty="0" smtClean="0">
                          <a:latin typeface="+mj-lt"/>
                        </a:rPr>
                        <a:t> Towards Multiple Environmental Benefits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  <a:sym typeface="Wingdings"/>
                        </a:rPr>
                        <a:t>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 smtClean="0"/>
              <a:t>Issues?  </a:t>
            </a:r>
            <a:r>
              <a:rPr lang="en-US" dirty="0" smtClean="0"/>
              <a:t>Questions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229600" cy="396240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 smtClean="0">
                <a:latin typeface="+mj-lt"/>
              </a:rPr>
              <a:t>Panel Discussion at November 16</a:t>
            </a:r>
            <a:r>
              <a:rPr lang="en-US" sz="3800" baseline="30000" dirty="0" smtClean="0">
                <a:latin typeface="+mj-lt"/>
              </a:rPr>
              <a:t>th</a:t>
            </a:r>
            <a:r>
              <a:rPr lang="en-US" sz="3800" dirty="0" smtClean="0">
                <a:latin typeface="+mj-lt"/>
              </a:rPr>
              <a:t> CBPC meeting</a:t>
            </a:r>
          </a:p>
          <a:p>
            <a:r>
              <a:rPr lang="en-US" sz="3800" dirty="0" smtClean="0">
                <a:latin typeface="+mj-lt"/>
              </a:rPr>
              <a:t>Proposed webinar for elected officials (Spring 2012)</a:t>
            </a:r>
          </a:p>
          <a:p>
            <a:pPr>
              <a:buNone/>
            </a:pPr>
            <a:endParaRPr lang="en-US" sz="3800" dirty="0" smtClean="0">
              <a:latin typeface="+mj-lt"/>
            </a:endParaRPr>
          </a:p>
          <a:p>
            <a:r>
              <a:rPr lang="en-US" sz="3800" dirty="0" smtClean="0">
                <a:latin typeface="+mj-lt"/>
              </a:rPr>
              <a:t>What should we be conveying to the CBPC?</a:t>
            </a:r>
          </a:p>
          <a:p>
            <a:pPr>
              <a:buNone/>
            </a:pPr>
            <a:endParaRPr lang="en-US" sz="3800" dirty="0" smtClean="0">
              <a:latin typeface="+mj-lt"/>
            </a:endParaRPr>
          </a:p>
          <a:p>
            <a:r>
              <a:rPr lang="en-US" sz="3800" dirty="0" smtClean="0">
                <a:latin typeface="+mj-lt"/>
              </a:rPr>
              <a:t>What should we be conveying to other elected officials (e.g., other COG committees, COG Board, elected officials).</a:t>
            </a:r>
            <a:endParaRPr lang="en-US" sz="3800" dirty="0" smtClean="0">
              <a:latin typeface="+mj-lt"/>
            </a:endParaRPr>
          </a:p>
          <a:p>
            <a:pPr>
              <a:buNone/>
            </a:pPr>
            <a:endParaRPr lang="en-US" sz="2600" dirty="0" smtClean="0">
              <a:latin typeface="+mj-lt"/>
            </a:endParaRP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000" dirty="0" smtClean="0"/>
              <a:t>Tanya T. Spano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accent1"/>
                </a:solidFill>
                <a:latin typeface="+mj-lt"/>
                <a:hlinkClick r:id="rId2"/>
              </a:rPr>
              <a:t>tspano@mwcog.org</a:t>
            </a:r>
            <a:endParaRPr lang="en-US" sz="2000" dirty="0" smtClean="0">
              <a:solidFill>
                <a:schemeClr val="accent1"/>
              </a:solidFill>
              <a:latin typeface="+mj-lt"/>
            </a:endParaRPr>
          </a:p>
          <a:p>
            <a:pPr>
              <a:buNone/>
            </a:pPr>
            <a:r>
              <a:rPr lang="en-US" sz="2000" dirty="0" smtClean="0">
                <a:latin typeface="+mj-lt"/>
              </a:rPr>
              <a:t>(</a:t>
            </a:r>
            <a:r>
              <a:rPr lang="en-US" sz="2000" dirty="0" smtClean="0">
                <a:latin typeface="+mj-lt"/>
              </a:rPr>
              <a:t>202) </a:t>
            </a:r>
            <a:r>
              <a:rPr lang="en-US" sz="2000" dirty="0" smtClean="0">
                <a:latin typeface="+mj-lt"/>
              </a:rPr>
              <a:t>962-3776</a:t>
            </a:r>
            <a:endParaRPr lang="en-US" sz="2400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59CA-AE61-44AD-B787-146FDAD2D5B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11/8/12</a:t>
            </a: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WRTC Meeting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1620</TotalTime>
  <Words>1211</Words>
  <Application>Microsoft Office PowerPoint</Application>
  <PresentationFormat>On-screen Show (4:3)</PresentationFormat>
  <Paragraphs>261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Urban</vt:lpstr>
      <vt:lpstr>Acrobat Document</vt:lpstr>
      <vt:lpstr>Adobe Acrobat Document</vt:lpstr>
      <vt:lpstr>Overview of  Water Infrastructure  In the National Capital Region  Challenges &amp; Opportunities  November 8, 2012</vt:lpstr>
      <vt:lpstr>Slide 2</vt:lpstr>
      <vt:lpstr>DRINKING WATER</vt:lpstr>
      <vt:lpstr>McMillan Water Treatment Plant (60-120 mgd)</vt:lpstr>
      <vt:lpstr>Drinking Water Infrastructure Costs</vt:lpstr>
      <vt:lpstr>WASTEWATER</vt:lpstr>
      <vt:lpstr>Slide 7</vt:lpstr>
      <vt:lpstr>Wastewater Infrastructure Costs</vt:lpstr>
      <vt:lpstr>STORMWATER</vt:lpstr>
      <vt:lpstr>Preliminary Capital Cost Estimates To Meet Bay TMDL Requirements (largely for urban stormwater retrofits)  - Frederick County about $2.35 billion - Montgomery County about $1 billion - Fairfax County $845 million </vt:lpstr>
      <vt:lpstr>Slide 11</vt:lpstr>
      <vt:lpstr>Funding Sources &amp; Needs</vt:lpstr>
      <vt:lpstr>Challenges &amp; Opportunities</vt:lpstr>
      <vt:lpstr>Key Issues? 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Infrastructure – A Regional Overview Presentation to ULI…… October 20, 2011</dc:title>
  <dc:creator>OTPS - Administrator</dc:creator>
  <cp:lastModifiedBy>tspano</cp:lastModifiedBy>
  <cp:revision>175</cp:revision>
  <dcterms:created xsi:type="dcterms:W3CDTF">2011-10-18T13:50:05Z</dcterms:created>
  <dcterms:modified xsi:type="dcterms:W3CDTF">2012-11-08T18:37:36Z</dcterms:modified>
</cp:coreProperties>
</file>