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diagrams/quickStyle2.xml" ContentType="application/vnd.openxmlformats-officedocument.drawingml.diagramStyle+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5.xml" ContentType="application/vnd.openxmlformats-officedocument.presentationml.notesSlide+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Default Extension="tiff" ContentType="image/tiff"/>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layout2.xml" ContentType="application/vnd.openxmlformats-officedocument.drawingml.diagramLayout+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Default Extension="wmf" ContentType="image/x-wmf"/>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2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45"/>
  </p:notesMasterIdLst>
  <p:handoutMasterIdLst>
    <p:handoutMasterId r:id="rId46"/>
  </p:handoutMasterIdLst>
  <p:sldIdLst>
    <p:sldId id="287" r:id="rId2"/>
    <p:sldId id="288" r:id="rId3"/>
    <p:sldId id="373" r:id="rId4"/>
    <p:sldId id="386" r:id="rId5"/>
    <p:sldId id="292" r:id="rId6"/>
    <p:sldId id="294" r:id="rId7"/>
    <p:sldId id="374" r:id="rId8"/>
    <p:sldId id="337" r:id="rId9"/>
    <p:sldId id="297" r:id="rId10"/>
    <p:sldId id="322" r:id="rId11"/>
    <p:sldId id="302" r:id="rId12"/>
    <p:sldId id="371" r:id="rId13"/>
    <p:sldId id="368" r:id="rId14"/>
    <p:sldId id="369" r:id="rId15"/>
    <p:sldId id="364" r:id="rId16"/>
    <p:sldId id="365" r:id="rId17"/>
    <p:sldId id="366" r:id="rId18"/>
    <p:sldId id="367" r:id="rId19"/>
    <p:sldId id="303" r:id="rId20"/>
    <p:sldId id="323" r:id="rId21"/>
    <p:sldId id="324" r:id="rId22"/>
    <p:sldId id="325" r:id="rId23"/>
    <p:sldId id="304" r:id="rId24"/>
    <p:sldId id="328" r:id="rId25"/>
    <p:sldId id="326" r:id="rId26"/>
    <p:sldId id="327" r:id="rId27"/>
    <p:sldId id="332" r:id="rId28"/>
    <p:sldId id="333" r:id="rId29"/>
    <p:sldId id="334" r:id="rId30"/>
    <p:sldId id="360" r:id="rId31"/>
    <p:sldId id="361" r:id="rId32"/>
    <p:sldId id="362" r:id="rId33"/>
    <p:sldId id="363" r:id="rId34"/>
    <p:sldId id="335" r:id="rId35"/>
    <p:sldId id="306" r:id="rId36"/>
    <p:sldId id="307" r:id="rId37"/>
    <p:sldId id="357" r:id="rId38"/>
    <p:sldId id="358" r:id="rId39"/>
    <p:sldId id="310" r:id="rId40"/>
    <p:sldId id="370" r:id="rId41"/>
    <p:sldId id="372" r:id="rId42"/>
    <p:sldId id="387" r:id="rId43"/>
    <p:sldId id="321" r:id="rId4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p:scale>
          <a:sx n="75" d="100"/>
          <a:sy n="75" d="100"/>
        </p:scale>
        <p:origin x="-1008" y="-72"/>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7152"/>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diagrams/_rels/data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diagrams/_rels/data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diagrams/_rels/drawing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1EC9EE-8690-40E0-93D9-B4C5ECB1855E}" type="doc">
      <dgm:prSet loTypeId="urn:microsoft.com/office/officeart/2005/8/layout/hProcess10#1" loCatId="process" qsTypeId="urn:microsoft.com/office/officeart/2005/8/quickstyle/simple1" qsCatId="simple" csTypeId="urn:microsoft.com/office/officeart/2005/8/colors/accent1_2" csCatId="accent1" phldr="1"/>
      <dgm:spPr/>
      <dgm:t>
        <a:bodyPr/>
        <a:lstStyle/>
        <a:p>
          <a:endParaRPr lang="en-US"/>
        </a:p>
      </dgm:t>
    </dgm:pt>
    <dgm:pt modelId="{C147A561-DF47-4209-BA99-415B23EE9311}">
      <dgm:prSet phldrT="[Text]"/>
      <dgm:spPr/>
      <dgm:t>
        <a:bodyPr/>
        <a:lstStyle/>
        <a:p>
          <a:r>
            <a:rPr lang="en-US" dirty="0" smtClean="0">
              <a:solidFill>
                <a:schemeClr val="tx1"/>
              </a:solidFill>
            </a:rPr>
            <a:t>BMPs</a:t>
          </a:r>
          <a:endParaRPr lang="en-US" dirty="0">
            <a:solidFill>
              <a:schemeClr val="tx1"/>
            </a:solidFill>
          </a:endParaRPr>
        </a:p>
      </dgm:t>
    </dgm:pt>
    <dgm:pt modelId="{F77D48EC-8D97-400C-A8E4-BE791871ECA1}" type="parTrans" cxnId="{EDBB6561-B4BA-4A1A-B590-C70AB8AFD93D}">
      <dgm:prSet/>
      <dgm:spPr/>
      <dgm:t>
        <a:bodyPr/>
        <a:lstStyle/>
        <a:p>
          <a:endParaRPr lang="en-US"/>
        </a:p>
      </dgm:t>
    </dgm:pt>
    <dgm:pt modelId="{AA553C28-B3A1-4608-99C5-B11499F4A0A6}" type="sibTrans" cxnId="{EDBB6561-B4BA-4A1A-B590-C70AB8AFD93D}">
      <dgm:prSet/>
      <dgm:spPr/>
      <dgm:t>
        <a:bodyPr/>
        <a:lstStyle/>
        <a:p>
          <a:endParaRPr lang="en-US"/>
        </a:p>
      </dgm:t>
    </dgm:pt>
    <dgm:pt modelId="{A0DC4761-0B9D-4549-BB4B-02727A60CD36}">
      <dgm:prSet phldrT="[Text]"/>
      <dgm:spPr/>
      <dgm:t>
        <a:bodyPr/>
        <a:lstStyle/>
        <a:p>
          <a:r>
            <a:rPr lang="en-US" dirty="0" smtClean="0">
              <a:solidFill>
                <a:schemeClr val="tx1"/>
              </a:solidFill>
            </a:rPr>
            <a:t>Performance Code</a:t>
          </a:r>
          <a:endParaRPr lang="en-US" dirty="0">
            <a:solidFill>
              <a:schemeClr val="tx1"/>
            </a:solidFill>
          </a:endParaRPr>
        </a:p>
      </dgm:t>
    </dgm:pt>
    <dgm:pt modelId="{C1F65034-21DF-4FC2-A013-D30077238341}" type="parTrans" cxnId="{E8CA23C6-0016-45E8-9E44-8FBA4772281C}">
      <dgm:prSet/>
      <dgm:spPr/>
      <dgm:t>
        <a:bodyPr/>
        <a:lstStyle/>
        <a:p>
          <a:endParaRPr lang="en-US"/>
        </a:p>
      </dgm:t>
    </dgm:pt>
    <dgm:pt modelId="{90EE79D5-8DE5-4FE7-B915-790E74EF9F3C}" type="sibTrans" cxnId="{E8CA23C6-0016-45E8-9E44-8FBA4772281C}">
      <dgm:prSet/>
      <dgm:spPr/>
      <dgm:t>
        <a:bodyPr/>
        <a:lstStyle/>
        <a:p>
          <a:endParaRPr lang="en-US"/>
        </a:p>
      </dgm:t>
    </dgm:pt>
    <dgm:pt modelId="{2911676C-42DF-4175-8D0C-5BA3FC2833DE}">
      <dgm:prSet phldrT="[Text]"/>
      <dgm:spPr/>
      <dgm:t>
        <a:bodyPr/>
        <a:lstStyle/>
        <a:p>
          <a:r>
            <a:rPr lang="en-US" dirty="0" smtClean="0">
              <a:solidFill>
                <a:schemeClr val="tx1"/>
              </a:solidFill>
            </a:rPr>
            <a:t>Removal Efficiency</a:t>
          </a:r>
          <a:endParaRPr lang="en-US" dirty="0">
            <a:solidFill>
              <a:schemeClr val="tx1"/>
            </a:solidFill>
          </a:endParaRPr>
        </a:p>
      </dgm:t>
    </dgm:pt>
    <dgm:pt modelId="{FEED5799-A502-4116-A270-E4A56F4FD878}" type="parTrans" cxnId="{5BA994C6-D588-4FD8-B128-9E209CEFD2ED}">
      <dgm:prSet/>
      <dgm:spPr/>
      <dgm:t>
        <a:bodyPr/>
        <a:lstStyle/>
        <a:p>
          <a:endParaRPr lang="en-US"/>
        </a:p>
      </dgm:t>
    </dgm:pt>
    <dgm:pt modelId="{1A591DAE-5EFF-4173-AEB6-D67A6655A3B9}" type="sibTrans" cxnId="{5BA994C6-D588-4FD8-B128-9E209CEFD2ED}">
      <dgm:prSet/>
      <dgm:spPr/>
      <dgm:t>
        <a:bodyPr/>
        <a:lstStyle/>
        <a:p>
          <a:endParaRPr lang="en-US"/>
        </a:p>
      </dgm:t>
    </dgm:pt>
    <dgm:pt modelId="{7117ADA0-AD4B-4E2E-9617-C1660AFC8F66}">
      <dgm:prSet phldrT="[Text]"/>
      <dgm:spPr/>
      <dgm:t>
        <a:bodyPr/>
        <a:lstStyle/>
        <a:p>
          <a:r>
            <a:rPr lang="en-US" dirty="0" smtClean="0">
              <a:solidFill>
                <a:schemeClr val="tx1"/>
              </a:solidFill>
            </a:rPr>
            <a:t>Discount Factors</a:t>
          </a:r>
          <a:endParaRPr lang="en-US" dirty="0">
            <a:solidFill>
              <a:schemeClr val="tx1"/>
            </a:solidFill>
          </a:endParaRPr>
        </a:p>
      </dgm:t>
    </dgm:pt>
    <dgm:pt modelId="{4C0F1EFC-FD9B-48BA-A089-4FFF2173F707}" type="parTrans" cxnId="{FE9AF2A9-EF13-4267-9464-F52581EC6D4E}">
      <dgm:prSet/>
      <dgm:spPr/>
      <dgm:t>
        <a:bodyPr/>
        <a:lstStyle/>
        <a:p>
          <a:endParaRPr lang="en-US"/>
        </a:p>
      </dgm:t>
    </dgm:pt>
    <dgm:pt modelId="{98B7853B-BE0B-468B-AB28-127E5317DB0E}" type="sibTrans" cxnId="{FE9AF2A9-EF13-4267-9464-F52581EC6D4E}">
      <dgm:prSet/>
      <dgm:spPr/>
      <dgm:t>
        <a:bodyPr/>
        <a:lstStyle/>
        <a:p>
          <a:endParaRPr lang="en-US"/>
        </a:p>
      </dgm:t>
    </dgm:pt>
    <dgm:pt modelId="{2D93B9D9-E85C-4837-9E30-E83D717BFF89}">
      <dgm:prSet phldrT="[Text]"/>
      <dgm:spPr/>
      <dgm:t>
        <a:bodyPr/>
        <a:lstStyle/>
        <a:p>
          <a:r>
            <a:rPr lang="en-US" dirty="0" smtClean="0">
              <a:solidFill>
                <a:schemeClr val="tx1"/>
              </a:solidFill>
            </a:rPr>
            <a:t>BMP specific</a:t>
          </a:r>
          <a:endParaRPr lang="en-US" dirty="0">
            <a:solidFill>
              <a:schemeClr val="tx1"/>
            </a:solidFill>
          </a:endParaRPr>
        </a:p>
      </dgm:t>
    </dgm:pt>
    <dgm:pt modelId="{26FF4739-7413-48AB-8193-15E5FCD98976}" type="parTrans" cxnId="{4A246CE6-A527-4289-954D-8B3A31A3D733}">
      <dgm:prSet/>
      <dgm:spPr/>
      <dgm:t>
        <a:bodyPr/>
        <a:lstStyle/>
        <a:p>
          <a:endParaRPr lang="en-US"/>
        </a:p>
      </dgm:t>
    </dgm:pt>
    <dgm:pt modelId="{98CD4260-103E-437A-AC78-1AF58F872BDA}" type="sibTrans" cxnId="{4A246CE6-A527-4289-954D-8B3A31A3D733}">
      <dgm:prSet/>
      <dgm:spPr/>
      <dgm:t>
        <a:bodyPr/>
        <a:lstStyle/>
        <a:p>
          <a:endParaRPr lang="en-US"/>
        </a:p>
      </dgm:t>
    </dgm:pt>
    <dgm:pt modelId="{730C6E3F-51A9-4890-919B-240BFE169DF3}">
      <dgm:prSet phldrT="[Text]"/>
      <dgm:spPr/>
      <dgm:t>
        <a:bodyPr/>
        <a:lstStyle/>
        <a:p>
          <a:r>
            <a:rPr lang="en-US" dirty="0" smtClean="0">
              <a:solidFill>
                <a:schemeClr val="tx1"/>
              </a:solidFill>
            </a:rPr>
            <a:t>Pollutant Reduction</a:t>
          </a:r>
          <a:endParaRPr lang="en-US" dirty="0">
            <a:solidFill>
              <a:schemeClr val="tx1"/>
            </a:solidFill>
          </a:endParaRPr>
        </a:p>
      </dgm:t>
    </dgm:pt>
    <dgm:pt modelId="{951607C9-3931-4215-BED1-C4C098E69144}" type="parTrans" cxnId="{48093E65-D9FE-49BB-ADED-060D7ECF5D0C}">
      <dgm:prSet/>
      <dgm:spPr/>
      <dgm:t>
        <a:bodyPr/>
        <a:lstStyle/>
        <a:p>
          <a:endParaRPr lang="en-US"/>
        </a:p>
      </dgm:t>
    </dgm:pt>
    <dgm:pt modelId="{B3240B0B-7562-4DDB-9760-7C0F340329D1}" type="sibTrans" cxnId="{48093E65-D9FE-49BB-ADED-060D7ECF5D0C}">
      <dgm:prSet/>
      <dgm:spPr/>
      <dgm:t>
        <a:bodyPr/>
        <a:lstStyle/>
        <a:p>
          <a:endParaRPr lang="en-US"/>
        </a:p>
      </dgm:t>
    </dgm:pt>
    <dgm:pt modelId="{9AAD4BFE-8BC5-4F20-B0AC-B03A71384F62}">
      <dgm:prSet phldrT="[Text]"/>
      <dgm:spPr/>
      <dgm:t>
        <a:bodyPr/>
        <a:lstStyle/>
        <a:p>
          <a:r>
            <a:rPr lang="en-US" dirty="0" smtClean="0">
              <a:solidFill>
                <a:schemeClr val="tx1"/>
              </a:solidFill>
            </a:rPr>
            <a:t>Applied to baseline load</a:t>
          </a:r>
          <a:endParaRPr lang="en-US" dirty="0">
            <a:solidFill>
              <a:schemeClr val="tx1"/>
            </a:solidFill>
          </a:endParaRPr>
        </a:p>
      </dgm:t>
    </dgm:pt>
    <dgm:pt modelId="{A59C0B82-138D-48A0-8117-56EFCAEF365E}" type="parTrans" cxnId="{F2BE19FC-C389-43DE-AEB1-FD0D76BA90ED}">
      <dgm:prSet/>
      <dgm:spPr/>
      <dgm:t>
        <a:bodyPr/>
        <a:lstStyle/>
        <a:p>
          <a:endParaRPr lang="en-US"/>
        </a:p>
      </dgm:t>
    </dgm:pt>
    <dgm:pt modelId="{1F44D96F-F301-43AE-853F-B3D6150F1F11}" type="sibTrans" cxnId="{F2BE19FC-C389-43DE-AEB1-FD0D76BA90ED}">
      <dgm:prSet/>
      <dgm:spPr/>
      <dgm:t>
        <a:bodyPr/>
        <a:lstStyle/>
        <a:p>
          <a:endParaRPr lang="en-US"/>
        </a:p>
      </dgm:t>
    </dgm:pt>
    <dgm:pt modelId="{89E4CD30-D3C9-4327-AE46-D9E72E4ADCB7}">
      <dgm:prSet phldrT="[Text]"/>
      <dgm:spPr/>
      <dgm:t>
        <a:bodyPr/>
        <a:lstStyle/>
        <a:p>
          <a:r>
            <a:rPr lang="en-US" dirty="0" smtClean="0">
              <a:solidFill>
                <a:schemeClr val="tx1"/>
              </a:solidFill>
            </a:rPr>
            <a:t>Treatability Factor</a:t>
          </a:r>
          <a:endParaRPr lang="en-US" dirty="0">
            <a:solidFill>
              <a:schemeClr val="tx1"/>
            </a:solidFill>
          </a:endParaRPr>
        </a:p>
      </dgm:t>
    </dgm:pt>
    <dgm:pt modelId="{F689B809-206E-4908-B403-E41E308277BB}" type="parTrans" cxnId="{134E78FF-C82E-4225-BBD3-22C1625A2243}">
      <dgm:prSet/>
      <dgm:spPr/>
      <dgm:t>
        <a:bodyPr/>
        <a:lstStyle/>
        <a:p>
          <a:endParaRPr lang="en-US"/>
        </a:p>
      </dgm:t>
    </dgm:pt>
    <dgm:pt modelId="{AD780D0F-3F95-4A0A-A97F-803442A7B2BD}" type="sibTrans" cxnId="{134E78FF-C82E-4225-BBD3-22C1625A2243}">
      <dgm:prSet/>
      <dgm:spPr/>
      <dgm:t>
        <a:bodyPr/>
        <a:lstStyle/>
        <a:p>
          <a:endParaRPr lang="en-US"/>
        </a:p>
      </dgm:t>
    </dgm:pt>
    <dgm:pt modelId="{F341A11D-651C-4487-930A-7704F9B4201D}" type="pres">
      <dgm:prSet presAssocID="{F11EC9EE-8690-40E0-93D9-B4C5ECB1855E}" presName="Name0" presStyleCnt="0">
        <dgm:presLayoutVars>
          <dgm:dir/>
          <dgm:resizeHandles val="exact"/>
        </dgm:presLayoutVars>
      </dgm:prSet>
      <dgm:spPr/>
      <dgm:t>
        <a:bodyPr/>
        <a:lstStyle/>
        <a:p>
          <a:endParaRPr lang="en-US"/>
        </a:p>
      </dgm:t>
    </dgm:pt>
    <dgm:pt modelId="{558B9637-D309-4D77-BDC6-60AE5E636B73}" type="pres">
      <dgm:prSet presAssocID="{C147A561-DF47-4209-BA99-415B23EE9311}" presName="composite" presStyleCnt="0"/>
      <dgm:spPr/>
    </dgm:pt>
    <dgm:pt modelId="{DA9576D3-BB2F-4D5E-BCCF-014765E43977}" type="pres">
      <dgm:prSet presAssocID="{C147A561-DF47-4209-BA99-415B23EE9311}" presName="imagSh" presStyleLbl="bgImgPlace1" presStyleIdx="0" presStyleCnt="3" custLinFactNeighborX="13340" custLinFactNeighborY="2668"/>
      <dgm:spPr>
        <a:blipFill rotWithShape="0">
          <a:blip xmlns:r="http://schemas.openxmlformats.org/officeDocument/2006/relationships" r:embed="rId1" cstate="screen">
            <a:extLst>
              <a:ext uri="{28A0092B-C50C-407E-A947-70E740481C1C}">
                <a14:useLocalDpi xmlns:a14="http://schemas.microsoft.com/office/drawing/2010/main" xmlns=""/>
              </a:ext>
            </a:extLst>
          </a:blip>
          <a:stretch>
            <a:fillRect/>
          </a:stretch>
        </a:blipFill>
      </dgm:spPr>
      <dgm:t>
        <a:bodyPr/>
        <a:lstStyle/>
        <a:p>
          <a:endParaRPr lang="en-US"/>
        </a:p>
      </dgm:t>
    </dgm:pt>
    <dgm:pt modelId="{2B9EB888-F161-4B50-A4AE-999FA3340CE8}" type="pres">
      <dgm:prSet presAssocID="{C147A561-DF47-4209-BA99-415B23EE9311}" presName="txNode" presStyleLbl="node1" presStyleIdx="0" presStyleCnt="3" custLinFactNeighborX="13340" custLinFactNeighborY="2668">
        <dgm:presLayoutVars>
          <dgm:bulletEnabled val="1"/>
        </dgm:presLayoutVars>
      </dgm:prSet>
      <dgm:spPr/>
      <dgm:t>
        <a:bodyPr/>
        <a:lstStyle/>
        <a:p>
          <a:endParaRPr lang="en-US"/>
        </a:p>
      </dgm:t>
    </dgm:pt>
    <dgm:pt modelId="{E4749991-F87F-4F7C-A9C8-99BD385D07CA}" type="pres">
      <dgm:prSet presAssocID="{AA553C28-B3A1-4608-99C5-B11499F4A0A6}" presName="sibTrans" presStyleLbl="sibTrans2D1" presStyleIdx="0" presStyleCnt="2" custLinFactNeighborX="19970"/>
      <dgm:spPr/>
      <dgm:t>
        <a:bodyPr/>
        <a:lstStyle/>
        <a:p>
          <a:endParaRPr lang="en-US"/>
        </a:p>
      </dgm:t>
    </dgm:pt>
    <dgm:pt modelId="{04131B81-3F13-43CF-A4C1-48277AAC6A21}" type="pres">
      <dgm:prSet presAssocID="{AA553C28-B3A1-4608-99C5-B11499F4A0A6}" presName="connTx" presStyleLbl="sibTrans2D1" presStyleIdx="0" presStyleCnt="2"/>
      <dgm:spPr/>
      <dgm:t>
        <a:bodyPr/>
        <a:lstStyle/>
        <a:p>
          <a:endParaRPr lang="en-US"/>
        </a:p>
      </dgm:t>
    </dgm:pt>
    <dgm:pt modelId="{A57536B3-3CB1-454B-AD99-8E1489A349E8}" type="pres">
      <dgm:prSet presAssocID="{7117ADA0-AD4B-4E2E-9617-C1660AFC8F66}" presName="composite" presStyleCnt="0"/>
      <dgm:spPr/>
    </dgm:pt>
    <dgm:pt modelId="{B9828722-1770-4038-B471-FB56E81D04F4}" type="pres">
      <dgm:prSet presAssocID="{7117ADA0-AD4B-4E2E-9617-C1660AFC8F66}" presName="imagSh" presStyleLbl="bgImgPlace1" presStyleIdx="1" presStyleCnt="3" custLinFactNeighborX="5336"/>
      <dgm:spPr>
        <a:blipFill rotWithShape="0">
          <a:blip xmlns:r="http://schemas.openxmlformats.org/officeDocument/2006/relationships" r:embed="rId2" cstate="screen">
            <a:extLst>
              <a:ext uri="{28A0092B-C50C-407E-A947-70E740481C1C}">
                <a14:useLocalDpi xmlns:a14="http://schemas.microsoft.com/office/drawing/2010/main" xmlns=""/>
              </a:ext>
            </a:extLst>
          </a:blip>
          <a:stretch>
            <a:fillRect/>
          </a:stretch>
        </a:blipFill>
      </dgm:spPr>
      <dgm:t>
        <a:bodyPr/>
        <a:lstStyle/>
        <a:p>
          <a:endParaRPr lang="en-US"/>
        </a:p>
      </dgm:t>
    </dgm:pt>
    <dgm:pt modelId="{B4F77C05-BF9F-4415-91F0-2432F225DCCE}" type="pres">
      <dgm:prSet presAssocID="{7117ADA0-AD4B-4E2E-9617-C1660AFC8F66}" presName="txNode" presStyleLbl="node1" presStyleIdx="1" presStyleCnt="3" custLinFactNeighborX="4519" custLinFactNeighborY="-1339">
        <dgm:presLayoutVars>
          <dgm:bulletEnabled val="1"/>
        </dgm:presLayoutVars>
      </dgm:prSet>
      <dgm:spPr/>
      <dgm:t>
        <a:bodyPr/>
        <a:lstStyle/>
        <a:p>
          <a:endParaRPr lang="en-US"/>
        </a:p>
      </dgm:t>
    </dgm:pt>
    <dgm:pt modelId="{517BD227-6F0B-4234-917D-6E08E7F4DE97}" type="pres">
      <dgm:prSet presAssocID="{98B7853B-BE0B-468B-AB28-127E5317DB0E}" presName="sibTrans" presStyleLbl="sibTrans2D1" presStyleIdx="1" presStyleCnt="2"/>
      <dgm:spPr/>
      <dgm:t>
        <a:bodyPr/>
        <a:lstStyle/>
        <a:p>
          <a:endParaRPr lang="en-US"/>
        </a:p>
      </dgm:t>
    </dgm:pt>
    <dgm:pt modelId="{F59BDC05-61A7-48BC-9E74-EF5CE3FD4CEC}" type="pres">
      <dgm:prSet presAssocID="{98B7853B-BE0B-468B-AB28-127E5317DB0E}" presName="connTx" presStyleLbl="sibTrans2D1" presStyleIdx="1" presStyleCnt="2"/>
      <dgm:spPr/>
      <dgm:t>
        <a:bodyPr/>
        <a:lstStyle/>
        <a:p>
          <a:endParaRPr lang="en-US"/>
        </a:p>
      </dgm:t>
    </dgm:pt>
    <dgm:pt modelId="{E956715B-50E7-41B8-80B8-9D512BA19A93}" type="pres">
      <dgm:prSet presAssocID="{730C6E3F-51A9-4890-919B-240BFE169DF3}" presName="composite" presStyleCnt="0"/>
      <dgm:spPr/>
    </dgm:pt>
    <dgm:pt modelId="{A9BE4914-F3F6-4666-8DE9-F8DD7BD45884}" type="pres">
      <dgm:prSet presAssocID="{730C6E3F-51A9-4890-919B-240BFE169DF3}" presName="imagSh" presStyleLbl="bgImgPlace1" presStyleIdx="2" presStyleCnt="3"/>
      <dgm:spPr>
        <a:blipFill rotWithShape="0">
          <a:blip xmlns:r="http://schemas.openxmlformats.org/officeDocument/2006/relationships" r:embed="rId3" cstate="screen">
            <a:extLst>
              <a:ext uri="{28A0092B-C50C-407E-A947-70E740481C1C}">
                <a14:useLocalDpi xmlns:a14="http://schemas.microsoft.com/office/drawing/2010/main" xmlns=""/>
              </a:ext>
            </a:extLst>
          </a:blip>
          <a:stretch>
            <a:fillRect/>
          </a:stretch>
        </a:blipFill>
      </dgm:spPr>
      <dgm:t>
        <a:bodyPr/>
        <a:lstStyle/>
        <a:p>
          <a:endParaRPr lang="en-US"/>
        </a:p>
      </dgm:t>
    </dgm:pt>
    <dgm:pt modelId="{600D9EA3-B70C-4481-B8FF-B44FAD2FEEAE}" type="pres">
      <dgm:prSet presAssocID="{730C6E3F-51A9-4890-919B-240BFE169DF3}" presName="txNode" presStyleLbl="node1" presStyleIdx="2" presStyleCnt="3">
        <dgm:presLayoutVars>
          <dgm:bulletEnabled val="1"/>
        </dgm:presLayoutVars>
      </dgm:prSet>
      <dgm:spPr/>
      <dgm:t>
        <a:bodyPr/>
        <a:lstStyle/>
        <a:p>
          <a:endParaRPr lang="en-US"/>
        </a:p>
      </dgm:t>
    </dgm:pt>
  </dgm:ptLst>
  <dgm:cxnLst>
    <dgm:cxn modelId="{1280E21F-68FF-49D1-BD6E-A79B1F99E365}" type="presOf" srcId="{730C6E3F-51A9-4890-919B-240BFE169DF3}" destId="{600D9EA3-B70C-4481-B8FF-B44FAD2FEEAE}" srcOrd="0" destOrd="0" presId="urn:microsoft.com/office/officeart/2005/8/layout/hProcess10#1"/>
    <dgm:cxn modelId="{F2BE19FC-C389-43DE-AEB1-FD0D76BA90ED}" srcId="{730C6E3F-51A9-4890-919B-240BFE169DF3}" destId="{9AAD4BFE-8BC5-4F20-B0AC-B03A71384F62}" srcOrd="0" destOrd="0" parTransId="{A59C0B82-138D-48A0-8117-56EFCAEF365E}" sibTransId="{1F44D96F-F301-43AE-853F-B3D6150F1F11}"/>
    <dgm:cxn modelId="{7B7C17A7-8AE3-456A-B40F-9ECDBE7617CA}" type="presOf" srcId="{AA553C28-B3A1-4608-99C5-B11499F4A0A6}" destId="{04131B81-3F13-43CF-A4C1-48277AAC6A21}" srcOrd="1" destOrd="0" presId="urn:microsoft.com/office/officeart/2005/8/layout/hProcess10#1"/>
    <dgm:cxn modelId="{134E78FF-C82E-4225-BBD3-22C1625A2243}" srcId="{7117ADA0-AD4B-4E2E-9617-C1660AFC8F66}" destId="{89E4CD30-D3C9-4327-AE46-D9E72E4ADCB7}" srcOrd="1" destOrd="0" parTransId="{F689B809-206E-4908-B403-E41E308277BB}" sibTransId="{AD780D0F-3F95-4A0A-A97F-803442A7B2BD}"/>
    <dgm:cxn modelId="{BB7376CD-810C-40A6-982B-61F634D92D31}" type="presOf" srcId="{A0DC4761-0B9D-4549-BB4B-02727A60CD36}" destId="{2B9EB888-F161-4B50-A4AE-999FA3340CE8}" srcOrd="0" destOrd="1" presId="urn:microsoft.com/office/officeart/2005/8/layout/hProcess10#1"/>
    <dgm:cxn modelId="{9A576AD2-88CA-4885-AF6F-09229D9EA970}" type="presOf" srcId="{98B7853B-BE0B-468B-AB28-127E5317DB0E}" destId="{517BD227-6F0B-4234-917D-6E08E7F4DE97}" srcOrd="0" destOrd="0" presId="urn:microsoft.com/office/officeart/2005/8/layout/hProcess10#1"/>
    <dgm:cxn modelId="{962435A9-F06F-496E-9A66-758C4C6E4C6D}" type="presOf" srcId="{9AAD4BFE-8BC5-4F20-B0AC-B03A71384F62}" destId="{600D9EA3-B70C-4481-B8FF-B44FAD2FEEAE}" srcOrd="0" destOrd="1" presId="urn:microsoft.com/office/officeart/2005/8/layout/hProcess10#1"/>
    <dgm:cxn modelId="{24A04201-C881-4FB0-8AD1-1030D021AB02}" type="presOf" srcId="{AA553C28-B3A1-4608-99C5-B11499F4A0A6}" destId="{E4749991-F87F-4F7C-A9C8-99BD385D07CA}" srcOrd="0" destOrd="0" presId="urn:microsoft.com/office/officeart/2005/8/layout/hProcess10#1"/>
    <dgm:cxn modelId="{D4395DA4-5915-4B84-B56A-87BE2E30078B}" type="presOf" srcId="{C147A561-DF47-4209-BA99-415B23EE9311}" destId="{2B9EB888-F161-4B50-A4AE-999FA3340CE8}" srcOrd="0" destOrd="0" presId="urn:microsoft.com/office/officeart/2005/8/layout/hProcess10#1"/>
    <dgm:cxn modelId="{3C4ED927-3E83-45F3-9478-F5A0123488DF}" type="presOf" srcId="{7117ADA0-AD4B-4E2E-9617-C1660AFC8F66}" destId="{B4F77C05-BF9F-4415-91F0-2432F225DCCE}" srcOrd="0" destOrd="0" presId="urn:microsoft.com/office/officeart/2005/8/layout/hProcess10#1"/>
    <dgm:cxn modelId="{CD5146CA-63F2-437F-8B5C-6FB7CA8106A5}" type="presOf" srcId="{2911676C-42DF-4175-8D0C-5BA3FC2833DE}" destId="{2B9EB888-F161-4B50-A4AE-999FA3340CE8}" srcOrd="0" destOrd="2" presId="urn:microsoft.com/office/officeart/2005/8/layout/hProcess10#1"/>
    <dgm:cxn modelId="{E8CA23C6-0016-45E8-9E44-8FBA4772281C}" srcId="{C147A561-DF47-4209-BA99-415B23EE9311}" destId="{A0DC4761-0B9D-4549-BB4B-02727A60CD36}" srcOrd="0" destOrd="0" parTransId="{C1F65034-21DF-4FC2-A013-D30077238341}" sibTransId="{90EE79D5-8DE5-4FE7-B915-790E74EF9F3C}"/>
    <dgm:cxn modelId="{EDBB6561-B4BA-4A1A-B590-C70AB8AFD93D}" srcId="{F11EC9EE-8690-40E0-93D9-B4C5ECB1855E}" destId="{C147A561-DF47-4209-BA99-415B23EE9311}" srcOrd="0" destOrd="0" parTransId="{F77D48EC-8D97-400C-A8E4-BE791871ECA1}" sibTransId="{AA553C28-B3A1-4608-99C5-B11499F4A0A6}"/>
    <dgm:cxn modelId="{78A1F8BD-2CC1-4C95-BB14-108C7FC8DE87}" type="presOf" srcId="{F11EC9EE-8690-40E0-93D9-B4C5ECB1855E}" destId="{F341A11D-651C-4487-930A-7704F9B4201D}" srcOrd="0" destOrd="0" presId="urn:microsoft.com/office/officeart/2005/8/layout/hProcess10#1"/>
    <dgm:cxn modelId="{E067AE16-F833-4EFA-BE2C-2D0238E0CC2B}" type="presOf" srcId="{89E4CD30-D3C9-4327-AE46-D9E72E4ADCB7}" destId="{B4F77C05-BF9F-4415-91F0-2432F225DCCE}" srcOrd="0" destOrd="2" presId="urn:microsoft.com/office/officeart/2005/8/layout/hProcess10#1"/>
    <dgm:cxn modelId="{4A246CE6-A527-4289-954D-8B3A31A3D733}" srcId="{7117ADA0-AD4B-4E2E-9617-C1660AFC8F66}" destId="{2D93B9D9-E85C-4837-9E30-E83D717BFF89}" srcOrd="0" destOrd="0" parTransId="{26FF4739-7413-48AB-8193-15E5FCD98976}" sibTransId="{98CD4260-103E-437A-AC78-1AF58F872BDA}"/>
    <dgm:cxn modelId="{5BA994C6-D588-4FD8-B128-9E209CEFD2ED}" srcId="{C147A561-DF47-4209-BA99-415B23EE9311}" destId="{2911676C-42DF-4175-8D0C-5BA3FC2833DE}" srcOrd="1" destOrd="0" parTransId="{FEED5799-A502-4116-A270-E4A56F4FD878}" sibTransId="{1A591DAE-5EFF-4173-AEB6-D67A6655A3B9}"/>
    <dgm:cxn modelId="{48093E65-D9FE-49BB-ADED-060D7ECF5D0C}" srcId="{F11EC9EE-8690-40E0-93D9-B4C5ECB1855E}" destId="{730C6E3F-51A9-4890-919B-240BFE169DF3}" srcOrd="2" destOrd="0" parTransId="{951607C9-3931-4215-BED1-C4C098E69144}" sibTransId="{B3240B0B-7562-4DDB-9760-7C0F340329D1}"/>
    <dgm:cxn modelId="{D7FA1F8C-07AF-4E26-9059-71451ABBEE9A}" type="presOf" srcId="{98B7853B-BE0B-468B-AB28-127E5317DB0E}" destId="{F59BDC05-61A7-48BC-9E74-EF5CE3FD4CEC}" srcOrd="1" destOrd="0" presId="urn:microsoft.com/office/officeart/2005/8/layout/hProcess10#1"/>
    <dgm:cxn modelId="{6B72CC82-3274-4017-A0A9-7970EACE71F0}" type="presOf" srcId="{2D93B9D9-E85C-4837-9E30-E83D717BFF89}" destId="{B4F77C05-BF9F-4415-91F0-2432F225DCCE}" srcOrd="0" destOrd="1" presId="urn:microsoft.com/office/officeart/2005/8/layout/hProcess10#1"/>
    <dgm:cxn modelId="{FE9AF2A9-EF13-4267-9464-F52581EC6D4E}" srcId="{F11EC9EE-8690-40E0-93D9-B4C5ECB1855E}" destId="{7117ADA0-AD4B-4E2E-9617-C1660AFC8F66}" srcOrd="1" destOrd="0" parTransId="{4C0F1EFC-FD9B-48BA-A089-4FFF2173F707}" sibTransId="{98B7853B-BE0B-468B-AB28-127E5317DB0E}"/>
    <dgm:cxn modelId="{D9D122F5-977C-47F8-96E4-0B9CAE5E333B}" type="presParOf" srcId="{F341A11D-651C-4487-930A-7704F9B4201D}" destId="{558B9637-D309-4D77-BDC6-60AE5E636B73}" srcOrd="0" destOrd="0" presId="urn:microsoft.com/office/officeart/2005/8/layout/hProcess10#1"/>
    <dgm:cxn modelId="{9B4EB9DA-2805-4D2D-844F-9BF81AA9E291}" type="presParOf" srcId="{558B9637-D309-4D77-BDC6-60AE5E636B73}" destId="{DA9576D3-BB2F-4D5E-BCCF-014765E43977}" srcOrd="0" destOrd="0" presId="urn:microsoft.com/office/officeart/2005/8/layout/hProcess10#1"/>
    <dgm:cxn modelId="{BE0B228F-2B99-4375-9C59-86B80ECF2AC7}" type="presParOf" srcId="{558B9637-D309-4D77-BDC6-60AE5E636B73}" destId="{2B9EB888-F161-4B50-A4AE-999FA3340CE8}" srcOrd="1" destOrd="0" presId="urn:microsoft.com/office/officeart/2005/8/layout/hProcess10#1"/>
    <dgm:cxn modelId="{D95B7AF5-3DD7-44DD-B49B-C2513CC7DF7A}" type="presParOf" srcId="{F341A11D-651C-4487-930A-7704F9B4201D}" destId="{E4749991-F87F-4F7C-A9C8-99BD385D07CA}" srcOrd="1" destOrd="0" presId="urn:microsoft.com/office/officeart/2005/8/layout/hProcess10#1"/>
    <dgm:cxn modelId="{2EAB0F4C-314A-4455-92B8-184266B8D192}" type="presParOf" srcId="{E4749991-F87F-4F7C-A9C8-99BD385D07CA}" destId="{04131B81-3F13-43CF-A4C1-48277AAC6A21}" srcOrd="0" destOrd="0" presId="urn:microsoft.com/office/officeart/2005/8/layout/hProcess10#1"/>
    <dgm:cxn modelId="{5D86C8A1-02A9-43CD-83A2-6005C93DB4E6}" type="presParOf" srcId="{F341A11D-651C-4487-930A-7704F9B4201D}" destId="{A57536B3-3CB1-454B-AD99-8E1489A349E8}" srcOrd="2" destOrd="0" presId="urn:microsoft.com/office/officeart/2005/8/layout/hProcess10#1"/>
    <dgm:cxn modelId="{FB32019B-CEC1-450F-9B96-37B7ACB4DB00}" type="presParOf" srcId="{A57536B3-3CB1-454B-AD99-8E1489A349E8}" destId="{B9828722-1770-4038-B471-FB56E81D04F4}" srcOrd="0" destOrd="0" presId="urn:microsoft.com/office/officeart/2005/8/layout/hProcess10#1"/>
    <dgm:cxn modelId="{2F1B25BA-C684-4DFF-AC9A-B013BFD909B4}" type="presParOf" srcId="{A57536B3-3CB1-454B-AD99-8E1489A349E8}" destId="{B4F77C05-BF9F-4415-91F0-2432F225DCCE}" srcOrd="1" destOrd="0" presId="urn:microsoft.com/office/officeart/2005/8/layout/hProcess10#1"/>
    <dgm:cxn modelId="{3D31ACFE-468E-4173-BC3E-AA172B1CD424}" type="presParOf" srcId="{F341A11D-651C-4487-930A-7704F9B4201D}" destId="{517BD227-6F0B-4234-917D-6E08E7F4DE97}" srcOrd="3" destOrd="0" presId="urn:microsoft.com/office/officeart/2005/8/layout/hProcess10#1"/>
    <dgm:cxn modelId="{1D74C352-2D84-468D-9E55-0CFAAF874B0D}" type="presParOf" srcId="{517BD227-6F0B-4234-917D-6E08E7F4DE97}" destId="{F59BDC05-61A7-48BC-9E74-EF5CE3FD4CEC}" srcOrd="0" destOrd="0" presId="urn:microsoft.com/office/officeart/2005/8/layout/hProcess10#1"/>
    <dgm:cxn modelId="{FF80B06D-9135-4A69-9FB5-3DF49702E1E1}" type="presParOf" srcId="{F341A11D-651C-4487-930A-7704F9B4201D}" destId="{E956715B-50E7-41B8-80B8-9D512BA19A93}" srcOrd="4" destOrd="0" presId="urn:microsoft.com/office/officeart/2005/8/layout/hProcess10#1"/>
    <dgm:cxn modelId="{27B1867C-C1BE-4CAB-9E49-3339B4D0B9C9}" type="presParOf" srcId="{E956715B-50E7-41B8-80B8-9D512BA19A93}" destId="{A9BE4914-F3F6-4666-8DE9-F8DD7BD45884}" srcOrd="0" destOrd="0" presId="urn:microsoft.com/office/officeart/2005/8/layout/hProcess10#1"/>
    <dgm:cxn modelId="{0F559195-82A5-4E11-B663-45A824A1E135}" type="presParOf" srcId="{E956715B-50E7-41B8-80B8-9D512BA19A93}" destId="{600D9EA3-B70C-4481-B8FF-B44FAD2FEEAE}" srcOrd="1" destOrd="0" presId="urn:microsoft.com/office/officeart/2005/8/layout/hProcess10#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11EC9EE-8690-40E0-93D9-B4C5ECB1855E}" type="doc">
      <dgm:prSet loTypeId="urn:microsoft.com/office/officeart/2005/8/layout/hProcess10#2" loCatId="process" qsTypeId="urn:microsoft.com/office/officeart/2005/8/quickstyle/simple1" qsCatId="simple" csTypeId="urn:microsoft.com/office/officeart/2005/8/colors/accent1_2" csCatId="accent1" phldr="1"/>
      <dgm:spPr/>
      <dgm:t>
        <a:bodyPr/>
        <a:lstStyle/>
        <a:p>
          <a:endParaRPr lang="en-US"/>
        </a:p>
      </dgm:t>
    </dgm:pt>
    <dgm:pt modelId="{C147A561-DF47-4209-BA99-415B23EE9311}">
      <dgm:prSet phldrT="[Text]"/>
      <dgm:spPr/>
      <dgm:t>
        <a:bodyPr/>
        <a:lstStyle/>
        <a:p>
          <a:r>
            <a:rPr lang="en-US" dirty="0" smtClean="0">
              <a:solidFill>
                <a:schemeClr val="tx1"/>
              </a:solidFill>
            </a:rPr>
            <a:t>Land Use</a:t>
          </a:r>
          <a:endParaRPr lang="en-US" dirty="0">
            <a:solidFill>
              <a:schemeClr val="tx1"/>
            </a:solidFill>
          </a:endParaRPr>
        </a:p>
      </dgm:t>
    </dgm:pt>
    <dgm:pt modelId="{F77D48EC-8D97-400C-A8E4-BE791871ECA1}" type="parTrans" cxnId="{EDBB6561-B4BA-4A1A-B590-C70AB8AFD93D}">
      <dgm:prSet/>
      <dgm:spPr/>
      <dgm:t>
        <a:bodyPr/>
        <a:lstStyle/>
        <a:p>
          <a:endParaRPr lang="en-US"/>
        </a:p>
      </dgm:t>
    </dgm:pt>
    <dgm:pt modelId="{AA553C28-B3A1-4608-99C5-B11499F4A0A6}" type="sibTrans" cxnId="{EDBB6561-B4BA-4A1A-B590-C70AB8AFD93D}">
      <dgm:prSet/>
      <dgm:spPr/>
      <dgm:t>
        <a:bodyPr/>
        <a:lstStyle/>
        <a:p>
          <a:endParaRPr lang="en-US"/>
        </a:p>
      </dgm:t>
    </dgm:pt>
    <dgm:pt modelId="{A0DC4761-0B9D-4549-BB4B-02727A60CD36}">
      <dgm:prSet phldrT="[Text]"/>
      <dgm:spPr/>
      <dgm:t>
        <a:bodyPr/>
        <a:lstStyle/>
        <a:p>
          <a:r>
            <a:rPr lang="en-US" dirty="0" smtClean="0">
              <a:solidFill>
                <a:schemeClr val="tx1"/>
              </a:solidFill>
            </a:rPr>
            <a:t>EMC (Urban)</a:t>
          </a:r>
          <a:endParaRPr lang="en-US" dirty="0">
            <a:solidFill>
              <a:schemeClr val="tx1"/>
            </a:solidFill>
          </a:endParaRPr>
        </a:p>
      </dgm:t>
    </dgm:pt>
    <dgm:pt modelId="{C1F65034-21DF-4FC2-A013-D30077238341}" type="parTrans" cxnId="{E8CA23C6-0016-45E8-9E44-8FBA4772281C}">
      <dgm:prSet/>
      <dgm:spPr/>
      <dgm:t>
        <a:bodyPr/>
        <a:lstStyle/>
        <a:p>
          <a:endParaRPr lang="en-US"/>
        </a:p>
      </dgm:t>
    </dgm:pt>
    <dgm:pt modelId="{90EE79D5-8DE5-4FE7-B915-790E74EF9F3C}" type="sibTrans" cxnId="{E8CA23C6-0016-45E8-9E44-8FBA4772281C}">
      <dgm:prSet/>
      <dgm:spPr/>
      <dgm:t>
        <a:bodyPr/>
        <a:lstStyle/>
        <a:p>
          <a:endParaRPr lang="en-US"/>
        </a:p>
      </dgm:t>
    </dgm:pt>
    <dgm:pt modelId="{2911676C-42DF-4175-8D0C-5BA3FC2833DE}">
      <dgm:prSet phldrT="[Text]"/>
      <dgm:spPr/>
      <dgm:t>
        <a:bodyPr/>
        <a:lstStyle/>
        <a:p>
          <a:r>
            <a:rPr lang="en-US" dirty="0" smtClean="0">
              <a:solidFill>
                <a:schemeClr val="tx1"/>
              </a:solidFill>
            </a:rPr>
            <a:t>Unit Load (Non-urban)</a:t>
          </a:r>
          <a:endParaRPr lang="en-US" dirty="0">
            <a:solidFill>
              <a:schemeClr val="tx1"/>
            </a:solidFill>
          </a:endParaRPr>
        </a:p>
      </dgm:t>
    </dgm:pt>
    <dgm:pt modelId="{FEED5799-A502-4116-A270-E4A56F4FD878}" type="parTrans" cxnId="{5BA994C6-D588-4FD8-B128-9E209CEFD2ED}">
      <dgm:prSet/>
      <dgm:spPr/>
      <dgm:t>
        <a:bodyPr/>
        <a:lstStyle/>
        <a:p>
          <a:endParaRPr lang="en-US"/>
        </a:p>
      </dgm:t>
    </dgm:pt>
    <dgm:pt modelId="{1A591DAE-5EFF-4173-AEB6-D67A6655A3B9}" type="sibTrans" cxnId="{5BA994C6-D588-4FD8-B128-9E209CEFD2ED}">
      <dgm:prSet/>
      <dgm:spPr/>
      <dgm:t>
        <a:bodyPr/>
        <a:lstStyle/>
        <a:p>
          <a:endParaRPr lang="en-US"/>
        </a:p>
      </dgm:t>
    </dgm:pt>
    <dgm:pt modelId="{7117ADA0-AD4B-4E2E-9617-C1660AFC8F66}">
      <dgm:prSet phldrT="[Text]"/>
      <dgm:spPr/>
      <dgm:t>
        <a:bodyPr/>
        <a:lstStyle/>
        <a:p>
          <a:r>
            <a:rPr lang="en-US" dirty="0" smtClean="0">
              <a:solidFill>
                <a:schemeClr val="tx1"/>
              </a:solidFill>
            </a:rPr>
            <a:t>Soils &amp; Rainfall</a:t>
          </a:r>
          <a:endParaRPr lang="en-US" dirty="0">
            <a:solidFill>
              <a:schemeClr val="tx1"/>
            </a:solidFill>
          </a:endParaRPr>
        </a:p>
      </dgm:t>
    </dgm:pt>
    <dgm:pt modelId="{4C0F1EFC-FD9B-48BA-A089-4FFF2173F707}" type="parTrans" cxnId="{FE9AF2A9-EF13-4267-9464-F52581EC6D4E}">
      <dgm:prSet/>
      <dgm:spPr/>
      <dgm:t>
        <a:bodyPr/>
        <a:lstStyle/>
        <a:p>
          <a:endParaRPr lang="en-US"/>
        </a:p>
      </dgm:t>
    </dgm:pt>
    <dgm:pt modelId="{98B7853B-BE0B-468B-AB28-127E5317DB0E}" type="sibTrans" cxnId="{FE9AF2A9-EF13-4267-9464-F52581EC6D4E}">
      <dgm:prSet/>
      <dgm:spPr/>
      <dgm:t>
        <a:bodyPr/>
        <a:lstStyle/>
        <a:p>
          <a:endParaRPr lang="en-US"/>
        </a:p>
      </dgm:t>
    </dgm:pt>
    <dgm:pt modelId="{2D93B9D9-E85C-4837-9E30-E83D717BFF89}">
      <dgm:prSet phldrT="[Text]"/>
      <dgm:spPr/>
      <dgm:t>
        <a:bodyPr/>
        <a:lstStyle/>
        <a:p>
          <a:r>
            <a:rPr lang="en-US" dirty="0" smtClean="0">
              <a:solidFill>
                <a:schemeClr val="tx1"/>
              </a:solidFill>
            </a:rPr>
            <a:t>Annual Runoff Volume</a:t>
          </a:r>
          <a:endParaRPr lang="en-US" dirty="0">
            <a:solidFill>
              <a:schemeClr val="tx1"/>
            </a:solidFill>
          </a:endParaRPr>
        </a:p>
      </dgm:t>
    </dgm:pt>
    <dgm:pt modelId="{26FF4739-7413-48AB-8193-15E5FCD98976}" type="parTrans" cxnId="{4A246CE6-A527-4289-954D-8B3A31A3D733}">
      <dgm:prSet/>
      <dgm:spPr/>
      <dgm:t>
        <a:bodyPr/>
        <a:lstStyle/>
        <a:p>
          <a:endParaRPr lang="en-US"/>
        </a:p>
      </dgm:t>
    </dgm:pt>
    <dgm:pt modelId="{98CD4260-103E-437A-AC78-1AF58F872BDA}" type="sibTrans" cxnId="{4A246CE6-A527-4289-954D-8B3A31A3D733}">
      <dgm:prSet/>
      <dgm:spPr/>
      <dgm:t>
        <a:bodyPr/>
        <a:lstStyle/>
        <a:p>
          <a:endParaRPr lang="en-US"/>
        </a:p>
      </dgm:t>
    </dgm:pt>
    <dgm:pt modelId="{730C6E3F-51A9-4890-919B-240BFE169DF3}">
      <dgm:prSet phldrT="[Text]"/>
      <dgm:spPr/>
      <dgm:t>
        <a:bodyPr/>
        <a:lstStyle/>
        <a:p>
          <a:r>
            <a:rPr lang="en-US" dirty="0" smtClean="0">
              <a:solidFill>
                <a:schemeClr val="tx1"/>
              </a:solidFill>
            </a:rPr>
            <a:t>Pollutant Load</a:t>
          </a:r>
          <a:endParaRPr lang="en-US" dirty="0">
            <a:solidFill>
              <a:schemeClr val="tx1"/>
            </a:solidFill>
          </a:endParaRPr>
        </a:p>
      </dgm:t>
    </dgm:pt>
    <dgm:pt modelId="{951607C9-3931-4215-BED1-C4C098E69144}" type="parTrans" cxnId="{48093E65-D9FE-49BB-ADED-060D7ECF5D0C}">
      <dgm:prSet/>
      <dgm:spPr/>
      <dgm:t>
        <a:bodyPr/>
        <a:lstStyle/>
        <a:p>
          <a:endParaRPr lang="en-US"/>
        </a:p>
      </dgm:t>
    </dgm:pt>
    <dgm:pt modelId="{B3240B0B-7562-4DDB-9760-7C0F340329D1}" type="sibTrans" cxnId="{48093E65-D9FE-49BB-ADED-060D7ECF5D0C}">
      <dgm:prSet/>
      <dgm:spPr/>
      <dgm:t>
        <a:bodyPr/>
        <a:lstStyle/>
        <a:p>
          <a:endParaRPr lang="en-US"/>
        </a:p>
      </dgm:t>
    </dgm:pt>
    <dgm:pt modelId="{9AAD4BFE-8BC5-4F20-B0AC-B03A71384F62}">
      <dgm:prSet phldrT="[Text]"/>
      <dgm:spPr/>
      <dgm:t>
        <a:bodyPr/>
        <a:lstStyle/>
        <a:p>
          <a:r>
            <a:rPr lang="en-US" dirty="0" smtClean="0">
              <a:solidFill>
                <a:schemeClr val="tx1"/>
              </a:solidFill>
            </a:rPr>
            <a:t>Before</a:t>
          </a:r>
          <a:br>
            <a:rPr lang="en-US" dirty="0" smtClean="0">
              <a:solidFill>
                <a:schemeClr val="tx1"/>
              </a:solidFill>
            </a:rPr>
          </a:br>
          <a:r>
            <a:rPr lang="en-US" dirty="0" smtClean="0">
              <a:solidFill>
                <a:schemeClr val="tx1"/>
              </a:solidFill>
            </a:rPr>
            <a:t>treatment</a:t>
          </a:r>
          <a:endParaRPr lang="en-US" dirty="0">
            <a:solidFill>
              <a:schemeClr val="tx1"/>
            </a:solidFill>
          </a:endParaRPr>
        </a:p>
      </dgm:t>
    </dgm:pt>
    <dgm:pt modelId="{A59C0B82-138D-48A0-8117-56EFCAEF365E}" type="parTrans" cxnId="{F2BE19FC-C389-43DE-AEB1-FD0D76BA90ED}">
      <dgm:prSet/>
      <dgm:spPr/>
      <dgm:t>
        <a:bodyPr/>
        <a:lstStyle/>
        <a:p>
          <a:endParaRPr lang="en-US"/>
        </a:p>
      </dgm:t>
    </dgm:pt>
    <dgm:pt modelId="{1F44D96F-F301-43AE-853F-B3D6150F1F11}" type="sibTrans" cxnId="{F2BE19FC-C389-43DE-AEB1-FD0D76BA90ED}">
      <dgm:prSet/>
      <dgm:spPr/>
      <dgm:t>
        <a:bodyPr/>
        <a:lstStyle/>
        <a:p>
          <a:endParaRPr lang="en-US"/>
        </a:p>
      </dgm:t>
    </dgm:pt>
    <dgm:pt modelId="{F341A11D-651C-4487-930A-7704F9B4201D}" type="pres">
      <dgm:prSet presAssocID="{F11EC9EE-8690-40E0-93D9-B4C5ECB1855E}" presName="Name0" presStyleCnt="0">
        <dgm:presLayoutVars>
          <dgm:dir/>
          <dgm:resizeHandles val="exact"/>
        </dgm:presLayoutVars>
      </dgm:prSet>
      <dgm:spPr/>
      <dgm:t>
        <a:bodyPr/>
        <a:lstStyle/>
        <a:p>
          <a:endParaRPr lang="en-US"/>
        </a:p>
      </dgm:t>
    </dgm:pt>
    <dgm:pt modelId="{558B9637-D309-4D77-BDC6-60AE5E636B73}" type="pres">
      <dgm:prSet presAssocID="{C147A561-DF47-4209-BA99-415B23EE9311}" presName="composite" presStyleCnt="0"/>
      <dgm:spPr/>
    </dgm:pt>
    <dgm:pt modelId="{DA9576D3-BB2F-4D5E-BCCF-014765E43977}" type="pres">
      <dgm:prSet presAssocID="{C147A561-DF47-4209-BA99-415B23EE9311}" presName="imagSh" presStyleLbl="bgImgPlace1" presStyleIdx="0" presStyleCnt="3" custLinFactNeighborX="7337"/>
      <dgm:spPr>
        <a:blipFill rotWithShape="0">
          <a:blip xmlns:r="http://schemas.openxmlformats.org/officeDocument/2006/relationships" r:embed="rId1" cstate="screen">
            <a:extLst>
              <a:ext uri="{28A0092B-C50C-407E-A947-70E740481C1C}">
                <a14:useLocalDpi xmlns:a14="http://schemas.microsoft.com/office/drawing/2010/main" xmlns=""/>
              </a:ext>
            </a:extLst>
          </a:blip>
          <a:stretch>
            <a:fillRect/>
          </a:stretch>
        </a:blipFill>
      </dgm:spPr>
      <dgm:t>
        <a:bodyPr/>
        <a:lstStyle/>
        <a:p>
          <a:endParaRPr lang="en-US"/>
        </a:p>
      </dgm:t>
    </dgm:pt>
    <dgm:pt modelId="{2B9EB888-F161-4B50-A4AE-999FA3340CE8}" type="pres">
      <dgm:prSet presAssocID="{C147A561-DF47-4209-BA99-415B23EE9311}" presName="txNode" presStyleLbl="node1" presStyleIdx="0" presStyleCnt="3" custLinFactNeighborX="7337">
        <dgm:presLayoutVars>
          <dgm:bulletEnabled val="1"/>
        </dgm:presLayoutVars>
      </dgm:prSet>
      <dgm:spPr/>
      <dgm:t>
        <a:bodyPr/>
        <a:lstStyle/>
        <a:p>
          <a:endParaRPr lang="en-US"/>
        </a:p>
      </dgm:t>
    </dgm:pt>
    <dgm:pt modelId="{E4749991-F87F-4F7C-A9C8-99BD385D07CA}" type="pres">
      <dgm:prSet presAssocID="{AA553C28-B3A1-4608-99C5-B11499F4A0A6}" presName="sibTrans" presStyleLbl="sibTrans2D1" presStyleIdx="0" presStyleCnt="2"/>
      <dgm:spPr/>
      <dgm:t>
        <a:bodyPr/>
        <a:lstStyle/>
        <a:p>
          <a:endParaRPr lang="en-US"/>
        </a:p>
      </dgm:t>
    </dgm:pt>
    <dgm:pt modelId="{04131B81-3F13-43CF-A4C1-48277AAC6A21}" type="pres">
      <dgm:prSet presAssocID="{AA553C28-B3A1-4608-99C5-B11499F4A0A6}" presName="connTx" presStyleLbl="sibTrans2D1" presStyleIdx="0" presStyleCnt="2"/>
      <dgm:spPr/>
      <dgm:t>
        <a:bodyPr/>
        <a:lstStyle/>
        <a:p>
          <a:endParaRPr lang="en-US"/>
        </a:p>
      </dgm:t>
    </dgm:pt>
    <dgm:pt modelId="{A57536B3-3CB1-454B-AD99-8E1489A349E8}" type="pres">
      <dgm:prSet presAssocID="{7117ADA0-AD4B-4E2E-9617-C1660AFC8F66}" presName="composite" presStyleCnt="0"/>
      <dgm:spPr/>
    </dgm:pt>
    <dgm:pt modelId="{B9828722-1770-4038-B471-FB56E81D04F4}" type="pres">
      <dgm:prSet presAssocID="{7117ADA0-AD4B-4E2E-9617-C1660AFC8F66}" presName="imagSh" presStyleLbl="bgImgPlace1" presStyleIdx="1" presStyleCnt="3" custLinFactNeighborX="3335"/>
      <dgm:spPr>
        <a:blipFill rotWithShape="0">
          <a:blip xmlns:r="http://schemas.openxmlformats.org/officeDocument/2006/relationships" r:embed="rId2" cstate="screen">
            <a:extLst>
              <a:ext uri="{28A0092B-C50C-407E-A947-70E740481C1C}">
                <a14:useLocalDpi xmlns:a14="http://schemas.microsoft.com/office/drawing/2010/main" xmlns=""/>
              </a:ext>
            </a:extLst>
          </a:blip>
          <a:stretch>
            <a:fillRect/>
          </a:stretch>
        </a:blipFill>
      </dgm:spPr>
      <dgm:t>
        <a:bodyPr/>
        <a:lstStyle/>
        <a:p>
          <a:endParaRPr lang="en-US"/>
        </a:p>
      </dgm:t>
    </dgm:pt>
    <dgm:pt modelId="{B4F77C05-BF9F-4415-91F0-2432F225DCCE}" type="pres">
      <dgm:prSet presAssocID="{7117ADA0-AD4B-4E2E-9617-C1660AFC8F66}" presName="txNode" presStyleLbl="node1" presStyleIdx="1" presStyleCnt="3" custLinFactNeighborX="2518" custLinFactNeighborY="-1339">
        <dgm:presLayoutVars>
          <dgm:bulletEnabled val="1"/>
        </dgm:presLayoutVars>
      </dgm:prSet>
      <dgm:spPr/>
      <dgm:t>
        <a:bodyPr/>
        <a:lstStyle/>
        <a:p>
          <a:endParaRPr lang="en-US"/>
        </a:p>
      </dgm:t>
    </dgm:pt>
    <dgm:pt modelId="{517BD227-6F0B-4234-917D-6E08E7F4DE97}" type="pres">
      <dgm:prSet presAssocID="{98B7853B-BE0B-468B-AB28-127E5317DB0E}" presName="sibTrans" presStyleLbl="sibTrans2D1" presStyleIdx="1" presStyleCnt="2"/>
      <dgm:spPr/>
      <dgm:t>
        <a:bodyPr/>
        <a:lstStyle/>
        <a:p>
          <a:endParaRPr lang="en-US"/>
        </a:p>
      </dgm:t>
    </dgm:pt>
    <dgm:pt modelId="{F59BDC05-61A7-48BC-9E74-EF5CE3FD4CEC}" type="pres">
      <dgm:prSet presAssocID="{98B7853B-BE0B-468B-AB28-127E5317DB0E}" presName="connTx" presStyleLbl="sibTrans2D1" presStyleIdx="1" presStyleCnt="2"/>
      <dgm:spPr/>
      <dgm:t>
        <a:bodyPr/>
        <a:lstStyle/>
        <a:p>
          <a:endParaRPr lang="en-US"/>
        </a:p>
      </dgm:t>
    </dgm:pt>
    <dgm:pt modelId="{E956715B-50E7-41B8-80B8-9D512BA19A93}" type="pres">
      <dgm:prSet presAssocID="{730C6E3F-51A9-4890-919B-240BFE169DF3}" presName="composite" presStyleCnt="0"/>
      <dgm:spPr/>
    </dgm:pt>
    <dgm:pt modelId="{A9BE4914-F3F6-4666-8DE9-F8DD7BD45884}" type="pres">
      <dgm:prSet presAssocID="{730C6E3F-51A9-4890-919B-240BFE169DF3}" presName="imagSh" presStyleLbl="bgImgPlace1" presStyleIdx="2" presStyleCnt="3"/>
      <dgm:spPr>
        <a:blipFill rotWithShape="0">
          <a:blip xmlns:r="http://schemas.openxmlformats.org/officeDocument/2006/relationships" r:embed="rId3" cstate="screen">
            <a:extLst>
              <a:ext uri="{28A0092B-C50C-407E-A947-70E740481C1C}">
                <a14:useLocalDpi xmlns:a14="http://schemas.microsoft.com/office/drawing/2010/main" xmlns=""/>
              </a:ext>
            </a:extLst>
          </a:blip>
          <a:stretch>
            <a:fillRect/>
          </a:stretch>
        </a:blipFill>
      </dgm:spPr>
      <dgm:t>
        <a:bodyPr/>
        <a:lstStyle/>
        <a:p>
          <a:endParaRPr lang="en-US"/>
        </a:p>
      </dgm:t>
    </dgm:pt>
    <dgm:pt modelId="{600D9EA3-B70C-4481-B8FF-B44FAD2FEEAE}" type="pres">
      <dgm:prSet presAssocID="{730C6E3F-51A9-4890-919B-240BFE169DF3}" presName="txNode" presStyleLbl="node1" presStyleIdx="2" presStyleCnt="3">
        <dgm:presLayoutVars>
          <dgm:bulletEnabled val="1"/>
        </dgm:presLayoutVars>
      </dgm:prSet>
      <dgm:spPr/>
      <dgm:t>
        <a:bodyPr/>
        <a:lstStyle/>
        <a:p>
          <a:endParaRPr lang="en-US"/>
        </a:p>
      </dgm:t>
    </dgm:pt>
  </dgm:ptLst>
  <dgm:cxnLst>
    <dgm:cxn modelId="{94CC1DC0-4CD1-4E8D-A344-B44C50F696BE}" type="presOf" srcId="{AA553C28-B3A1-4608-99C5-B11499F4A0A6}" destId="{E4749991-F87F-4F7C-A9C8-99BD385D07CA}" srcOrd="0" destOrd="0" presId="urn:microsoft.com/office/officeart/2005/8/layout/hProcess10#2"/>
    <dgm:cxn modelId="{58E50C0B-700D-4198-B23B-1AEDBEDB4A83}" type="presOf" srcId="{98B7853B-BE0B-468B-AB28-127E5317DB0E}" destId="{517BD227-6F0B-4234-917D-6E08E7F4DE97}" srcOrd="0" destOrd="0" presId="urn:microsoft.com/office/officeart/2005/8/layout/hProcess10#2"/>
    <dgm:cxn modelId="{F2BE19FC-C389-43DE-AEB1-FD0D76BA90ED}" srcId="{730C6E3F-51A9-4890-919B-240BFE169DF3}" destId="{9AAD4BFE-8BC5-4F20-B0AC-B03A71384F62}" srcOrd="0" destOrd="0" parTransId="{A59C0B82-138D-48A0-8117-56EFCAEF365E}" sibTransId="{1F44D96F-F301-43AE-853F-B3D6150F1F11}"/>
    <dgm:cxn modelId="{E4C5CEB6-C1C5-4826-BA45-EA5E2A8BBB5D}" type="presOf" srcId="{2D93B9D9-E85C-4837-9E30-E83D717BFF89}" destId="{B4F77C05-BF9F-4415-91F0-2432F225DCCE}" srcOrd="0" destOrd="1" presId="urn:microsoft.com/office/officeart/2005/8/layout/hProcess10#2"/>
    <dgm:cxn modelId="{F5E35BEA-944A-4FEB-9064-C227D2CC61CA}" type="presOf" srcId="{C147A561-DF47-4209-BA99-415B23EE9311}" destId="{2B9EB888-F161-4B50-A4AE-999FA3340CE8}" srcOrd="0" destOrd="0" presId="urn:microsoft.com/office/officeart/2005/8/layout/hProcess10#2"/>
    <dgm:cxn modelId="{1E370C63-8029-4006-8A30-279B6411CE68}" type="presOf" srcId="{730C6E3F-51A9-4890-919B-240BFE169DF3}" destId="{600D9EA3-B70C-4481-B8FF-B44FAD2FEEAE}" srcOrd="0" destOrd="0" presId="urn:microsoft.com/office/officeart/2005/8/layout/hProcess10#2"/>
    <dgm:cxn modelId="{0B41EB55-787C-4A6B-AC79-446B66486C7C}" type="presOf" srcId="{9AAD4BFE-8BC5-4F20-B0AC-B03A71384F62}" destId="{600D9EA3-B70C-4481-B8FF-B44FAD2FEEAE}" srcOrd="0" destOrd="1" presId="urn:microsoft.com/office/officeart/2005/8/layout/hProcess10#2"/>
    <dgm:cxn modelId="{5C30F8F1-6DE2-43C9-A7EC-7FFDC5B0151B}" type="presOf" srcId="{AA553C28-B3A1-4608-99C5-B11499F4A0A6}" destId="{04131B81-3F13-43CF-A4C1-48277AAC6A21}" srcOrd="1" destOrd="0" presId="urn:microsoft.com/office/officeart/2005/8/layout/hProcess10#2"/>
    <dgm:cxn modelId="{D36517AD-34F6-4140-B3A3-5D56142ACDFE}" type="presOf" srcId="{A0DC4761-0B9D-4549-BB4B-02727A60CD36}" destId="{2B9EB888-F161-4B50-A4AE-999FA3340CE8}" srcOrd="0" destOrd="1" presId="urn:microsoft.com/office/officeart/2005/8/layout/hProcess10#2"/>
    <dgm:cxn modelId="{742D971C-EE9C-4875-8758-D0128664B18F}" type="presOf" srcId="{F11EC9EE-8690-40E0-93D9-B4C5ECB1855E}" destId="{F341A11D-651C-4487-930A-7704F9B4201D}" srcOrd="0" destOrd="0" presId="urn:microsoft.com/office/officeart/2005/8/layout/hProcess10#2"/>
    <dgm:cxn modelId="{E8CA23C6-0016-45E8-9E44-8FBA4772281C}" srcId="{C147A561-DF47-4209-BA99-415B23EE9311}" destId="{A0DC4761-0B9D-4549-BB4B-02727A60CD36}" srcOrd="0" destOrd="0" parTransId="{C1F65034-21DF-4FC2-A013-D30077238341}" sibTransId="{90EE79D5-8DE5-4FE7-B915-790E74EF9F3C}"/>
    <dgm:cxn modelId="{EDBB6561-B4BA-4A1A-B590-C70AB8AFD93D}" srcId="{F11EC9EE-8690-40E0-93D9-B4C5ECB1855E}" destId="{C147A561-DF47-4209-BA99-415B23EE9311}" srcOrd="0" destOrd="0" parTransId="{F77D48EC-8D97-400C-A8E4-BE791871ECA1}" sibTransId="{AA553C28-B3A1-4608-99C5-B11499F4A0A6}"/>
    <dgm:cxn modelId="{372E5228-B856-442A-911F-E5A36BE98E84}" type="presOf" srcId="{7117ADA0-AD4B-4E2E-9617-C1660AFC8F66}" destId="{B4F77C05-BF9F-4415-91F0-2432F225DCCE}" srcOrd="0" destOrd="0" presId="urn:microsoft.com/office/officeart/2005/8/layout/hProcess10#2"/>
    <dgm:cxn modelId="{5BA994C6-D588-4FD8-B128-9E209CEFD2ED}" srcId="{C147A561-DF47-4209-BA99-415B23EE9311}" destId="{2911676C-42DF-4175-8D0C-5BA3FC2833DE}" srcOrd="1" destOrd="0" parTransId="{FEED5799-A502-4116-A270-E4A56F4FD878}" sibTransId="{1A591DAE-5EFF-4173-AEB6-D67A6655A3B9}"/>
    <dgm:cxn modelId="{48093E65-D9FE-49BB-ADED-060D7ECF5D0C}" srcId="{F11EC9EE-8690-40E0-93D9-B4C5ECB1855E}" destId="{730C6E3F-51A9-4890-919B-240BFE169DF3}" srcOrd="2" destOrd="0" parTransId="{951607C9-3931-4215-BED1-C4C098E69144}" sibTransId="{B3240B0B-7562-4DDB-9760-7C0F340329D1}"/>
    <dgm:cxn modelId="{4A246CE6-A527-4289-954D-8B3A31A3D733}" srcId="{7117ADA0-AD4B-4E2E-9617-C1660AFC8F66}" destId="{2D93B9D9-E85C-4837-9E30-E83D717BFF89}" srcOrd="0" destOrd="0" parTransId="{26FF4739-7413-48AB-8193-15E5FCD98976}" sibTransId="{98CD4260-103E-437A-AC78-1AF58F872BDA}"/>
    <dgm:cxn modelId="{FEBF4A22-61CD-4B2C-9A4F-78E095004206}" type="presOf" srcId="{2911676C-42DF-4175-8D0C-5BA3FC2833DE}" destId="{2B9EB888-F161-4B50-A4AE-999FA3340CE8}" srcOrd="0" destOrd="2" presId="urn:microsoft.com/office/officeart/2005/8/layout/hProcess10#2"/>
    <dgm:cxn modelId="{FE9AF2A9-EF13-4267-9464-F52581EC6D4E}" srcId="{F11EC9EE-8690-40E0-93D9-B4C5ECB1855E}" destId="{7117ADA0-AD4B-4E2E-9617-C1660AFC8F66}" srcOrd="1" destOrd="0" parTransId="{4C0F1EFC-FD9B-48BA-A089-4FFF2173F707}" sibTransId="{98B7853B-BE0B-468B-AB28-127E5317DB0E}"/>
    <dgm:cxn modelId="{11C03F96-6C48-4DA7-8E4B-34033FBFFFA1}" type="presOf" srcId="{98B7853B-BE0B-468B-AB28-127E5317DB0E}" destId="{F59BDC05-61A7-48BC-9E74-EF5CE3FD4CEC}" srcOrd="1" destOrd="0" presId="urn:microsoft.com/office/officeart/2005/8/layout/hProcess10#2"/>
    <dgm:cxn modelId="{4F90D15F-68DC-442E-8C0D-CF6B53B7040E}" type="presParOf" srcId="{F341A11D-651C-4487-930A-7704F9B4201D}" destId="{558B9637-D309-4D77-BDC6-60AE5E636B73}" srcOrd="0" destOrd="0" presId="urn:microsoft.com/office/officeart/2005/8/layout/hProcess10#2"/>
    <dgm:cxn modelId="{0488EDBA-EF4F-4447-A943-3159002AF505}" type="presParOf" srcId="{558B9637-D309-4D77-BDC6-60AE5E636B73}" destId="{DA9576D3-BB2F-4D5E-BCCF-014765E43977}" srcOrd="0" destOrd="0" presId="urn:microsoft.com/office/officeart/2005/8/layout/hProcess10#2"/>
    <dgm:cxn modelId="{9CBBF8C8-5C93-49C2-90FB-F5B002DD3E8D}" type="presParOf" srcId="{558B9637-D309-4D77-BDC6-60AE5E636B73}" destId="{2B9EB888-F161-4B50-A4AE-999FA3340CE8}" srcOrd="1" destOrd="0" presId="urn:microsoft.com/office/officeart/2005/8/layout/hProcess10#2"/>
    <dgm:cxn modelId="{7532E111-3B89-4DDC-834E-C52CFDF613D0}" type="presParOf" srcId="{F341A11D-651C-4487-930A-7704F9B4201D}" destId="{E4749991-F87F-4F7C-A9C8-99BD385D07CA}" srcOrd="1" destOrd="0" presId="urn:microsoft.com/office/officeart/2005/8/layout/hProcess10#2"/>
    <dgm:cxn modelId="{4D37BC7B-0990-409E-BE54-31AE41D5D29A}" type="presParOf" srcId="{E4749991-F87F-4F7C-A9C8-99BD385D07CA}" destId="{04131B81-3F13-43CF-A4C1-48277AAC6A21}" srcOrd="0" destOrd="0" presId="urn:microsoft.com/office/officeart/2005/8/layout/hProcess10#2"/>
    <dgm:cxn modelId="{6B1B0F0B-9E97-4802-A9F1-B61C2A982889}" type="presParOf" srcId="{F341A11D-651C-4487-930A-7704F9B4201D}" destId="{A57536B3-3CB1-454B-AD99-8E1489A349E8}" srcOrd="2" destOrd="0" presId="urn:microsoft.com/office/officeart/2005/8/layout/hProcess10#2"/>
    <dgm:cxn modelId="{BF8A48B7-73AF-496E-A9D9-87129EE5D97E}" type="presParOf" srcId="{A57536B3-3CB1-454B-AD99-8E1489A349E8}" destId="{B9828722-1770-4038-B471-FB56E81D04F4}" srcOrd="0" destOrd="0" presId="urn:microsoft.com/office/officeart/2005/8/layout/hProcess10#2"/>
    <dgm:cxn modelId="{DAA78318-C9BF-43F0-ABE8-EA9340EBCCB3}" type="presParOf" srcId="{A57536B3-3CB1-454B-AD99-8E1489A349E8}" destId="{B4F77C05-BF9F-4415-91F0-2432F225DCCE}" srcOrd="1" destOrd="0" presId="urn:microsoft.com/office/officeart/2005/8/layout/hProcess10#2"/>
    <dgm:cxn modelId="{191A3657-5EDA-4678-B231-61C6BA8554A5}" type="presParOf" srcId="{F341A11D-651C-4487-930A-7704F9B4201D}" destId="{517BD227-6F0B-4234-917D-6E08E7F4DE97}" srcOrd="3" destOrd="0" presId="urn:microsoft.com/office/officeart/2005/8/layout/hProcess10#2"/>
    <dgm:cxn modelId="{1857D297-A89A-487C-92B0-ABBA257CF22F}" type="presParOf" srcId="{517BD227-6F0B-4234-917D-6E08E7F4DE97}" destId="{F59BDC05-61A7-48BC-9E74-EF5CE3FD4CEC}" srcOrd="0" destOrd="0" presId="urn:microsoft.com/office/officeart/2005/8/layout/hProcess10#2"/>
    <dgm:cxn modelId="{13CE3CA8-6576-49AB-A835-3EB4C0427BED}" type="presParOf" srcId="{F341A11D-651C-4487-930A-7704F9B4201D}" destId="{E956715B-50E7-41B8-80B8-9D512BA19A93}" srcOrd="4" destOrd="0" presId="urn:microsoft.com/office/officeart/2005/8/layout/hProcess10#2"/>
    <dgm:cxn modelId="{6A288B52-676A-4DE4-871A-99A3B96CBA16}" type="presParOf" srcId="{E956715B-50E7-41B8-80B8-9D512BA19A93}" destId="{A9BE4914-F3F6-4666-8DE9-F8DD7BD45884}" srcOrd="0" destOrd="0" presId="urn:microsoft.com/office/officeart/2005/8/layout/hProcess10#2"/>
    <dgm:cxn modelId="{87709312-E8BE-4585-8B5F-A81B672D3AB6}" type="presParOf" srcId="{E956715B-50E7-41B8-80B8-9D512BA19A93}" destId="{600D9EA3-B70C-4481-B8FF-B44FAD2FEEAE}" srcOrd="1" destOrd="0" presId="urn:microsoft.com/office/officeart/2005/8/layout/hProcess10#2"/>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A830A85-4DAF-4E19-954F-C111A5C6B9EC}" type="doc">
      <dgm:prSet loTypeId="urn:microsoft.com/office/officeart/2005/8/layout/chevron2" loCatId="process" qsTypeId="urn:microsoft.com/office/officeart/2005/8/quickstyle/simple1" qsCatId="simple" csTypeId="urn:microsoft.com/office/officeart/2005/8/colors/accent0_3" csCatId="mainScheme" phldr="1"/>
      <dgm:spPr/>
      <dgm:t>
        <a:bodyPr/>
        <a:lstStyle/>
        <a:p>
          <a:endParaRPr lang="en-US"/>
        </a:p>
      </dgm:t>
    </dgm:pt>
    <dgm:pt modelId="{E9C77572-14CA-43A9-907E-C4961725FDBF}">
      <dgm:prSet phldrT="[Text]"/>
      <dgm:spPr/>
      <dgm:t>
        <a:bodyPr/>
        <a:lstStyle/>
        <a:p>
          <a:endParaRPr lang="en-US" dirty="0"/>
        </a:p>
      </dgm:t>
    </dgm:pt>
    <dgm:pt modelId="{7ECC09B2-3CB3-4C49-AE88-75E64D5E672C}" type="parTrans" cxnId="{D52FFC26-717B-46E2-B303-4FB1A215C7CA}">
      <dgm:prSet/>
      <dgm:spPr/>
      <dgm:t>
        <a:bodyPr/>
        <a:lstStyle/>
        <a:p>
          <a:endParaRPr lang="en-US"/>
        </a:p>
      </dgm:t>
    </dgm:pt>
    <dgm:pt modelId="{54120CC7-2C06-4CF9-BF24-7DA804742A3E}" type="sibTrans" cxnId="{D52FFC26-717B-46E2-B303-4FB1A215C7CA}">
      <dgm:prSet/>
      <dgm:spPr/>
      <dgm:t>
        <a:bodyPr/>
        <a:lstStyle/>
        <a:p>
          <a:endParaRPr lang="en-US"/>
        </a:p>
      </dgm:t>
    </dgm:pt>
    <dgm:pt modelId="{23D96CBF-1B2B-4419-BF2A-3860A6A65085}">
      <dgm:prSet phldrT="[Text]"/>
      <dgm:spPr/>
      <dgm:t>
        <a:bodyPr/>
        <a:lstStyle/>
        <a:p>
          <a:r>
            <a:rPr lang="en-US" b="1" dirty="0" smtClean="0"/>
            <a:t>WTM 4.0</a:t>
          </a:r>
          <a:endParaRPr lang="en-US" dirty="0"/>
        </a:p>
      </dgm:t>
    </dgm:pt>
    <dgm:pt modelId="{8B4CD65D-2266-4FA8-B17F-0F5842B39B88}" type="parTrans" cxnId="{31AD70BC-331E-4B5E-9A6B-699201A37BC1}">
      <dgm:prSet/>
      <dgm:spPr/>
      <dgm:t>
        <a:bodyPr/>
        <a:lstStyle/>
        <a:p>
          <a:endParaRPr lang="en-US"/>
        </a:p>
      </dgm:t>
    </dgm:pt>
    <dgm:pt modelId="{FB2968BC-9ED9-47E8-A65B-40825327A875}" type="sibTrans" cxnId="{31AD70BC-331E-4B5E-9A6B-699201A37BC1}">
      <dgm:prSet/>
      <dgm:spPr/>
      <dgm:t>
        <a:bodyPr/>
        <a:lstStyle/>
        <a:p>
          <a:endParaRPr lang="en-US"/>
        </a:p>
      </dgm:t>
    </dgm:pt>
    <dgm:pt modelId="{F5AEA787-4473-4D55-AEA4-1D87B17A79E3}">
      <dgm:prSet phldrT="[Text]" custT="1"/>
      <dgm:spPr/>
      <dgm:t>
        <a:bodyPr/>
        <a:lstStyle/>
        <a:p>
          <a:r>
            <a:rPr lang="en-US" sz="2400" b="1" dirty="0" smtClean="0"/>
            <a:t>Habitat Restoration</a:t>
          </a:r>
          <a:endParaRPr lang="en-US" sz="2400" dirty="0"/>
        </a:p>
      </dgm:t>
    </dgm:pt>
    <dgm:pt modelId="{7343A631-4E12-48B8-B54E-A5FC79A960F2}" type="parTrans" cxnId="{FB95F4A4-BC40-4FA3-9EFB-98D92DC67C50}">
      <dgm:prSet/>
      <dgm:spPr/>
      <dgm:t>
        <a:bodyPr/>
        <a:lstStyle/>
        <a:p>
          <a:endParaRPr lang="en-US"/>
        </a:p>
      </dgm:t>
    </dgm:pt>
    <dgm:pt modelId="{EB036F65-8455-42C8-8F78-FE8AE3257EEF}" type="sibTrans" cxnId="{FB95F4A4-BC40-4FA3-9EFB-98D92DC67C50}">
      <dgm:prSet/>
      <dgm:spPr/>
      <dgm:t>
        <a:bodyPr/>
        <a:lstStyle/>
        <a:p>
          <a:endParaRPr lang="en-US"/>
        </a:p>
      </dgm:t>
    </dgm:pt>
    <dgm:pt modelId="{BA8F49A3-DF29-48EC-BD43-7B643E8038EF}">
      <dgm:prSet phldrT="[Text]"/>
      <dgm:spPr/>
      <dgm:t>
        <a:bodyPr/>
        <a:lstStyle/>
        <a:p>
          <a:endParaRPr lang="en-US" dirty="0"/>
        </a:p>
      </dgm:t>
    </dgm:pt>
    <dgm:pt modelId="{2AB3E876-66D0-495A-B89F-0C6261CB1BC7}" type="parTrans" cxnId="{53F0DE18-C8A1-483A-A5F1-10985C4B206A}">
      <dgm:prSet/>
      <dgm:spPr/>
      <dgm:t>
        <a:bodyPr/>
        <a:lstStyle/>
        <a:p>
          <a:endParaRPr lang="en-US"/>
        </a:p>
      </dgm:t>
    </dgm:pt>
    <dgm:pt modelId="{19E390A5-EC97-49C6-97C0-0FF08CC97D70}" type="sibTrans" cxnId="{53F0DE18-C8A1-483A-A5F1-10985C4B206A}">
      <dgm:prSet/>
      <dgm:spPr/>
      <dgm:t>
        <a:bodyPr/>
        <a:lstStyle/>
        <a:p>
          <a:endParaRPr lang="en-US"/>
        </a:p>
      </dgm:t>
    </dgm:pt>
    <dgm:pt modelId="{E7B9978A-ECA3-472C-875F-E1302A9941AB}">
      <dgm:prSet phldrT="[Text]" custT="1"/>
      <dgm:spPr/>
      <dgm:t>
        <a:bodyPr/>
        <a:lstStyle/>
        <a:p>
          <a:r>
            <a:rPr lang="en-US" sz="2400" b="1" dirty="0" smtClean="0"/>
            <a:t>MS4 Programmatic Practices</a:t>
          </a:r>
          <a:endParaRPr lang="en-US" sz="2400" dirty="0"/>
        </a:p>
      </dgm:t>
    </dgm:pt>
    <dgm:pt modelId="{79962AD9-0626-406E-9C8D-0DC595FD058B}" type="sibTrans" cxnId="{CF7F882B-8422-494B-AEEE-72D8FEFF48A4}">
      <dgm:prSet/>
      <dgm:spPr/>
      <dgm:t>
        <a:bodyPr/>
        <a:lstStyle/>
        <a:p>
          <a:endParaRPr lang="en-US"/>
        </a:p>
      </dgm:t>
    </dgm:pt>
    <dgm:pt modelId="{91EACE87-D4EF-4916-BEBF-1ED5FC5D4805}" type="parTrans" cxnId="{CF7F882B-8422-494B-AEEE-72D8FEFF48A4}">
      <dgm:prSet/>
      <dgm:spPr/>
      <dgm:t>
        <a:bodyPr/>
        <a:lstStyle/>
        <a:p>
          <a:endParaRPr lang="en-US"/>
        </a:p>
      </dgm:t>
    </dgm:pt>
    <dgm:pt modelId="{81943A5F-AB85-45E8-A9A0-26AC93771389}">
      <dgm:prSet phldrT="[Text]"/>
      <dgm:spPr/>
      <dgm:t>
        <a:bodyPr/>
        <a:lstStyle/>
        <a:p>
          <a:r>
            <a:rPr lang="en-US" b="1" dirty="0" smtClean="0"/>
            <a:t>WTM 5.0</a:t>
          </a:r>
          <a:endParaRPr lang="en-US" dirty="0"/>
        </a:p>
      </dgm:t>
    </dgm:pt>
    <dgm:pt modelId="{386B7C15-7EFF-4D5C-81DF-759BDD76104A}" type="sibTrans" cxnId="{8CFDA91E-94AA-44CA-AC39-B7320DBAD91C}">
      <dgm:prSet/>
      <dgm:spPr/>
      <dgm:t>
        <a:bodyPr/>
        <a:lstStyle/>
        <a:p>
          <a:endParaRPr lang="en-US"/>
        </a:p>
      </dgm:t>
    </dgm:pt>
    <dgm:pt modelId="{3EE2BFF6-E693-49E1-9554-427BEE59AEBD}" type="parTrans" cxnId="{8CFDA91E-94AA-44CA-AC39-B7320DBAD91C}">
      <dgm:prSet/>
      <dgm:spPr/>
      <dgm:t>
        <a:bodyPr/>
        <a:lstStyle/>
        <a:p>
          <a:endParaRPr lang="en-US"/>
        </a:p>
      </dgm:t>
    </dgm:pt>
    <dgm:pt modelId="{A431C8F8-FF53-45D8-876D-59027D90855F}" type="pres">
      <dgm:prSet presAssocID="{BA830A85-4DAF-4E19-954F-C111A5C6B9EC}" presName="linearFlow" presStyleCnt="0">
        <dgm:presLayoutVars>
          <dgm:dir/>
          <dgm:animLvl val="lvl"/>
          <dgm:resizeHandles val="exact"/>
        </dgm:presLayoutVars>
      </dgm:prSet>
      <dgm:spPr/>
      <dgm:t>
        <a:bodyPr/>
        <a:lstStyle/>
        <a:p>
          <a:endParaRPr lang="en-US"/>
        </a:p>
      </dgm:t>
    </dgm:pt>
    <dgm:pt modelId="{B80C80D2-E8FB-42CC-85DD-B60AD969298A}" type="pres">
      <dgm:prSet presAssocID="{E9C77572-14CA-43A9-907E-C4961725FDBF}" presName="composite" presStyleCnt="0"/>
      <dgm:spPr/>
      <dgm:t>
        <a:bodyPr/>
        <a:lstStyle/>
        <a:p>
          <a:endParaRPr lang="en-US"/>
        </a:p>
      </dgm:t>
    </dgm:pt>
    <dgm:pt modelId="{0887D9A6-4B8C-47A0-863C-0CB4C1593419}" type="pres">
      <dgm:prSet presAssocID="{E9C77572-14CA-43A9-907E-C4961725FDBF}" presName="parentText" presStyleLbl="alignNode1" presStyleIdx="0" presStyleCnt="3">
        <dgm:presLayoutVars>
          <dgm:chMax val="1"/>
          <dgm:bulletEnabled val="1"/>
        </dgm:presLayoutVars>
      </dgm:prSet>
      <dgm:spPr/>
      <dgm:t>
        <a:bodyPr/>
        <a:lstStyle/>
        <a:p>
          <a:endParaRPr lang="en-US"/>
        </a:p>
      </dgm:t>
    </dgm:pt>
    <dgm:pt modelId="{B4A83927-3F19-426B-9D53-BC82D07DC6B3}" type="pres">
      <dgm:prSet presAssocID="{E9C77572-14CA-43A9-907E-C4961725FDBF}" presName="descendantText" presStyleLbl="alignAcc1" presStyleIdx="0" presStyleCnt="3">
        <dgm:presLayoutVars>
          <dgm:bulletEnabled val="1"/>
        </dgm:presLayoutVars>
      </dgm:prSet>
      <dgm:spPr/>
      <dgm:t>
        <a:bodyPr/>
        <a:lstStyle/>
        <a:p>
          <a:endParaRPr lang="en-US"/>
        </a:p>
      </dgm:t>
    </dgm:pt>
    <dgm:pt modelId="{1CA8DAB0-C13B-4625-989E-7CA2313CDFAE}" type="pres">
      <dgm:prSet presAssocID="{54120CC7-2C06-4CF9-BF24-7DA804742A3E}" presName="sp" presStyleCnt="0"/>
      <dgm:spPr/>
      <dgm:t>
        <a:bodyPr/>
        <a:lstStyle/>
        <a:p>
          <a:endParaRPr lang="en-US"/>
        </a:p>
      </dgm:t>
    </dgm:pt>
    <dgm:pt modelId="{3B979312-7F67-4496-8423-F1180E6DAB33}" type="pres">
      <dgm:prSet presAssocID="{23D96CBF-1B2B-4419-BF2A-3860A6A65085}" presName="composite" presStyleCnt="0"/>
      <dgm:spPr/>
      <dgm:t>
        <a:bodyPr/>
        <a:lstStyle/>
        <a:p>
          <a:endParaRPr lang="en-US"/>
        </a:p>
      </dgm:t>
    </dgm:pt>
    <dgm:pt modelId="{42A8DB02-4ACD-4CD3-A533-FE62CA407A23}" type="pres">
      <dgm:prSet presAssocID="{23D96CBF-1B2B-4419-BF2A-3860A6A65085}" presName="parentText" presStyleLbl="alignNode1" presStyleIdx="1" presStyleCnt="3">
        <dgm:presLayoutVars>
          <dgm:chMax val="1"/>
          <dgm:bulletEnabled val="1"/>
        </dgm:presLayoutVars>
      </dgm:prSet>
      <dgm:spPr/>
      <dgm:t>
        <a:bodyPr/>
        <a:lstStyle/>
        <a:p>
          <a:endParaRPr lang="en-US"/>
        </a:p>
      </dgm:t>
    </dgm:pt>
    <dgm:pt modelId="{999F3166-1827-4DFC-A382-C1B1A88B60A4}" type="pres">
      <dgm:prSet presAssocID="{23D96CBF-1B2B-4419-BF2A-3860A6A65085}" presName="descendantText" presStyleLbl="alignAcc1" presStyleIdx="1" presStyleCnt="3">
        <dgm:presLayoutVars>
          <dgm:bulletEnabled val="1"/>
        </dgm:presLayoutVars>
      </dgm:prSet>
      <dgm:spPr/>
      <dgm:t>
        <a:bodyPr/>
        <a:lstStyle/>
        <a:p>
          <a:endParaRPr lang="en-US"/>
        </a:p>
      </dgm:t>
    </dgm:pt>
    <dgm:pt modelId="{74C3A3F9-1797-4594-ACC4-E44900AC381D}" type="pres">
      <dgm:prSet presAssocID="{FB2968BC-9ED9-47E8-A65B-40825327A875}" presName="sp" presStyleCnt="0"/>
      <dgm:spPr/>
      <dgm:t>
        <a:bodyPr/>
        <a:lstStyle/>
        <a:p>
          <a:endParaRPr lang="en-US"/>
        </a:p>
      </dgm:t>
    </dgm:pt>
    <dgm:pt modelId="{595784B7-AE54-42E9-A5D8-0920FC3397D4}" type="pres">
      <dgm:prSet presAssocID="{81943A5F-AB85-45E8-A9A0-26AC93771389}" presName="composite" presStyleCnt="0"/>
      <dgm:spPr/>
      <dgm:t>
        <a:bodyPr/>
        <a:lstStyle/>
        <a:p>
          <a:endParaRPr lang="en-US"/>
        </a:p>
      </dgm:t>
    </dgm:pt>
    <dgm:pt modelId="{A146671B-B567-4656-A07A-47960EF14E26}" type="pres">
      <dgm:prSet presAssocID="{81943A5F-AB85-45E8-A9A0-26AC93771389}" presName="parentText" presStyleLbl="alignNode1" presStyleIdx="2" presStyleCnt="3">
        <dgm:presLayoutVars>
          <dgm:chMax val="1"/>
          <dgm:bulletEnabled val="1"/>
        </dgm:presLayoutVars>
      </dgm:prSet>
      <dgm:spPr/>
      <dgm:t>
        <a:bodyPr/>
        <a:lstStyle/>
        <a:p>
          <a:endParaRPr lang="en-US"/>
        </a:p>
      </dgm:t>
    </dgm:pt>
    <dgm:pt modelId="{29DD6651-0B5B-477F-BA15-7C03F53D9772}" type="pres">
      <dgm:prSet presAssocID="{81943A5F-AB85-45E8-A9A0-26AC93771389}" presName="descendantText" presStyleLbl="alignAcc1" presStyleIdx="2" presStyleCnt="3">
        <dgm:presLayoutVars>
          <dgm:bulletEnabled val="1"/>
        </dgm:presLayoutVars>
      </dgm:prSet>
      <dgm:spPr/>
      <dgm:t>
        <a:bodyPr/>
        <a:lstStyle/>
        <a:p>
          <a:endParaRPr lang="en-US"/>
        </a:p>
      </dgm:t>
    </dgm:pt>
  </dgm:ptLst>
  <dgm:cxnLst>
    <dgm:cxn modelId="{31AD70BC-331E-4B5E-9A6B-699201A37BC1}" srcId="{BA830A85-4DAF-4E19-954F-C111A5C6B9EC}" destId="{23D96CBF-1B2B-4419-BF2A-3860A6A65085}" srcOrd="1" destOrd="0" parTransId="{8B4CD65D-2266-4FA8-B17F-0F5842B39B88}" sibTransId="{FB2968BC-9ED9-47E8-A65B-40825327A875}"/>
    <dgm:cxn modelId="{CF7F882B-8422-494B-AEEE-72D8FEFF48A4}" srcId="{81943A5F-AB85-45E8-A9A0-26AC93771389}" destId="{E7B9978A-ECA3-472C-875F-E1302A9941AB}" srcOrd="0" destOrd="0" parTransId="{91EACE87-D4EF-4916-BEBF-1ED5FC5D4805}" sibTransId="{79962AD9-0626-406E-9C8D-0DC595FD058B}"/>
    <dgm:cxn modelId="{53F0DE18-C8A1-483A-A5F1-10985C4B206A}" srcId="{E9C77572-14CA-43A9-907E-C4961725FDBF}" destId="{BA8F49A3-DF29-48EC-BD43-7B643E8038EF}" srcOrd="0" destOrd="0" parTransId="{2AB3E876-66D0-495A-B89F-0C6261CB1BC7}" sibTransId="{19E390A5-EC97-49C6-97C0-0FF08CC97D70}"/>
    <dgm:cxn modelId="{7D209AFE-81D8-487A-80BB-F7CAB904C7CC}" type="presOf" srcId="{E7B9978A-ECA3-472C-875F-E1302A9941AB}" destId="{29DD6651-0B5B-477F-BA15-7C03F53D9772}" srcOrd="0" destOrd="0" presId="urn:microsoft.com/office/officeart/2005/8/layout/chevron2"/>
    <dgm:cxn modelId="{F3F9E303-8CF9-4F1C-A6F4-447E95EC47B0}" type="presOf" srcId="{23D96CBF-1B2B-4419-BF2A-3860A6A65085}" destId="{42A8DB02-4ACD-4CD3-A533-FE62CA407A23}" srcOrd="0" destOrd="0" presId="urn:microsoft.com/office/officeart/2005/8/layout/chevron2"/>
    <dgm:cxn modelId="{B71C7032-87E9-42B0-8BE7-220C6955071B}" type="presOf" srcId="{E9C77572-14CA-43A9-907E-C4961725FDBF}" destId="{0887D9A6-4B8C-47A0-863C-0CB4C1593419}" srcOrd="0" destOrd="0" presId="urn:microsoft.com/office/officeart/2005/8/layout/chevron2"/>
    <dgm:cxn modelId="{8CFDA91E-94AA-44CA-AC39-B7320DBAD91C}" srcId="{BA830A85-4DAF-4E19-954F-C111A5C6B9EC}" destId="{81943A5F-AB85-45E8-A9A0-26AC93771389}" srcOrd="2" destOrd="0" parTransId="{3EE2BFF6-E693-49E1-9554-427BEE59AEBD}" sibTransId="{386B7C15-7EFF-4D5C-81DF-759BDD76104A}"/>
    <dgm:cxn modelId="{DA602ACA-C658-4A84-88DF-A05693C65F84}" type="presOf" srcId="{F5AEA787-4473-4D55-AEA4-1D87B17A79E3}" destId="{999F3166-1827-4DFC-A382-C1B1A88B60A4}" srcOrd="0" destOrd="0" presId="urn:microsoft.com/office/officeart/2005/8/layout/chevron2"/>
    <dgm:cxn modelId="{CF5A8E8D-E7D6-462E-8D46-9E05AEED01CA}" type="presOf" srcId="{BA830A85-4DAF-4E19-954F-C111A5C6B9EC}" destId="{A431C8F8-FF53-45D8-876D-59027D90855F}" srcOrd="0" destOrd="0" presId="urn:microsoft.com/office/officeart/2005/8/layout/chevron2"/>
    <dgm:cxn modelId="{80F4BD68-EE01-4036-A024-C9358A0A4B9C}" type="presOf" srcId="{BA8F49A3-DF29-48EC-BD43-7B643E8038EF}" destId="{B4A83927-3F19-426B-9D53-BC82D07DC6B3}" srcOrd="0" destOrd="0" presId="urn:microsoft.com/office/officeart/2005/8/layout/chevron2"/>
    <dgm:cxn modelId="{FB95F4A4-BC40-4FA3-9EFB-98D92DC67C50}" srcId="{23D96CBF-1B2B-4419-BF2A-3860A6A65085}" destId="{F5AEA787-4473-4D55-AEA4-1D87B17A79E3}" srcOrd="0" destOrd="0" parTransId="{7343A631-4E12-48B8-B54E-A5FC79A960F2}" sibTransId="{EB036F65-8455-42C8-8F78-FE8AE3257EEF}"/>
    <dgm:cxn modelId="{23E969A1-8D95-4823-AE8C-3C5159A863D8}" type="presOf" srcId="{81943A5F-AB85-45E8-A9A0-26AC93771389}" destId="{A146671B-B567-4656-A07A-47960EF14E26}" srcOrd="0" destOrd="0" presId="urn:microsoft.com/office/officeart/2005/8/layout/chevron2"/>
    <dgm:cxn modelId="{D52FFC26-717B-46E2-B303-4FB1A215C7CA}" srcId="{BA830A85-4DAF-4E19-954F-C111A5C6B9EC}" destId="{E9C77572-14CA-43A9-907E-C4961725FDBF}" srcOrd="0" destOrd="0" parTransId="{7ECC09B2-3CB3-4C49-AE88-75E64D5E672C}" sibTransId="{54120CC7-2C06-4CF9-BF24-7DA804742A3E}"/>
    <dgm:cxn modelId="{96E0D3BD-61FD-4A9B-B6BC-A1F912EFF085}" type="presParOf" srcId="{A431C8F8-FF53-45D8-876D-59027D90855F}" destId="{B80C80D2-E8FB-42CC-85DD-B60AD969298A}" srcOrd="0" destOrd="0" presId="urn:microsoft.com/office/officeart/2005/8/layout/chevron2"/>
    <dgm:cxn modelId="{A35F77B0-9853-4FCC-8398-8726FFDAF0C4}" type="presParOf" srcId="{B80C80D2-E8FB-42CC-85DD-B60AD969298A}" destId="{0887D9A6-4B8C-47A0-863C-0CB4C1593419}" srcOrd="0" destOrd="0" presId="urn:microsoft.com/office/officeart/2005/8/layout/chevron2"/>
    <dgm:cxn modelId="{2ECCC967-2DA1-43C7-8FC1-245A0E89BAE2}" type="presParOf" srcId="{B80C80D2-E8FB-42CC-85DD-B60AD969298A}" destId="{B4A83927-3F19-426B-9D53-BC82D07DC6B3}" srcOrd="1" destOrd="0" presId="urn:microsoft.com/office/officeart/2005/8/layout/chevron2"/>
    <dgm:cxn modelId="{6146EF12-D482-4731-93C9-BA3C3F75FBD5}" type="presParOf" srcId="{A431C8F8-FF53-45D8-876D-59027D90855F}" destId="{1CA8DAB0-C13B-4625-989E-7CA2313CDFAE}" srcOrd="1" destOrd="0" presId="urn:microsoft.com/office/officeart/2005/8/layout/chevron2"/>
    <dgm:cxn modelId="{59DC1BC7-B5E7-49E1-BEC0-9A51E0FB2067}" type="presParOf" srcId="{A431C8F8-FF53-45D8-876D-59027D90855F}" destId="{3B979312-7F67-4496-8423-F1180E6DAB33}" srcOrd="2" destOrd="0" presId="urn:microsoft.com/office/officeart/2005/8/layout/chevron2"/>
    <dgm:cxn modelId="{B080EA3B-B3FD-4FE0-83BA-E88232B04EC2}" type="presParOf" srcId="{3B979312-7F67-4496-8423-F1180E6DAB33}" destId="{42A8DB02-4ACD-4CD3-A533-FE62CA407A23}" srcOrd="0" destOrd="0" presId="urn:microsoft.com/office/officeart/2005/8/layout/chevron2"/>
    <dgm:cxn modelId="{1A72B9D9-6F3D-4714-B4C2-912596B1F59B}" type="presParOf" srcId="{3B979312-7F67-4496-8423-F1180E6DAB33}" destId="{999F3166-1827-4DFC-A382-C1B1A88B60A4}" srcOrd="1" destOrd="0" presId="urn:microsoft.com/office/officeart/2005/8/layout/chevron2"/>
    <dgm:cxn modelId="{5A5F1CAD-5F8D-437F-91BA-FADF69B9A773}" type="presParOf" srcId="{A431C8F8-FF53-45D8-876D-59027D90855F}" destId="{74C3A3F9-1797-4594-ACC4-E44900AC381D}" srcOrd="3" destOrd="0" presId="urn:microsoft.com/office/officeart/2005/8/layout/chevron2"/>
    <dgm:cxn modelId="{6BCD122F-47D8-489F-854F-5E657F894E64}" type="presParOf" srcId="{A431C8F8-FF53-45D8-876D-59027D90855F}" destId="{595784B7-AE54-42E9-A5D8-0920FC3397D4}" srcOrd="4" destOrd="0" presId="urn:microsoft.com/office/officeart/2005/8/layout/chevron2"/>
    <dgm:cxn modelId="{2729C6EF-485F-4BD4-B548-7D896977E43A}" type="presParOf" srcId="{595784B7-AE54-42E9-A5D8-0920FC3397D4}" destId="{A146671B-B567-4656-A07A-47960EF14E26}" srcOrd="0" destOrd="0" presId="urn:microsoft.com/office/officeart/2005/8/layout/chevron2"/>
    <dgm:cxn modelId="{20F0B715-C313-495F-82E8-4BFA0C330E20}" type="presParOf" srcId="{595784B7-AE54-42E9-A5D8-0920FC3397D4}" destId="{29DD6651-0B5B-477F-BA15-7C03F53D9772}" srcOrd="1" destOrd="0" presId="urn:microsoft.com/office/officeart/2005/8/layout/chevron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A830A85-4DAF-4E19-954F-C111A5C6B9EC}" type="doc">
      <dgm:prSet loTypeId="urn:microsoft.com/office/officeart/2005/8/layout/chevron2" loCatId="process" qsTypeId="urn:microsoft.com/office/officeart/2005/8/quickstyle/simple1" qsCatId="simple" csTypeId="urn:microsoft.com/office/officeart/2005/8/colors/accent0_3" csCatId="mainScheme" phldr="1"/>
      <dgm:spPr/>
      <dgm:t>
        <a:bodyPr/>
        <a:lstStyle/>
        <a:p>
          <a:endParaRPr lang="en-US"/>
        </a:p>
      </dgm:t>
    </dgm:pt>
    <dgm:pt modelId="{E9C77572-14CA-43A9-907E-C4961725FDBF}">
      <dgm:prSet phldrT="[Text]"/>
      <dgm:spPr/>
      <dgm:t>
        <a:bodyPr/>
        <a:lstStyle/>
        <a:p>
          <a:r>
            <a:rPr lang="en-US" b="1" dirty="0" smtClean="0"/>
            <a:t>WTM 1.0</a:t>
          </a:r>
          <a:endParaRPr lang="en-US" dirty="0"/>
        </a:p>
      </dgm:t>
    </dgm:pt>
    <dgm:pt modelId="{7ECC09B2-3CB3-4C49-AE88-75E64D5E672C}" type="parTrans" cxnId="{D52FFC26-717B-46E2-B303-4FB1A215C7CA}">
      <dgm:prSet/>
      <dgm:spPr/>
      <dgm:t>
        <a:bodyPr/>
        <a:lstStyle/>
        <a:p>
          <a:endParaRPr lang="en-US"/>
        </a:p>
      </dgm:t>
    </dgm:pt>
    <dgm:pt modelId="{54120CC7-2C06-4CF9-BF24-7DA804742A3E}" type="sibTrans" cxnId="{D52FFC26-717B-46E2-B303-4FB1A215C7CA}">
      <dgm:prSet/>
      <dgm:spPr/>
      <dgm:t>
        <a:bodyPr/>
        <a:lstStyle/>
        <a:p>
          <a:endParaRPr lang="en-US"/>
        </a:p>
      </dgm:t>
    </dgm:pt>
    <dgm:pt modelId="{23D96CBF-1B2B-4419-BF2A-3860A6A65085}">
      <dgm:prSet phldrT="[Text]"/>
      <dgm:spPr/>
      <dgm:t>
        <a:bodyPr/>
        <a:lstStyle/>
        <a:p>
          <a:r>
            <a:rPr lang="en-US" b="1" dirty="0" smtClean="0"/>
            <a:t>WTM 2.0</a:t>
          </a:r>
          <a:endParaRPr lang="en-US" dirty="0"/>
        </a:p>
      </dgm:t>
    </dgm:pt>
    <dgm:pt modelId="{8B4CD65D-2266-4FA8-B17F-0F5842B39B88}" type="parTrans" cxnId="{31AD70BC-331E-4B5E-9A6B-699201A37BC1}">
      <dgm:prSet/>
      <dgm:spPr/>
      <dgm:t>
        <a:bodyPr/>
        <a:lstStyle/>
        <a:p>
          <a:endParaRPr lang="en-US"/>
        </a:p>
      </dgm:t>
    </dgm:pt>
    <dgm:pt modelId="{FB2968BC-9ED9-47E8-A65B-40825327A875}" type="sibTrans" cxnId="{31AD70BC-331E-4B5E-9A6B-699201A37BC1}">
      <dgm:prSet/>
      <dgm:spPr/>
      <dgm:t>
        <a:bodyPr/>
        <a:lstStyle/>
        <a:p>
          <a:endParaRPr lang="en-US"/>
        </a:p>
      </dgm:t>
    </dgm:pt>
    <dgm:pt modelId="{81943A5F-AB85-45E8-A9A0-26AC93771389}">
      <dgm:prSet phldrT="[Text]"/>
      <dgm:spPr/>
      <dgm:t>
        <a:bodyPr/>
        <a:lstStyle/>
        <a:p>
          <a:r>
            <a:rPr lang="en-US" b="1" dirty="0" smtClean="0"/>
            <a:t>WTM 3.0</a:t>
          </a:r>
          <a:endParaRPr lang="en-US" dirty="0"/>
        </a:p>
      </dgm:t>
    </dgm:pt>
    <dgm:pt modelId="{3EE2BFF6-E693-49E1-9554-427BEE59AEBD}" type="parTrans" cxnId="{8CFDA91E-94AA-44CA-AC39-B7320DBAD91C}">
      <dgm:prSet/>
      <dgm:spPr/>
      <dgm:t>
        <a:bodyPr/>
        <a:lstStyle/>
        <a:p>
          <a:endParaRPr lang="en-US"/>
        </a:p>
      </dgm:t>
    </dgm:pt>
    <dgm:pt modelId="{386B7C15-7EFF-4D5C-81DF-759BDD76104A}" type="sibTrans" cxnId="{8CFDA91E-94AA-44CA-AC39-B7320DBAD91C}">
      <dgm:prSet/>
      <dgm:spPr/>
      <dgm:t>
        <a:bodyPr/>
        <a:lstStyle/>
        <a:p>
          <a:endParaRPr lang="en-US"/>
        </a:p>
      </dgm:t>
    </dgm:pt>
    <dgm:pt modelId="{E7B9978A-ECA3-472C-875F-E1302A9941AB}">
      <dgm:prSet phldrT="[Text]"/>
      <dgm:spPr/>
      <dgm:t>
        <a:bodyPr/>
        <a:lstStyle/>
        <a:p>
          <a:r>
            <a:rPr lang="en-US" b="1" dirty="0" smtClean="0"/>
            <a:t>ESD Strategies and Other Structural BMPs </a:t>
          </a:r>
          <a:endParaRPr lang="en-US" dirty="0"/>
        </a:p>
      </dgm:t>
    </dgm:pt>
    <dgm:pt modelId="{91EACE87-D4EF-4916-BEBF-1ED5FC5D4805}" type="parTrans" cxnId="{CF7F882B-8422-494B-AEEE-72D8FEFF48A4}">
      <dgm:prSet/>
      <dgm:spPr/>
      <dgm:t>
        <a:bodyPr/>
        <a:lstStyle/>
        <a:p>
          <a:endParaRPr lang="en-US"/>
        </a:p>
      </dgm:t>
    </dgm:pt>
    <dgm:pt modelId="{79962AD9-0626-406E-9C8D-0DC595FD058B}" type="sibTrans" cxnId="{CF7F882B-8422-494B-AEEE-72D8FEFF48A4}">
      <dgm:prSet/>
      <dgm:spPr/>
      <dgm:t>
        <a:bodyPr/>
        <a:lstStyle/>
        <a:p>
          <a:endParaRPr lang="en-US"/>
        </a:p>
      </dgm:t>
    </dgm:pt>
    <dgm:pt modelId="{F5AEA787-4473-4D55-AEA4-1D87B17A79E3}">
      <dgm:prSet phldrT="[Text]"/>
      <dgm:spPr/>
      <dgm:t>
        <a:bodyPr/>
        <a:lstStyle/>
        <a:p>
          <a:r>
            <a:rPr lang="en-US" b="1" dirty="0" smtClean="0"/>
            <a:t>Completed as of 2009; High Priority; Low Priority and Other Potential Projects</a:t>
          </a:r>
          <a:endParaRPr lang="en-US" dirty="0"/>
        </a:p>
      </dgm:t>
    </dgm:pt>
    <dgm:pt modelId="{7343A631-4E12-48B8-B54E-A5FC79A960F2}" type="parTrans" cxnId="{FB95F4A4-BC40-4FA3-9EFB-98D92DC67C50}">
      <dgm:prSet/>
      <dgm:spPr/>
      <dgm:t>
        <a:bodyPr/>
        <a:lstStyle/>
        <a:p>
          <a:endParaRPr lang="en-US"/>
        </a:p>
      </dgm:t>
    </dgm:pt>
    <dgm:pt modelId="{EB036F65-8455-42C8-8F78-FE8AE3257EEF}" type="sibTrans" cxnId="{FB95F4A4-BC40-4FA3-9EFB-98D92DC67C50}">
      <dgm:prSet/>
      <dgm:spPr/>
      <dgm:t>
        <a:bodyPr/>
        <a:lstStyle/>
        <a:p>
          <a:endParaRPr lang="en-US"/>
        </a:p>
      </dgm:t>
    </dgm:pt>
    <dgm:pt modelId="{BA8F49A3-DF29-48EC-BD43-7B643E8038EF}">
      <dgm:prSet phldrT="[Text]"/>
      <dgm:spPr/>
      <dgm:t>
        <a:bodyPr/>
        <a:lstStyle/>
        <a:p>
          <a:r>
            <a:rPr lang="en-US" b="1" dirty="0" smtClean="0"/>
            <a:t>Baseline Conditions</a:t>
          </a:r>
          <a:endParaRPr lang="en-US" dirty="0"/>
        </a:p>
      </dgm:t>
    </dgm:pt>
    <dgm:pt modelId="{2AB3E876-66D0-495A-B89F-0C6261CB1BC7}" type="parTrans" cxnId="{53F0DE18-C8A1-483A-A5F1-10985C4B206A}">
      <dgm:prSet/>
      <dgm:spPr/>
      <dgm:t>
        <a:bodyPr/>
        <a:lstStyle/>
        <a:p>
          <a:endParaRPr lang="en-US"/>
        </a:p>
      </dgm:t>
    </dgm:pt>
    <dgm:pt modelId="{19E390A5-EC97-49C6-97C0-0FF08CC97D70}" type="sibTrans" cxnId="{53F0DE18-C8A1-483A-A5F1-10985C4B206A}">
      <dgm:prSet/>
      <dgm:spPr/>
      <dgm:t>
        <a:bodyPr/>
        <a:lstStyle/>
        <a:p>
          <a:endParaRPr lang="en-US"/>
        </a:p>
      </dgm:t>
    </dgm:pt>
    <dgm:pt modelId="{A431C8F8-FF53-45D8-876D-59027D90855F}" type="pres">
      <dgm:prSet presAssocID="{BA830A85-4DAF-4E19-954F-C111A5C6B9EC}" presName="linearFlow" presStyleCnt="0">
        <dgm:presLayoutVars>
          <dgm:dir/>
          <dgm:animLvl val="lvl"/>
          <dgm:resizeHandles val="exact"/>
        </dgm:presLayoutVars>
      </dgm:prSet>
      <dgm:spPr/>
      <dgm:t>
        <a:bodyPr/>
        <a:lstStyle/>
        <a:p>
          <a:endParaRPr lang="en-US"/>
        </a:p>
      </dgm:t>
    </dgm:pt>
    <dgm:pt modelId="{B80C80D2-E8FB-42CC-85DD-B60AD969298A}" type="pres">
      <dgm:prSet presAssocID="{E9C77572-14CA-43A9-907E-C4961725FDBF}" presName="composite" presStyleCnt="0"/>
      <dgm:spPr/>
      <dgm:t>
        <a:bodyPr/>
        <a:lstStyle/>
        <a:p>
          <a:endParaRPr lang="en-US"/>
        </a:p>
      </dgm:t>
    </dgm:pt>
    <dgm:pt modelId="{0887D9A6-4B8C-47A0-863C-0CB4C1593419}" type="pres">
      <dgm:prSet presAssocID="{E9C77572-14CA-43A9-907E-C4961725FDBF}" presName="parentText" presStyleLbl="alignNode1" presStyleIdx="0" presStyleCnt="3">
        <dgm:presLayoutVars>
          <dgm:chMax val="1"/>
          <dgm:bulletEnabled val="1"/>
        </dgm:presLayoutVars>
      </dgm:prSet>
      <dgm:spPr/>
      <dgm:t>
        <a:bodyPr/>
        <a:lstStyle/>
        <a:p>
          <a:endParaRPr lang="en-US"/>
        </a:p>
      </dgm:t>
    </dgm:pt>
    <dgm:pt modelId="{B4A83927-3F19-426B-9D53-BC82D07DC6B3}" type="pres">
      <dgm:prSet presAssocID="{E9C77572-14CA-43A9-907E-C4961725FDBF}" presName="descendantText" presStyleLbl="alignAcc1" presStyleIdx="0" presStyleCnt="3">
        <dgm:presLayoutVars>
          <dgm:bulletEnabled val="1"/>
        </dgm:presLayoutVars>
      </dgm:prSet>
      <dgm:spPr/>
      <dgm:t>
        <a:bodyPr/>
        <a:lstStyle/>
        <a:p>
          <a:endParaRPr lang="en-US"/>
        </a:p>
      </dgm:t>
    </dgm:pt>
    <dgm:pt modelId="{1CA8DAB0-C13B-4625-989E-7CA2313CDFAE}" type="pres">
      <dgm:prSet presAssocID="{54120CC7-2C06-4CF9-BF24-7DA804742A3E}" presName="sp" presStyleCnt="0"/>
      <dgm:spPr/>
      <dgm:t>
        <a:bodyPr/>
        <a:lstStyle/>
        <a:p>
          <a:endParaRPr lang="en-US"/>
        </a:p>
      </dgm:t>
    </dgm:pt>
    <dgm:pt modelId="{3B979312-7F67-4496-8423-F1180E6DAB33}" type="pres">
      <dgm:prSet presAssocID="{23D96CBF-1B2B-4419-BF2A-3860A6A65085}" presName="composite" presStyleCnt="0"/>
      <dgm:spPr/>
      <dgm:t>
        <a:bodyPr/>
        <a:lstStyle/>
        <a:p>
          <a:endParaRPr lang="en-US"/>
        </a:p>
      </dgm:t>
    </dgm:pt>
    <dgm:pt modelId="{42A8DB02-4ACD-4CD3-A533-FE62CA407A23}" type="pres">
      <dgm:prSet presAssocID="{23D96CBF-1B2B-4419-BF2A-3860A6A65085}" presName="parentText" presStyleLbl="alignNode1" presStyleIdx="1" presStyleCnt="3">
        <dgm:presLayoutVars>
          <dgm:chMax val="1"/>
          <dgm:bulletEnabled val="1"/>
        </dgm:presLayoutVars>
      </dgm:prSet>
      <dgm:spPr/>
      <dgm:t>
        <a:bodyPr/>
        <a:lstStyle/>
        <a:p>
          <a:endParaRPr lang="en-US"/>
        </a:p>
      </dgm:t>
    </dgm:pt>
    <dgm:pt modelId="{999F3166-1827-4DFC-A382-C1B1A88B60A4}" type="pres">
      <dgm:prSet presAssocID="{23D96CBF-1B2B-4419-BF2A-3860A6A65085}" presName="descendantText" presStyleLbl="alignAcc1" presStyleIdx="1" presStyleCnt="3">
        <dgm:presLayoutVars>
          <dgm:bulletEnabled val="1"/>
        </dgm:presLayoutVars>
      </dgm:prSet>
      <dgm:spPr/>
      <dgm:t>
        <a:bodyPr/>
        <a:lstStyle/>
        <a:p>
          <a:endParaRPr lang="en-US"/>
        </a:p>
      </dgm:t>
    </dgm:pt>
    <dgm:pt modelId="{74C3A3F9-1797-4594-ACC4-E44900AC381D}" type="pres">
      <dgm:prSet presAssocID="{FB2968BC-9ED9-47E8-A65B-40825327A875}" presName="sp" presStyleCnt="0"/>
      <dgm:spPr/>
      <dgm:t>
        <a:bodyPr/>
        <a:lstStyle/>
        <a:p>
          <a:endParaRPr lang="en-US"/>
        </a:p>
      </dgm:t>
    </dgm:pt>
    <dgm:pt modelId="{595784B7-AE54-42E9-A5D8-0920FC3397D4}" type="pres">
      <dgm:prSet presAssocID="{81943A5F-AB85-45E8-A9A0-26AC93771389}" presName="composite" presStyleCnt="0"/>
      <dgm:spPr/>
      <dgm:t>
        <a:bodyPr/>
        <a:lstStyle/>
        <a:p>
          <a:endParaRPr lang="en-US"/>
        </a:p>
      </dgm:t>
    </dgm:pt>
    <dgm:pt modelId="{A146671B-B567-4656-A07A-47960EF14E26}" type="pres">
      <dgm:prSet presAssocID="{81943A5F-AB85-45E8-A9A0-26AC93771389}" presName="parentText" presStyleLbl="alignNode1" presStyleIdx="2" presStyleCnt="3">
        <dgm:presLayoutVars>
          <dgm:chMax val="1"/>
          <dgm:bulletEnabled val="1"/>
        </dgm:presLayoutVars>
      </dgm:prSet>
      <dgm:spPr/>
      <dgm:t>
        <a:bodyPr/>
        <a:lstStyle/>
        <a:p>
          <a:endParaRPr lang="en-US"/>
        </a:p>
      </dgm:t>
    </dgm:pt>
    <dgm:pt modelId="{29DD6651-0B5B-477F-BA15-7C03F53D9772}" type="pres">
      <dgm:prSet presAssocID="{81943A5F-AB85-45E8-A9A0-26AC93771389}" presName="descendantText" presStyleLbl="alignAcc1" presStyleIdx="2" presStyleCnt="3">
        <dgm:presLayoutVars>
          <dgm:bulletEnabled val="1"/>
        </dgm:presLayoutVars>
      </dgm:prSet>
      <dgm:spPr/>
      <dgm:t>
        <a:bodyPr/>
        <a:lstStyle/>
        <a:p>
          <a:endParaRPr lang="en-US"/>
        </a:p>
      </dgm:t>
    </dgm:pt>
  </dgm:ptLst>
  <dgm:cxnLst>
    <dgm:cxn modelId="{31AD70BC-331E-4B5E-9A6B-699201A37BC1}" srcId="{BA830A85-4DAF-4E19-954F-C111A5C6B9EC}" destId="{23D96CBF-1B2B-4419-BF2A-3860A6A65085}" srcOrd="1" destOrd="0" parTransId="{8B4CD65D-2266-4FA8-B17F-0F5842B39B88}" sibTransId="{FB2968BC-9ED9-47E8-A65B-40825327A875}"/>
    <dgm:cxn modelId="{6F253660-F472-4EE8-BB7C-856E7B5447BE}" type="presOf" srcId="{81943A5F-AB85-45E8-A9A0-26AC93771389}" destId="{A146671B-B567-4656-A07A-47960EF14E26}" srcOrd="0" destOrd="0" presId="urn:microsoft.com/office/officeart/2005/8/layout/chevron2"/>
    <dgm:cxn modelId="{B11DE813-DE74-43F6-9EB2-AC924533D9E7}" type="presOf" srcId="{23D96CBF-1B2B-4419-BF2A-3860A6A65085}" destId="{42A8DB02-4ACD-4CD3-A533-FE62CA407A23}" srcOrd="0" destOrd="0" presId="urn:microsoft.com/office/officeart/2005/8/layout/chevron2"/>
    <dgm:cxn modelId="{CF7F882B-8422-494B-AEEE-72D8FEFF48A4}" srcId="{81943A5F-AB85-45E8-A9A0-26AC93771389}" destId="{E7B9978A-ECA3-472C-875F-E1302A9941AB}" srcOrd="0" destOrd="0" parTransId="{91EACE87-D4EF-4916-BEBF-1ED5FC5D4805}" sibTransId="{79962AD9-0626-406E-9C8D-0DC595FD058B}"/>
    <dgm:cxn modelId="{53F0DE18-C8A1-483A-A5F1-10985C4B206A}" srcId="{E9C77572-14CA-43A9-907E-C4961725FDBF}" destId="{BA8F49A3-DF29-48EC-BD43-7B643E8038EF}" srcOrd="0" destOrd="0" parTransId="{2AB3E876-66D0-495A-B89F-0C6261CB1BC7}" sibTransId="{19E390A5-EC97-49C6-97C0-0FF08CC97D70}"/>
    <dgm:cxn modelId="{4CE15AEF-C60D-4D0F-818C-2282746148DF}" type="presOf" srcId="{F5AEA787-4473-4D55-AEA4-1D87B17A79E3}" destId="{999F3166-1827-4DFC-A382-C1B1A88B60A4}" srcOrd="0" destOrd="0" presId="urn:microsoft.com/office/officeart/2005/8/layout/chevron2"/>
    <dgm:cxn modelId="{865CCED7-1E7A-48A3-96F3-5AB87BE88A15}" type="presOf" srcId="{E9C77572-14CA-43A9-907E-C4961725FDBF}" destId="{0887D9A6-4B8C-47A0-863C-0CB4C1593419}" srcOrd="0" destOrd="0" presId="urn:microsoft.com/office/officeart/2005/8/layout/chevron2"/>
    <dgm:cxn modelId="{815930E7-5BD4-40F4-89EB-2A9C1E512A33}" type="presOf" srcId="{BA8F49A3-DF29-48EC-BD43-7B643E8038EF}" destId="{B4A83927-3F19-426B-9D53-BC82D07DC6B3}" srcOrd="0" destOrd="0" presId="urn:microsoft.com/office/officeart/2005/8/layout/chevron2"/>
    <dgm:cxn modelId="{11E6A30A-2EC2-4868-ACA4-CBC6A7A36830}" type="presOf" srcId="{BA830A85-4DAF-4E19-954F-C111A5C6B9EC}" destId="{A431C8F8-FF53-45D8-876D-59027D90855F}" srcOrd="0" destOrd="0" presId="urn:microsoft.com/office/officeart/2005/8/layout/chevron2"/>
    <dgm:cxn modelId="{8CFDA91E-94AA-44CA-AC39-B7320DBAD91C}" srcId="{BA830A85-4DAF-4E19-954F-C111A5C6B9EC}" destId="{81943A5F-AB85-45E8-A9A0-26AC93771389}" srcOrd="2" destOrd="0" parTransId="{3EE2BFF6-E693-49E1-9554-427BEE59AEBD}" sibTransId="{386B7C15-7EFF-4D5C-81DF-759BDD76104A}"/>
    <dgm:cxn modelId="{ADAF7E9B-2A5F-4D19-B514-ACB2113DCE94}" type="presOf" srcId="{E7B9978A-ECA3-472C-875F-E1302A9941AB}" destId="{29DD6651-0B5B-477F-BA15-7C03F53D9772}" srcOrd="0" destOrd="0" presId="urn:microsoft.com/office/officeart/2005/8/layout/chevron2"/>
    <dgm:cxn modelId="{FB95F4A4-BC40-4FA3-9EFB-98D92DC67C50}" srcId="{23D96CBF-1B2B-4419-BF2A-3860A6A65085}" destId="{F5AEA787-4473-4D55-AEA4-1D87B17A79E3}" srcOrd="0" destOrd="0" parTransId="{7343A631-4E12-48B8-B54E-A5FC79A960F2}" sibTransId="{EB036F65-8455-42C8-8F78-FE8AE3257EEF}"/>
    <dgm:cxn modelId="{D52FFC26-717B-46E2-B303-4FB1A215C7CA}" srcId="{BA830A85-4DAF-4E19-954F-C111A5C6B9EC}" destId="{E9C77572-14CA-43A9-907E-C4961725FDBF}" srcOrd="0" destOrd="0" parTransId="{7ECC09B2-3CB3-4C49-AE88-75E64D5E672C}" sibTransId="{54120CC7-2C06-4CF9-BF24-7DA804742A3E}"/>
    <dgm:cxn modelId="{83296D9C-D01B-4723-A8F5-8B44CA7BD632}" type="presParOf" srcId="{A431C8F8-FF53-45D8-876D-59027D90855F}" destId="{B80C80D2-E8FB-42CC-85DD-B60AD969298A}" srcOrd="0" destOrd="0" presId="urn:microsoft.com/office/officeart/2005/8/layout/chevron2"/>
    <dgm:cxn modelId="{C21CB2C4-4393-40FA-9712-1572149BFD37}" type="presParOf" srcId="{B80C80D2-E8FB-42CC-85DD-B60AD969298A}" destId="{0887D9A6-4B8C-47A0-863C-0CB4C1593419}" srcOrd="0" destOrd="0" presId="urn:microsoft.com/office/officeart/2005/8/layout/chevron2"/>
    <dgm:cxn modelId="{F037631E-48CD-4965-868A-C5F64F24FFF5}" type="presParOf" srcId="{B80C80D2-E8FB-42CC-85DD-B60AD969298A}" destId="{B4A83927-3F19-426B-9D53-BC82D07DC6B3}" srcOrd="1" destOrd="0" presId="urn:microsoft.com/office/officeart/2005/8/layout/chevron2"/>
    <dgm:cxn modelId="{9DC698A9-19BF-4020-AAE3-8E7C75567128}" type="presParOf" srcId="{A431C8F8-FF53-45D8-876D-59027D90855F}" destId="{1CA8DAB0-C13B-4625-989E-7CA2313CDFAE}" srcOrd="1" destOrd="0" presId="urn:microsoft.com/office/officeart/2005/8/layout/chevron2"/>
    <dgm:cxn modelId="{18F18E10-05B4-4AD0-BA00-43DFE44B26FE}" type="presParOf" srcId="{A431C8F8-FF53-45D8-876D-59027D90855F}" destId="{3B979312-7F67-4496-8423-F1180E6DAB33}" srcOrd="2" destOrd="0" presId="urn:microsoft.com/office/officeart/2005/8/layout/chevron2"/>
    <dgm:cxn modelId="{28E92031-F62F-4A5D-876E-3A8578D972B0}" type="presParOf" srcId="{3B979312-7F67-4496-8423-F1180E6DAB33}" destId="{42A8DB02-4ACD-4CD3-A533-FE62CA407A23}" srcOrd="0" destOrd="0" presId="urn:microsoft.com/office/officeart/2005/8/layout/chevron2"/>
    <dgm:cxn modelId="{40447990-28B4-4339-91DD-B7A2433E89F9}" type="presParOf" srcId="{3B979312-7F67-4496-8423-F1180E6DAB33}" destId="{999F3166-1827-4DFC-A382-C1B1A88B60A4}" srcOrd="1" destOrd="0" presId="urn:microsoft.com/office/officeart/2005/8/layout/chevron2"/>
    <dgm:cxn modelId="{96CE8213-024B-4222-BD1B-60209B9B8CA3}" type="presParOf" srcId="{A431C8F8-FF53-45D8-876D-59027D90855F}" destId="{74C3A3F9-1797-4594-ACC4-E44900AC381D}" srcOrd="3" destOrd="0" presId="urn:microsoft.com/office/officeart/2005/8/layout/chevron2"/>
    <dgm:cxn modelId="{67939633-6FD7-4379-97F2-B4CE90CF78C6}" type="presParOf" srcId="{A431C8F8-FF53-45D8-876D-59027D90855F}" destId="{595784B7-AE54-42E9-A5D8-0920FC3397D4}" srcOrd="4" destOrd="0" presId="urn:microsoft.com/office/officeart/2005/8/layout/chevron2"/>
    <dgm:cxn modelId="{0C553C97-B4CC-4E78-8BE9-871D394FF777}" type="presParOf" srcId="{595784B7-AE54-42E9-A5D8-0920FC3397D4}" destId="{A146671B-B567-4656-A07A-47960EF14E26}" srcOrd="0" destOrd="0" presId="urn:microsoft.com/office/officeart/2005/8/layout/chevron2"/>
    <dgm:cxn modelId="{7CE2BC26-AB2E-40D8-86CE-FC249D64B258}" type="presParOf" srcId="{595784B7-AE54-42E9-A5D8-0920FC3397D4}" destId="{29DD6651-0B5B-477F-BA15-7C03F53D9772}" srcOrd="1" destOrd="0" presId="urn:microsoft.com/office/officeart/2005/8/layout/chevron2"/>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A9576D3-BB2F-4D5E-BCCF-014765E43977}">
      <dsp:nvSpPr>
        <dsp:cNvPr id="0" name=""/>
        <dsp:cNvSpPr/>
      </dsp:nvSpPr>
      <dsp:spPr>
        <a:xfrm>
          <a:off x="193579" y="927395"/>
          <a:ext cx="1428392" cy="1428392"/>
        </a:xfrm>
        <a:prstGeom prst="roundRect">
          <a:avLst>
            <a:gd name="adj" fmla="val 10000"/>
          </a:avLst>
        </a:prstGeom>
        <a:blipFill rotWithShape="0">
          <a:blip xmlns:r="http://schemas.openxmlformats.org/officeDocument/2006/relationships" r:embed="rId1" cstate="screen">
            <a:extLst>
              <a:ext uri="{28A0092B-C50C-407E-A947-70E740481C1C}">
                <a14:useLocalDpi xmlns:a14="http://schemas.microsoft.com/office/drawing/2010/main" xmlns=""/>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B9EB888-F161-4B50-A4AE-999FA3340CE8}">
      <dsp:nvSpPr>
        <dsp:cNvPr id="0" name=""/>
        <dsp:cNvSpPr/>
      </dsp:nvSpPr>
      <dsp:spPr>
        <a:xfrm>
          <a:off x="426108" y="1784430"/>
          <a:ext cx="1428392" cy="142839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kern="1200" dirty="0" smtClean="0">
              <a:solidFill>
                <a:schemeClr val="tx1"/>
              </a:solidFill>
            </a:rPr>
            <a:t>BMPs</a:t>
          </a:r>
          <a:endParaRPr lang="en-US" sz="1800" kern="1200" dirty="0">
            <a:solidFill>
              <a:schemeClr val="tx1"/>
            </a:solidFill>
          </a:endParaRPr>
        </a:p>
        <a:p>
          <a:pPr marL="114300" lvl="1" indent="-114300" algn="l" defTabSz="622300">
            <a:lnSpc>
              <a:spcPct val="90000"/>
            </a:lnSpc>
            <a:spcBef>
              <a:spcPct val="0"/>
            </a:spcBef>
            <a:spcAft>
              <a:spcPct val="15000"/>
            </a:spcAft>
            <a:buChar char="••"/>
          </a:pPr>
          <a:r>
            <a:rPr lang="en-US" sz="1400" kern="1200" dirty="0" smtClean="0">
              <a:solidFill>
                <a:schemeClr val="tx1"/>
              </a:solidFill>
            </a:rPr>
            <a:t>Performance Code</a:t>
          </a:r>
          <a:endParaRPr lang="en-US" sz="1400" kern="1200" dirty="0">
            <a:solidFill>
              <a:schemeClr val="tx1"/>
            </a:solidFill>
          </a:endParaRPr>
        </a:p>
        <a:p>
          <a:pPr marL="114300" lvl="1" indent="-114300" algn="l" defTabSz="622300">
            <a:lnSpc>
              <a:spcPct val="90000"/>
            </a:lnSpc>
            <a:spcBef>
              <a:spcPct val="0"/>
            </a:spcBef>
            <a:spcAft>
              <a:spcPct val="15000"/>
            </a:spcAft>
            <a:buChar char="••"/>
          </a:pPr>
          <a:r>
            <a:rPr lang="en-US" sz="1400" kern="1200" dirty="0" smtClean="0">
              <a:solidFill>
                <a:schemeClr val="tx1"/>
              </a:solidFill>
            </a:rPr>
            <a:t>Removal Efficiency</a:t>
          </a:r>
          <a:endParaRPr lang="en-US" sz="1400" kern="1200" dirty="0">
            <a:solidFill>
              <a:schemeClr val="tx1"/>
            </a:solidFill>
          </a:endParaRPr>
        </a:p>
      </dsp:txBody>
      <dsp:txXfrm>
        <a:off x="426108" y="1784430"/>
        <a:ext cx="1428392" cy="1428392"/>
      </dsp:txXfrm>
    </dsp:sp>
    <dsp:sp modelId="{E4749991-F87F-4F7C-A9C8-99BD385D07CA}">
      <dsp:nvSpPr>
        <dsp:cNvPr id="0" name=""/>
        <dsp:cNvSpPr/>
      </dsp:nvSpPr>
      <dsp:spPr>
        <a:xfrm rot="21537626">
          <a:off x="1904040" y="1450620"/>
          <a:ext cx="235163" cy="34322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rot="21537626">
        <a:off x="1904040" y="1450620"/>
        <a:ext cx="235163" cy="343222"/>
      </dsp:txXfrm>
    </dsp:sp>
    <dsp:sp modelId="{B9828722-1770-4038-B471-FB56E81D04F4}">
      <dsp:nvSpPr>
        <dsp:cNvPr id="0" name=""/>
        <dsp:cNvSpPr/>
      </dsp:nvSpPr>
      <dsp:spPr>
        <a:xfrm>
          <a:off x="2293758" y="889285"/>
          <a:ext cx="1428392" cy="1428392"/>
        </a:xfrm>
        <a:prstGeom prst="roundRect">
          <a:avLst>
            <a:gd name="adj" fmla="val 10000"/>
          </a:avLst>
        </a:prstGeom>
        <a:blipFill rotWithShape="0">
          <a:blip xmlns:r="http://schemas.openxmlformats.org/officeDocument/2006/relationships" r:embed="rId2" cstate="screen">
            <a:extLst>
              <a:ext uri="{28A0092B-C50C-407E-A947-70E740481C1C}">
                <a14:useLocalDpi xmlns:a14="http://schemas.microsoft.com/office/drawing/2010/main" xmlns=""/>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4F77C05-BF9F-4415-91F0-2432F225DCCE}">
      <dsp:nvSpPr>
        <dsp:cNvPr id="0" name=""/>
        <dsp:cNvSpPr/>
      </dsp:nvSpPr>
      <dsp:spPr>
        <a:xfrm>
          <a:off x="2514617" y="1727195"/>
          <a:ext cx="1428392" cy="142839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kern="1200" dirty="0" smtClean="0">
              <a:solidFill>
                <a:schemeClr val="tx1"/>
              </a:solidFill>
            </a:rPr>
            <a:t>Discount Factors</a:t>
          </a:r>
          <a:endParaRPr lang="en-US" sz="1800" kern="1200" dirty="0">
            <a:solidFill>
              <a:schemeClr val="tx1"/>
            </a:solidFill>
          </a:endParaRPr>
        </a:p>
        <a:p>
          <a:pPr marL="114300" lvl="1" indent="-114300" algn="l" defTabSz="622300">
            <a:lnSpc>
              <a:spcPct val="90000"/>
            </a:lnSpc>
            <a:spcBef>
              <a:spcPct val="0"/>
            </a:spcBef>
            <a:spcAft>
              <a:spcPct val="15000"/>
            </a:spcAft>
            <a:buChar char="••"/>
          </a:pPr>
          <a:r>
            <a:rPr lang="en-US" sz="1400" kern="1200" dirty="0" smtClean="0">
              <a:solidFill>
                <a:schemeClr val="tx1"/>
              </a:solidFill>
            </a:rPr>
            <a:t>BMP specific</a:t>
          </a:r>
          <a:endParaRPr lang="en-US" sz="1400" kern="1200" dirty="0">
            <a:solidFill>
              <a:schemeClr val="tx1"/>
            </a:solidFill>
          </a:endParaRPr>
        </a:p>
        <a:p>
          <a:pPr marL="114300" lvl="1" indent="-114300" algn="l" defTabSz="622300">
            <a:lnSpc>
              <a:spcPct val="90000"/>
            </a:lnSpc>
            <a:spcBef>
              <a:spcPct val="0"/>
            </a:spcBef>
            <a:spcAft>
              <a:spcPct val="15000"/>
            </a:spcAft>
            <a:buChar char="••"/>
          </a:pPr>
          <a:r>
            <a:rPr lang="en-US" sz="1400" kern="1200" dirty="0" smtClean="0">
              <a:solidFill>
                <a:schemeClr val="tx1"/>
              </a:solidFill>
            </a:rPr>
            <a:t>Treatability Factor</a:t>
          </a:r>
          <a:endParaRPr lang="en-US" sz="1400" kern="1200" dirty="0">
            <a:solidFill>
              <a:schemeClr val="tx1"/>
            </a:solidFill>
          </a:endParaRPr>
        </a:p>
      </dsp:txBody>
      <dsp:txXfrm>
        <a:off x="2514617" y="1727195"/>
        <a:ext cx="1428392" cy="1428392"/>
      </dsp:txXfrm>
    </dsp:sp>
    <dsp:sp modelId="{517BD227-6F0B-4234-917D-6E08E7F4DE97}">
      <dsp:nvSpPr>
        <dsp:cNvPr id="0" name=""/>
        <dsp:cNvSpPr/>
      </dsp:nvSpPr>
      <dsp:spPr>
        <a:xfrm>
          <a:off x="3970614" y="1431870"/>
          <a:ext cx="248463" cy="34322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a:off x="3970614" y="1431870"/>
        <a:ext cx="248463" cy="343222"/>
      </dsp:txXfrm>
    </dsp:sp>
    <dsp:sp modelId="{A9BE4914-F3F6-4666-8DE9-F8DD7BD45884}">
      <dsp:nvSpPr>
        <dsp:cNvPr id="0" name=""/>
        <dsp:cNvSpPr/>
      </dsp:nvSpPr>
      <dsp:spPr>
        <a:xfrm>
          <a:off x="4432046" y="889285"/>
          <a:ext cx="1428392" cy="1428392"/>
        </a:xfrm>
        <a:prstGeom prst="roundRect">
          <a:avLst>
            <a:gd name="adj" fmla="val 10000"/>
          </a:avLst>
        </a:prstGeom>
        <a:blipFill rotWithShape="0">
          <a:blip xmlns:r="http://schemas.openxmlformats.org/officeDocument/2006/relationships" r:embed="rId3" cstate="screen">
            <a:extLst>
              <a:ext uri="{28A0092B-C50C-407E-A947-70E740481C1C}">
                <a14:useLocalDpi xmlns:a14="http://schemas.microsoft.com/office/drawing/2010/main" xmlns=""/>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00D9EA3-B70C-4481-B8FF-B44FAD2FEEAE}">
      <dsp:nvSpPr>
        <dsp:cNvPr id="0" name=""/>
        <dsp:cNvSpPr/>
      </dsp:nvSpPr>
      <dsp:spPr>
        <a:xfrm>
          <a:off x="4664575" y="1746321"/>
          <a:ext cx="1428392" cy="142839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kern="1200" dirty="0" smtClean="0">
              <a:solidFill>
                <a:schemeClr val="tx1"/>
              </a:solidFill>
            </a:rPr>
            <a:t>Pollutant Reduction</a:t>
          </a:r>
          <a:endParaRPr lang="en-US" sz="1800" kern="1200" dirty="0">
            <a:solidFill>
              <a:schemeClr val="tx1"/>
            </a:solidFill>
          </a:endParaRPr>
        </a:p>
        <a:p>
          <a:pPr marL="114300" lvl="1" indent="-114300" algn="l" defTabSz="622300">
            <a:lnSpc>
              <a:spcPct val="90000"/>
            </a:lnSpc>
            <a:spcBef>
              <a:spcPct val="0"/>
            </a:spcBef>
            <a:spcAft>
              <a:spcPct val="15000"/>
            </a:spcAft>
            <a:buChar char="••"/>
          </a:pPr>
          <a:r>
            <a:rPr lang="en-US" sz="1400" kern="1200" dirty="0" smtClean="0">
              <a:solidFill>
                <a:schemeClr val="tx1"/>
              </a:solidFill>
            </a:rPr>
            <a:t>Applied to baseline load</a:t>
          </a:r>
          <a:endParaRPr lang="en-US" sz="1400" kern="1200" dirty="0">
            <a:solidFill>
              <a:schemeClr val="tx1"/>
            </a:solidFill>
          </a:endParaRPr>
        </a:p>
      </dsp:txBody>
      <dsp:txXfrm>
        <a:off x="4664575" y="1746321"/>
        <a:ext cx="1428392" cy="1428392"/>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A9576D3-BB2F-4D5E-BCCF-014765E43977}">
      <dsp:nvSpPr>
        <dsp:cNvPr id="0" name=""/>
        <dsp:cNvSpPr/>
      </dsp:nvSpPr>
      <dsp:spPr>
        <a:xfrm>
          <a:off x="107833" y="889285"/>
          <a:ext cx="1428392" cy="1428392"/>
        </a:xfrm>
        <a:prstGeom prst="roundRect">
          <a:avLst>
            <a:gd name="adj" fmla="val 10000"/>
          </a:avLst>
        </a:prstGeom>
        <a:blipFill rotWithShape="0">
          <a:blip xmlns:r="http://schemas.openxmlformats.org/officeDocument/2006/relationships" r:embed="rId1" cstate="screen">
            <a:extLst>
              <a:ext uri="{28A0092B-C50C-407E-A947-70E740481C1C}">
                <a14:useLocalDpi xmlns:a14="http://schemas.microsoft.com/office/drawing/2010/main" xmlns=""/>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B9EB888-F161-4B50-A4AE-999FA3340CE8}">
      <dsp:nvSpPr>
        <dsp:cNvPr id="0" name=""/>
        <dsp:cNvSpPr/>
      </dsp:nvSpPr>
      <dsp:spPr>
        <a:xfrm>
          <a:off x="340362" y="1746320"/>
          <a:ext cx="1428392" cy="142839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lvl="0" algn="l" defTabSz="844550">
            <a:lnSpc>
              <a:spcPct val="90000"/>
            </a:lnSpc>
            <a:spcBef>
              <a:spcPct val="0"/>
            </a:spcBef>
            <a:spcAft>
              <a:spcPct val="35000"/>
            </a:spcAft>
          </a:pPr>
          <a:r>
            <a:rPr lang="en-US" sz="1900" kern="1200" dirty="0" smtClean="0">
              <a:solidFill>
                <a:schemeClr val="tx1"/>
              </a:solidFill>
            </a:rPr>
            <a:t>Land Use</a:t>
          </a:r>
          <a:endParaRPr lang="en-US" sz="1900" kern="1200" dirty="0">
            <a:solidFill>
              <a:schemeClr val="tx1"/>
            </a:solidFill>
          </a:endParaRPr>
        </a:p>
        <a:p>
          <a:pPr marL="114300" lvl="1" indent="-114300" algn="l" defTabSz="666750">
            <a:lnSpc>
              <a:spcPct val="90000"/>
            </a:lnSpc>
            <a:spcBef>
              <a:spcPct val="0"/>
            </a:spcBef>
            <a:spcAft>
              <a:spcPct val="15000"/>
            </a:spcAft>
            <a:buChar char="••"/>
          </a:pPr>
          <a:r>
            <a:rPr lang="en-US" sz="1500" kern="1200" dirty="0" smtClean="0">
              <a:solidFill>
                <a:schemeClr val="tx1"/>
              </a:solidFill>
            </a:rPr>
            <a:t>EMC (Urban)</a:t>
          </a:r>
          <a:endParaRPr lang="en-US" sz="1500" kern="1200" dirty="0">
            <a:solidFill>
              <a:schemeClr val="tx1"/>
            </a:solidFill>
          </a:endParaRPr>
        </a:p>
        <a:p>
          <a:pPr marL="114300" lvl="1" indent="-114300" algn="l" defTabSz="666750">
            <a:lnSpc>
              <a:spcPct val="90000"/>
            </a:lnSpc>
            <a:spcBef>
              <a:spcPct val="0"/>
            </a:spcBef>
            <a:spcAft>
              <a:spcPct val="15000"/>
            </a:spcAft>
            <a:buChar char="••"/>
          </a:pPr>
          <a:r>
            <a:rPr lang="en-US" sz="1500" kern="1200" dirty="0" smtClean="0">
              <a:solidFill>
                <a:schemeClr val="tx1"/>
              </a:solidFill>
            </a:rPr>
            <a:t>Unit Load (Non-urban)</a:t>
          </a:r>
          <a:endParaRPr lang="en-US" sz="1500" kern="1200" dirty="0">
            <a:solidFill>
              <a:schemeClr val="tx1"/>
            </a:solidFill>
          </a:endParaRPr>
        </a:p>
      </dsp:txBody>
      <dsp:txXfrm>
        <a:off x="340362" y="1746320"/>
        <a:ext cx="1428392" cy="1428392"/>
      </dsp:txXfrm>
    </dsp:sp>
    <dsp:sp modelId="{E4749991-F87F-4F7C-A9C8-99BD385D07CA}">
      <dsp:nvSpPr>
        <dsp:cNvPr id="0" name=""/>
        <dsp:cNvSpPr/>
      </dsp:nvSpPr>
      <dsp:spPr>
        <a:xfrm>
          <a:off x="1791358" y="1431870"/>
          <a:ext cx="255132" cy="34322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a:off x="1791358" y="1431870"/>
        <a:ext cx="255132" cy="343222"/>
      </dsp:txXfrm>
    </dsp:sp>
    <dsp:sp modelId="{B9828722-1770-4038-B471-FB56E81D04F4}">
      <dsp:nvSpPr>
        <dsp:cNvPr id="0" name=""/>
        <dsp:cNvSpPr/>
      </dsp:nvSpPr>
      <dsp:spPr>
        <a:xfrm>
          <a:off x="2265175" y="889285"/>
          <a:ext cx="1428392" cy="1428392"/>
        </a:xfrm>
        <a:prstGeom prst="roundRect">
          <a:avLst>
            <a:gd name="adj" fmla="val 10000"/>
          </a:avLst>
        </a:prstGeom>
        <a:blipFill rotWithShape="0">
          <a:blip xmlns:r="http://schemas.openxmlformats.org/officeDocument/2006/relationships" r:embed="rId2" cstate="screen">
            <a:extLst>
              <a:ext uri="{28A0092B-C50C-407E-A947-70E740481C1C}">
                <a14:useLocalDpi xmlns:a14="http://schemas.microsoft.com/office/drawing/2010/main" xmlns=""/>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4F77C05-BF9F-4415-91F0-2432F225DCCE}">
      <dsp:nvSpPr>
        <dsp:cNvPr id="0" name=""/>
        <dsp:cNvSpPr/>
      </dsp:nvSpPr>
      <dsp:spPr>
        <a:xfrm>
          <a:off x="2486035" y="1727194"/>
          <a:ext cx="1428392" cy="142839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lvl="0" algn="l" defTabSz="844550">
            <a:lnSpc>
              <a:spcPct val="90000"/>
            </a:lnSpc>
            <a:spcBef>
              <a:spcPct val="0"/>
            </a:spcBef>
            <a:spcAft>
              <a:spcPct val="35000"/>
            </a:spcAft>
          </a:pPr>
          <a:r>
            <a:rPr lang="en-US" sz="1900" kern="1200" dirty="0" smtClean="0">
              <a:solidFill>
                <a:schemeClr val="tx1"/>
              </a:solidFill>
            </a:rPr>
            <a:t>Soils &amp; Rainfall</a:t>
          </a:r>
          <a:endParaRPr lang="en-US" sz="1900" kern="1200" dirty="0">
            <a:solidFill>
              <a:schemeClr val="tx1"/>
            </a:solidFill>
          </a:endParaRPr>
        </a:p>
        <a:p>
          <a:pPr marL="114300" lvl="1" indent="-114300" algn="l" defTabSz="666750">
            <a:lnSpc>
              <a:spcPct val="90000"/>
            </a:lnSpc>
            <a:spcBef>
              <a:spcPct val="0"/>
            </a:spcBef>
            <a:spcAft>
              <a:spcPct val="15000"/>
            </a:spcAft>
            <a:buChar char="••"/>
          </a:pPr>
          <a:r>
            <a:rPr lang="en-US" sz="1500" kern="1200" dirty="0" smtClean="0">
              <a:solidFill>
                <a:schemeClr val="tx1"/>
              </a:solidFill>
            </a:rPr>
            <a:t>Annual Runoff Volume</a:t>
          </a:r>
          <a:endParaRPr lang="en-US" sz="1500" kern="1200" dirty="0">
            <a:solidFill>
              <a:schemeClr val="tx1"/>
            </a:solidFill>
          </a:endParaRPr>
        </a:p>
      </dsp:txBody>
      <dsp:txXfrm>
        <a:off x="2486035" y="1727194"/>
        <a:ext cx="1428392" cy="1428392"/>
      </dsp:txXfrm>
    </dsp:sp>
    <dsp:sp modelId="{517BD227-6F0B-4234-917D-6E08E7F4DE97}">
      <dsp:nvSpPr>
        <dsp:cNvPr id="0" name=""/>
        <dsp:cNvSpPr/>
      </dsp:nvSpPr>
      <dsp:spPr>
        <a:xfrm>
          <a:off x="3952035" y="1431870"/>
          <a:ext cx="258467" cy="34322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a:off x="3952035" y="1431870"/>
        <a:ext cx="258467" cy="343222"/>
      </dsp:txXfrm>
    </dsp:sp>
    <dsp:sp modelId="{A9BE4914-F3F6-4666-8DE9-F8DD7BD45884}">
      <dsp:nvSpPr>
        <dsp:cNvPr id="0" name=""/>
        <dsp:cNvSpPr/>
      </dsp:nvSpPr>
      <dsp:spPr>
        <a:xfrm>
          <a:off x="4432046" y="889285"/>
          <a:ext cx="1428392" cy="1428392"/>
        </a:xfrm>
        <a:prstGeom prst="roundRect">
          <a:avLst>
            <a:gd name="adj" fmla="val 10000"/>
          </a:avLst>
        </a:prstGeom>
        <a:blipFill rotWithShape="0">
          <a:blip xmlns:r="http://schemas.openxmlformats.org/officeDocument/2006/relationships" r:embed="rId3" cstate="screen">
            <a:extLst>
              <a:ext uri="{28A0092B-C50C-407E-A947-70E740481C1C}">
                <a14:useLocalDpi xmlns:a14="http://schemas.microsoft.com/office/drawing/2010/main" xmlns=""/>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00D9EA3-B70C-4481-B8FF-B44FAD2FEEAE}">
      <dsp:nvSpPr>
        <dsp:cNvPr id="0" name=""/>
        <dsp:cNvSpPr/>
      </dsp:nvSpPr>
      <dsp:spPr>
        <a:xfrm>
          <a:off x="4664575" y="1746320"/>
          <a:ext cx="1428392" cy="142839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lvl="0" algn="l" defTabSz="844550">
            <a:lnSpc>
              <a:spcPct val="90000"/>
            </a:lnSpc>
            <a:spcBef>
              <a:spcPct val="0"/>
            </a:spcBef>
            <a:spcAft>
              <a:spcPct val="35000"/>
            </a:spcAft>
          </a:pPr>
          <a:r>
            <a:rPr lang="en-US" sz="1900" kern="1200" dirty="0" smtClean="0">
              <a:solidFill>
                <a:schemeClr val="tx1"/>
              </a:solidFill>
            </a:rPr>
            <a:t>Pollutant Load</a:t>
          </a:r>
          <a:endParaRPr lang="en-US" sz="1900" kern="1200" dirty="0">
            <a:solidFill>
              <a:schemeClr val="tx1"/>
            </a:solidFill>
          </a:endParaRPr>
        </a:p>
        <a:p>
          <a:pPr marL="114300" lvl="1" indent="-114300" algn="l" defTabSz="666750">
            <a:lnSpc>
              <a:spcPct val="90000"/>
            </a:lnSpc>
            <a:spcBef>
              <a:spcPct val="0"/>
            </a:spcBef>
            <a:spcAft>
              <a:spcPct val="15000"/>
            </a:spcAft>
            <a:buChar char="••"/>
          </a:pPr>
          <a:r>
            <a:rPr lang="en-US" sz="1500" kern="1200" dirty="0" smtClean="0">
              <a:solidFill>
                <a:schemeClr val="tx1"/>
              </a:solidFill>
            </a:rPr>
            <a:t>Before</a:t>
          </a:r>
          <a:br>
            <a:rPr lang="en-US" sz="1500" kern="1200" dirty="0" smtClean="0">
              <a:solidFill>
                <a:schemeClr val="tx1"/>
              </a:solidFill>
            </a:rPr>
          </a:br>
          <a:r>
            <a:rPr lang="en-US" sz="1500" kern="1200" dirty="0" smtClean="0">
              <a:solidFill>
                <a:schemeClr val="tx1"/>
              </a:solidFill>
            </a:rPr>
            <a:t>treatment</a:t>
          </a:r>
          <a:endParaRPr lang="en-US" sz="1500" kern="1200" dirty="0">
            <a:solidFill>
              <a:schemeClr val="tx1"/>
            </a:solidFill>
          </a:endParaRPr>
        </a:p>
      </dsp:txBody>
      <dsp:txXfrm>
        <a:off x="4664575" y="1746320"/>
        <a:ext cx="1428392" cy="1428392"/>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887D9A6-4B8C-47A0-863C-0CB4C1593419}">
      <dsp:nvSpPr>
        <dsp:cNvPr id="0" name=""/>
        <dsp:cNvSpPr/>
      </dsp:nvSpPr>
      <dsp:spPr>
        <a:xfrm rot="5400000">
          <a:off x="-222646" y="223826"/>
          <a:ext cx="1484312" cy="1039018"/>
        </a:xfrm>
        <a:prstGeom prst="chevron">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US" sz="2000" kern="1200" dirty="0"/>
        </a:p>
      </dsp:txBody>
      <dsp:txXfrm rot="5400000">
        <a:off x="-222646" y="223826"/>
        <a:ext cx="1484312" cy="1039018"/>
      </dsp:txXfrm>
    </dsp:sp>
    <dsp:sp modelId="{B4A83927-3F19-426B-9D53-BC82D07DC6B3}">
      <dsp:nvSpPr>
        <dsp:cNvPr id="0" name=""/>
        <dsp:cNvSpPr/>
      </dsp:nvSpPr>
      <dsp:spPr>
        <a:xfrm rot="5400000">
          <a:off x="3085107" y="-2044909"/>
          <a:ext cx="964803" cy="5056981"/>
        </a:xfrm>
        <a:prstGeom prst="round2Same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33832" tIns="38735" rIns="38735" bIns="38735" numCol="1" spcCol="1270" anchor="ctr" anchorCtr="0">
          <a:noAutofit/>
        </a:bodyPr>
        <a:lstStyle/>
        <a:p>
          <a:pPr marL="285750" lvl="1" indent="-285750" algn="l" defTabSz="2711450">
            <a:lnSpc>
              <a:spcPct val="90000"/>
            </a:lnSpc>
            <a:spcBef>
              <a:spcPct val="0"/>
            </a:spcBef>
            <a:spcAft>
              <a:spcPct val="15000"/>
            </a:spcAft>
            <a:buChar char="••"/>
          </a:pPr>
          <a:endParaRPr lang="en-US" sz="6100" kern="1200" dirty="0"/>
        </a:p>
      </dsp:txBody>
      <dsp:txXfrm rot="5400000">
        <a:off x="3085107" y="-2044909"/>
        <a:ext cx="964803" cy="5056981"/>
      </dsp:txXfrm>
    </dsp:sp>
    <dsp:sp modelId="{42A8DB02-4ACD-4CD3-A533-FE62CA407A23}">
      <dsp:nvSpPr>
        <dsp:cNvPr id="0" name=""/>
        <dsp:cNvSpPr/>
      </dsp:nvSpPr>
      <dsp:spPr>
        <a:xfrm rot="5400000">
          <a:off x="-222646" y="1512490"/>
          <a:ext cx="1484312" cy="1039018"/>
        </a:xfrm>
        <a:prstGeom prst="chevron">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1" kern="1200" dirty="0" smtClean="0"/>
            <a:t>WTM 4.0</a:t>
          </a:r>
          <a:endParaRPr lang="en-US" sz="2000" kern="1200" dirty="0"/>
        </a:p>
      </dsp:txBody>
      <dsp:txXfrm rot="5400000">
        <a:off x="-222646" y="1512490"/>
        <a:ext cx="1484312" cy="1039018"/>
      </dsp:txXfrm>
    </dsp:sp>
    <dsp:sp modelId="{999F3166-1827-4DFC-A382-C1B1A88B60A4}">
      <dsp:nvSpPr>
        <dsp:cNvPr id="0" name=""/>
        <dsp:cNvSpPr/>
      </dsp:nvSpPr>
      <dsp:spPr>
        <a:xfrm rot="5400000">
          <a:off x="3085107" y="-756245"/>
          <a:ext cx="964803" cy="5056981"/>
        </a:xfrm>
        <a:prstGeom prst="round2Same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b="1" kern="1200" dirty="0" smtClean="0"/>
            <a:t>Habitat Restoration</a:t>
          </a:r>
          <a:endParaRPr lang="en-US" sz="2400" kern="1200" dirty="0"/>
        </a:p>
      </dsp:txBody>
      <dsp:txXfrm rot="5400000">
        <a:off x="3085107" y="-756245"/>
        <a:ext cx="964803" cy="5056981"/>
      </dsp:txXfrm>
    </dsp:sp>
    <dsp:sp modelId="{A146671B-B567-4656-A07A-47960EF14E26}">
      <dsp:nvSpPr>
        <dsp:cNvPr id="0" name=""/>
        <dsp:cNvSpPr/>
      </dsp:nvSpPr>
      <dsp:spPr>
        <a:xfrm rot="5400000">
          <a:off x="-222646" y="2801154"/>
          <a:ext cx="1484312" cy="1039018"/>
        </a:xfrm>
        <a:prstGeom prst="chevron">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1" kern="1200" dirty="0" smtClean="0"/>
            <a:t>WTM 5.0</a:t>
          </a:r>
          <a:endParaRPr lang="en-US" sz="2000" kern="1200" dirty="0"/>
        </a:p>
      </dsp:txBody>
      <dsp:txXfrm rot="5400000">
        <a:off x="-222646" y="2801154"/>
        <a:ext cx="1484312" cy="1039018"/>
      </dsp:txXfrm>
    </dsp:sp>
    <dsp:sp modelId="{29DD6651-0B5B-477F-BA15-7C03F53D9772}">
      <dsp:nvSpPr>
        <dsp:cNvPr id="0" name=""/>
        <dsp:cNvSpPr/>
      </dsp:nvSpPr>
      <dsp:spPr>
        <a:xfrm rot="5400000">
          <a:off x="3085107" y="532418"/>
          <a:ext cx="964803" cy="5056981"/>
        </a:xfrm>
        <a:prstGeom prst="round2Same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b="1" kern="1200" dirty="0" smtClean="0"/>
            <a:t>MS4 Programmatic Practices</a:t>
          </a:r>
          <a:endParaRPr lang="en-US" sz="2400" kern="1200" dirty="0"/>
        </a:p>
      </dsp:txBody>
      <dsp:txXfrm rot="5400000">
        <a:off x="3085107" y="532418"/>
        <a:ext cx="964803" cy="5056981"/>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887D9A6-4B8C-47A0-863C-0CB4C1593419}">
      <dsp:nvSpPr>
        <dsp:cNvPr id="0" name=""/>
        <dsp:cNvSpPr/>
      </dsp:nvSpPr>
      <dsp:spPr>
        <a:xfrm rot="5400000">
          <a:off x="-222646" y="223826"/>
          <a:ext cx="1484312" cy="1039018"/>
        </a:xfrm>
        <a:prstGeom prst="chevron">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1" kern="1200" dirty="0" smtClean="0"/>
            <a:t>WTM 1.0</a:t>
          </a:r>
          <a:endParaRPr lang="en-US" sz="2000" kern="1200" dirty="0"/>
        </a:p>
      </dsp:txBody>
      <dsp:txXfrm rot="5400000">
        <a:off x="-222646" y="223826"/>
        <a:ext cx="1484312" cy="1039018"/>
      </dsp:txXfrm>
    </dsp:sp>
    <dsp:sp modelId="{B4A83927-3F19-426B-9D53-BC82D07DC6B3}">
      <dsp:nvSpPr>
        <dsp:cNvPr id="0" name=""/>
        <dsp:cNvSpPr/>
      </dsp:nvSpPr>
      <dsp:spPr>
        <a:xfrm rot="5400000">
          <a:off x="3085107" y="-2044909"/>
          <a:ext cx="964803" cy="5056981"/>
        </a:xfrm>
        <a:prstGeom prst="round2Same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en-US" sz="2100" b="1" kern="1200" dirty="0" smtClean="0"/>
            <a:t>Baseline Conditions</a:t>
          </a:r>
          <a:endParaRPr lang="en-US" sz="2100" kern="1200" dirty="0"/>
        </a:p>
      </dsp:txBody>
      <dsp:txXfrm rot="5400000">
        <a:off x="3085107" y="-2044909"/>
        <a:ext cx="964803" cy="5056981"/>
      </dsp:txXfrm>
    </dsp:sp>
    <dsp:sp modelId="{42A8DB02-4ACD-4CD3-A533-FE62CA407A23}">
      <dsp:nvSpPr>
        <dsp:cNvPr id="0" name=""/>
        <dsp:cNvSpPr/>
      </dsp:nvSpPr>
      <dsp:spPr>
        <a:xfrm rot="5400000">
          <a:off x="-222646" y="1512490"/>
          <a:ext cx="1484312" cy="1039018"/>
        </a:xfrm>
        <a:prstGeom prst="chevron">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1" kern="1200" dirty="0" smtClean="0"/>
            <a:t>WTM 2.0</a:t>
          </a:r>
          <a:endParaRPr lang="en-US" sz="2000" kern="1200" dirty="0"/>
        </a:p>
      </dsp:txBody>
      <dsp:txXfrm rot="5400000">
        <a:off x="-222646" y="1512490"/>
        <a:ext cx="1484312" cy="1039018"/>
      </dsp:txXfrm>
    </dsp:sp>
    <dsp:sp modelId="{999F3166-1827-4DFC-A382-C1B1A88B60A4}">
      <dsp:nvSpPr>
        <dsp:cNvPr id="0" name=""/>
        <dsp:cNvSpPr/>
      </dsp:nvSpPr>
      <dsp:spPr>
        <a:xfrm rot="5400000">
          <a:off x="3085107" y="-756245"/>
          <a:ext cx="964803" cy="5056981"/>
        </a:xfrm>
        <a:prstGeom prst="round2Same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en-US" sz="2100" b="1" kern="1200" dirty="0" smtClean="0"/>
            <a:t>Completed as of 2009; High Priority; Low Priority and Other Potential Projects</a:t>
          </a:r>
          <a:endParaRPr lang="en-US" sz="2100" kern="1200" dirty="0"/>
        </a:p>
      </dsp:txBody>
      <dsp:txXfrm rot="5400000">
        <a:off x="3085107" y="-756245"/>
        <a:ext cx="964803" cy="5056981"/>
      </dsp:txXfrm>
    </dsp:sp>
    <dsp:sp modelId="{A146671B-B567-4656-A07A-47960EF14E26}">
      <dsp:nvSpPr>
        <dsp:cNvPr id="0" name=""/>
        <dsp:cNvSpPr/>
      </dsp:nvSpPr>
      <dsp:spPr>
        <a:xfrm rot="5400000">
          <a:off x="-222646" y="2801154"/>
          <a:ext cx="1484312" cy="1039018"/>
        </a:xfrm>
        <a:prstGeom prst="chevron">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1" kern="1200" dirty="0" smtClean="0"/>
            <a:t>WTM 3.0</a:t>
          </a:r>
          <a:endParaRPr lang="en-US" sz="2000" kern="1200" dirty="0"/>
        </a:p>
      </dsp:txBody>
      <dsp:txXfrm rot="5400000">
        <a:off x="-222646" y="2801154"/>
        <a:ext cx="1484312" cy="1039018"/>
      </dsp:txXfrm>
    </dsp:sp>
    <dsp:sp modelId="{29DD6651-0B5B-477F-BA15-7C03F53D9772}">
      <dsp:nvSpPr>
        <dsp:cNvPr id="0" name=""/>
        <dsp:cNvSpPr/>
      </dsp:nvSpPr>
      <dsp:spPr>
        <a:xfrm rot="5400000">
          <a:off x="3085107" y="532418"/>
          <a:ext cx="964803" cy="5056981"/>
        </a:xfrm>
        <a:prstGeom prst="round2Same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en-US" sz="2100" b="1" kern="1200" dirty="0" smtClean="0"/>
            <a:t>ESD Strategies and Other Structural BMPs </a:t>
          </a:r>
          <a:endParaRPr lang="en-US" sz="2100" kern="1200" dirty="0"/>
        </a:p>
      </dsp:txBody>
      <dsp:txXfrm rot="5400000">
        <a:off x="3085107" y="532418"/>
        <a:ext cx="964803" cy="5056981"/>
      </dsp:txXfrm>
    </dsp:sp>
  </dsp:spTree>
</dsp:drawing>
</file>

<file path=ppt/diagrams/layout1.xml><?xml version="1.0" encoding="utf-8"?>
<dgm:layoutDef xmlns:dgm="http://schemas.openxmlformats.org/drawingml/2006/diagram" xmlns:a="http://schemas.openxmlformats.org/drawingml/2006/main" uniqueId="urn:microsoft.com/office/officeart/2005/8/layout/hProcess10#1">
  <dgm:title val=""/>
  <dgm:desc val=""/>
  <dgm:catLst>
    <dgm:cat type="process" pri="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10#2">
  <dgm:title val=""/>
  <dgm:desc val=""/>
  <dgm:catLst>
    <dgm:cat type="process" pri="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6A6672B0-D42B-43B8-B9FD-E18B2E2DD985}" type="datetimeFigureOut">
              <a:rPr lang="en-US" smtClean="0"/>
              <a:pPr/>
              <a:t>10/4/2012</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98BE13AB-4961-41EA-B02C-8862826E6AD4}" type="slidenum">
              <a:rPr lang="en-US" smtClean="0"/>
              <a:pPr/>
              <a:t>‹#›</a:t>
            </a:fld>
            <a:endParaRPr lang="en-US"/>
          </a:p>
        </p:txBody>
      </p:sp>
    </p:spTree>
    <p:extLst>
      <p:ext uri="{BB962C8B-B14F-4D97-AF65-F5344CB8AC3E}">
        <p14:creationId xmlns:p14="http://schemas.microsoft.com/office/powerpoint/2010/main" xmlns="" val="33562179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9637E587-3156-49C5-A94F-C8A299AA48EB}" type="datetimeFigureOut">
              <a:rPr lang="en-US" smtClean="0"/>
              <a:pPr/>
              <a:t>10/4/2012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1BADF068-4D34-4CC4-885C-3A88CFA14917}" type="slidenum">
              <a:rPr lang="en-US" smtClean="0"/>
              <a:pPr/>
              <a:t>‹#›</a:t>
            </a:fld>
            <a:endParaRPr lang="en-US"/>
          </a:p>
        </p:txBody>
      </p:sp>
    </p:spTree>
    <p:extLst>
      <p:ext uri="{BB962C8B-B14F-4D97-AF65-F5344CB8AC3E}">
        <p14:creationId xmlns:p14="http://schemas.microsoft.com/office/powerpoint/2010/main" xmlns="" val="33500093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BADF068-4D34-4CC4-885C-3A88CFA14917}" type="slidenum">
              <a:rPr lang="en-US" smtClean="0"/>
              <a:pPr/>
              <a:t>1</a:t>
            </a:fld>
            <a:endParaRPr lang="en-US"/>
          </a:p>
        </p:txBody>
      </p:sp>
    </p:spTree>
    <p:extLst>
      <p:ext uri="{BB962C8B-B14F-4D97-AF65-F5344CB8AC3E}">
        <p14:creationId xmlns:p14="http://schemas.microsoft.com/office/powerpoint/2010/main" xmlns="" val="18248832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BADF068-4D34-4CC4-885C-3A88CFA14917}" type="slidenum">
              <a:rPr lang="en-US" smtClean="0"/>
              <a:pPr/>
              <a:t>2</a:t>
            </a:fld>
            <a:endParaRPr lang="en-US"/>
          </a:p>
        </p:txBody>
      </p:sp>
    </p:spTree>
    <p:extLst>
      <p:ext uri="{BB962C8B-B14F-4D97-AF65-F5344CB8AC3E}">
        <p14:creationId xmlns:p14="http://schemas.microsoft.com/office/powerpoint/2010/main" xmlns="" val="22464689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662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Brief history and tidbits about </a:t>
            </a:r>
            <a:r>
              <a:rPr lang="en-US" dirty="0" err="1" smtClean="0"/>
              <a:t>MoCo</a:t>
            </a:r>
            <a:r>
              <a:rPr lang="en-US" dirty="0" smtClean="0"/>
              <a:t>.  Northern boundary not bordered by either river.</a:t>
            </a:r>
          </a:p>
          <a:p>
            <a:pPr eaLnBrk="1" hangingPunct="1">
              <a:spcBef>
                <a:spcPct val="0"/>
              </a:spcBef>
            </a:pPr>
            <a:r>
              <a:rPr lang="en-US" dirty="0" smtClean="0"/>
              <a:t>Explain level of diversity in </a:t>
            </a:r>
            <a:r>
              <a:rPr lang="en-US" dirty="0" err="1" smtClean="0"/>
              <a:t>MoCo</a:t>
            </a:r>
            <a:r>
              <a:rPr lang="en-US" dirty="0" smtClean="0"/>
              <a:t> and how that is important factor to consider for our programs and for addressing our water quality concerns.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p:spPr>
        <p:txBody>
          <a:bodyPr lIns="91594" tIns="45799" rIns="91594" bIns="45799"/>
          <a:lstStyle/>
          <a:p>
            <a:endParaRPr lang="en-US" smtClean="0"/>
          </a:p>
        </p:txBody>
      </p:sp>
      <p:sp>
        <p:nvSpPr>
          <p:cNvPr id="48132" name="Slide Number Placeholder 3"/>
          <p:cNvSpPr txBox="1">
            <a:spLocks noGrp="1"/>
          </p:cNvSpPr>
          <p:nvPr/>
        </p:nvSpPr>
        <p:spPr bwMode="auto">
          <a:xfrm>
            <a:off x="3971926" y="8829675"/>
            <a:ext cx="3036888" cy="465138"/>
          </a:xfrm>
          <a:prstGeom prst="rect">
            <a:avLst/>
          </a:prstGeom>
          <a:noFill/>
          <a:ln w="9525">
            <a:noFill/>
            <a:miter lim="800000"/>
            <a:headEnd/>
            <a:tailEnd/>
          </a:ln>
        </p:spPr>
        <p:txBody>
          <a:bodyPr lIns="91594" tIns="45799" rIns="91594" bIns="45799" anchor="b"/>
          <a:lstStyle/>
          <a:p>
            <a:pPr algn="r"/>
            <a:fld id="{097A53C1-5628-4BA2-BA0C-B391A9F4B60F}" type="slidenum">
              <a:rPr lang="en-US" sz="1200">
                <a:latin typeface="Times New Roman" pitchFamily="18" charset="0"/>
              </a:rPr>
              <a:pPr algn="r"/>
              <a:t>5</a:t>
            </a:fld>
            <a:endParaRPr lang="en-US" sz="120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BADF068-4D34-4CC4-885C-3A88CFA14917}" type="slidenum">
              <a:rPr lang="en-US" smtClean="0"/>
              <a:pPr/>
              <a:t>6</a:t>
            </a:fld>
            <a:endParaRPr lang="en-US"/>
          </a:p>
        </p:txBody>
      </p:sp>
    </p:spTree>
    <p:extLst>
      <p:ext uri="{BB962C8B-B14F-4D97-AF65-F5344CB8AC3E}">
        <p14:creationId xmlns:p14="http://schemas.microsoft.com/office/powerpoint/2010/main" xmlns="" val="35509484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p:spPr>
        <p:txBody>
          <a:bodyPr/>
          <a:lstStyle/>
          <a:p>
            <a:endParaRPr lang="en-US" smtClean="0"/>
          </a:p>
        </p:txBody>
      </p:sp>
      <p:sp>
        <p:nvSpPr>
          <p:cNvPr id="56324" name="Slide Number Placeholder 3"/>
          <p:cNvSpPr>
            <a:spLocks noGrp="1"/>
          </p:cNvSpPr>
          <p:nvPr>
            <p:ph type="sldNum" sz="quarter" idx="5"/>
          </p:nvPr>
        </p:nvSpPr>
        <p:spPr>
          <a:noFill/>
        </p:spPr>
        <p:txBody>
          <a:bodyPr/>
          <a:lstStyle/>
          <a:p>
            <a:pPr defTabSz="914350"/>
            <a:fld id="{0E4E3B05-B68C-471D-A14E-D05B33626A0E}" type="slidenum">
              <a:rPr lang="en-US" smtClean="0"/>
              <a:pPr defTabSz="914350"/>
              <a:t>8</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2884A2D-4D3F-4182-995F-2E8D9DD901B5}"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ADF068-4D34-4CC4-885C-3A88CFA14917}"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lIns="91567" tIns="45785" rIns="91567" bIns="45785"/>
          <a:lstStyle/>
          <a:p>
            <a:r>
              <a:rPr lang="en-US" smtClean="0"/>
              <a:t>We used the Watershed Treatment Model (WTM) developed by the Center for Watershed Protection in Ellicott City MD.  The WTM was used by the Corps of Engineers to estimate pollutant reductions for the Anacostia Watershed Restoration Plan, and we wanted our results for the Anacostia to correspond directly to the COE effort.  The WTM is recognized as a planning level model which takes GIS output for land use and BMP drainage areas and then calculates pollutant loads from those land uses.  The loads reductions are based on the type of BMP and the assigned reductions by pollutant by BMP type.   The WTM approach also considers ‘discount factors’ from 100% since no BMP is 100% effective.</a:t>
            </a:r>
          </a:p>
          <a:p>
            <a:endParaRPr lang="en-US" smtClean="0"/>
          </a:p>
          <a:p>
            <a:r>
              <a:rPr lang="en-US" smtClean="0"/>
              <a:t>The WTM is currently programmed with conventional structural BMPs (like ponds),  some ESD-type practices (like bioretention cells), and even some programmatic practices like alternative lawn care, streetsweeping, and pet waste management.  The WTM was not set up to include trash reductions,  but our consultant developed an approach that used the trash loadings rates by land uses based on the Anacostia Trash TMDL and then assumptions from literature review for trash capture or trash source removal.  </a:t>
            </a:r>
          </a:p>
        </p:txBody>
      </p:sp>
      <p:sp>
        <p:nvSpPr>
          <p:cNvPr id="49156" name="Slide Number Placeholder 3"/>
          <p:cNvSpPr txBox="1">
            <a:spLocks noGrp="1"/>
          </p:cNvSpPr>
          <p:nvPr/>
        </p:nvSpPr>
        <p:spPr bwMode="auto">
          <a:xfrm>
            <a:off x="3971926" y="8829675"/>
            <a:ext cx="3036888" cy="465138"/>
          </a:xfrm>
          <a:prstGeom prst="rect">
            <a:avLst/>
          </a:prstGeom>
          <a:noFill/>
          <a:ln w="9525">
            <a:noFill/>
            <a:miter lim="800000"/>
            <a:headEnd/>
            <a:tailEnd/>
          </a:ln>
        </p:spPr>
        <p:txBody>
          <a:bodyPr lIns="91567" tIns="45785" rIns="91567" bIns="45785" anchor="b"/>
          <a:lstStyle/>
          <a:p>
            <a:pPr algn="r" defTabSz="912762"/>
            <a:fld id="{7FD1FCF0-A7F9-42F2-B5ED-5F00EE4CF7A3}" type="slidenum">
              <a:rPr lang="en-US" sz="1200">
                <a:latin typeface="Times New Roman" pitchFamily="18" charset="0"/>
              </a:rPr>
              <a:pPr algn="r" defTabSz="912762"/>
              <a:t>11</a:t>
            </a:fld>
            <a:endParaRPr lang="en-US" sz="1200">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p:spPr>
        <p:txBody>
          <a:bodyPr/>
          <a:lstStyle/>
          <a:p>
            <a:endParaRPr lang="en-US" smtClean="0"/>
          </a:p>
        </p:txBody>
      </p:sp>
      <p:sp>
        <p:nvSpPr>
          <p:cNvPr id="58372" name="Slide Number Placeholder 3"/>
          <p:cNvSpPr>
            <a:spLocks noGrp="1"/>
          </p:cNvSpPr>
          <p:nvPr>
            <p:ph type="sldNum" sz="quarter" idx="5"/>
          </p:nvPr>
        </p:nvSpPr>
        <p:spPr>
          <a:noFill/>
        </p:spPr>
        <p:txBody>
          <a:bodyPr/>
          <a:lstStyle/>
          <a:p>
            <a:pPr defTabSz="914350"/>
            <a:fld id="{A40FE975-217A-46F9-A23A-C016E4D70A4D}" type="slidenum">
              <a:rPr lang="en-US" smtClean="0"/>
              <a:pPr defTabSz="914350"/>
              <a:t>12</a:t>
            </a:fld>
            <a:endParaRPr lang="en-U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1FE08CC7-D178-4D28-9833-A940DD161B7A}" type="slidenum">
              <a:rPr lang="en-US" smtClean="0"/>
              <a:pPr>
                <a:defRPr/>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1FE08CC7-D178-4D28-9833-A940DD161B7A}" type="slidenum">
              <a:rPr lang="en-US" smtClean="0"/>
              <a:pPr>
                <a:defRPr/>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1FE08CC7-D178-4D28-9833-A940DD161B7A}" type="slidenum">
              <a:rPr lang="en-US" smtClean="0"/>
              <a:pPr>
                <a:defRPr/>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1FE08CC7-D178-4D28-9833-A940DD161B7A}" type="slidenum">
              <a:rPr lang="en-US" smtClean="0"/>
              <a:pPr>
                <a:defRPr/>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1FE08CC7-D178-4D28-9833-A940DD161B7A}" type="slidenum">
              <a:rPr lang="en-US" smtClean="0"/>
              <a:pPr>
                <a:defRPr/>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1FE08CC7-D178-4D28-9833-A940DD161B7A}" type="slidenum">
              <a:rPr lang="en-US" smtClean="0"/>
              <a:pPr>
                <a:defRPr/>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2884A2D-4D3F-4182-995F-2E8D9DD901B5}"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ADF068-4D34-4CC4-885C-3A88CFA14917}"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ADF068-4D34-4CC4-885C-3A88CFA14917}"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ADF068-4D34-4CC4-885C-3A88CFA14917}"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p:spPr>
        <p:txBody>
          <a:bodyPr/>
          <a:lstStyle/>
          <a:p>
            <a:endParaRPr lang="en-US" smtClean="0"/>
          </a:p>
        </p:txBody>
      </p:sp>
      <p:sp>
        <p:nvSpPr>
          <p:cNvPr id="56324" name="Slide Number Placeholder 3"/>
          <p:cNvSpPr>
            <a:spLocks noGrp="1"/>
          </p:cNvSpPr>
          <p:nvPr>
            <p:ph type="sldNum" sz="quarter" idx="5"/>
          </p:nvPr>
        </p:nvSpPr>
        <p:spPr>
          <a:noFill/>
        </p:spPr>
        <p:txBody>
          <a:bodyPr/>
          <a:lstStyle/>
          <a:p>
            <a:pPr defTabSz="914350"/>
            <a:fld id="{0E4E3B05-B68C-471D-A14E-D05B33626A0E}" type="slidenum">
              <a:rPr lang="en-US" smtClean="0"/>
              <a:pPr defTabSz="914350"/>
              <a:t>23</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p:spPr>
        <p:txBody>
          <a:bodyPr/>
          <a:lstStyle/>
          <a:p>
            <a:endParaRPr lang="en-US" smtClean="0"/>
          </a:p>
        </p:txBody>
      </p:sp>
      <p:sp>
        <p:nvSpPr>
          <p:cNvPr id="56324" name="Slide Number Placeholder 3"/>
          <p:cNvSpPr>
            <a:spLocks noGrp="1"/>
          </p:cNvSpPr>
          <p:nvPr>
            <p:ph type="sldNum" sz="quarter" idx="5"/>
          </p:nvPr>
        </p:nvSpPr>
        <p:spPr>
          <a:noFill/>
        </p:spPr>
        <p:txBody>
          <a:bodyPr/>
          <a:lstStyle/>
          <a:p>
            <a:pPr defTabSz="914350"/>
            <a:fld id="{0E4E3B05-B68C-471D-A14E-D05B33626A0E}" type="slidenum">
              <a:rPr lang="en-US" smtClean="0"/>
              <a:pPr defTabSz="914350"/>
              <a:t>24</a:t>
            </a:fld>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ADF068-4D34-4CC4-885C-3A88CFA14917}"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ADF068-4D34-4CC4-885C-3A88CFA14917}"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p:spPr>
        <p:txBody>
          <a:bodyPr/>
          <a:lstStyle/>
          <a:p>
            <a:endParaRPr lang="en-US" smtClean="0"/>
          </a:p>
        </p:txBody>
      </p:sp>
      <p:sp>
        <p:nvSpPr>
          <p:cNvPr id="56324" name="Slide Number Placeholder 3"/>
          <p:cNvSpPr>
            <a:spLocks noGrp="1"/>
          </p:cNvSpPr>
          <p:nvPr>
            <p:ph type="sldNum" sz="quarter" idx="5"/>
          </p:nvPr>
        </p:nvSpPr>
        <p:spPr>
          <a:noFill/>
        </p:spPr>
        <p:txBody>
          <a:bodyPr/>
          <a:lstStyle/>
          <a:p>
            <a:pPr defTabSz="914350"/>
            <a:fld id="{0E4E3B05-B68C-471D-A14E-D05B33626A0E}" type="slidenum">
              <a:rPr lang="en-US" smtClean="0"/>
              <a:pPr defTabSz="914350"/>
              <a:t>27</a:t>
            </a:fld>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2884A2D-4D3F-4182-995F-2E8D9DD901B5}"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p:spPr>
        <p:txBody>
          <a:bodyPr/>
          <a:lstStyle/>
          <a:p>
            <a:endParaRPr lang="en-US" smtClean="0"/>
          </a:p>
        </p:txBody>
      </p:sp>
      <p:sp>
        <p:nvSpPr>
          <p:cNvPr id="56324" name="Slide Number Placeholder 3"/>
          <p:cNvSpPr>
            <a:spLocks noGrp="1"/>
          </p:cNvSpPr>
          <p:nvPr>
            <p:ph type="sldNum" sz="quarter" idx="5"/>
          </p:nvPr>
        </p:nvSpPr>
        <p:spPr>
          <a:noFill/>
        </p:spPr>
        <p:txBody>
          <a:bodyPr/>
          <a:lstStyle/>
          <a:p>
            <a:pPr defTabSz="914350"/>
            <a:fld id="{0E4E3B05-B68C-471D-A14E-D05B33626A0E}" type="slidenum">
              <a:rPr lang="en-US" smtClean="0"/>
              <a:pPr defTabSz="914350"/>
              <a:t>29</a:t>
            </a:fld>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ADF068-4D34-4CC4-885C-3A88CFA14917}"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ADF068-4D34-4CC4-885C-3A88CFA14917}"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ADF068-4D34-4CC4-885C-3A88CFA14917}"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ADF068-4D34-4CC4-885C-3A88CFA14917}"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p:spPr>
        <p:txBody>
          <a:bodyPr/>
          <a:lstStyle/>
          <a:p>
            <a:endParaRPr lang="en-US" smtClean="0"/>
          </a:p>
        </p:txBody>
      </p:sp>
      <p:sp>
        <p:nvSpPr>
          <p:cNvPr id="56324" name="Slide Number Placeholder 3"/>
          <p:cNvSpPr>
            <a:spLocks noGrp="1"/>
          </p:cNvSpPr>
          <p:nvPr>
            <p:ph type="sldNum" sz="quarter" idx="5"/>
          </p:nvPr>
        </p:nvSpPr>
        <p:spPr>
          <a:noFill/>
        </p:spPr>
        <p:txBody>
          <a:bodyPr/>
          <a:lstStyle/>
          <a:p>
            <a:pPr defTabSz="914350"/>
            <a:fld id="{0E4E3B05-B68C-471D-A14E-D05B33626A0E}" type="slidenum">
              <a:rPr lang="en-US" smtClean="0"/>
              <a:pPr defTabSz="914350"/>
              <a:t>34</a:t>
            </a:fld>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BADF068-4D34-4CC4-885C-3A88CFA14917}" type="slidenum">
              <a:rPr lang="en-US" smtClean="0"/>
              <a:pPr/>
              <a:t>35</a:t>
            </a:fld>
            <a:endParaRPr lang="en-US"/>
          </a:p>
        </p:txBody>
      </p:sp>
    </p:spTree>
    <p:extLst>
      <p:ext uri="{BB962C8B-B14F-4D97-AF65-F5344CB8AC3E}">
        <p14:creationId xmlns:p14="http://schemas.microsoft.com/office/powerpoint/2010/main" xmlns="" val="81855047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BADF068-4D34-4CC4-885C-3A88CFA14917}" type="slidenum">
              <a:rPr lang="en-US" smtClean="0"/>
              <a:pPr/>
              <a:t>36</a:t>
            </a:fld>
            <a:endParaRPr lang="en-US"/>
          </a:p>
        </p:txBody>
      </p:sp>
    </p:spTree>
    <p:extLst>
      <p:ext uri="{BB962C8B-B14F-4D97-AF65-F5344CB8AC3E}">
        <p14:creationId xmlns:p14="http://schemas.microsoft.com/office/powerpoint/2010/main" xmlns="" val="410293268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BADF068-4D34-4CC4-885C-3A88CFA14917}" type="slidenum">
              <a:rPr lang="en-US" smtClean="0"/>
              <a:pPr/>
              <a:t>37</a:t>
            </a:fld>
            <a:endParaRPr lang="en-US"/>
          </a:p>
        </p:txBody>
      </p:sp>
    </p:spTree>
    <p:extLst>
      <p:ext uri="{BB962C8B-B14F-4D97-AF65-F5344CB8AC3E}">
        <p14:creationId xmlns:p14="http://schemas.microsoft.com/office/powerpoint/2010/main" xmlns="" val="21769096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BADF068-4D34-4CC4-885C-3A88CFA14917}" type="slidenum">
              <a:rPr lang="en-US" smtClean="0"/>
              <a:pPr/>
              <a:t>38</a:t>
            </a:fld>
            <a:endParaRPr lang="en-US"/>
          </a:p>
        </p:txBody>
      </p:sp>
    </p:spTree>
    <p:extLst>
      <p:ext uri="{BB962C8B-B14F-4D97-AF65-F5344CB8AC3E}">
        <p14:creationId xmlns:p14="http://schemas.microsoft.com/office/powerpoint/2010/main" xmlns="" val="39100365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p:spPr>
        <p:txBody>
          <a:bodyPr/>
          <a:lstStyle/>
          <a:p>
            <a:endParaRPr lang="en-US" smtClean="0"/>
          </a:p>
        </p:txBody>
      </p:sp>
      <p:sp>
        <p:nvSpPr>
          <p:cNvPr id="56324" name="Slide Number Placeholder 3"/>
          <p:cNvSpPr>
            <a:spLocks noGrp="1"/>
          </p:cNvSpPr>
          <p:nvPr>
            <p:ph type="sldNum" sz="quarter" idx="5"/>
          </p:nvPr>
        </p:nvSpPr>
        <p:spPr>
          <a:noFill/>
        </p:spPr>
        <p:txBody>
          <a:bodyPr/>
          <a:lstStyle/>
          <a:p>
            <a:pPr defTabSz="914350"/>
            <a:fld id="{0E4E3B05-B68C-471D-A14E-D05B33626A0E}" type="slidenum">
              <a:rPr lang="en-US" smtClean="0"/>
              <a:pPr defTabSz="914350"/>
              <a:t>39</a:t>
            </a:fld>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BADF068-4D34-4CC4-885C-3A88CFA14917}" type="slidenum">
              <a:rPr lang="en-US" smtClean="0"/>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2884A2D-4D3F-4182-995F-2E8D9DD901B5}" type="slidenum">
              <a:rPr lang="en-US" smtClean="0"/>
              <a:pPr/>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BADF068-4D34-4CC4-885C-3A88CFA14917}" type="slidenum">
              <a:rPr lang="en-US" smtClean="0"/>
              <a:pPr/>
              <a:t>43</a:t>
            </a:fld>
            <a:endParaRPr lang="en-US"/>
          </a:p>
        </p:txBody>
      </p:sp>
    </p:spTree>
    <p:extLst>
      <p:ext uri="{BB962C8B-B14F-4D97-AF65-F5344CB8AC3E}">
        <p14:creationId xmlns:p14="http://schemas.microsoft.com/office/powerpoint/2010/main" xmlns="" val="28007400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lgn="l">
              <a:defRPr>
                <a:latin typeface="Franklin Gothic Demi"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Slide Number Placeholder 3"/>
          <p:cNvSpPr>
            <a:spLocks noGrp="1"/>
          </p:cNvSpPr>
          <p:nvPr>
            <p:ph type="sldNum" sz="quarter" idx="10"/>
          </p:nvPr>
        </p:nvSpPr>
        <p:spPr/>
        <p:txBody>
          <a:bodyPr/>
          <a:lstStyle/>
          <a:p>
            <a:fld id="{4DA4E111-BCEC-429D-B691-785A99145DF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solidFill>
                  <a:schemeClr val="bg1"/>
                </a:solidFill>
                <a:latin typeface="Franklin Gothic Demi"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p>
            <a:fld id="{4DA4E111-BCEC-429D-B691-785A99145DF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solidFill>
                  <a:schemeClr val="bg1"/>
                </a:solidFill>
                <a:latin typeface="Franklin Gothic Demi" pitchFamily="34"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p>
            <a:fld id="{4DA4E111-BCEC-429D-B691-785A99145DF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5211"/>
            <a:ext cx="8229600" cy="1143000"/>
          </a:xfrm>
        </p:spPr>
        <p:txBody>
          <a:bodyPr/>
          <a:lstStyle>
            <a:lvl1pPr>
              <a:defRPr b="1">
                <a:effectLst>
                  <a:outerShdw blurRad="38100" dist="38100" dir="2700000" algn="tl">
                    <a:srgbClr val="000000">
                      <a:alpha val="43137"/>
                    </a:srgbClr>
                  </a:outerShdw>
                </a:effectLst>
                <a:latin typeface="Arial" pitchFamily="34" charset="0"/>
                <a:cs typeface="Arial" pitchFamily="34" charset="0"/>
              </a:defRPr>
            </a:lvl1pPr>
          </a:lstStyle>
          <a:p>
            <a:r>
              <a:rPr lang="en-US" dirty="0" smtClean="0"/>
              <a:t>Click to edit Master title style</a:t>
            </a:r>
            <a:endParaRPr lang="en-US" dirty="0"/>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cxnSp>
        <p:nvCxnSpPr>
          <p:cNvPr id="9" name="Straight Connector 8"/>
          <p:cNvCxnSpPr/>
          <p:nvPr userDrawn="1"/>
        </p:nvCxnSpPr>
        <p:spPr>
          <a:xfrm>
            <a:off x="123825" y="6362700"/>
            <a:ext cx="8867775" cy="9525"/>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0"/>
          </p:nvPr>
        </p:nvSpPr>
        <p:spPr/>
        <p:txBody>
          <a:bodyPr/>
          <a:lstStyle/>
          <a:p>
            <a:fld id="{4DA4E111-BCEC-429D-B691-785A99145DF1}" type="slidenum">
              <a:rPr lang="en-US" smtClean="0"/>
              <a:pPr/>
              <a:t>‹#›</a:t>
            </a:fld>
            <a:endParaRPr lang="en-US"/>
          </a:p>
        </p:txBody>
      </p:sp>
    </p:spTree>
    <p:extLst>
      <p:ext uri="{BB962C8B-B14F-4D97-AF65-F5344CB8AC3E}">
        <p14:creationId xmlns:p14="http://schemas.microsoft.com/office/powerpoint/2010/main" xmlns="" val="9119057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 name="Slide Number Placeholder 2"/>
          <p:cNvSpPr>
            <a:spLocks noGrp="1"/>
          </p:cNvSpPr>
          <p:nvPr>
            <p:ph type="sldNum" sz="quarter" idx="10"/>
          </p:nvPr>
        </p:nvSpPr>
        <p:spPr/>
        <p:txBody>
          <a:bodyPr/>
          <a:lstStyle/>
          <a:p>
            <a:fld id="{4DA4E111-BCEC-429D-B691-785A99145DF1}" type="slidenum">
              <a:rPr lang="en-US" smtClean="0"/>
              <a:pPr/>
              <a:t>‹#›</a:t>
            </a:fld>
            <a:endParaRPr lang="en-US"/>
          </a:p>
        </p:txBody>
      </p:sp>
    </p:spTree>
    <p:extLst>
      <p:ext uri="{BB962C8B-B14F-4D97-AF65-F5344CB8AC3E}">
        <p14:creationId xmlns:p14="http://schemas.microsoft.com/office/powerpoint/2010/main" xmlns="" val="97120062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0"/>
            <a:ext cx="9144000" cy="1219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0" y="0"/>
            <a:ext cx="9144000" cy="1219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A4E111-BCEC-429D-B691-785A99145DF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4" r:id="rId3"/>
    <p:sldLayoutId id="2147483792" r:id="rId4"/>
    <p:sldLayoutId id="2147483793" r:id="rId5"/>
  </p:sldLayoutIdLst>
  <p:hf hdr="0" ftr="0" dt="0"/>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image" Target="../media/image13.png"/><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mailto:tbrown@biohabitats.com" TargetMode="External"/><Relationship Id="rId2" Type="http://schemas.openxmlformats.org/officeDocument/2006/relationships/notesSlide" Target="../notesSlides/notesSlide42.xml"/><Relationship Id="rId1" Type="http://schemas.openxmlformats.org/officeDocument/2006/relationships/slideLayout" Target="../slideLayouts/slideLayout3.xml"/><Relationship Id="rId5" Type="http://schemas.openxmlformats.org/officeDocument/2006/relationships/image" Target="../media/image37.png"/><Relationship Id="rId4" Type="http://schemas.openxmlformats.org/officeDocument/2006/relationships/hyperlink" Target="mailto:meo.curtis@montgomerycountymd.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81000" y="1295400"/>
            <a:ext cx="8382000" cy="2133600"/>
          </a:xfrm>
        </p:spPr>
        <p:txBody>
          <a:bodyPr/>
          <a:lstStyle/>
          <a:p>
            <a:r>
              <a:rPr lang="en-US" sz="3200" dirty="0" smtClean="0"/>
              <a:t>Montgomery County’s </a:t>
            </a:r>
            <a:r>
              <a:rPr lang="en-US" sz="3200" dirty="0" err="1" smtClean="0"/>
              <a:t>MS4</a:t>
            </a:r>
            <a:r>
              <a:rPr lang="en-US" sz="3200" dirty="0" smtClean="0"/>
              <a:t> Permit Implementation Strategy:  Using the Watershed Treatment to meet local and Bay restoration goals</a:t>
            </a:r>
            <a:endParaRPr lang="en-US" sz="3200" dirty="0">
              <a:solidFill>
                <a:schemeClr val="tx1"/>
              </a:solidFill>
            </a:endParaRPr>
          </a:p>
        </p:txBody>
      </p:sp>
      <p:sp>
        <p:nvSpPr>
          <p:cNvPr id="2051" name="Rectangle 3"/>
          <p:cNvSpPr>
            <a:spLocks noGrp="1" noChangeArrowheads="1"/>
          </p:cNvSpPr>
          <p:nvPr>
            <p:ph type="subTitle" idx="1"/>
          </p:nvPr>
        </p:nvSpPr>
        <p:spPr>
          <a:xfrm>
            <a:off x="381000" y="3429000"/>
            <a:ext cx="8382000" cy="2895600"/>
          </a:xfrm>
        </p:spPr>
        <p:txBody>
          <a:bodyPr/>
          <a:lstStyle/>
          <a:p>
            <a:endParaRPr lang="en-US" sz="1600" dirty="0" smtClean="0">
              <a:solidFill>
                <a:srgbClr val="000000"/>
              </a:solidFill>
            </a:endParaRPr>
          </a:p>
          <a:p>
            <a:endParaRPr lang="en-US" sz="1600" dirty="0">
              <a:solidFill>
                <a:srgbClr val="000000"/>
              </a:solidFill>
            </a:endParaRPr>
          </a:p>
          <a:p>
            <a:endParaRPr lang="en-US" sz="1600" dirty="0" smtClean="0">
              <a:solidFill>
                <a:srgbClr val="000000"/>
              </a:solidFill>
            </a:endParaRPr>
          </a:p>
          <a:p>
            <a:endParaRPr lang="en-US" sz="1600" dirty="0" smtClean="0">
              <a:solidFill>
                <a:srgbClr val="000000"/>
              </a:solidFill>
            </a:endParaRPr>
          </a:p>
          <a:p>
            <a:r>
              <a:rPr lang="en-US" sz="1600" dirty="0" smtClean="0">
                <a:solidFill>
                  <a:srgbClr val="000000"/>
                </a:solidFill>
              </a:rPr>
              <a:t/>
            </a:r>
            <a:br>
              <a:rPr lang="en-US" sz="1600" dirty="0" smtClean="0">
                <a:solidFill>
                  <a:srgbClr val="000000"/>
                </a:solidFill>
              </a:rPr>
            </a:br>
            <a:endParaRPr lang="en-US" sz="1600" dirty="0" smtClean="0">
              <a:solidFill>
                <a:srgbClr val="000000"/>
              </a:solidFill>
            </a:endParaRPr>
          </a:p>
          <a:p>
            <a:r>
              <a:rPr lang="en-US" sz="1600" dirty="0" smtClean="0">
                <a:solidFill>
                  <a:srgbClr val="000000"/>
                </a:solidFill>
              </a:rPr>
              <a:t>Ted Brown, PE, Biohabitats, Inc.</a:t>
            </a:r>
          </a:p>
          <a:p>
            <a:r>
              <a:rPr lang="en-US" sz="1600" dirty="0" smtClean="0">
                <a:solidFill>
                  <a:srgbClr val="000000"/>
                </a:solidFill>
              </a:rPr>
              <a:t>and</a:t>
            </a:r>
          </a:p>
          <a:p>
            <a:r>
              <a:rPr lang="en-US" sz="1600" dirty="0" err="1" smtClean="0">
                <a:solidFill>
                  <a:srgbClr val="000000"/>
                </a:solidFill>
              </a:rPr>
              <a:t>Meo</a:t>
            </a:r>
            <a:r>
              <a:rPr lang="en-US" sz="1600" dirty="0" smtClean="0">
                <a:solidFill>
                  <a:srgbClr val="000000"/>
                </a:solidFill>
              </a:rPr>
              <a:t> Curtis, Montgomery County DEP</a:t>
            </a:r>
          </a:p>
        </p:txBody>
      </p:sp>
    </p:spTree>
    <p:extLst>
      <p:ext uri="{BB962C8B-B14F-4D97-AF65-F5344CB8AC3E}">
        <p14:creationId xmlns:p14="http://schemas.microsoft.com/office/powerpoint/2010/main" xmlns="" val="5754805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5325" y="476250"/>
            <a:ext cx="8382000" cy="838200"/>
          </a:xfrm>
        </p:spPr>
        <p:txBody>
          <a:bodyPr/>
          <a:lstStyle/>
          <a:p>
            <a:r>
              <a:rPr lang="en-US" sz="3600" dirty="0" smtClean="0"/>
              <a:t>Presentation Outline</a:t>
            </a:r>
            <a:endParaRPr lang="en-US" sz="3600" dirty="0"/>
          </a:p>
        </p:txBody>
      </p:sp>
      <p:sp>
        <p:nvSpPr>
          <p:cNvPr id="3" name="Content Placeholder 2"/>
          <p:cNvSpPr>
            <a:spLocks noGrp="1"/>
          </p:cNvSpPr>
          <p:nvPr>
            <p:ph idx="1"/>
          </p:nvPr>
        </p:nvSpPr>
        <p:spPr>
          <a:xfrm>
            <a:off x="560897" y="1709405"/>
            <a:ext cx="8221153" cy="3567445"/>
          </a:xfrm>
        </p:spPr>
        <p:txBody>
          <a:bodyPr>
            <a:normAutofit/>
          </a:bodyPr>
          <a:lstStyle/>
          <a:p>
            <a:pPr lvl="0"/>
            <a:r>
              <a:rPr lang="en-US" sz="2800" dirty="0" smtClean="0">
                <a:effectLst/>
                <a:latin typeface="Arial" pitchFamily="34" charset="0"/>
                <a:cs typeface="Arial" pitchFamily="34" charset="0"/>
              </a:rPr>
              <a:t>Background</a:t>
            </a:r>
          </a:p>
          <a:p>
            <a:pPr lvl="0"/>
            <a:r>
              <a:rPr lang="en-US" sz="2800" dirty="0" smtClean="0">
                <a:effectLst/>
                <a:latin typeface="Arial" pitchFamily="34" charset="0"/>
                <a:cs typeface="Arial" pitchFamily="34" charset="0"/>
              </a:rPr>
              <a:t>County’s </a:t>
            </a:r>
            <a:r>
              <a:rPr lang="en-US" sz="2800" dirty="0" err="1" smtClean="0">
                <a:effectLst/>
                <a:latin typeface="Arial" pitchFamily="34" charset="0"/>
                <a:cs typeface="Arial" pitchFamily="34" charset="0"/>
              </a:rPr>
              <a:t>MS4</a:t>
            </a:r>
            <a:r>
              <a:rPr lang="en-US" sz="2800" dirty="0" smtClean="0">
                <a:effectLst/>
                <a:latin typeface="Arial" pitchFamily="34" charset="0"/>
                <a:cs typeface="Arial" pitchFamily="34" charset="0"/>
              </a:rPr>
              <a:t> Permit Implementation Strategy</a:t>
            </a:r>
          </a:p>
          <a:p>
            <a:pPr lvl="0"/>
            <a:r>
              <a:rPr lang="en-US" sz="2800" dirty="0" smtClean="0">
                <a:latin typeface="Arial" pitchFamily="34" charset="0"/>
                <a:cs typeface="Arial" pitchFamily="34" charset="0"/>
              </a:rPr>
              <a:t>Use of WTM as Assessment Tool</a:t>
            </a:r>
            <a:endParaRPr lang="en-US" sz="2800" dirty="0" smtClean="0">
              <a:effectLst/>
              <a:latin typeface="Arial" pitchFamily="34" charset="0"/>
              <a:cs typeface="Arial" pitchFamily="34" charset="0"/>
            </a:endParaRPr>
          </a:p>
          <a:p>
            <a:pPr lvl="0"/>
            <a:r>
              <a:rPr lang="en-US" sz="2800" dirty="0" smtClean="0">
                <a:latin typeface="Arial" pitchFamily="34" charset="0"/>
                <a:cs typeface="Arial" pitchFamily="34" charset="0"/>
              </a:rPr>
              <a:t>Lessons Learned and </a:t>
            </a:r>
            <a:r>
              <a:rPr lang="en-US" sz="2800" dirty="0" smtClean="0">
                <a:effectLst/>
                <a:latin typeface="Arial" pitchFamily="34" charset="0"/>
                <a:cs typeface="Arial" pitchFamily="34" charset="0"/>
              </a:rPr>
              <a:t>Challenges</a:t>
            </a:r>
          </a:p>
        </p:txBody>
      </p:sp>
      <p:sp>
        <p:nvSpPr>
          <p:cNvPr id="4" name="Slide Number Placeholder 3"/>
          <p:cNvSpPr>
            <a:spLocks noGrp="1"/>
          </p:cNvSpPr>
          <p:nvPr>
            <p:ph type="sldNum" sz="quarter" idx="10"/>
          </p:nvPr>
        </p:nvSpPr>
        <p:spPr/>
        <p:txBody>
          <a:bodyPr/>
          <a:lstStyle/>
          <a:p>
            <a:fld id="{4DA4E111-BCEC-429D-B691-785A99145DF1}" type="slidenum">
              <a:rPr lang="en-US" smtClean="0"/>
              <a:pPr/>
              <a:t>2</a:t>
            </a:fld>
            <a:endParaRPr lang="en-US"/>
          </a:p>
        </p:txBody>
      </p:sp>
    </p:spTree>
    <p:extLst>
      <p:ext uri="{BB962C8B-B14F-4D97-AF65-F5344CB8AC3E}">
        <p14:creationId xmlns:p14="http://schemas.microsoft.com/office/powerpoint/2010/main" xmlns="" val="33977854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cbaywatershed_montgCo_200x263.jpg"/>
          <p:cNvPicPr>
            <a:picLocks noChangeAspect="1"/>
          </p:cNvPicPr>
          <p:nvPr/>
        </p:nvPicPr>
        <p:blipFill>
          <a:blip r:embed="rId3" cstate="print"/>
          <a:srcRect/>
          <a:stretch>
            <a:fillRect/>
          </a:stretch>
        </p:blipFill>
        <p:spPr bwMode="auto">
          <a:xfrm>
            <a:off x="4975225" y="990600"/>
            <a:ext cx="3581400" cy="4710113"/>
          </a:xfrm>
          <a:prstGeom prst="rect">
            <a:avLst/>
          </a:prstGeom>
          <a:noFill/>
          <a:ln w="9525">
            <a:noFill/>
            <a:miter lim="800000"/>
            <a:headEnd/>
            <a:tailEnd/>
          </a:ln>
        </p:spPr>
      </p:pic>
      <p:pic>
        <p:nvPicPr>
          <p:cNvPr id="11271" name="Picture 11" descr="Title_minus_white"/>
          <p:cNvPicPr>
            <a:picLocks noChangeAspect="1" noChangeArrowheads="1"/>
          </p:cNvPicPr>
          <p:nvPr/>
        </p:nvPicPr>
        <p:blipFill>
          <a:blip r:embed="rId4" cstate="print"/>
          <a:srcRect l="15909" t="13235" r="13638" b="11765"/>
          <a:stretch>
            <a:fillRect/>
          </a:stretch>
        </p:blipFill>
        <p:spPr bwMode="auto">
          <a:xfrm>
            <a:off x="5160963" y="2133600"/>
            <a:ext cx="3983037" cy="3276600"/>
          </a:xfrm>
          <a:prstGeom prst="rect">
            <a:avLst/>
          </a:prstGeom>
          <a:noFill/>
          <a:ln w="9525">
            <a:noFill/>
            <a:miter lim="800000"/>
            <a:headEnd/>
            <a:tailEnd/>
          </a:ln>
        </p:spPr>
      </p:pic>
      <p:sp>
        <p:nvSpPr>
          <p:cNvPr id="5122" name="Rectangle 2"/>
          <p:cNvSpPr>
            <a:spLocks noGrp="1" noRot="1" noChangeArrowheads="1"/>
          </p:cNvSpPr>
          <p:nvPr>
            <p:ph type="title" idx="4294967295"/>
          </p:nvPr>
        </p:nvSpPr>
        <p:spPr>
          <a:xfrm>
            <a:off x="304800" y="228600"/>
            <a:ext cx="7772400" cy="685800"/>
          </a:xfrm>
        </p:spPr>
        <p:txBody>
          <a:bodyPr>
            <a:normAutofit fontScale="90000"/>
          </a:bodyPr>
          <a:lstStyle/>
          <a:p>
            <a:pPr eaLnBrk="1" hangingPunct="1"/>
            <a:r>
              <a:rPr lang="en-US" b="1" dirty="0" smtClean="0">
                <a:solidFill>
                  <a:schemeClr val="bg1"/>
                </a:solidFill>
              </a:rPr>
              <a:t>Montgomery County, MD</a:t>
            </a:r>
          </a:p>
        </p:txBody>
      </p:sp>
      <p:sp>
        <p:nvSpPr>
          <p:cNvPr id="10" name="Rectangle 3"/>
          <p:cNvSpPr txBox="1">
            <a:spLocks noChangeArrowheads="1"/>
          </p:cNvSpPr>
          <p:nvPr/>
        </p:nvSpPr>
        <p:spPr bwMode="auto">
          <a:xfrm>
            <a:off x="228600" y="1371600"/>
            <a:ext cx="4876800" cy="5105400"/>
          </a:xfrm>
          <a:prstGeom prst="rect">
            <a:avLst/>
          </a:prstGeom>
          <a:noFill/>
          <a:ln w="9525">
            <a:noFill/>
            <a:miter lim="800000"/>
            <a:headEnd/>
            <a:tailEnd/>
          </a:ln>
        </p:spPr>
        <p:txBody>
          <a:bodyPr/>
          <a:lstStyle/>
          <a:p>
            <a:pPr marL="342900" lvl="1" indent="-342900" eaLnBrk="0" hangingPunct="0">
              <a:spcBef>
                <a:spcPct val="20000"/>
              </a:spcBef>
              <a:buSzPct val="100000"/>
              <a:buFont typeface="Arial" pitchFamily="34" charset="0"/>
              <a:buChar char="•"/>
              <a:defRPr/>
            </a:pPr>
            <a:r>
              <a:rPr lang="en-US" sz="2000" dirty="0">
                <a:solidFill>
                  <a:schemeClr val="tx1"/>
                </a:solidFill>
                <a:latin typeface="+mj-lt"/>
                <a:cs typeface="+mn-cs"/>
              </a:rPr>
              <a:t>500 sq. miles</a:t>
            </a:r>
          </a:p>
          <a:p>
            <a:pPr marL="342900" lvl="1" indent="-342900" eaLnBrk="0" hangingPunct="0">
              <a:spcBef>
                <a:spcPct val="20000"/>
              </a:spcBef>
              <a:buSzPct val="100000"/>
              <a:buFont typeface="Arial" pitchFamily="34" charset="0"/>
              <a:buChar char="•"/>
              <a:defRPr/>
            </a:pPr>
            <a:r>
              <a:rPr lang="en-US" sz="2000" dirty="0">
                <a:solidFill>
                  <a:schemeClr val="tx1"/>
                </a:solidFill>
                <a:latin typeface="+mj-lt"/>
                <a:cs typeface="+mn-cs"/>
              </a:rPr>
              <a:t>970,000 </a:t>
            </a:r>
            <a:r>
              <a:rPr lang="en-US" sz="2000" dirty="0" smtClean="0">
                <a:solidFill>
                  <a:schemeClr val="tx1"/>
                </a:solidFill>
                <a:latin typeface="+mj-lt"/>
                <a:cs typeface="+mn-cs"/>
              </a:rPr>
              <a:t>people	</a:t>
            </a:r>
            <a:endParaRPr lang="en-US" sz="2000" dirty="0">
              <a:solidFill>
                <a:schemeClr val="tx1"/>
              </a:solidFill>
              <a:latin typeface="+mj-lt"/>
              <a:cs typeface="+mn-cs"/>
            </a:endParaRPr>
          </a:p>
          <a:p>
            <a:pPr marL="342900" lvl="1" indent="-342900" eaLnBrk="0" hangingPunct="0">
              <a:spcBef>
                <a:spcPct val="20000"/>
              </a:spcBef>
              <a:buSzPct val="100000"/>
              <a:buFont typeface="Arial" pitchFamily="34" charset="0"/>
              <a:buChar char="•"/>
              <a:defRPr/>
            </a:pPr>
            <a:r>
              <a:rPr lang="en-US" sz="2000" dirty="0" smtClean="0">
                <a:solidFill>
                  <a:schemeClr val="tx1"/>
                </a:solidFill>
                <a:latin typeface="+mj-lt"/>
              </a:rPr>
              <a:t>About 12% impervious overall</a:t>
            </a:r>
            <a:endParaRPr lang="en-US" sz="2000" dirty="0">
              <a:solidFill>
                <a:schemeClr val="tx1"/>
              </a:solidFill>
              <a:latin typeface="+mj-lt"/>
            </a:endParaRPr>
          </a:p>
          <a:p>
            <a:pPr marL="742950" lvl="1" indent="-285750" eaLnBrk="0" hangingPunct="0">
              <a:spcBef>
                <a:spcPct val="20000"/>
              </a:spcBef>
              <a:buClr>
                <a:schemeClr val="tx2"/>
              </a:buClr>
              <a:buSzPct val="75000"/>
              <a:buFont typeface="Wingdings" pitchFamily="2" charset="2"/>
              <a:buChar char="§"/>
              <a:defRPr/>
            </a:pPr>
            <a:r>
              <a:rPr lang="en-US" sz="2000" dirty="0" smtClean="0">
                <a:solidFill>
                  <a:schemeClr val="tx2">
                    <a:lumMod val="75000"/>
                  </a:schemeClr>
                </a:solidFill>
              </a:rPr>
              <a:t>About 8,500 acres</a:t>
            </a:r>
          </a:p>
          <a:p>
            <a:pPr marL="742950" lvl="1" indent="-285750" eaLnBrk="0" hangingPunct="0">
              <a:spcBef>
                <a:spcPct val="20000"/>
              </a:spcBef>
              <a:buClr>
                <a:schemeClr val="tx2"/>
              </a:buClr>
              <a:buSzPct val="75000"/>
              <a:buFont typeface="Wingdings" pitchFamily="2" charset="2"/>
              <a:buChar char="§"/>
              <a:defRPr/>
            </a:pPr>
            <a:r>
              <a:rPr lang="en-US" sz="2000" dirty="0" smtClean="0">
                <a:solidFill>
                  <a:schemeClr val="tx2">
                    <a:lumMod val="75000"/>
                  </a:schemeClr>
                </a:solidFill>
              </a:rPr>
              <a:t>Equal to Area of Washington, DC</a:t>
            </a:r>
            <a:endParaRPr lang="en-US" sz="2000" dirty="0">
              <a:solidFill>
                <a:schemeClr val="tx2">
                  <a:lumMod val="75000"/>
                </a:schemeClr>
              </a:solidFill>
              <a:latin typeface="+mn-lt"/>
              <a:cs typeface="+mn-cs"/>
            </a:endParaRPr>
          </a:p>
          <a:p>
            <a:pPr marL="342900" lvl="1" indent="-342900" eaLnBrk="0" hangingPunct="0">
              <a:spcBef>
                <a:spcPct val="20000"/>
              </a:spcBef>
              <a:buSzPct val="100000"/>
              <a:buFont typeface="Arial" pitchFamily="34" charset="0"/>
              <a:buChar char="•"/>
              <a:defRPr/>
            </a:pPr>
            <a:r>
              <a:rPr lang="en-US" sz="2000" dirty="0" smtClean="0">
                <a:solidFill>
                  <a:schemeClr val="tx1"/>
                </a:solidFill>
                <a:latin typeface="+mj-lt"/>
                <a:cs typeface="+mn-cs"/>
              </a:rPr>
              <a:t>Second </a:t>
            </a:r>
            <a:r>
              <a:rPr lang="en-US" sz="2000" dirty="0">
                <a:solidFill>
                  <a:schemeClr val="tx1"/>
                </a:solidFill>
                <a:latin typeface="+mj-lt"/>
                <a:cs typeface="+mn-cs"/>
              </a:rPr>
              <a:t>only to Baltimore City </a:t>
            </a:r>
            <a:r>
              <a:rPr lang="en-US" sz="2000" dirty="0" smtClean="0">
                <a:solidFill>
                  <a:schemeClr val="tx1"/>
                </a:solidFill>
                <a:latin typeface="+mj-lt"/>
                <a:cs typeface="+mn-cs"/>
              </a:rPr>
              <a:t/>
            </a:r>
            <a:br>
              <a:rPr lang="en-US" sz="2000" dirty="0" smtClean="0">
                <a:solidFill>
                  <a:schemeClr val="tx1"/>
                </a:solidFill>
                <a:latin typeface="+mj-lt"/>
                <a:cs typeface="+mn-cs"/>
              </a:rPr>
            </a:br>
            <a:r>
              <a:rPr lang="en-US" sz="2000" dirty="0" smtClean="0">
                <a:solidFill>
                  <a:schemeClr val="tx1"/>
                </a:solidFill>
                <a:latin typeface="+mj-lt"/>
                <a:cs typeface="+mn-cs"/>
              </a:rPr>
              <a:t>within </a:t>
            </a:r>
            <a:r>
              <a:rPr lang="en-US" sz="2000" dirty="0">
                <a:solidFill>
                  <a:schemeClr val="tx1"/>
                </a:solidFill>
                <a:latin typeface="+mj-lt"/>
                <a:cs typeface="+mn-cs"/>
              </a:rPr>
              <a:t>Maryland in average </a:t>
            </a:r>
            <a:r>
              <a:rPr lang="en-US" sz="2000" dirty="0" smtClean="0">
                <a:solidFill>
                  <a:schemeClr val="tx1"/>
                </a:solidFill>
                <a:latin typeface="+mj-lt"/>
                <a:cs typeface="+mn-cs"/>
              </a:rPr>
              <a:t/>
            </a:r>
            <a:br>
              <a:rPr lang="en-US" sz="2000" dirty="0" smtClean="0">
                <a:solidFill>
                  <a:schemeClr val="tx1"/>
                </a:solidFill>
                <a:latin typeface="+mj-lt"/>
                <a:cs typeface="+mn-cs"/>
              </a:rPr>
            </a:br>
            <a:r>
              <a:rPr lang="en-US" sz="2000" dirty="0" smtClean="0">
                <a:solidFill>
                  <a:schemeClr val="tx1"/>
                </a:solidFill>
                <a:latin typeface="+mj-lt"/>
                <a:cs typeface="+mn-cs"/>
              </a:rPr>
              <a:t>people </a:t>
            </a:r>
            <a:r>
              <a:rPr lang="en-US" sz="2000" dirty="0">
                <a:solidFill>
                  <a:schemeClr val="tx1"/>
                </a:solidFill>
                <a:latin typeface="+mj-lt"/>
                <a:cs typeface="+mn-cs"/>
              </a:rPr>
              <a:t>per square </a:t>
            </a:r>
            <a:r>
              <a:rPr lang="en-US" sz="2000" dirty="0" smtClean="0">
                <a:solidFill>
                  <a:schemeClr val="tx1"/>
                </a:solidFill>
                <a:latin typeface="+mj-lt"/>
                <a:cs typeface="+mn-cs"/>
              </a:rPr>
              <a:t>mile</a:t>
            </a:r>
          </a:p>
          <a:p>
            <a:pPr marL="342900" lvl="1" indent="-342900" eaLnBrk="0" hangingPunct="0">
              <a:spcBef>
                <a:spcPct val="20000"/>
              </a:spcBef>
              <a:buSzPct val="100000"/>
              <a:buFont typeface="Arial" pitchFamily="34" charset="0"/>
              <a:buChar char="•"/>
              <a:defRPr/>
            </a:pPr>
            <a:r>
              <a:rPr lang="en-US" sz="2000" dirty="0" smtClean="0">
                <a:latin typeface="+mj-lt"/>
                <a:cs typeface="Arial" pitchFamily="34" charset="0"/>
              </a:rPr>
              <a:t>&gt;95% of land zoned for development </a:t>
            </a:r>
            <a:br>
              <a:rPr lang="en-US" sz="2000" dirty="0" smtClean="0">
                <a:latin typeface="+mj-lt"/>
                <a:cs typeface="Arial" pitchFamily="34" charset="0"/>
              </a:rPr>
            </a:br>
            <a:r>
              <a:rPr lang="en-US" sz="2000" dirty="0" smtClean="0">
                <a:latin typeface="+mj-lt"/>
                <a:cs typeface="Arial" pitchFamily="34" charset="0"/>
              </a:rPr>
              <a:t>has already been developed</a:t>
            </a:r>
            <a:endParaRPr lang="en-US" sz="2000" dirty="0">
              <a:solidFill>
                <a:schemeClr val="tx1"/>
              </a:solidFill>
              <a:latin typeface="+mj-lt"/>
              <a:cs typeface="+mn-cs"/>
            </a:endParaRPr>
          </a:p>
          <a:p>
            <a:pPr marL="342900" lvl="1" indent="-342900" eaLnBrk="0" hangingPunct="0">
              <a:spcBef>
                <a:spcPct val="20000"/>
              </a:spcBef>
              <a:buSzPct val="100000"/>
              <a:buFont typeface="Arial" pitchFamily="34" charset="0"/>
              <a:buChar char="•"/>
              <a:defRPr/>
            </a:pPr>
            <a:r>
              <a:rPr lang="en-US" sz="2000" dirty="0">
                <a:solidFill>
                  <a:schemeClr val="tx1"/>
                </a:solidFill>
                <a:latin typeface="+mj-lt"/>
                <a:cs typeface="+mn-cs"/>
              </a:rPr>
              <a:t>Two major basins:</a:t>
            </a:r>
            <a:br>
              <a:rPr lang="en-US" sz="2000" dirty="0">
                <a:solidFill>
                  <a:schemeClr val="tx1"/>
                </a:solidFill>
                <a:latin typeface="+mj-lt"/>
                <a:cs typeface="+mn-cs"/>
              </a:rPr>
            </a:br>
            <a:r>
              <a:rPr lang="en-US" sz="2000" dirty="0">
                <a:solidFill>
                  <a:schemeClr val="tx1"/>
                </a:solidFill>
                <a:latin typeface="+mj-lt"/>
                <a:cs typeface="+mn-cs"/>
              </a:rPr>
              <a:t>Potomac and </a:t>
            </a:r>
            <a:r>
              <a:rPr lang="en-US" sz="2000" dirty="0" err="1">
                <a:solidFill>
                  <a:schemeClr val="tx1"/>
                </a:solidFill>
                <a:latin typeface="+mj-lt"/>
                <a:cs typeface="+mn-cs"/>
              </a:rPr>
              <a:t>Patuxent</a:t>
            </a:r>
            <a:r>
              <a:rPr lang="en-US" sz="2000" dirty="0">
                <a:solidFill>
                  <a:schemeClr val="tx1"/>
                </a:solidFill>
                <a:latin typeface="+mj-lt"/>
                <a:cs typeface="+mn-cs"/>
              </a:rPr>
              <a:t> </a:t>
            </a:r>
            <a:r>
              <a:rPr lang="en-US" sz="2000" dirty="0" smtClean="0">
                <a:solidFill>
                  <a:schemeClr val="tx1"/>
                </a:solidFill>
                <a:latin typeface="+mj-lt"/>
                <a:cs typeface="+mn-cs"/>
              </a:rPr>
              <a:t>Rivers</a:t>
            </a:r>
            <a:endParaRPr lang="en-US" sz="2000" dirty="0">
              <a:latin typeface="+mj-lt"/>
            </a:endParaRPr>
          </a:p>
          <a:p>
            <a:pPr marL="342900" lvl="1" indent="-342900" eaLnBrk="0" hangingPunct="0">
              <a:spcBef>
                <a:spcPct val="20000"/>
              </a:spcBef>
              <a:buSzPct val="100000"/>
              <a:buFont typeface="Arial" pitchFamily="34" charset="0"/>
              <a:buChar char="•"/>
              <a:defRPr/>
            </a:pPr>
            <a:r>
              <a:rPr lang="en-US" sz="2000" dirty="0" smtClean="0">
                <a:solidFill>
                  <a:schemeClr val="tx1"/>
                </a:solidFill>
                <a:latin typeface="+mj-lt"/>
                <a:cs typeface="+mn-cs"/>
              </a:rPr>
              <a:t>8 major local watersheds</a:t>
            </a:r>
            <a:endParaRPr lang="en-US" sz="2000" dirty="0">
              <a:solidFill>
                <a:schemeClr val="tx1"/>
              </a:solidFill>
              <a:latin typeface="+mj-lt"/>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11271"/>
                                        </p:tgtEl>
                                        <p:attrNameLst>
                                          <p:attrName>style.visibility</p:attrName>
                                        </p:attrNameLst>
                                      </p:cBhvr>
                                      <p:to>
                                        <p:strVal val="visible"/>
                                      </p:to>
                                    </p:set>
                                    <p:animEffect transition="in" filter="blinds(horizontal)">
                                      <p:cBhvr>
                                        <p:cTn id="13" dur="500"/>
                                        <p:tgtEl>
                                          <p:spTgt spid="112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Rot="1" noChangeArrowheads="1"/>
          </p:cNvSpPr>
          <p:nvPr>
            <p:ph type="title"/>
          </p:nvPr>
        </p:nvSpPr>
        <p:spPr>
          <a:xfrm>
            <a:off x="304800" y="76200"/>
            <a:ext cx="8458200" cy="83820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ormAutofit/>
          </a:bodyPr>
          <a:lstStyle/>
          <a:p>
            <a:pPr>
              <a:defRPr/>
            </a:pPr>
            <a:r>
              <a:rPr lang="en-US" sz="3600" dirty="0">
                <a:solidFill>
                  <a:schemeClr val="bg1"/>
                </a:solidFill>
                <a:latin typeface="Franklin Gothic Demi" pitchFamily="34" charset="0"/>
                <a:cs typeface="+mj-cs"/>
              </a:rPr>
              <a:t>Montgomery County Major Watersheds</a:t>
            </a:r>
          </a:p>
        </p:txBody>
      </p:sp>
      <p:sp>
        <p:nvSpPr>
          <p:cNvPr id="4" name="Slide Number Placeholder 3"/>
          <p:cNvSpPr>
            <a:spLocks noGrp="1"/>
          </p:cNvSpPr>
          <p:nvPr>
            <p:ph type="sldNum" sz="quarter" idx="10"/>
          </p:nvPr>
        </p:nvSpPr>
        <p:spPr/>
        <p:txBody>
          <a:bodyPr/>
          <a:lstStyle/>
          <a:p>
            <a:fld id="{4DA4E111-BCEC-429D-B691-785A99145DF1}" type="slidenum">
              <a:rPr lang="en-US" smtClean="0"/>
              <a:pPr/>
              <a:t>4</a:t>
            </a:fld>
            <a:endParaRPr lang="en-US"/>
          </a:p>
        </p:txBody>
      </p:sp>
      <p:pic>
        <p:nvPicPr>
          <p:cNvPr id="5" name="Picture 4" descr="County_Conditions_v10. 2012 09 sm.tiff"/>
          <p:cNvPicPr>
            <a:picLocks noChangeAspect="1"/>
          </p:cNvPicPr>
          <p:nvPr/>
        </p:nvPicPr>
        <p:blipFill>
          <a:blip r:embed="rId3" cstate="print"/>
          <a:srcRect l="1389" t="3704" r="1389" b="1389"/>
          <a:stretch>
            <a:fillRect/>
          </a:stretch>
        </p:blipFill>
        <p:spPr>
          <a:xfrm>
            <a:off x="791666" y="1143000"/>
            <a:ext cx="7408234" cy="5423981"/>
          </a:xfrm>
          <a:prstGeom prst="rect">
            <a:avLst/>
          </a:prstGeom>
          <a:ln cmpd="thinThick">
            <a:solidFill>
              <a:schemeClr val="tx1">
                <a:lumMod val="85000"/>
                <a:lumOff val="15000"/>
              </a:schemeClr>
            </a:solidFill>
          </a:ln>
        </p:spPr>
      </p:pic>
    </p:spTree>
    <p:extLst>
      <p:ext uri="{BB962C8B-B14F-4D97-AF65-F5344CB8AC3E}">
        <p14:creationId xmlns:p14="http://schemas.microsoft.com/office/powerpoint/2010/main" xmlns="" val="239406167"/>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
          <p:cNvSpPr>
            <a:spLocks noRot="1" noChangeArrowheads="1"/>
          </p:cNvSpPr>
          <p:nvPr/>
        </p:nvSpPr>
        <p:spPr bwMode="auto">
          <a:xfrm>
            <a:off x="381000" y="457200"/>
            <a:ext cx="8229600" cy="844550"/>
          </a:xfrm>
          <a:prstGeom prst="rect">
            <a:avLst/>
          </a:prstGeom>
          <a:noFill/>
          <a:ln w="9525">
            <a:noFill/>
            <a:miter lim="800000"/>
            <a:headEnd/>
            <a:tailEnd/>
          </a:ln>
        </p:spPr>
        <p:txBody>
          <a:bodyPr anchor="b"/>
          <a:lstStyle/>
          <a:p>
            <a:pPr>
              <a:spcBef>
                <a:spcPct val="0"/>
              </a:spcBef>
              <a:defRPr/>
            </a:pPr>
            <a:r>
              <a:rPr lang="en-US" sz="3600" dirty="0">
                <a:solidFill>
                  <a:schemeClr val="bg1"/>
                </a:solidFill>
                <a:latin typeface="Franklin Gothic Demi" pitchFamily="34" charset="0"/>
                <a:ea typeface="+mj-ea"/>
                <a:cs typeface="+mj-cs"/>
              </a:rPr>
              <a:t>Countywide Coordinated Implementation Strategy</a:t>
            </a:r>
          </a:p>
        </p:txBody>
      </p:sp>
      <p:sp>
        <p:nvSpPr>
          <p:cNvPr id="8" name="Rectangle 3"/>
          <p:cNvSpPr txBox="1">
            <a:spLocks noChangeArrowheads="1"/>
          </p:cNvSpPr>
          <p:nvPr/>
        </p:nvSpPr>
        <p:spPr bwMode="auto">
          <a:xfrm>
            <a:off x="192460" y="1608057"/>
            <a:ext cx="7467600" cy="4259343"/>
          </a:xfrm>
          <a:prstGeom prst="rect">
            <a:avLst/>
          </a:prstGeom>
          <a:noFill/>
          <a:ln w="9525">
            <a:noFill/>
            <a:miter lim="800000"/>
            <a:headEnd/>
            <a:tailEnd/>
          </a:ln>
          <a:effectLst/>
        </p:spPr>
        <p:txBody>
          <a:bodyPr/>
          <a:lstStyle>
            <a:lvl1pPr marL="225425" indent="-225425" eaLnBrk="0" hangingPunct="0">
              <a:defRPr>
                <a:solidFill>
                  <a:schemeClr val="tx1"/>
                </a:solidFill>
                <a:latin typeface="Arial" charset="0"/>
              </a:defRPr>
            </a:lvl1pPr>
            <a:lvl2pPr marL="576263" indent="-182563"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lvl="2">
              <a:spcBef>
                <a:spcPct val="20000"/>
              </a:spcBef>
              <a:buClr>
                <a:srgbClr val="CCECFF"/>
              </a:buClr>
              <a:buSzPct val="70000"/>
              <a:buFont typeface="Wingdings" pitchFamily="2" charset="2"/>
              <a:buNone/>
              <a:defRPr/>
            </a:pPr>
            <a:endParaRPr lang="en-US" dirty="0" smtClean="0">
              <a:solidFill>
                <a:srgbClr val="CCECFF"/>
              </a:solidFill>
              <a:effectLst>
                <a:outerShdw blurRad="38100" dist="38100" dir="2700000" algn="tl">
                  <a:srgbClr val="000000"/>
                </a:outerShdw>
              </a:effectLst>
            </a:endParaRPr>
          </a:p>
          <a:p>
            <a:pPr>
              <a:spcBef>
                <a:spcPct val="20000"/>
              </a:spcBef>
              <a:buClr>
                <a:schemeClr val="tx1"/>
              </a:buClr>
              <a:buSzPct val="85000"/>
              <a:buFont typeface="Wingdings" pitchFamily="2" charset="2"/>
              <a:buChar char="§"/>
              <a:defRPr/>
            </a:pPr>
            <a:r>
              <a:rPr lang="en-US" sz="2800" dirty="0" smtClean="0"/>
              <a:t>Meet </a:t>
            </a:r>
            <a:r>
              <a:rPr lang="en-US" sz="2800" dirty="0" err="1" smtClean="0"/>
              <a:t>MS4</a:t>
            </a:r>
            <a:r>
              <a:rPr lang="en-US" sz="2800" dirty="0" smtClean="0"/>
              <a:t> permit goals</a:t>
            </a:r>
          </a:p>
          <a:p>
            <a:pPr>
              <a:spcBef>
                <a:spcPct val="20000"/>
              </a:spcBef>
              <a:buClr>
                <a:schemeClr val="tx1"/>
              </a:buClr>
              <a:buSzPct val="85000"/>
              <a:buFont typeface="Wingdings" pitchFamily="2" charset="2"/>
              <a:buChar char="§"/>
              <a:defRPr/>
            </a:pPr>
            <a:r>
              <a:rPr lang="en-US" sz="2800" dirty="0" smtClean="0"/>
              <a:t>Watershed Implementation Plans</a:t>
            </a:r>
          </a:p>
          <a:p>
            <a:pPr marL="225425" lvl="1" indent="-225425">
              <a:spcBef>
                <a:spcPct val="20000"/>
              </a:spcBef>
              <a:buClr>
                <a:schemeClr val="tx1"/>
              </a:buClr>
              <a:buSzPct val="85000"/>
              <a:buFont typeface="Wingdings" pitchFamily="2" charset="2"/>
              <a:buChar char="§"/>
              <a:defRPr/>
            </a:pPr>
            <a:r>
              <a:rPr lang="en-US" sz="2800" dirty="0"/>
              <a:t>Bay TMDL</a:t>
            </a:r>
          </a:p>
          <a:p>
            <a:pPr>
              <a:spcBef>
                <a:spcPct val="20000"/>
              </a:spcBef>
              <a:buClr>
                <a:schemeClr val="tx1"/>
              </a:buClr>
              <a:buSzPct val="85000"/>
              <a:buFont typeface="Wingdings" pitchFamily="2" charset="2"/>
              <a:buChar char="§"/>
              <a:defRPr/>
            </a:pPr>
            <a:r>
              <a:rPr lang="en-US" sz="2800" dirty="0" smtClean="0"/>
              <a:t>Timeline</a:t>
            </a:r>
          </a:p>
          <a:p>
            <a:pPr marL="792162" lvl="2" indent="-225425">
              <a:spcBef>
                <a:spcPct val="20000"/>
              </a:spcBef>
              <a:buClr>
                <a:schemeClr val="tx1"/>
              </a:buClr>
              <a:buSzPct val="85000"/>
              <a:buFont typeface="Wingdings" pitchFamily="2" charset="2"/>
              <a:buChar char="§"/>
              <a:defRPr/>
            </a:pPr>
            <a:r>
              <a:rPr lang="en-US" sz="2000" dirty="0" smtClean="0"/>
              <a:t>Began in June 2009</a:t>
            </a:r>
          </a:p>
          <a:p>
            <a:pPr marL="792162" lvl="2" indent="-225425">
              <a:spcBef>
                <a:spcPct val="20000"/>
              </a:spcBef>
              <a:buClr>
                <a:schemeClr val="tx1"/>
              </a:buClr>
              <a:buSzPct val="85000"/>
              <a:buFont typeface="Wingdings" pitchFamily="2" charset="2"/>
              <a:buChar char="§"/>
              <a:defRPr/>
            </a:pPr>
            <a:r>
              <a:rPr lang="en-US" sz="2000" dirty="0" smtClean="0"/>
              <a:t>Submitted to </a:t>
            </a:r>
            <a:r>
              <a:rPr lang="en-US" sz="2000" dirty="0" err="1" smtClean="0"/>
              <a:t>MDE</a:t>
            </a:r>
            <a:r>
              <a:rPr lang="en-US" sz="2000" dirty="0" smtClean="0"/>
              <a:t> in February 2011</a:t>
            </a:r>
          </a:p>
          <a:p>
            <a:pPr marL="792162" lvl="2" indent="-225425">
              <a:spcBef>
                <a:spcPct val="20000"/>
              </a:spcBef>
              <a:buClr>
                <a:schemeClr val="tx1"/>
              </a:buClr>
              <a:buSzPct val="85000"/>
              <a:buFont typeface="Wingdings" pitchFamily="2" charset="2"/>
              <a:buChar char="§"/>
              <a:defRPr/>
            </a:pPr>
            <a:r>
              <a:rPr lang="en-US" sz="2000" dirty="0" err="1" smtClean="0"/>
              <a:t>MDE</a:t>
            </a:r>
            <a:r>
              <a:rPr lang="en-US" sz="2000" dirty="0" smtClean="0"/>
              <a:t> approved plans in July 2012</a:t>
            </a:r>
          </a:p>
        </p:txBody>
      </p:sp>
      <p:pic>
        <p:nvPicPr>
          <p:cNvPr id="16390" name="Picture 7" descr="R:\BIO\PROJECT\07015.03 Montgomery County Task Order #7 Implementation\Subtask 2\Public Meetings\Nov 18, 2009\Graphics\implementations.png"/>
          <p:cNvPicPr>
            <a:picLocks noChangeAspect="1" noChangeArrowheads="1"/>
          </p:cNvPicPr>
          <p:nvPr/>
        </p:nvPicPr>
        <p:blipFill>
          <a:blip r:embed="rId3" cstate="print"/>
          <a:srcRect r="11037"/>
          <a:stretch>
            <a:fillRect/>
          </a:stretch>
        </p:blipFill>
        <p:spPr bwMode="auto">
          <a:xfrm>
            <a:off x="3775900" y="2215296"/>
            <a:ext cx="5520499" cy="3709449"/>
          </a:xfrm>
          <a:prstGeom prst="rect">
            <a:avLst/>
          </a:prstGeom>
          <a:noFill/>
          <a:ln w="9525">
            <a:noFill/>
            <a:miter lim="800000"/>
            <a:headEnd/>
            <a:tailEnd/>
          </a:ln>
        </p:spPr>
      </p:pic>
      <p:grpSp>
        <p:nvGrpSpPr>
          <p:cNvPr id="3" name="Group 6"/>
          <p:cNvGrpSpPr>
            <a:grpSpLocks/>
          </p:cNvGrpSpPr>
          <p:nvPr/>
        </p:nvGrpSpPr>
        <p:grpSpPr bwMode="auto">
          <a:xfrm>
            <a:off x="5766349" y="5809616"/>
            <a:ext cx="3249612" cy="366712"/>
            <a:chOff x="528" y="3552"/>
            <a:chExt cx="2047" cy="231"/>
          </a:xfrm>
        </p:grpSpPr>
        <p:sp>
          <p:nvSpPr>
            <p:cNvPr id="2" name="Rectangle 6"/>
            <p:cNvSpPr/>
            <p:nvPr/>
          </p:nvSpPr>
          <p:spPr>
            <a:xfrm>
              <a:off x="528" y="3552"/>
              <a:ext cx="192" cy="192"/>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a:defRPr/>
              </a:pPr>
              <a:endParaRPr lang="en-US" sz="1600" dirty="0"/>
            </a:p>
          </p:txBody>
        </p:sp>
        <p:sp>
          <p:nvSpPr>
            <p:cNvPr id="16393" name="TextBox 7"/>
            <p:cNvSpPr txBox="1">
              <a:spLocks noChangeArrowheads="1"/>
            </p:cNvSpPr>
            <p:nvPr/>
          </p:nvSpPr>
          <p:spPr bwMode="auto">
            <a:xfrm>
              <a:off x="727" y="3552"/>
              <a:ext cx="1848" cy="231"/>
            </a:xfrm>
            <a:prstGeom prst="rect">
              <a:avLst/>
            </a:prstGeom>
            <a:noFill/>
            <a:ln w="9525">
              <a:noFill/>
              <a:miter lim="800000"/>
              <a:headEnd/>
              <a:tailEnd/>
            </a:ln>
          </p:spPr>
          <p:txBody>
            <a:bodyPr wrap="none">
              <a:spAutoFit/>
            </a:bodyPr>
            <a:lstStyle/>
            <a:p>
              <a:r>
                <a:rPr lang="en-US" sz="1800" dirty="0"/>
                <a:t>= No Implementation Plans</a:t>
              </a:r>
            </a:p>
          </p:txBody>
        </p:sp>
      </p:grpSp>
      <p:sp>
        <p:nvSpPr>
          <p:cNvPr id="9" name="Slide Number Placeholder 8"/>
          <p:cNvSpPr>
            <a:spLocks noGrp="1"/>
          </p:cNvSpPr>
          <p:nvPr>
            <p:ph type="sldNum" sz="quarter" idx="10"/>
          </p:nvPr>
        </p:nvSpPr>
        <p:spPr/>
        <p:txBody>
          <a:bodyPr/>
          <a:lstStyle/>
          <a:p>
            <a:fld id="{4DA4E111-BCEC-429D-B691-785A99145DF1}" type="slidenum">
              <a:rPr lang="en-US" smtClean="0"/>
              <a:pPr/>
              <a:t>5</a:t>
            </a:fld>
            <a:endParaRPr lang="en-US"/>
          </a:p>
        </p:txBody>
      </p:sp>
    </p:spTree>
    <p:extLst>
      <p:ext uri="{BB962C8B-B14F-4D97-AF65-F5344CB8AC3E}">
        <p14:creationId xmlns:p14="http://schemas.microsoft.com/office/powerpoint/2010/main" xmlns="" val="36257019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fontScale="90000"/>
          </a:bodyPr>
          <a:lstStyle/>
          <a:p>
            <a:pPr algn="ctr">
              <a:defRPr/>
            </a:pPr>
            <a:r>
              <a:rPr lang="en-US" sz="4800" dirty="0" smtClean="0"/>
              <a:t>Total Maximum Daily Loads</a:t>
            </a:r>
            <a:br>
              <a:rPr lang="en-US" sz="4800" dirty="0" smtClean="0"/>
            </a:br>
            <a:endParaRPr lang="en-US" sz="3600" i="1" dirty="0">
              <a:solidFill>
                <a:srgbClr val="FFC000"/>
              </a:solidFill>
              <a:effectLst/>
            </a:endParaRPr>
          </a:p>
        </p:txBody>
      </p:sp>
      <p:pic>
        <p:nvPicPr>
          <p:cNvPr id="14341" name="Picture 7"/>
          <p:cNvPicPr>
            <a:picLocks noChangeAspect="1" noChangeArrowheads="1"/>
          </p:cNvPicPr>
          <p:nvPr/>
        </p:nvPicPr>
        <p:blipFill>
          <a:blip r:embed="rId3" cstate="print"/>
          <a:srcRect/>
          <a:stretch>
            <a:fillRect/>
          </a:stretch>
        </p:blipFill>
        <p:spPr bwMode="auto">
          <a:xfrm>
            <a:off x="1399995" y="1371600"/>
            <a:ext cx="5654855" cy="5218113"/>
          </a:xfrm>
          <a:prstGeom prst="rect">
            <a:avLst/>
          </a:prstGeom>
          <a:noFill/>
          <a:ln w="9525">
            <a:noFill/>
            <a:miter lim="800000"/>
            <a:headEnd/>
            <a:tailEnd/>
          </a:ln>
        </p:spPr>
      </p:pic>
      <p:sp>
        <p:nvSpPr>
          <p:cNvPr id="4" name="Slide Number Placeholder 3"/>
          <p:cNvSpPr>
            <a:spLocks noGrp="1"/>
          </p:cNvSpPr>
          <p:nvPr>
            <p:ph type="sldNum" sz="quarter" idx="10"/>
          </p:nvPr>
        </p:nvSpPr>
        <p:spPr/>
        <p:txBody>
          <a:bodyPr/>
          <a:lstStyle/>
          <a:p>
            <a:fld id="{4DA4E111-BCEC-429D-B691-785A99145DF1}" type="slidenum">
              <a:rPr lang="en-US" smtClean="0"/>
              <a:pPr/>
              <a:t>6</a:t>
            </a:fld>
            <a:endParaRPr lang="en-US"/>
          </a:p>
        </p:txBody>
      </p:sp>
    </p:spTree>
    <p:extLst>
      <p:ext uri="{BB962C8B-B14F-4D97-AF65-F5344CB8AC3E}">
        <p14:creationId xmlns:p14="http://schemas.microsoft.com/office/powerpoint/2010/main" xmlns="" val="5083394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2"/>
          <p:cNvSpPr>
            <a:spLocks noGrp="1" noRot="1" noChangeArrowheads="1"/>
          </p:cNvSpPr>
          <p:nvPr>
            <p:ph type="title"/>
          </p:nvPr>
        </p:nvSpPr>
        <p:spPr>
          <a:xfrm>
            <a:off x="476054" y="92095"/>
            <a:ext cx="8229600" cy="1143000"/>
          </a:xfrm>
          <a:noFill/>
        </p:spPr>
        <p:txBody>
          <a:bodyPr/>
          <a:lstStyle/>
          <a:p>
            <a:r>
              <a:rPr lang="en-US" sz="4000" dirty="0" smtClean="0"/>
              <a:t>Primary Driver: Restoration Goal</a:t>
            </a:r>
          </a:p>
        </p:txBody>
      </p:sp>
      <p:sp>
        <p:nvSpPr>
          <p:cNvPr id="14341" name="Rectangle 3"/>
          <p:cNvSpPr>
            <a:spLocks noGrp="1" noChangeArrowheads="1"/>
          </p:cNvSpPr>
          <p:nvPr>
            <p:ph idx="1"/>
          </p:nvPr>
        </p:nvSpPr>
        <p:spPr>
          <a:xfrm>
            <a:off x="457200" y="1219200"/>
            <a:ext cx="8229600" cy="4209835"/>
          </a:xfrm>
          <a:noFill/>
        </p:spPr>
        <p:txBody>
          <a:bodyPr/>
          <a:lstStyle/>
          <a:p>
            <a:pPr eaLnBrk="1" hangingPunct="1">
              <a:spcBef>
                <a:spcPct val="0"/>
              </a:spcBef>
              <a:spcAft>
                <a:spcPct val="20000"/>
              </a:spcAft>
            </a:pPr>
            <a:r>
              <a:rPr lang="en-US" sz="2400" dirty="0" smtClean="0">
                <a:effectLst/>
              </a:rPr>
              <a:t>By February 2015, add stormwater management to an additional </a:t>
            </a:r>
            <a:r>
              <a:rPr lang="en-US" sz="2400" dirty="0" smtClean="0">
                <a:solidFill>
                  <a:srgbClr val="FF9933"/>
                </a:solidFill>
                <a:effectLst/>
              </a:rPr>
              <a:t>20% of impervious area </a:t>
            </a:r>
            <a:r>
              <a:rPr lang="en-US" sz="2400" dirty="0" smtClean="0">
                <a:effectLst/>
              </a:rPr>
              <a:t>currently not treated to the maximum extent practicable (</a:t>
            </a:r>
            <a:r>
              <a:rPr lang="en-US" sz="2400" dirty="0" err="1" smtClean="0">
                <a:effectLst/>
              </a:rPr>
              <a:t>MEP</a:t>
            </a:r>
            <a:r>
              <a:rPr lang="en-US" sz="2400" dirty="0" smtClean="0">
                <a:effectLst/>
              </a:rPr>
              <a:t>)</a:t>
            </a:r>
          </a:p>
        </p:txBody>
      </p:sp>
      <p:graphicFrame>
        <p:nvGraphicFramePr>
          <p:cNvPr id="6" name="Group 6"/>
          <p:cNvGraphicFramePr>
            <a:graphicFrameLocks noGrp="1"/>
          </p:cNvGraphicFramePr>
          <p:nvPr/>
        </p:nvGraphicFramePr>
        <p:xfrm>
          <a:off x="629239" y="2413284"/>
          <a:ext cx="7467600" cy="3282954"/>
        </p:xfrm>
        <a:graphic>
          <a:graphicData uri="http://schemas.openxmlformats.org/drawingml/2006/table">
            <a:tbl>
              <a:tblPr/>
              <a:tblGrid>
                <a:gridCol w="5459413"/>
                <a:gridCol w="2008187"/>
              </a:tblGrid>
              <a:tr h="388938">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sz="2000" b="1" i="0" u="none" strike="noStrike" cap="none" normalizeH="0" baseline="0" dirty="0" smtClean="0">
                          <a:ln>
                            <a:noFill/>
                          </a:ln>
                          <a:solidFill>
                            <a:srgbClr val="FFFFFF"/>
                          </a:solidFill>
                          <a:effectLst/>
                          <a:latin typeface="Calibri" pitchFamily="34" charset="0"/>
                          <a:cs typeface="Times New Roman" pitchFamily="18" charset="0"/>
                        </a:rPr>
                        <a:t>Description</a:t>
                      </a:r>
                      <a:endParaRPr kumimoji="0" lang="en-US" sz="2000" b="0" i="0" u="none" strike="noStrike" cap="none" normalizeH="0" baseline="0" dirty="0" smtClean="0">
                        <a:ln>
                          <a:noFill/>
                        </a:ln>
                        <a:solidFill>
                          <a:schemeClr val="tx1"/>
                        </a:solidFill>
                        <a:effectLst/>
                        <a:latin typeface="Calibri" pitchFamily="34" charset="0"/>
                        <a:cs typeface="Times New Roman" pitchFamily="18" charset="0"/>
                      </a:endParaRPr>
                    </a:p>
                  </a:txBody>
                  <a:tcPr marL="68580" marR="68580" marT="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4BACC6"/>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1" i="0" u="none" strike="noStrike" cap="none" normalizeH="0" baseline="0" smtClean="0">
                          <a:ln>
                            <a:noFill/>
                          </a:ln>
                          <a:solidFill>
                            <a:srgbClr val="FFFFFF"/>
                          </a:solidFill>
                          <a:effectLst/>
                          <a:latin typeface="Calibri" pitchFamily="34" charset="0"/>
                          <a:cs typeface="Times New Roman" pitchFamily="18" charset="0"/>
                        </a:rPr>
                        <a:t>Area in Acres</a:t>
                      </a:r>
                      <a:endParaRPr kumimoji="0" lang="en-US" sz="20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4BACC6"/>
                    </a:solidFill>
                  </a:tcPr>
                </a:tc>
              </a:tr>
              <a:tr h="388938">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Calibri" pitchFamily="34" charset="0"/>
                          <a:cs typeface="Times New Roman" pitchFamily="18" charset="0"/>
                        </a:rPr>
                        <a:t>Total </a:t>
                      </a:r>
                      <a:endParaRPr kumimoji="0" lang="en-US" sz="20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2EAF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Calibri" pitchFamily="34" charset="0"/>
                          <a:cs typeface="Times New Roman" pitchFamily="18" charset="0"/>
                        </a:rPr>
                        <a:t>324,552</a:t>
                      </a:r>
                      <a:endParaRPr kumimoji="0" lang="en-US" sz="20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2EAF1"/>
                    </a:solidFill>
                  </a:tcPr>
                </a:tc>
              </a:tr>
              <a:tr h="407988">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Calibri" pitchFamily="34" charset="0"/>
                          <a:cs typeface="Times New Roman" pitchFamily="18" charset="0"/>
                        </a:rPr>
                        <a:t>Total Area of Impervious Surface</a:t>
                      </a:r>
                      <a:endParaRPr kumimoji="0" lang="en-US" sz="20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A5D5E2"/>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Calibri" pitchFamily="34" charset="0"/>
                          <a:cs typeface="Times New Roman" pitchFamily="18" charset="0"/>
                        </a:rPr>
                        <a:t>35,965</a:t>
                      </a:r>
                      <a:endParaRPr kumimoji="0" lang="en-US" sz="20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A5D5E2"/>
                    </a:solidFill>
                  </a:tcPr>
                </a:tc>
              </a:tr>
              <a:tr h="407988">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Calibri" pitchFamily="34" charset="0"/>
                          <a:cs typeface="Times New Roman" pitchFamily="18" charset="0"/>
                        </a:rPr>
                        <a:t>County Subject to Stormwater Permit (1)</a:t>
                      </a:r>
                      <a:endParaRPr kumimoji="0" lang="en-US" sz="20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2EAF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Calibri" pitchFamily="34" charset="0"/>
                          <a:cs typeface="Times New Roman" pitchFamily="18" charset="0"/>
                        </a:rPr>
                        <a:t>138,649</a:t>
                      </a:r>
                      <a:endParaRPr kumimoji="0" lang="en-US" sz="2000" b="0" i="0" u="none" strike="noStrike" cap="none" normalizeH="0" baseline="0" dirty="0" smtClean="0">
                        <a:ln>
                          <a:noFill/>
                        </a:ln>
                        <a:solidFill>
                          <a:schemeClr val="tx1"/>
                        </a:solidFill>
                        <a:effectLst/>
                        <a:latin typeface="Calibri" pitchFamily="34" charset="0"/>
                        <a:cs typeface="Times New Roman" pitchFamily="18" charset="0"/>
                      </a:endParaRPr>
                    </a:p>
                  </a:txBody>
                  <a:tcPr marL="68580" marR="68580" marT="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2EAF1"/>
                    </a:solidFill>
                  </a:tcPr>
                </a:tc>
              </a:tr>
              <a:tr h="461963">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Calibri" pitchFamily="34" charset="0"/>
                          <a:cs typeface="Times New Roman" pitchFamily="18" charset="0"/>
                        </a:rPr>
                        <a:t>Impervious Cover Subject to Stormwater Permit </a:t>
                      </a:r>
                      <a:endParaRPr kumimoji="0" lang="en-US" sz="20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A5D5E2"/>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Calibri" pitchFamily="34" charset="0"/>
                          <a:cs typeface="Times New Roman" pitchFamily="18" charset="0"/>
                        </a:rPr>
                        <a:t>25,119</a:t>
                      </a:r>
                      <a:endParaRPr kumimoji="0" lang="en-US" sz="20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A5D5E2"/>
                    </a:solidFill>
                  </a:tcPr>
                </a:tc>
              </a:tr>
              <a:tr h="388938">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Calibri" pitchFamily="34" charset="0"/>
                          <a:cs typeface="Times New Roman" pitchFamily="18" charset="0"/>
                        </a:rPr>
                        <a:t>Adequately Treated Impervious Cover</a:t>
                      </a:r>
                      <a:endParaRPr kumimoji="0" lang="en-US" sz="20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2EAF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Calibri" pitchFamily="34" charset="0"/>
                          <a:cs typeface="Times New Roman" pitchFamily="18" charset="0"/>
                        </a:rPr>
                        <a:t>3,661</a:t>
                      </a:r>
                      <a:endParaRPr kumimoji="0" lang="en-US" sz="20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2EAF1"/>
                    </a:solidFill>
                  </a:tcPr>
                </a:tc>
              </a:tr>
              <a:tr h="388938">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Calibri" pitchFamily="34" charset="0"/>
                          <a:cs typeface="Times New Roman" pitchFamily="18" charset="0"/>
                        </a:rPr>
                        <a:t>Inadequately Treated Impervious Cover</a:t>
                      </a:r>
                      <a:endParaRPr kumimoji="0" lang="en-US" sz="20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2EAF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Calibri" pitchFamily="34" charset="0"/>
                          <a:cs typeface="Times New Roman" pitchFamily="18" charset="0"/>
                        </a:rPr>
                        <a:t>21,458</a:t>
                      </a:r>
                      <a:endParaRPr kumimoji="0" lang="en-US" sz="20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2EAF1"/>
                    </a:solidFill>
                  </a:tcPr>
                </a:tc>
              </a:tr>
              <a:tr h="449263">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sz="2000" b="1" i="0" u="none" strike="noStrike" cap="none" normalizeH="0" baseline="0" dirty="0" smtClean="0">
                          <a:ln>
                            <a:noFill/>
                          </a:ln>
                          <a:solidFill>
                            <a:srgbClr val="000000"/>
                          </a:solidFill>
                          <a:effectLst/>
                          <a:latin typeface="Calibri" pitchFamily="34" charset="0"/>
                          <a:cs typeface="Times New Roman" pitchFamily="18" charset="0"/>
                        </a:rPr>
                        <a:t>20% of Inadequately Treated Impervious Cover</a:t>
                      </a:r>
                      <a:endParaRPr kumimoji="0" lang="en-US" sz="2000" b="0" i="0" u="none" strike="noStrike" cap="none" normalizeH="0" baseline="0" dirty="0" smtClean="0">
                        <a:ln>
                          <a:noFill/>
                        </a:ln>
                        <a:solidFill>
                          <a:schemeClr val="tx1"/>
                        </a:solidFill>
                        <a:effectLst/>
                        <a:latin typeface="Calibri" pitchFamily="34" charset="0"/>
                        <a:cs typeface="Times New Roman" pitchFamily="18" charset="0"/>
                      </a:endParaRPr>
                    </a:p>
                  </a:txBody>
                  <a:tcPr marL="68580" marR="68580" marT="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A5D5E2"/>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1" i="0" u="none" strike="noStrike" cap="none" normalizeH="0" baseline="0" dirty="0" smtClean="0">
                          <a:ln>
                            <a:noFill/>
                          </a:ln>
                          <a:solidFill>
                            <a:srgbClr val="000000"/>
                          </a:solidFill>
                          <a:effectLst/>
                          <a:latin typeface="Calibri" pitchFamily="34" charset="0"/>
                          <a:cs typeface="Times New Roman" pitchFamily="18" charset="0"/>
                        </a:rPr>
                        <a:t>4,292</a:t>
                      </a:r>
                      <a:endParaRPr kumimoji="0" lang="en-US" sz="2000" b="0" i="0" u="none" strike="noStrike" cap="none" normalizeH="0" baseline="0" dirty="0" smtClean="0">
                        <a:ln>
                          <a:noFill/>
                        </a:ln>
                        <a:solidFill>
                          <a:schemeClr val="tx1"/>
                        </a:solidFill>
                        <a:effectLst/>
                        <a:latin typeface="Calibri" pitchFamily="34" charset="0"/>
                        <a:cs typeface="Times New Roman" pitchFamily="18" charset="0"/>
                      </a:endParaRPr>
                    </a:p>
                  </a:txBody>
                  <a:tcPr marL="68580" marR="68580" marT="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A5D5E2"/>
                    </a:solidFill>
                  </a:tcPr>
                </a:tc>
              </a:tr>
            </a:tbl>
          </a:graphicData>
        </a:graphic>
      </p:graphicFrame>
      <p:sp>
        <p:nvSpPr>
          <p:cNvPr id="7" name="Rectangle 11"/>
          <p:cNvSpPr>
            <a:spLocks noChangeArrowheads="1"/>
          </p:cNvSpPr>
          <p:nvPr/>
        </p:nvSpPr>
        <p:spPr bwMode="auto">
          <a:xfrm>
            <a:off x="630023" y="5722397"/>
            <a:ext cx="7467600" cy="461665"/>
          </a:xfrm>
          <a:prstGeom prst="rect">
            <a:avLst/>
          </a:prstGeom>
          <a:noFill/>
          <a:ln w="9525">
            <a:noFill/>
            <a:miter lim="800000"/>
            <a:headEnd/>
            <a:tailEnd/>
          </a:ln>
        </p:spPr>
        <p:txBody>
          <a:bodyPr>
            <a:spAutoFit/>
          </a:bodyPr>
          <a:lstStyle/>
          <a:p>
            <a:r>
              <a:rPr lang="en-US" sz="1200" dirty="0"/>
              <a:t>(1) Exclusions include: Certain zoning codes, parklands, forests, municipalities with own stormwater management programs, state and federal properties, and state and federal maintained roads</a:t>
            </a:r>
          </a:p>
        </p:txBody>
      </p:sp>
      <p:sp>
        <p:nvSpPr>
          <p:cNvPr id="8" name="Rectangle 38"/>
          <p:cNvSpPr>
            <a:spLocks noChangeArrowheads="1"/>
          </p:cNvSpPr>
          <p:nvPr/>
        </p:nvSpPr>
        <p:spPr bwMode="auto">
          <a:xfrm>
            <a:off x="6258612" y="5303052"/>
            <a:ext cx="1676400" cy="304800"/>
          </a:xfrm>
          <a:prstGeom prst="rect">
            <a:avLst/>
          </a:prstGeom>
          <a:noFill/>
          <a:ln w="31750">
            <a:solidFill>
              <a:srgbClr val="FF0000"/>
            </a:solidFill>
            <a:miter lim="800000"/>
            <a:headEnd/>
            <a:tailEnd/>
          </a:ln>
          <a:effectLst/>
        </p:spPr>
        <p:txBody>
          <a:bodyPr wrap="none" anchor="ctr"/>
          <a:lstStyle/>
          <a:p>
            <a:endParaRPr lang="en-US"/>
          </a:p>
        </p:txBody>
      </p:sp>
      <p:sp>
        <p:nvSpPr>
          <p:cNvPr id="9" name="Slide Number Placeholder 8"/>
          <p:cNvSpPr>
            <a:spLocks noGrp="1"/>
          </p:cNvSpPr>
          <p:nvPr>
            <p:ph type="sldNum" sz="quarter" idx="10"/>
          </p:nvPr>
        </p:nvSpPr>
        <p:spPr>
          <a:xfrm>
            <a:off x="7924800" y="6356350"/>
            <a:ext cx="762000" cy="365125"/>
          </a:xfrm>
          <a:prstGeom prst="rect">
            <a:avLst/>
          </a:prstGeom>
        </p:spPr>
        <p:txBody>
          <a:bodyPr/>
          <a:lstStyle/>
          <a:p>
            <a:pPr>
              <a:defRPr/>
            </a:pPr>
            <a:fld id="{782D9A9F-0558-4416-8EC4-4615A4A912A7}" type="slidenum">
              <a:rPr lang="en-US"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2875" y="-76200"/>
            <a:ext cx="8229600" cy="99060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ormAutofit/>
          </a:bodyPr>
          <a:lstStyle/>
          <a:p>
            <a:pPr algn="l">
              <a:defRPr/>
            </a:pPr>
            <a:r>
              <a:rPr lang="en-US" sz="3600" dirty="0">
                <a:solidFill>
                  <a:schemeClr val="bg1"/>
                </a:solidFill>
                <a:latin typeface="Franklin Gothic Demi" pitchFamily="34" charset="0"/>
              </a:rPr>
              <a:t>Compliance Targets</a:t>
            </a:r>
          </a:p>
        </p:txBody>
      </p:sp>
      <p:graphicFrame>
        <p:nvGraphicFramePr>
          <p:cNvPr id="3" name="Table 2"/>
          <p:cNvGraphicFramePr>
            <a:graphicFrameLocks noGrp="1"/>
          </p:cNvGraphicFramePr>
          <p:nvPr>
            <p:extLst>
              <p:ext uri="{D42A27DB-BD31-4B8C-83A1-F6EECF244321}">
                <p14:modId xmlns:p14="http://schemas.microsoft.com/office/powerpoint/2010/main" xmlns="" val="4093668095"/>
              </p:ext>
            </p:extLst>
          </p:nvPr>
        </p:nvGraphicFramePr>
        <p:xfrm>
          <a:off x="152400" y="1354516"/>
          <a:ext cx="8839200" cy="5198684"/>
        </p:xfrm>
        <a:graphic>
          <a:graphicData uri="http://schemas.openxmlformats.org/drawingml/2006/table">
            <a:tbl>
              <a:tblPr firstRow="1" firstCol="1" bandRow="1">
                <a:tableStyleId>{21E4AEA4-8DFA-4A89-87EB-49C32662AFE0}</a:tableStyleId>
              </a:tblPr>
              <a:tblGrid>
                <a:gridCol w="941055"/>
                <a:gridCol w="5293437"/>
                <a:gridCol w="2604708"/>
              </a:tblGrid>
              <a:tr h="455703">
                <a:tc>
                  <a:txBody>
                    <a:bodyPr/>
                    <a:lstStyle/>
                    <a:p>
                      <a:pPr marL="0" marR="0">
                        <a:lnSpc>
                          <a:spcPct val="115000"/>
                        </a:lnSpc>
                        <a:spcBef>
                          <a:spcPts val="0"/>
                        </a:spcBef>
                        <a:spcAft>
                          <a:spcPts val="0"/>
                        </a:spcAft>
                      </a:pPr>
                      <a:r>
                        <a:rPr lang="en-US" sz="1600" dirty="0">
                          <a:effectLst/>
                        </a:rPr>
                        <a:t>Target Date</a:t>
                      </a:r>
                      <a:endParaRPr lang="en-US" sz="1600" dirty="0">
                        <a:solidFill>
                          <a:schemeClr val="tx1"/>
                        </a:solidFill>
                        <a:effectLst/>
                        <a:latin typeface="Calibri"/>
                        <a:ea typeface="Calibri"/>
                        <a:cs typeface="Times New Roman"/>
                      </a:endParaRPr>
                    </a:p>
                  </a:txBody>
                  <a:tcPr marL="67296" marR="67296" marT="0" marB="0"/>
                </a:tc>
                <a:tc>
                  <a:txBody>
                    <a:bodyPr/>
                    <a:lstStyle/>
                    <a:p>
                      <a:pPr marL="0" marR="0">
                        <a:lnSpc>
                          <a:spcPct val="115000"/>
                        </a:lnSpc>
                        <a:spcBef>
                          <a:spcPts val="0"/>
                        </a:spcBef>
                        <a:spcAft>
                          <a:spcPts val="0"/>
                        </a:spcAft>
                      </a:pPr>
                      <a:r>
                        <a:rPr lang="en-US" sz="1600" dirty="0">
                          <a:effectLst/>
                        </a:rPr>
                        <a:t>Compliance Target</a:t>
                      </a:r>
                      <a:endParaRPr lang="en-US" sz="1600" dirty="0">
                        <a:solidFill>
                          <a:schemeClr val="tx1"/>
                        </a:solidFill>
                        <a:effectLst/>
                        <a:latin typeface="Calibri"/>
                        <a:ea typeface="Calibri"/>
                        <a:cs typeface="Times New Roman"/>
                      </a:endParaRPr>
                    </a:p>
                  </a:txBody>
                  <a:tcPr marL="67296" marR="67296" marT="0" marB="0"/>
                </a:tc>
                <a:tc>
                  <a:txBody>
                    <a:bodyPr/>
                    <a:lstStyle/>
                    <a:p>
                      <a:pPr marL="0" marR="0">
                        <a:lnSpc>
                          <a:spcPct val="115000"/>
                        </a:lnSpc>
                        <a:spcBef>
                          <a:spcPts val="0"/>
                        </a:spcBef>
                        <a:spcAft>
                          <a:spcPts val="0"/>
                        </a:spcAft>
                      </a:pPr>
                      <a:r>
                        <a:rPr lang="en-US" sz="1600" dirty="0">
                          <a:effectLst/>
                        </a:rPr>
                        <a:t>Metric</a:t>
                      </a:r>
                      <a:endParaRPr lang="en-US" sz="1600" dirty="0">
                        <a:solidFill>
                          <a:schemeClr val="tx1"/>
                        </a:solidFill>
                        <a:effectLst/>
                        <a:latin typeface="Calibri"/>
                        <a:ea typeface="Calibri"/>
                        <a:cs typeface="Times New Roman"/>
                      </a:endParaRPr>
                    </a:p>
                  </a:txBody>
                  <a:tcPr marL="67296" marR="67296" marT="0" marB="0"/>
                </a:tc>
              </a:tr>
              <a:tr h="455703">
                <a:tc>
                  <a:txBody>
                    <a:bodyPr/>
                    <a:lstStyle/>
                    <a:p>
                      <a:pPr marL="0" marR="0">
                        <a:lnSpc>
                          <a:spcPct val="115000"/>
                        </a:lnSpc>
                        <a:spcBef>
                          <a:spcPts val="0"/>
                        </a:spcBef>
                        <a:spcAft>
                          <a:spcPts val="0"/>
                        </a:spcAft>
                      </a:pPr>
                      <a:r>
                        <a:rPr lang="en-US" sz="2000" dirty="0">
                          <a:effectLst/>
                        </a:rPr>
                        <a:t>2015</a:t>
                      </a:r>
                      <a:endParaRPr lang="en-US" sz="2000" dirty="0">
                        <a:solidFill>
                          <a:schemeClr val="tx1"/>
                        </a:solidFill>
                        <a:effectLst/>
                        <a:latin typeface="Calibri"/>
                        <a:ea typeface="Calibri"/>
                        <a:cs typeface="Times New Roman"/>
                      </a:endParaRPr>
                    </a:p>
                  </a:txBody>
                  <a:tcPr marL="67296" marR="67296" marT="0" marB="0"/>
                </a:tc>
                <a:tc>
                  <a:txBody>
                    <a:bodyPr/>
                    <a:lstStyle/>
                    <a:p>
                      <a:pPr marL="0" marR="0">
                        <a:lnSpc>
                          <a:spcPct val="115000"/>
                        </a:lnSpc>
                        <a:spcBef>
                          <a:spcPts val="0"/>
                        </a:spcBef>
                        <a:spcAft>
                          <a:spcPts val="0"/>
                        </a:spcAft>
                      </a:pPr>
                      <a:r>
                        <a:rPr lang="en-US" sz="1400" dirty="0" smtClean="0">
                          <a:effectLst/>
                        </a:rPr>
                        <a:t>20</a:t>
                      </a:r>
                      <a:r>
                        <a:rPr lang="en-US" sz="1400" dirty="0">
                          <a:effectLst/>
                        </a:rPr>
                        <a:t>% impervious cover treatment </a:t>
                      </a:r>
                      <a:r>
                        <a:rPr lang="en-US" sz="1400" dirty="0" smtClean="0">
                          <a:effectLst/>
                        </a:rPr>
                        <a:t>requirement</a:t>
                      </a:r>
                      <a:endParaRPr lang="en-US" sz="1400" dirty="0">
                        <a:effectLst/>
                        <a:latin typeface="Calibri"/>
                        <a:ea typeface="Calibri"/>
                        <a:cs typeface="Times New Roman"/>
                      </a:endParaRPr>
                    </a:p>
                  </a:txBody>
                  <a:tcPr marL="67296" marR="67296" marT="0" marB="0"/>
                </a:tc>
                <a:tc>
                  <a:txBody>
                    <a:bodyPr/>
                    <a:lstStyle/>
                    <a:p>
                      <a:pPr marL="0" marR="0">
                        <a:lnSpc>
                          <a:spcPct val="115000"/>
                        </a:lnSpc>
                        <a:spcBef>
                          <a:spcPts val="0"/>
                        </a:spcBef>
                        <a:spcAft>
                          <a:spcPts val="0"/>
                        </a:spcAft>
                      </a:pPr>
                      <a:r>
                        <a:rPr lang="en-US" sz="1400">
                          <a:effectLst/>
                        </a:rPr>
                        <a:t>~4,300 acres of Impervious Cover</a:t>
                      </a:r>
                      <a:endParaRPr lang="en-US" sz="1400">
                        <a:effectLst/>
                        <a:latin typeface="Calibri"/>
                        <a:ea typeface="Calibri"/>
                        <a:cs typeface="Times New Roman"/>
                      </a:endParaRPr>
                    </a:p>
                  </a:txBody>
                  <a:tcPr marL="67296" marR="67296" marT="0" marB="0"/>
                </a:tc>
              </a:tr>
              <a:tr h="917396">
                <a:tc>
                  <a:txBody>
                    <a:bodyPr/>
                    <a:lstStyle/>
                    <a:p>
                      <a:pPr marL="0" marR="0">
                        <a:lnSpc>
                          <a:spcPct val="115000"/>
                        </a:lnSpc>
                        <a:spcBef>
                          <a:spcPts val="0"/>
                        </a:spcBef>
                        <a:spcAft>
                          <a:spcPts val="0"/>
                        </a:spcAft>
                      </a:pPr>
                      <a:r>
                        <a:rPr lang="en-US" sz="2000" dirty="0">
                          <a:effectLst/>
                        </a:rPr>
                        <a:t>2017</a:t>
                      </a:r>
                      <a:endParaRPr lang="en-US" sz="2000" dirty="0">
                        <a:solidFill>
                          <a:schemeClr val="tx1"/>
                        </a:solidFill>
                        <a:effectLst/>
                        <a:latin typeface="Calibri"/>
                        <a:ea typeface="Calibri"/>
                        <a:cs typeface="Times New Roman"/>
                      </a:endParaRPr>
                    </a:p>
                  </a:txBody>
                  <a:tcPr marL="67296" marR="67296" marT="0" marB="0"/>
                </a:tc>
                <a:tc>
                  <a:txBody>
                    <a:bodyPr/>
                    <a:lstStyle/>
                    <a:p>
                      <a:pPr marL="0" marR="0">
                        <a:lnSpc>
                          <a:spcPct val="115000"/>
                        </a:lnSpc>
                        <a:spcBef>
                          <a:spcPts val="0"/>
                        </a:spcBef>
                        <a:spcAft>
                          <a:spcPts val="0"/>
                        </a:spcAft>
                      </a:pPr>
                      <a:r>
                        <a:rPr lang="en-US" sz="1400" dirty="0">
                          <a:effectLst/>
                        </a:rPr>
                        <a:t>Meet the interim dates and targets for the Chesapeake Bay </a:t>
                      </a:r>
                      <a:r>
                        <a:rPr lang="en-US" sz="1400" dirty="0" smtClean="0">
                          <a:effectLst/>
                        </a:rPr>
                        <a:t>TMDL</a:t>
                      </a:r>
                      <a:endParaRPr lang="en-US" sz="1400" dirty="0">
                        <a:effectLst/>
                        <a:latin typeface="Calibri"/>
                        <a:ea typeface="Calibri"/>
                        <a:cs typeface="Times New Roman"/>
                      </a:endParaRPr>
                    </a:p>
                  </a:txBody>
                  <a:tcPr marL="67296" marR="67296" marT="0" marB="0"/>
                </a:tc>
                <a:tc>
                  <a:txBody>
                    <a:bodyPr/>
                    <a:lstStyle/>
                    <a:p>
                      <a:pPr marL="0" marR="0">
                        <a:lnSpc>
                          <a:spcPct val="115000"/>
                        </a:lnSpc>
                        <a:spcBef>
                          <a:spcPts val="0"/>
                        </a:spcBef>
                        <a:spcAft>
                          <a:spcPts val="0"/>
                        </a:spcAft>
                      </a:pPr>
                      <a:r>
                        <a:rPr lang="en-US" sz="1400">
                          <a:effectLst/>
                        </a:rPr>
                        <a:t>9%, 12%, and 20% respectively for TN, TP, and TSS reductions from baseline conditions</a:t>
                      </a:r>
                      <a:endParaRPr lang="en-US" sz="1400">
                        <a:effectLst/>
                        <a:latin typeface="Calibri"/>
                        <a:ea typeface="Calibri"/>
                        <a:cs typeface="Times New Roman"/>
                      </a:endParaRPr>
                    </a:p>
                  </a:txBody>
                  <a:tcPr marL="67296" marR="67296" marT="0" marB="0"/>
                </a:tc>
              </a:tr>
              <a:tr h="1825140">
                <a:tc>
                  <a:txBody>
                    <a:bodyPr/>
                    <a:lstStyle/>
                    <a:p>
                      <a:pPr marL="0" marR="0">
                        <a:lnSpc>
                          <a:spcPct val="115000"/>
                        </a:lnSpc>
                        <a:spcBef>
                          <a:spcPts val="0"/>
                        </a:spcBef>
                        <a:spcAft>
                          <a:spcPts val="0"/>
                        </a:spcAft>
                      </a:pPr>
                      <a:r>
                        <a:rPr lang="en-US" sz="2000" dirty="0">
                          <a:effectLst/>
                        </a:rPr>
                        <a:t>2020</a:t>
                      </a:r>
                      <a:endParaRPr lang="en-US" sz="2000" dirty="0">
                        <a:solidFill>
                          <a:schemeClr val="tx1"/>
                        </a:solidFill>
                        <a:effectLst/>
                        <a:latin typeface="Calibri"/>
                        <a:ea typeface="Calibri"/>
                        <a:cs typeface="Times New Roman"/>
                      </a:endParaRPr>
                    </a:p>
                  </a:txBody>
                  <a:tcPr marL="67296" marR="67296" marT="0" marB="0"/>
                </a:tc>
                <a:tc>
                  <a:txBody>
                    <a:bodyPr/>
                    <a:lstStyle/>
                    <a:p>
                      <a:pPr marL="0" marR="0">
                        <a:lnSpc>
                          <a:spcPct val="115000"/>
                        </a:lnSpc>
                        <a:spcBef>
                          <a:spcPts val="0"/>
                        </a:spcBef>
                        <a:spcAft>
                          <a:spcPts val="0"/>
                        </a:spcAft>
                      </a:pPr>
                      <a:r>
                        <a:rPr lang="en-US" sz="1400" dirty="0">
                          <a:effectLst/>
                        </a:rPr>
                        <a:t>Meet the full compliance and targets for the Chesapeake Bay </a:t>
                      </a:r>
                      <a:r>
                        <a:rPr lang="en-US" sz="1400" dirty="0" smtClean="0">
                          <a:effectLst/>
                        </a:rPr>
                        <a:t>TMDL</a:t>
                      </a:r>
                    </a:p>
                    <a:p>
                      <a:pPr marL="0" marR="0">
                        <a:lnSpc>
                          <a:spcPct val="115000"/>
                        </a:lnSpc>
                        <a:spcBef>
                          <a:spcPts val="0"/>
                        </a:spcBef>
                        <a:spcAft>
                          <a:spcPts val="0"/>
                        </a:spcAft>
                      </a:pPr>
                      <a:endParaRPr lang="en-US" sz="1400" dirty="0" smtClean="0">
                        <a:effectLst/>
                      </a:endParaRPr>
                    </a:p>
                    <a:p>
                      <a:pPr marL="0" marR="0">
                        <a:lnSpc>
                          <a:spcPct val="115000"/>
                        </a:lnSpc>
                        <a:spcBef>
                          <a:spcPts val="0"/>
                        </a:spcBef>
                        <a:spcAft>
                          <a:spcPts val="0"/>
                        </a:spcAft>
                      </a:pPr>
                      <a:endParaRPr lang="en-US" sz="1400" dirty="0" smtClean="0">
                        <a:effectLst/>
                      </a:endParaRPr>
                    </a:p>
                    <a:p>
                      <a:pPr marL="0" marR="0">
                        <a:lnSpc>
                          <a:spcPct val="115000"/>
                        </a:lnSpc>
                        <a:spcBef>
                          <a:spcPts val="0"/>
                        </a:spcBef>
                        <a:spcAft>
                          <a:spcPts val="0"/>
                        </a:spcAft>
                      </a:pPr>
                      <a:r>
                        <a:rPr lang="en-US" sz="1400" dirty="0">
                          <a:effectLst/>
                        </a:rPr>
                        <a:t> </a:t>
                      </a:r>
                    </a:p>
                    <a:p>
                      <a:pPr marL="0" marR="0">
                        <a:lnSpc>
                          <a:spcPct val="115000"/>
                        </a:lnSpc>
                        <a:spcBef>
                          <a:spcPts val="0"/>
                        </a:spcBef>
                        <a:spcAft>
                          <a:spcPts val="0"/>
                        </a:spcAft>
                      </a:pPr>
                      <a:r>
                        <a:rPr lang="en-US" sz="1400" dirty="0">
                          <a:effectLst/>
                        </a:rPr>
                        <a:t>Meet additional impervious cover treatment targets associated with next MS4 Permit cycle (assumes another 20% target)</a:t>
                      </a:r>
                      <a:endParaRPr lang="en-US" sz="1400" dirty="0">
                        <a:effectLst/>
                        <a:latin typeface="Calibri"/>
                        <a:ea typeface="Calibri"/>
                        <a:cs typeface="Times New Roman"/>
                      </a:endParaRPr>
                    </a:p>
                  </a:txBody>
                  <a:tcPr marL="67296" marR="67296" marT="0" marB="0"/>
                </a:tc>
                <a:tc>
                  <a:txBody>
                    <a:bodyPr/>
                    <a:lstStyle/>
                    <a:p>
                      <a:pPr marL="0" marR="0">
                        <a:lnSpc>
                          <a:spcPct val="115000"/>
                        </a:lnSpc>
                        <a:spcBef>
                          <a:spcPts val="0"/>
                        </a:spcBef>
                        <a:spcAft>
                          <a:spcPts val="0"/>
                        </a:spcAft>
                      </a:pPr>
                      <a:r>
                        <a:rPr lang="en-US" sz="1400" dirty="0">
                          <a:effectLst/>
                        </a:rPr>
                        <a:t>18%, 34%, and 37% respectively for TN, TP, and TSS reductions from baseline conditions</a:t>
                      </a:r>
                    </a:p>
                    <a:p>
                      <a:pPr marL="0" marR="0">
                        <a:lnSpc>
                          <a:spcPct val="115000"/>
                        </a:lnSpc>
                        <a:spcBef>
                          <a:spcPts val="0"/>
                        </a:spcBef>
                        <a:spcAft>
                          <a:spcPts val="0"/>
                        </a:spcAft>
                      </a:pPr>
                      <a:r>
                        <a:rPr lang="en-US" sz="1400" dirty="0">
                          <a:effectLst/>
                        </a:rPr>
                        <a:t> </a:t>
                      </a:r>
                    </a:p>
                    <a:p>
                      <a:pPr marL="0" marR="0">
                        <a:lnSpc>
                          <a:spcPct val="115000"/>
                        </a:lnSpc>
                        <a:spcBef>
                          <a:spcPts val="0"/>
                        </a:spcBef>
                        <a:spcAft>
                          <a:spcPts val="0"/>
                        </a:spcAft>
                      </a:pPr>
                      <a:r>
                        <a:rPr lang="en-US" sz="1400" dirty="0">
                          <a:effectLst/>
                        </a:rPr>
                        <a:t>~3,400 acres of Impervious Cover (20% of impervious remaining after 2015)</a:t>
                      </a:r>
                      <a:endParaRPr lang="en-US" sz="1400" dirty="0">
                        <a:effectLst/>
                        <a:latin typeface="Calibri"/>
                        <a:ea typeface="Calibri"/>
                        <a:cs typeface="Times New Roman"/>
                      </a:endParaRPr>
                    </a:p>
                  </a:txBody>
                  <a:tcPr marL="67296" marR="67296" marT="0" marB="0"/>
                </a:tc>
              </a:tr>
              <a:tr h="913860">
                <a:tc>
                  <a:txBody>
                    <a:bodyPr/>
                    <a:lstStyle/>
                    <a:p>
                      <a:pPr marL="0" marR="0">
                        <a:lnSpc>
                          <a:spcPct val="115000"/>
                        </a:lnSpc>
                        <a:spcBef>
                          <a:spcPts val="0"/>
                        </a:spcBef>
                        <a:spcAft>
                          <a:spcPts val="0"/>
                        </a:spcAft>
                      </a:pPr>
                      <a:r>
                        <a:rPr lang="en-US" sz="2000" dirty="0">
                          <a:effectLst/>
                        </a:rPr>
                        <a:t>2025</a:t>
                      </a:r>
                      <a:endParaRPr lang="en-US" sz="2000" dirty="0">
                        <a:solidFill>
                          <a:schemeClr val="tx1"/>
                        </a:solidFill>
                        <a:effectLst/>
                        <a:latin typeface="Calibri"/>
                        <a:ea typeface="Calibri"/>
                        <a:cs typeface="Times New Roman"/>
                      </a:endParaRPr>
                    </a:p>
                  </a:txBody>
                  <a:tcPr marL="67296" marR="67296" marT="0" marB="0"/>
                </a:tc>
                <a:tc>
                  <a:txBody>
                    <a:bodyPr/>
                    <a:lstStyle/>
                    <a:p>
                      <a:pPr marL="0" marR="0">
                        <a:lnSpc>
                          <a:spcPct val="115000"/>
                        </a:lnSpc>
                        <a:spcBef>
                          <a:spcPts val="0"/>
                        </a:spcBef>
                        <a:spcAft>
                          <a:spcPts val="0"/>
                        </a:spcAft>
                      </a:pPr>
                      <a:r>
                        <a:rPr lang="en-US" sz="1400" dirty="0">
                          <a:effectLst/>
                        </a:rPr>
                        <a:t>Meet additional impervious cover treatment targets associated with next MS4 Permit cycle (assumes another 20% target)</a:t>
                      </a:r>
                      <a:endParaRPr lang="en-US" sz="1400" dirty="0">
                        <a:effectLst/>
                        <a:latin typeface="Calibri"/>
                        <a:ea typeface="Calibri"/>
                        <a:cs typeface="Times New Roman"/>
                      </a:endParaRPr>
                    </a:p>
                  </a:txBody>
                  <a:tcPr marL="67296" marR="67296" marT="0" marB="0"/>
                </a:tc>
                <a:tc>
                  <a:txBody>
                    <a:bodyPr/>
                    <a:lstStyle/>
                    <a:p>
                      <a:pPr marL="0" marR="0">
                        <a:lnSpc>
                          <a:spcPct val="115000"/>
                        </a:lnSpc>
                        <a:spcBef>
                          <a:spcPts val="0"/>
                        </a:spcBef>
                        <a:spcAft>
                          <a:spcPts val="0"/>
                        </a:spcAft>
                      </a:pPr>
                      <a:r>
                        <a:rPr lang="en-US" sz="1400" dirty="0">
                          <a:effectLst/>
                        </a:rPr>
                        <a:t>~2,750 acres of Impervious Cover (20% of impervious remaining after 2020)</a:t>
                      </a:r>
                      <a:endParaRPr lang="en-US" sz="1400" dirty="0">
                        <a:effectLst/>
                        <a:latin typeface="Calibri"/>
                        <a:ea typeface="Calibri"/>
                        <a:cs typeface="Times New Roman"/>
                      </a:endParaRPr>
                    </a:p>
                  </a:txBody>
                  <a:tcPr marL="67296" marR="67296" marT="0" marB="0"/>
                </a:tc>
              </a:tr>
              <a:tr h="455703">
                <a:tc>
                  <a:txBody>
                    <a:bodyPr/>
                    <a:lstStyle/>
                    <a:p>
                      <a:pPr marL="0" marR="0">
                        <a:lnSpc>
                          <a:spcPct val="115000"/>
                        </a:lnSpc>
                        <a:spcBef>
                          <a:spcPts val="0"/>
                        </a:spcBef>
                        <a:spcAft>
                          <a:spcPts val="0"/>
                        </a:spcAft>
                      </a:pPr>
                      <a:r>
                        <a:rPr lang="en-US" sz="2000" dirty="0">
                          <a:effectLst/>
                        </a:rPr>
                        <a:t>2030</a:t>
                      </a:r>
                      <a:endParaRPr lang="en-US" sz="2000" dirty="0">
                        <a:solidFill>
                          <a:schemeClr val="tx1"/>
                        </a:solidFill>
                        <a:effectLst/>
                        <a:latin typeface="Calibri"/>
                        <a:ea typeface="Calibri"/>
                        <a:cs typeface="Times New Roman"/>
                      </a:endParaRPr>
                    </a:p>
                  </a:txBody>
                  <a:tcPr marL="67296" marR="67296" marT="0" marB="0"/>
                </a:tc>
                <a:tc>
                  <a:txBody>
                    <a:bodyPr/>
                    <a:lstStyle/>
                    <a:p>
                      <a:pPr marL="0" marR="0">
                        <a:lnSpc>
                          <a:spcPct val="115000"/>
                        </a:lnSpc>
                        <a:spcBef>
                          <a:spcPts val="0"/>
                        </a:spcBef>
                        <a:spcAft>
                          <a:spcPts val="0"/>
                        </a:spcAft>
                      </a:pPr>
                      <a:r>
                        <a:rPr lang="en-US" sz="1400" dirty="0">
                          <a:effectLst/>
                        </a:rPr>
                        <a:t>Out year compliance with other watershed TMDLs</a:t>
                      </a:r>
                      <a:endParaRPr lang="en-US" sz="1400" dirty="0">
                        <a:effectLst/>
                        <a:latin typeface="Calibri"/>
                        <a:ea typeface="Calibri"/>
                        <a:cs typeface="Times New Roman"/>
                      </a:endParaRPr>
                    </a:p>
                  </a:txBody>
                  <a:tcPr marL="67296" marR="67296" marT="0" marB="0"/>
                </a:tc>
                <a:tc>
                  <a:txBody>
                    <a:bodyPr/>
                    <a:lstStyle/>
                    <a:p>
                      <a:pPr marL="0" marR="0">
                        <a:lnSpc>
                          <a:spcPct val="115000"/>
                        </a:lnSpc>
                        <a:spcBef>
                          <a:spcPts val="0"/>
                        </a:spcBef>
                        <a:spcAft>
                          <a:spcPts val="0"/>
                        </a:spcAft>
                      </a:pPr>
                      <a:r>
                        <a:rPr lang="en-US" sz="1400" dirty="0">
                          <a:effectLst/>
                        </a:rPr>
                        <a:t>100% compliance with MS4 Permit Area WLAs</a:t>
                      </a:r>
                      <a:endParaRPr lang="en-US" sz="1400" dirty="0">
                        <a:effectLst/>
                        <a:latin typeface="Calibri"/>
                        <a:ea typeface="Calibri"/>
                        <a:cs typeface="Times New Roman"/>
                      </a:endParaRPr>
                    </a:p>
                  </a:txBody>
                  <a:tcPr marL="67296" marR="67296" marT="0" marB="0"/>
                </a:tc>
              </a:tr>
            </a:tbl>
          </a:graphicData>
        </a:graphic>
      </p:graphicFrame>
      <p:sp>
        <p:nvSpPr>
          <p:cNvPr id="4" name="Slide Number Placeholder 3"/>
          <p:cNvSpPr>
            <a:spLocks noGrp="1"/>
          </p:cNvSpPr>
          <p:nvPr>
            <p:ph type="sldNum" sz="quarter" idx="10"/>
          </p:nvPr>
        </p:nvSpPr>
        <p:spPr/>
        <p:txBody>
          <a:bodyPr/>
          <a:lstStyle/>
          <a:p>
            <a:fld id="{4DA4E111-BCEC-429D-B691-785A99145DF1}" type="slidenum">
              <a:rPr lang="en-US" smtClean="0"/>
              <a:pPr/>
              <a:t>8</a:t>
            </a:fld>
            <a:endParaRPr lang="en-US"/>
          </a:p>
        </p:txBody>
      </p:sp>
    </p:spTree>
    <p:extLst>
      <p:ext uri="{BB962C8B-B14F-4D97-AF65-F5344CB8AC3E}">
        <p14:creationId xmlns:p14="http://schemas.microsoft.com/office/powerpoint/2010/main" xmlns="" val="19356851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Modeling Framework</a:t>
            </a:r>
            <a:endParaRPr lang="en-US" dirty="0"/>
          </a:p>
        </p:txBody>
      </p:sp>
      <p:pic>
        <p:nvPicPr>
          <p:cNvPr id="4" name="Picture 3"/>
          <p:cNvPicPr>
            <a:picLocks noChangeAspect="1" noChangeArrowheads="1"/>
          </p:cNvPicPr>
          <p:nvPr/>
        </p:nvPicPr>
        <p:blipFill>
          <a:blip r:embed="rId3" cstate="screen"/>
          <a:srcRect/>
          <a:stretch>
            <a:fillRect/>
          </a:stretch>
        </p:blipFill>
        <p:spPr bwMode="auto">
          <a:xfrm>
            <a:off x="1940082" y="1439778"/>
            <a:ext cx="5375118" cy="5037221"/>
          </a:xfrm>
          <a:prstGeom prst="rect">
            <a:avLst/>
          </a:prstGeom>
          <a:noFill/>
          <a:ln w="9525">
            <a:noFill/>
            <a:miter lim="800000"/>
            <a:headEnd/>
            <a:tailEnd/>
          </a:ln>
          <a:effectLst/>
        </p:spPr>
      </p:pic>
      <p:sp>
        <p:nvSpPr>
          <p:cNvPr id="5" name="Slide Number Placeholder 4"/>
          <p:cNvSpPr>
            <a:spLocks noGrp="1"/>
          </p:cNvSpPr>
          <p:nvPr>
            <p:ph type="sldNum" sz="quarter" idx="10"/>
          </p:nvPr>
        </p:nvSpPr>
        <p:spPr/>
        <p:txBody>
          <a:bodyPr/>
          <a:lstStyle/>
          <a:p>
            <a:fld id="{4DA4E111-BCEC-429D-B691-785A99145DF1}" type="slidenum">
              <a:rPr lang="en-US" smtClean="0"/>
              <a:pPr/>
              <a:t>9</a:t>
            </a:fld>
            <a:endParaRPr lang="en-US"/>
          </a:p>
        </p:txBody>
      </p:sp>
    </p:spTree>
    <p:extLst>
      <p:ext uri="{BB962C8B-B14F-4D97-AF65-F5344CB8AC3E}">
        <p14:creationId xmlns:p14="http://schemas.microsoft.com/office/powerpoint/2010/main" xmlns="" val="20720905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latin typeface="Franklin Gothic Demi" pitchFamily="34" charset="0"/>
              </a:rPr>
              <a:t>WTM Basis</a:t>
            </a:r>
            <a:endParaRPr lang="en-US" dirty="0">
              <a:latin typeface="Franklin Gothic Demi" pitchFamily="34" charset="0"/>
            </a:endParaRPr>
          </a:p>
        </p:txBody>
      </p:sp>
      <p:sp>
        <p:nvSpPr>
          <p:cNvPr id="3" name="Content Placeholder 2"/>
          <p:cNvSpPr>
            <a:spLocks noGrp="1"/>
          </p:cNvSpPr>
          <p:nvPr>
            <p:ph idx="1"/>
          </p:nvPr>
        </p:nvSpPr>
        <p:spPr/>
        <p:txBody>
          <a:bodyPr>
            <a:normAutofit/>
          </a:bodyPr>
          <a:lstStyle/>
          <a:p>
            <a:r>
              <a:rPr lang="en-US" sz="2800" dirty="0" smtClean="0">
                <a:latin typeface="Franklin Gothic Book" pitchFamily="34" charset="0"/>
              </a:rPr>
              <a:t>Army Corps of Engineers used for Anacostia Study (2010)</a:t>
            </a:r>
          </a:p>
          <a:p>
            <a:r>
              <a:rPr lang="en-US" sz="2800" dirty="0" smtClean="0">
                <a:latin typeface="Franklin Gothic Book" pitchFamily="34" charset="0"/>
              </a:rPr>
              <a:t>Started with an updated version of the WTM which included volume reduction, received from Deb </a:t>
            </a:r>
            <a:r>
              <a:rPr lang="en-US" sz="2800" dirty="0" err="1" smtClean="0">
                <a:latin typeface="Franklin Gothic Book" pitchFamily="34" charset="0"/>
              </a:rPr>
              <a:t>Caraco</a:t>
            </a:r>
            <a:r>
              <a:rPr lang="en-US" sz="2800" dirty="0" smtClean="0">
                <a:latin typeface="Franklin Gothic Book" pitchFamily="34" charset="0"/>
              </a:rPr>
              <a:t> (Oct 2009)</a:t>
            </a:r>
            <a:endParaRPr lang="en-US" sz="2800" dirty="0">
              <a:latin typeface="Franklin Gothic Book" pitchFamily="34" charset="0"/>
            </a:endParaRPr>
          </a:p>
        </p:txBody>
      </p:sp>
      <p:sp>
        <p:nvSpPr>
          <p:cNvPr id="4" name="Slide Number Placeholder 3"/>
          <p:cNvSpPr>
            <a:spLocks noGrp="1"/>
          </p:cNvSpPr>
          <p:nvPr>
            <p:ph type="sldNum" sz="quarter" idx="10"/>
          </p:nvPr>
        </p:nvSpPr>
        <p:spPr/>
        <p:txBody>
          <a:bodyPr/>
          <a:lstStyle/>
          <a:p>
            <a:fld id="{4DA4E111-BCEC-429D-B691-785A99145DF1}" type="slidenum">
              <a:rPr lang="en-US" smtClean="0"/>
              <a:pPr/>
              <a:t>10</a:t>
            </a:fld>
            <a:endParaRPr lang="en-US"/>
          </a:p>
        </p:txBody>
      </p:sp>
    </p:spTree>
    <p:extLst>
      <p:ext uri="{BB962C8B-B14F-4D97-AF65-F5344CB8AC3E}">
        <p14:creationId xmlns:p14="http://schemas.microsoft.com/office/powerpoint/2010/main" xmlns="" val="21688295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Title 1"/>
          <p:cNvSpPr>
            <a:spLocks noGrp="1"/>
          </p:cNvSpPr>
          <p:nvPr>
            <p:ph type="title" idx="4294967295"/>
          </p:nvPr>
        </p:nvSpPr>
        <p:spPr>
          <a:xfrm>
            <a:off x="238125" y="1460500"/>
            <a:ext cx="2895600" cy="1600200"/>
          </a:xfrm>
          <a:noFill/>
        </p:spPr>
        <p:txBody>
          <a:bodyPr/>
          <a:lstStyle/>
          <a:p>
            <a:r>
              <a:rPr lang="en-US" sz="2800" dirty="0" smtClean="0">
                <a:solidFill>
                  <a:schemeClr val="hlink"/>
                </a:solidFill>
                <a:effectLst/>
              </a:rPr>
              <a:t>Watershed Treatment </a:t>
            </a:r>
            <a:br>
              <a:rPr lang="en-US" sz="2800" dirty="0" smtClean="0">
                <a:solidFill>
                  <a:schemeClr val="hlink"/>
                </a:solidFill>
                <a:effectLst/>
              </a:rPr>
            </a:br>
            <a:r>
              <a:rPr lang="en-US" sz="2800" dirty="0" smtClean="0">
                <a:solidFill>
                  <a:schemeClr val="hlink"/>
                </a:solidFill>
                <a:effectLst/>
              </a:rPr>
              <a:t>Model</a:t>
            </a:r>
          </a:p>
        </p:txBody>
      </p:sp>
      <p:graphicFrame>
        <p:nvGraphicFramePr>
          <p:cNvPr id="8" name="Diagram 7"/>
          <p:cNvGraphicFramePr/>
          <p:nvPr>
            <p:extLst>
              <p:ext uri="{D42A27DB-BD31-4B8C-83A1-F6EECF244321}">
                <p14:modId xmlns:p14="http://schemas.microsoft.com/office/powerpoint/2010/main" xmlns="" val="3265540557"/>
              </p:ext>
            </p:extLst>
          </p:nvPr>
        </p:nvGraphicFramePr>
        <p:xfrm>
          <a:off x="2971800" y="29464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Diagram 6"/>
          <p:cNvGraphicFramePr/>
          <p:nvPr>
            <p:extLst>
              <p:ext uri="{D42A27DB-BD31-4B8C-83A1-F6EECF244321}">
                <p14:modId xmlns:p14="http://schemas.microsoft.com/office/powerpoint/2010/main" xmlns="" val="1154168080"/>
              </p:ext>
            </p:extLst>
          </p:nvPr>
        </p:nvGraphicFramePr>
        <p:xfrm>
          <a:off x="2971800" y="660401"/>
          <a:ext cx="6096000" cy="406399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17415" name="Picture 8"/>
          <p:cNvPicPr>
            <a:picLocks noChangeAspect="1" noChangeArrowheads="1"/>
          </p:cNvPicPr>
          <p:nvPr/>
        </p:nvPicPr>
        <p:blipFill>
          <a:blip r:embed="rId13" cstate="print"/>
          <a:srcRect/>
          <a:stretch>
            <a:fillRect/>
          </a:stretch>
        </p:blipFill>
        <p:spPr bwMode="auto">
          <a:xfrm>
            <a:off x="47731" y="3003551"/>
            <a:ext cx="3051821" cy="2200274"/>
          </a:xfrm>
          <a:prstGeom prst="rect">
            <a:avLst/>
          </a:prstGeom>
          <a:noFill/>
          <a:ln w="9525">
            <a:noFill/>
            <a:miter lim="800000"/>
            <a:headEnd/>
            <a:tailEnd/>
          </a:ln>
        </p:spPr>
      </p:pic>
      <p:sp>
        <p:nvSpPr>
          <p:cNvPr id="3" name="Title 1"/>
          <p:cNvSpPr txBox="1">
            <a:spLocks/>
          </p:cNvSpPr>
          <p:nvPr/>
        </p:nvSpPr>
        <p:spPr bwMode="auto">
          <a:xfrm>
            <a:off x="381000" y="-228600"/>
            <a:ext cx="7315200" cy="1143000"/>
          </a:xfrm>
          <a:prstGeom prst="rect">
            <a:avLst/>
          </a:prstGeom>
          <a:noFill/>
          <a:ln w="9525">
            <a:noFill/>
            <a:miter lim="800000"/>
            <a:headEnd/>
            <a:tailEnd/>
          </a:ln>
          <a:effec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0"/>
              </a:spcBef>
              <a:defRPr/>
            </a:pPr>
            <a:r>
              <a:rPr lang="en-US" sz="4400" dirty="0">
                <a:solidFill>
                  <a:schemeClr val="bg1"/>
                </a:solidFill>
                <a:latin typeface="Franklin Gothic Demi" pitchFamily="34" charset="0"/>
                <a:ea typeface="+mj-ea"/>
                <a:cs typeface="+mj-cs"/>
              </a:rPr>
              <a:t>Analytical Approach</a:t>
            </a:r>
          </a:p>
        </p:txBody>
      </p:sp>
      <p:sp>
        <p:nvSpPr>
          <p:cNvPr id="9" name="Slide Number Placeholder 8"/>
          <p:cNvSpPr>
            <a:spLocks noGrp="1"/>
          </p:cNvSpPr>
          <p:nvPr>
            <p:ph type="sldNum" sz="quarter" idx="10"/>
          </p:nvPr>
        </p:nvSpPr>
        <p:spPr/>
        <p:txBody>
          <a:bodyPr/>
          <a:lstStyle/>
          <a:p>
            <a:fld id="{4DA4E111-BCEC-429D-B691-785A99145DF1}" type="slidenum">
              <a:rPr lang="en-US" smtClean="0"/>
              <a:pPr/>
              <a:t>11</a:t>
            </a:fld>
            <a:endParaRPr lang="en-US"/>
          </a:p>
        </p:txBody>
      </p:sp>
    </p:spTree>
    <p:extLst>
      <p:ext uri="{BB962C8B-B14F-4D97-AF65-F5344CB8AC3E}">
        <p14:creationId xmlns:p14="http://schemas.microsoft.com/office/powerpoint/2010/main" xmlns="" val="10208093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nvGraphicFramePr>
        <p:xfrm>
          <a:off x="76200" y="26416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a:xfrm>
            <a:off x="6248400" y="1828800"/>
            <a:ext cx="2895600" cy="1782763"/>
          </a:xfrm>
        </p:spPr>
        <p:txBody>
          <a:bodyPr/>
          <a:lstStyle/>
          <a:p>
            <a:pPr>
              <a:defRPr/>
            </a:pPr>
            <a:r>
              <a:rPr lang="en-US" dirty="0" smtClean="0">
                <a:solidFill>
                  <a:schemeClr val="tx1"/>
                </a:solidFill>
              </a:rPr>
              <a:t>WTM Process</a:t>
            </a:r>
            <a:endParaRPr lang="en-US" dirty="0">
              <a:solidFill>
                <a:schemeClr val="tx1"/>
              </a:solidFill>
            </a:endParaRPr>
          </a:p>
        </p:txBody>
      </p:sp>
      <p:graphicFrame>
        <p:nvGraphicFramePr>
          <p:cNvPr id="6" name="Diagram 5"/>
          <p:cNvGraphicFramePr/>
          <p:nvPr/>
        </p:nvGraphicFramePr>
        <p:xfrm>
          <a:off x="76200" y="50800"/>
          <a:ext cx="6096000" cy="4064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5" name="Slide Number Placeholder 4"/>
          <p:cNvSpPr>
            <a:spLocks noGrp="1"/>
          </p:cNvSpPr>
          <p:nvPr>
            <p:ph type="sldNum" sz="quarter" idx="10"/>
          </p:nvPr>
        </p:nvSpPr>
        <p:spPr/>
        <p:txBody>
          <a:bodyPr/>
          <a:lstStyle/>
          <a:p>
            <a:fld id="{4DA4E111-BCEC-429D-B691-785A99145DF1}" type="slidenum">
              <a:rPr lang="en-US" smtClean="0"/>
              <a:pPr/>
              <a:t>12</a:t>
            </a:fld>
            <a:endParaRPr lang="en-US"/>
          </a:p>
        </p:txBody>
      </p:sp>
    </p:spTree>
    <p:extLst>
      <p:ext uri="{BB962C8B-B14F-4D97-AF65-F5344CB8AC3E}">
        <p14:creationId xmlns:p14="http://schemas.microsoft.com/office/powerpoint/2010/main" xmlns="" val="7311949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5" descr="GIS_Overview"/>
          <p:cNvPicPr>
            <a:picLocks noChangeAspect="1" noChangeArrowheads="1"/>
          </p:cNvPicPr>
          <p:nvPr/>
        </p:nvPicPr>
        <p:blipFill>
          <a:blip r:embed="rId3" cstate="print"/>
          <a:srcRect/>
          <a:stretch>
            <a:fillRect/>
          </a:stretch>
        </p:blipFill>
        <p:spPr bwMode="auto">
          <a:xfrm>
            <a:off x="1485900" y="1600200"/>
            <a:ext cx="6172200" cy="4770437"/>
          </a:xfrm>
          <a:prstGeom prst="rect">
            <a:avLst/>
          </a:prstGeom>
          <a:noFill/>
          <a:ln w="9525">
            <a:noFill/>
            <a:miter lim="800000"/>
            <a:headEnd/>
            <a:tailEnd/>
          </a:ln>
        </p:spPr>
      </p:pic>
      <p:sp>
        <p:nvSpPr>
          <p:cNvPr id="16386" name="Rectangle 2"/>
          <p:cNvSpPr>
            <a:spLocks noGrp="1"/>
          </p:cNvSpPr>
          <p:nvPr>
            <p:ph type="title"/>
          </p:nvPr>
        </p:nvSpPr>
        <p:spPr bwMode="auto"/>
        <p:txBody>
          <a:bodyPr vert="horz" wrap="square" lIns="91440" tIns="45720" rIns="91440" bIns="45720" numCol="1" anchorCtr="0" compatLnSpc="1">
            <a:prstTxWarp prst="textNoShape">
              <a:avLst/>
            </a:prstTxWarp>
          </a:bodyPr>
          <a:lstStyle/>
          <a:p>
            <a:pPr eaLnBrk="1" hangingPunct="1"/>
            <a:r>
              <a:rPr lang="en-US" smtClean="0">
                <a:effectLst/>
              </a:rPr>
              <a:t>Watersheds and Excluded Areas</a:t>
            </a:r>
          </a:p>
        </p:txBody>
      </p:sp>
      <p:sp>
        <p:nvSpPr>
          <p:cNvPr id="4" name="Slide Number Placeholder 3"/>
          <p:cNvSpPr>
            <a:spLocks noGrp="1"/>
          </p:cNvSpPr>
          <p:nvPr>
            <p:ph type="sldNum" sz="quarter" idx="10"/>
          </p:nvPr>
        </p:nvSpPr>
        <p:spPr/>
        <p:txBody>
          <a:bodyPr/>
          <a:lstStyle/>
          <a:p>
            <a:fld id="{4DA4E111-BCEC-429D-B691-785A99145DF1}" type="slidenum">
              <a:rPr lang="en-US" smtClean="0"/>
              <a:pPr/>
              <a:t>13</a:t>
            </a:fld>
            <a:endParaRPr lang="en-US"/>
          </a:p>
        </p:txBody>
      </p:sp>
    </p:spTree>
    <p:extLst>
      <p:ext uri="{BB962C8B-B14F-4D97-AF65-F5344CB8AC3E}">
        <p14:creationId xmlns:p14="http://schemas.microsoft.com/office/powerpoint/2010/main" xmlns="" val="12333494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p:cNvSpPr>
          <p:nvPr>
            <p:ph type="title"/>
          </p:nvPr>
        </p:nvSpPr>
        <p:spPr bwMode="auto"/>
        <p:txBody>
          <a:bodyPr vert="horz" wrap="square" lIns="91440" tIns="45720" rIns="91440" bIns="45720" numCol="1" anchorCtr="0" compatLnSpc="1">
            <a:prstTxWarp prst="textNoShape">
              <a:avLst/>
            </a:prstTxWarp>
          </a:bodyPr>
          <a:lstStyle/>
          <a:p>
            <a:pPr eaLnBrk="1" hangingPunct="1"/>
            <a:r>
              <a:rPr lang="en-US" smtClean="0">
                <a:effectLst/>
              </a:rPr>
              <a:t>Land Use and Land Cover</a:t>
            </a:r>
          </a:p>
        </p:txBody>
      </p:sp>
      <p:sp>
        <p:nvSpPr>
          <p:cNvPr id="5" name="Slide Number Placeholder 4"/>
          <p:cNvSpPr>
            <a:spLocks noGrp="1"/>
          </p:cNvSpPr>
          <p:nvPr>
            <p:ph type="sldNum" sz="quarter" idx="10"/>
          </p:nvPr>
        </p:nvSpPr>
        <p:spPr>
          <a:xfrm>
            <a:off x="6553200" y="6356350"/>
            <a:ext cx="2133600" cy="365125"/>
          </a:xfrm>
          <a:prstGeom prst="rect">
            <a:avLst/>
          </a:prstGeom>
        </p:spPr>
        <p:txBody>
          <a:bodyPr/>
          <a:lstStyle/>
          <a:p>
            <a:pPr>
              <a:defRPr/>
            </a:pPr>
            <a:fld id="{6ED5560E-6B2B-4FEA-BF9C-C99818CBCB49}" type="slidenum">
              <a:rPr lang="en-US" smtClean="0"/>
              <a:pPr>
                <a:defRPr/>
              </a:pPr>
              <a:t>14</a:t>
            </a:fld>
            <a:endParaRPr lang="en-US"/>
          </a:p>
        </p:txBody>
      </p:sp>
      <p:pic>
        <p:nvPicPr>
          <p:cNvPr id="17411" name="Picture 5" descr="LULC"/>
          <p:cNvPicPr>
            <a:picLocks noChangeAspect="1" noChangeArrowheads="1"/>
          </p:cNvPicPr>
          <p:nvPr/>
        </p:nvPicPr>
        <p:blipFill>
          <a:blip r:embed="rId3" cstate="print"/>
          <a:srcRect/>
          <a:stretch>
            <a:fillRect/>
          </a:stretch>
        </p:blipFill>
        <p:spPr bwMode="auto">
          <a:xfrm>
            <a:off x="1600200" y="1912938"/>
            <a:ext cx="6399213" cy="4945062"/>
          </a:xfrm>
          <a:prstGeom prst="rect">
            <a:avLst/>
          </a:prstGeom>
          <a:noFill/>
          <a:ln w="9525">
            <a:noFill/>
            <a:miter lim="800000"/>
            <a:headEnd/>
            <a:tailEnd/>
          </a:ln>
        </p:spPr>
      </p:pic>
    </p:spTree>
    <p:extLst>
      <p:ext uri="{BB962C8B-B14F-4D97-AF65-F5344CB8AC3E}">
        <p14:creationId xmlns:p14="http://schemas.microsoft.com/office/powerpoint/2010/main" xmlns="" val="33159397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p:cNvSpPr>
          <p:nvPr>
            <p:ph type="title"/>
          </p:nvPr>
        </p:nvSpPr>
        <p:spPr bwMode="auto"/>
        <p:txBody>
          <a:bodyPr vert="horz" wrap="square" lIns="91440" tIns="45720" rIns="91440" bIns="45720" numCol="1" anchorCtr="0" compatLnSpc="1">
            <a:prstTxWarp prst="textNoShape">
              <a:avLst/>
            </a:prstTxWarp>
          </a:bodyPr>
          <a:lstStyle/>
          <a:p>
            <a:r>
              <a:rPr lang="en-US" smtClean="0">
                <a:effectLst/>
              </a:rPr>
              <a:t>Urban BMP Database</a:t>
            </a:r>
          </a:p>
        </p:txBody>
      </p:sp>
      <p:pic>
        <p:nvPicPr>
          <p:cNvPr id="26629" name="Picture 5" descr="UrbanBMPs"/>
          <p:cNvPicPr>
            <a:picLocks noChangeAspect="1" noChangeArrowheads="1"/>
          </p:cNvPicPr>
          <p:nvPr/>
        </p:nvPicPr>
        <p:blipFill>
          <a:blip r:embed="rId3" cstate="print"/>
          <a:srcRect/>
          <a:stretch>
            <a:fillRect/>
          </a:stretch>
        </p:blipFill>
        <p:spPr bwMode="auto">
          <a:xfrm>
            <a:off x="1828800" y="1828800"/>
            <a:ext cx="5257800" cy="4063537"/>
          </a:xfrm>
          <a:prstGeom prst="rect">
            <a:avLst/>
          </a:prstGeom>
          <a:noFill/>
        </p:spPr>
      </p:pic>
      <p:sp>
        <p:nvSpPr>
          <p:cNvPr id="4" name="Slide Number Placeholder 3"/>
          <p:cNvSpPr>
            <a:spLocks noGrp="1"/>
          </p:cNvSpPr>
          <p:nvPr>
            <p:ph type="sldNum" sz="quarter" idx="10"/>
          </p:nvPr>
        </p:nvSpPr>
        <p:spPr/>
        <p:txBody>
          <a:bodyPr/>
          <a:lstStyle/>
          <a:p>
            <a:fld id="{4DA4E111-BCEC-429D-B691-785A99145DF1}" type="slidenum">
              <a:rPr lang="en-US" smtClean="0"/>
              <a:pPr/>
              <a:t>15</a:t>
            </a:fld>
            <a:endParaRPr lang="en-US"/>
          </a:p>
        </p:txBody>
      </p:sp>
    </p:spTree>
    <p:extLst>
      <p:ext uri="{BB962C8B-B14F-4D97-AF65-F5344CB8AC3E}">
        <p14:creationId xmlns:p14="http://schemas.microsoft.com/office/powerpoint/2010/main" xmlns="" val="11293100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7649" name="Rectangle 2"/>
          <p:cNvSpPr>
            <a:spLocks noGrp="1"/>
          </p:cNvSpPr>
          <p:nvPr>
            <p:ph type="title"/>
          </p:nvPr>
        </p:nvSpPr>
        <p:spPr bwMode="auto"/>
        <p:txBody>
          <a:bodyPr vert="horz" wrap="square" lIns="91440" tIns="45720" rIns="91440" bIns="45720" numCol="1" anchorCtr="0" compatLnSpc="1">
            <a:prstTxWarp prst="textNoShape">
              <a:avLst/>
            </a:prstTxWarp>
          </a:bodyPr>
          <a:lstStyle/>
          <a:p>
            <a:r>
              <a:rPr lang="en-US" sz="3900" smtClean="0">
                <a:effectLst/>
              </a:rPr>
              <a:t>Managing the Urban BMP Database</a:t>
            </a:r>
          </a:p>
        </p:txBody>
      </p:sp>
      <p:sp>
        <p:nvSpPr>
          <p:cNvPr id="6" name="Slide Number Placeholder 5"/>
          <p:cNvSpPr>
            <a:spLocks noGrp="1"/>
          </p:cNvSpPr>
          <p:nvPr>
            <p:ph type="sldNum" sz="quarter" idx="10"/>
          </p:nvPr>
        </p:nvSpPr>
        <p:spPr>
          <a:xfrm>
            <a:off x="6553200" y="6356350"/>
            <a:ext cx="2133600" cy="365125"/>
          </a:xfrm>
          <a:prstGeom prst="rect">
            <a:avLst/>
          </a:prstGeom>
        </p:spPr>
        <p:txBody>
          <a:bodyPr/>
          <a:lstStyle/>
          <a:p>
            <a:pPr>
              <a:defRPr/>
            </a:pPr>
            <a:fld id="{6ED5560E-6B2B-4FEA-BF9C-C99818CBCB49}" type="slidenum">
              <a:rPr lang="en-US" smtClean="0"/>
              <a:pPr>
                <a:defRPr/>
              </a:pPr>
              <a:t>16</a:t>
            </a:fld>
            <a:endParaRPr lang="en-US"/>
          </a:p>
        </p:txBody>
      </p:sp>
      <p:pic>
        <p:nvPicPr>
          <p:cNvPr id="27653" name="Picture 5" descr="BMP_DAs"/>
          <p:cNvPicPr>
            <a:picLocks noChangeAspect="1" noChangeArrowheads="1"/>
          </p:cNvPicPr>
          <p:nvPr/>
        </p:nvPicPr>
        <p:blipFill>
          <a:blip r:embed="rId3" cstate="print"/>
          <a:srcRect/>
          <a:stretch>
            <a:fillRect/>
          </a:stretch>
        </p:blipFill>
        <p:spPr bwMode="auto">
          <a:xfrm>
            <a:off x="1600200" y="1912938"/>
            <a:ext cx="6399213" cy="4945062"/>
          </a:xfrm>
          <a:prstGeom prst="rect">
            <a:avLst/>
          </a:prstGeom>
          <a:noFill/>
        </p:spPr>
      </p:pic>
    </p:spTree>
    <p:extLst>
      <p:ext uri="{BB962C8B-B14F-4D97-AF65-F5344CB8AC3E}">
        <p14:creationId xmlns:p14="http://schemas.microsoft.com/office/powerpoint/2010/main" xmlns="" val="3883196430"/>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p:cNvSpPr>
          <p:nvPr>
            <p:ph type="title"/>
          </p:nvPr>
        </p:nvSpPr>
        <p:spPr bwMode="auto"/>
        <p:txBody>
          <a:bodyPr vert="horz" wrap="square" lIns="91440" tIns="45720" rIns="91440" bIns="45720" numCol="1" anchorCtr="0" compatLnSpc="1">
            <a:prstTxWarp prst="textNoShape">
              <a:avLst/>
            </a:prstTxWarp>
          </a:bodyPr>
          <a:lstStyle/>
          <a:p>
            <a:r>
              <a:rPr lang="en-US" smtClean="0">
                <a:effectLst/>
              </a:rPr>
              <a:t>Impervious Cover</a:t>
            </a:r>
          </a:p>
        </p:txBody>
      </p:sp>
      <p:sp>
        <p:nvSpPr>
          <p:cNvPr id="29698" name="Rectangle 3"/>
          <p:cNvSpPr>
            <a:spLocks noGrp="1"/>
          </p:cNvSpPr>
          <p:nvPr>
            <p:ph idx="1"/>
          </p:nvPr>
        </p:nvSpPr>
        <p:spPr/>
        <p:txBody>
          <a:bodyPr/>
          <a:lstStyle/>
          <a:p>
            <a:r>
              <a:rPr lang="en-US" sz="1600" dirty="0" smtClean="0"/>
              <a:t>IMPERVIOUS_RECRE</a:t>
            </a:r>
          </a:p>
          <a:p>
            <a:pPr lvl="1"/>
            <a:r>
              <a:rPr lang="en-US" sz="1400" dirty="0" smtClean="0"/>
              <a:t>This information was updated by DEP staff on December 10, 2009</a:t>
            </a:r>
          </a:p>
        </p:txBody>
      </p:sp>
      <p:sp>
        <p:nvSpPr>
          <p:cNvPr id="5" name="Slide Number Placeholder 4"/>
          <p:cNvSpPr>
            <a:spLocks noGrp="1"/>
          </p:cNvSpPr>
          <p:nvPr>
            <p:ph type="sldNum" sz="quarter" idx="10"/>
          </p:nvPr>
        </p:nvSpPr>
        <p:spPr>
          <a:xfrm>
            <a:off x="6553200" y="6356350"/>
            <a:ext cx="2133600" cy="365125"/>
          </a:xfrm>
          <a:prstGeom prst="rect">
            <a:avLst/>
          </a:prstGeom>
        </p:spPr>
        <p:txBody>
          <a:bodyPr/>
          <a:lstStyle/>
          <a:p>
            <a:pPr>
              <a:defRPr/>
            </a:pPr>
            <a:fld id="{6ED5560E-6B2B-4FEA-BF9C-C99818CBCB49}" type="slidenum">
              <a:rPr lang="en-US" smtClean="0"/>
              <a:pPr>
                <a:defRPr/>
              </a:pPr>
              <a:t>17</a:t>
            </a:fld>
            <a:endParaRPr lang="en-US"/>
          </a:p>
        </p:txBody>
      </p:sp>
      <p:pic>
        <p:nvPicPr>
          <p:cNvPr id="29701" name="Picture 5" descr="Impervious"/>
          <p:cNvPicPr>
            <a:picLocks noChangeAspect="1" noChangeArrowheads="1"/>
          </p:cNvPicPr>
          <p:nvPr/>
        </p:nvPicPr>
        <p:blipFill>
          <a:blip r:embed="rId3" cstate="print"/>
          <a:srcRect/>
          <a:stretch>
            <a:fillRect/>
          </a:stretch>
        </p:blipFill>
        <p:spPr bwMode="auto">
          <a:xfrm>
            <a:off x="2057401" y="2667000"/>
            <a:ext cx="5423558" cy="4191000"/>
          </a:xfrm>
          <a:prstGeom prst="rect">
            <a:avLst/>
          </a:prstGeom>
          <a:noFill/>
        </p:spPr>
      </p:pic>
    </p:spTree>
    <p:extLst>
      <p:ext uri="{BB962C8B-B14F-4D97-AF65-F5344CB8AC3E}">
        <p14:creationId xmlns:p14="http://schemas.microsoft.com/office/powerpoint/2010/main" xmlns="" val="40233831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21" name="Rectangle 2"/>
          <p:cNvSpPr>
            <a:spLocks noGrp="1"/>
          </p:cNvSpPr>
          <p:nvPr>
            <p:ph type="title"/>
          </p:nvPr>
        </p:nvSpPr>
        <p:spPr bwMode="auto"/>
        <p:txBody>
          <a:bodyPr vert="horz" wrap="square" lIns="91440" tIns="45720" rIns="91440" bIns="45720" numCol="1" anchorCtr="0" compatLnSpc="1">
            <a:prstTxWarp prst="textNoShape">
              <a:avLst/>
            </a:prstTxWarp>
          </a:bodyPr>
          <a:lstStyle/>
          <a:p>
            <a:r>
              <a:rPr lang="en-US" smtClean="0">
                <a:effectLst/>
              </a:rPr>
              <a:t>Tracking Impervious Cover</a:t>
            </a:r>
          </a:p>
        </p:txBody>
      </p:sp>
      <p:sp>
        <p:nvSpPr>
          <p:cNvPr id="30722" name="Rectangle 3"/>
          <p:cNvSpPr>
            <a:spLocks noGrp="1"/>
          </p:cNvSpPr>
          <p:nvPr>
            <p:ph idx="1"/>
          </p:nvPr>
        </p:nvSpPr>
        <p:spPr/>
        <p:txBody>
          <a:bodyPr/>
          <a:lstStyle/>
          <a:p>
            <a:r>
              <a:rPr lang="en-US" sz="1800" dirty="0" smtClean="0"/>
              <a:t>Treated </a:t>
            </a:r>
            <a:r>
              <a:rPr lang="en-US" sz="1800" dirty="0"/>
              <a:t> </a:t>
            </a:r>
            <a:r>
              <a:rPr lang="en-US" sz="1800" dirty="0" smtClean="0"/>
              <a:t>Impervious</a:t>
            </a:r>
          </a:p>
        </p:txBody>
      </p:sp>
      <p:sp>
        <p:nvSpPr>
          <p:cNvPr id="6" name="Slide Number Placeholder 5"/>
          <p:cNvSpPr>
            <a:spLocks noGrp="1"/>
          </p:cNvSpPr>
          <p:nvPr>
            <p:ph type="sldNum" sz="quarter" idx="10"/>
          </p:nvPr>
        </p:nvSpPr>
        <p:spPr>
          <a:xfrm>
            <a:off x="6553200" y="6356350"/>
            <a:ext cx="2133600" cy="365125"/>
          </a:xfrm>
          <a:prstGeom prst="rect">
            <a:avLst/>
          </a:prstGeom>
        </p:spPr>
        <p:txBody>
          <a:bodyPr/>
          <a:lstStyle/>
          <a:p>
            <a:pPr>
              <a:defRPr/>
            </a:pPr>
            <a:fld id="{6ED5560E-6B2B-4FEA-BF9C-C99818CBCB49}" type="slidenum">
              <a:rPr lang="en-US" smtClean="0"/>
              <a:pPr>
                <a:defRPr/>
              </a:pPr>
              <a:t>18</a:t>
            </a:fld>
            <a:endParaRPr lang="en-US"/>
          </a:p>
        </p:txBody>
      </p:sp>
      <p:pic>
        <p:nvPicPr>
          <p:cNvPr id="30725" name="Picture 5" descr="TreatedImpervious"/>
          <p:cNvPicPr>
            <a:picLocks noChangeAspect="1" noChangeArrowheads="1"/>
          </p:cNvPicPr>
          <p:nvPr/>
        </p:nvPicPr>
        <p:blipFill>
          <a:blip r:embed="rId3" cstate="print"/>
          <a:srcRect/>
          <a:stretch>
            <a:fillRect/>
          </a:stretch>
        </p:blipFill>
        <p:spPr bwMode="auto">
          <a:xfrm>
            <a:off x="1677988" y="1981200"/>
            <a:ext cx="6310877" cy="4876800"/>
          </a:xfrm>
          <a:prstGeom prst="rect">
            <a:avLst/>
          </a:prstGeom>
          <a:noFill/>
        </p:spPr>
      </p:pic>
    </p:spTree>
    <p:extLst>
      <p:ext uri="{BB962C8B-B14F-4D97-AF65-F5344CB8AC3E}">
        <p14:creationId xmlns:p14="http://schemas.microsoft.com/office/powerpoint/2010/main" xmlns="" val="3515513197"/>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TMDL “Calibration” </a:t>
            </a:r>
            <a:endParaRPr lang="en-US" dirty="0"/>
          </a:p>
        </p:txBody>
      </p:sp>
      <p:sp>
        <p:nvSpPr>
          <p:cNvPr id="3" name="Content Placeholder 2"/>
          <p:cNvSpPr>
            <a:spLocks noGrp="1"/>
          </p:cNvSpPr>
          <p:nvPr>
            <p:ph idx="1"/>
          </p:nvPr>
        </p:nvSpPr>
        <p:spPr/>
        <p:txBody>
          <a:bodyPr/>
          <a:lstStyle/>
          <a:p>
            <a:r>
              <a:rPr lang="en-US" dirty="0" smtClean="0"/>
              <a:t>TMDL Onion</a:t>
            </a:r>
          </a:p>
          <a:p>
            <a:pPr lvl="1"/>
            <a:r>
              <a:rPr lang="en-US" dirty="0" smtClean="0"/>
              <a:t>Land </a:t>
            </a:r>
            <a:r>
              <a:rPr lang="en-US" dirty="0"/>
              <a:t>use discrepancies with Waste Load Allocations</a:t>
            </a:r>
          </a:p>
          <a:p>
            <a:pPr lvl="1"/>
            <a:r>
              <a:rPr lang="en-US" dirty="0" smtClean="0"/>
              <a:t>Watershed-specific EMCs or loading rates</a:t>
            </a:r>
            <a:endParaRPr lang="en-US" dirty="0"/>
          </a:p>
        </p:txBody>
      </p:sp>
      <p:pic>
        <p:nvPicPr>
          <p:cNvPr id="2050" name="Picture 2" descr="C:\Documents and Settings\NLindow\Local Settings\Temporary Internet Files\Content.IE5\B3RIZG8V\MC900331254[1].wmf"/>
          <p:cNvPicPr>
            <a:picLocks noChangeAspect="1" noChangeArrowheads="1"/>
          </p:cNvPicPr>
          <p:nvPr/>
        </p:nvPicPr>
        <p:blipFill>
          <a:blip r:embed="rId3" cstate="screen"/>
          <a:srcRect/>
          <a:stretch>
            <a:fillRect/>
          </a:stretch>
        </p:blipFill>
        <p:spPr bwMode="auto">
          <a:xfrm>
            <a:off x="3657600" y="4495800"/>
            <a:ext cx="1635659" cy="1794095"/>
          </a:xfrm>
          <a:prstGeom prst="rect">
            <a:avLst/>
          </a:prstGeom>
          <a:noFill/>
        </p:spPr>
      </p:pic>
      <p:sp>
        <p:nvSpPr>
          <p:cNvPr id="5" name="Slide Number Placeholder 4"/>
          <p:cNvSpPr>
            <a:spLocks noGrp="1"/>
          </p:cNvSpPr>
          <p:nvPr>
            <p:ph type="sldNum" sz="quarter" idx="10"/>
          </p:nvPr>
        </p:nvSpPr>
        <p:spPr/>
        <p:txBody>
          <a:bodyPr/>
          <a:lstStyle/>
          <a:p>
            <a:fld id="{4DA4E111-BCEC-429D-B691-785A99145DF1}" type="slidenum">
              <a:rPr lang="en-US" smtClean="0"/>
              <a:pPr/>
              <a:t>19</a:t>
            </a:fld>
            <a:endParaRPr lang="en-US"/>
          </a:p>
        </p:txBody>
      </p:sp>
    </p:spTree>
    <p:extLst>
      <p:ext uri="{BB962C8B-B14F-4D97-AF65-F5344CB8AC3E}">
        <p14:creationId xmlns:p14="http://schemas.microsoft.com/office/powerpoint/2010/main" xmlns="" val="594601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Primary Sources</a:t>
            </a:r>
            <a:endParaRPr lang="en-US" dirty="0"/>
          </a:p>
        </p:txBody>
      </p:sp>
      <p:sp>
        <p:nvSpPr>
          <p:cNvPr id="3" name="Content Placeholder 2"/>
          <p:cNvSpPr>
            <a:spLocks noGrp="1"/>
          </p:cNvSpPr>
          <p:nvPr>
            <p:ph idx="1"/>
          </p:nvPr>
        </p:nvSpPr>
        <p:spPr>
          <a:xfrm>
            <a:off x="533400" y="1371600"/>
            <a:ext cx="8001000" cy="1477963"/>
          </a:xfrm>
        </p:spPr>
        <p:txBody>
          <a:bodyPr>
            <a:normAutofit/>
          </a:bodyPr>
          <a:lstStyle/>
          <a:p>
            <a:r>
              <a:rPr lang="en-US" sz="1800" dirty="0" smtClean="0"/>
              <a:t>The Land Use Categories were adjusted in the Primary Source tab according to the categories given in the Guidance Document. </a:t>
            </a:r>
          </a:p>
          <a:p>
            <a:endParaRPr lang="en-US" sz="1800" dirty="0"/>
          </a:p>
        </p:txBody>
      </p:sp>
      <p:sp>
        <p:nvSpPr>
          <p:cNvPr id="9" name="Slide Number Placeholder 8"/>
          <p:cNvSpPr>
            <a:spLocks noGrp="1"/>
          </p:cNvSpPr>
          <p:nvPr>
            <p:ph type="sldNum" sz="quarter" idx="10"/>
          </p:nvPr>
        </p:nvSpPr>
        <p:spPr>
          <a:xfrm>
            <a:off x="6553200" y="6356350"/>
            <a:ext cx="2133600" cy="365125"/>
          </a:xfrm>
          <a:prstGeom prst="rect">
            <a:avLst/>
          </a:prstGeom>
        </p:spPr>
        <p:txBody>
          <a:bodyPr/>
          <a:lstStyle/>
          <a:p>
            <a:fld id="{B6F15528-21DE-4FAA-801E-634DDDAF4B2B}" type="slidenum">
              <a:rPr lang="en-US" smtClean="0"/>
              <a:pPr/>
              <a:t>20</a:t>
            </a:fld>
            <a:endParaRPr lang="en-US"/>
          </a:p>
        </p:txBody>
      </p:sp>
      <p:pic>
        <p:nvPicPr>
          <p:cNvPr id="1026" name="Picture 2"/>
          <p:cNvPicPr>
            <a:picLocks noChangeAspect="1" noChangeArrowheads="1"/>
          </p:cNvPicPr>
          <p:nvPr/>
        </p:nvPicPr>
        <p:blipFill>
          <a:blip r:embed="rId3" cstate="print"/>
          <a:srcRect/>
          <a:stretch>
            <a:fillRect/>
          </a:stretch>
        </p:blipFill>
        <p:spPr bwMode="auto">
          <a:xfrm>
            <a:off x="4645321" y="1981200"/>
            <a:ext cx="4498679" cy="4876800"/>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a:off x="152400" y="2057400"/>
            <a:ext cx="4362147" cy="4800600"/>
          </a:xfrm>
          <a:prstGeom prst="rect">
            <a:avLst/>
          </a:prstGeom>
          <a:noFill/>
          <a:ln w="9525">
            <a:noFill/>
            <a:miter lim="800000"/>
            <a:headEnd/>
            <a:tailEnd/>
          </a:ln>
        </p:spPr>
      </p:pic>
      <p:sp>
        <p:nvSpPr>
          <p:cNvPr id="7" name="TextBox 6"/>
          <p:cNvSpPr txBox="1"/>
          <p:nvPr/>
        </p:nvSpPr>
        <p:spPr>
          <a:xfrm>
            <a:off x="3505200" y="2057400"/>
            <a:ext cx="915187" cy="369332"/>
          </a:xfrm>
          <a:prstGeom prst="rect">
            <a:avLst/>
          </a:prstGeom>
          <a:noFill/>
        </p:spPr>
        <p:txBody>
          <a:bodyPr wrap="none" rtlCol="0">
            <a:spAutoFit/>
          </a:bodyPr>
          <a:lstStyle/>
          <a:p>
            <a:r>
              <a:rPr lang="en-US" dirty="0" smtClean="0">
                <a:solidFill>
                  <a:srgbClr val="FF0000"/>
                </a:solidFill>
              </a:rPr>
              <a:t>BEFORE</a:t>
            </a:r>
            <a:endParaRPr lang="en-US" dirty="0">
              <a:solidFill>
                <a:srgbClr val="FF0000"/>
              </a:solidFill>
            </a:endParaRPr>
          </a:p>
        </p:txBody>
      </p:sp>
      <p:sp>
        <p:nvSpPr>
          <p:cNvPr id="8" name="TextBox 7"/>
          <p:cNvSpPr txBox="1"/>
          <p:nvPr/>
        </p:nvSpPr>
        <p:spPr>
          <a:xfrm>
            <a:off x="8305800" y="1981200"/>
            <a:ext cx="772969" cy="369332"/>
          </a:xfrm>
          <a:prstGeom prst="rect">
            <a:avLst/>
          </a:prstGeom>
          <a:noFill/>
        </p:spPr>
        <p:txBody>
          <a:bodyPr wrap="none" rtlCol="0">
            <a:spAutoFit/>
          </a:bodyPr>
          <a:lstStyle/>
          <a:p>
            <a:r>
              <a:rPr lang="en-US" dirty="0" smtClean="0">
                <a:solidFill>
                  <a:srgbClr val="002060"/>
                </a:solidFill>
              </a:rPr>
              <a:t>AFTER</a:t>
            </a:r>
            <a:endParaRPr lang="en-US" dirty="0">
              <a:solidFill>
                <a:srgbClr val="002060"/>
              </a:solidFill>
            </a:endParaRPr>
          </a:p>
        </p:txBody>
      </p:sp>
    </p:spTree>
    <p:extLst>
      <p:ext uri="{BB962C8B-B14F-4D97-AF65-F5344CB8AC3E}">
        <p14:creationId xmlns:p14="http://schemas.microsoft.com/office/powerpoint/2010/main" xmlns="" val="344921696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Primary Sources</a:t>
            </a:r>
            <a:endParaRPr lang="en-US" dirty="0"/>
          </a:p>
        </p:txBody>
      </p:sp>
      <p:sp>
        <p:nvSpPr>
          <p:cNvPr id="3" name="Content Placeholder 2"/>
          <p:cNvSpPr>
            <a:spLocks noGrp="1"/>
          </p:cNvSpPr>
          <p:nvPr>
            <p:ph idx="1"/>
          </p:nvPr>
        </p:nvSpPr>
        <p:spPr>
          <a:xfrm>
            <a:off x="533400" y="1371600"/>
            <a:ext cx="8001000" cy="1477963"/>
          </a:xfrm>
        </p:spPr>
        <p:txBody>
          <a:bodyPr>
            <a:normAutofit/>
          </a:bodyPr>
          <a:lstStyle/>
          <a:p>
            <a:r>
              <a:rPr lang="en-US" sz="1800" dirty="0" smtClean="0"/>
              <a:t>The Impervious Cover % and Turf Cover % were adjusted in the Primary Source tab according to the values given in the Guidance Document. </a:t>
            </a:r>
          </a:p>
          <a:p>
            <a:endParaRPr lang="en-US" sz="1800" dirty="0"/>
          </a:p>
        </p:txBody>
      </p:sp>
      <p:sp>
        <p:nvSpPr>
          <p:cNvPr id="9" name="Slide Number Placeholder 8"/>
          <p:cNvSpPr>
            <a:spLocks noGrp="1"/>
          </p:cNvSpPr>
          <p:nvPr>
            <p:ph type="sldNum" sz="quarter" idx="10"/>
          </p:nvPr>
        </p:nvSpPr>
        <p:spPr>
          <a:xfrm>
            <a:off x="6553200" y="6356350"/>
            <a:ext cx="2133600" cy="365125"/>
          </a:xfrm>
          <a:prstGeom prst="rect">
            <a:avLst/>
          </a:prstGeom>
        </p:spPr>
        <p:txBody>
          <a:bodyPr/>
          <a:lstStyle/>
          <a:p>
            <a:fld id="{B6F15528-21DE-4FAA-801E-634DDDAF4B2B}" type="slidenum">
              <a:rPr lang="en-US" smtClean="0"/>
              <a:pPr/>
              <a:t>21</a:t>
            </a:fld>
            <a:endParaRPr lang="en-US"/>
          </a:p>
        </p:txBody>
      </p:sp>
      <p:pic>
        <p:nvPicPr>
          <p:cNvPr id="1026" name="Picture 2"/>
          <p:cNvPicPr>
            <a:picLocks noChangeAspect="1" noChangeArrowheads="1"/>
          </p:cNvPicPr>
          <p:nvPr/>
        </p:nvPicPr>
        <p:blipFill>
          <a:blip r:embed="rId3" cstate="print"/>
          <a:srcRect/>
          <a:stretch>
            <a:fillRect/>
          </a:stretch>
        </p:blipFill>
        <p:spPr bwMode="auto">
          <a:xfrm>
            <a:off x="4648200" y="2362200"/>
            <a:ext cx="4495800" cy="4495800"/>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a:off x="152400" y="2350698"/>
            <a:ext cx="4191000" cy="4507302"/>
          </a:xfrm>
          <a:prstGeom prst="rect">
            <a:avLst/>
          </a:prstGeom>
          <a:noFill/>
          <a:ln w="9525">
            <a:noFill/>
            <a:miter lim="800000"/>
            <a:headEnd/>
            <a:tailEnd/>
          </a:ln>
        </p:spPr>
      </p:pic>
      <p:sp>
        <p:nvSpPr>
          <p:cNvPr id="7" name="TextBox 6"/>
          <p:cNvSpPr txBox="1"/>
          <p:nvPr/>
        </p:nvSpPr>
        <p:spPr>
          <a:xfrm>
            <a:off x="3275813" y="2362200"/>
            <a:ext cx="915187" cy="369332"/>
          </a:xfrm>
          <a:prstGeom prst="rect">
            <a:avLst/>
          </a:prstGeom>
          <a:noFill/>
        </p:spPr>
        <p:txBody>
          <a:bodyPr wrap="none" rtlCol="0">
            <a:spAutoFit/>
          </a:bodyPr>
          <a:lstStyle/>
          <a:p>
            <a:r>
              <a:rPr lang="en-US" dirty="0" smtClean="0">
                <a:solidFill>
                  <a:srgbClr val="FF0000"/>
                </a:solidFill>
              </a:rPr>
              <a:t>BEFORE</a:t>
            </a:r>
            <a:endParaRPr lang="en-US" dirty="0">
              <a:solidFill>
                <a:srgbClr val="FF0000"/>
              </a:solidFill>
            </a:endParaRPr>
          </a:p>
        </p:txBody>
      </p:sp>
      <p:sp>
        <p:nvSpPr>
          <p:cNvPr id="8" name="TextBox 7"/>
          <p:cNvSpPr txBox="1"/>
          <p:nvPr/>
        </p:nvSpPr>
        <p:spPr>
          <a:xfrm>
            <a:off x="8153400" y="2362200"/>
            <a:ext cx="772969" cy="369332"/>
          </a:xfrm>
          <a:prstGeom prst="rect">
            <a:avLst/>
          </a:prstGeom>
          <a:noFill/>
        </p:spPr>
        <p:txBody>
          <a:bodyPr wrap="none" rtlCol="0">
            <a:spAutoFit/>
          </a:bodyPr>
          <a:lstStyle/>
          <a:p>
            <a:r>
              <a:rPr lang="en-US" dirty="0" smtClean="0">
                <a:solidFill>
                  <a:srgbClr val="002060"/>
                </a:solidFill>
              </a:rPr>
              <a:t>AFTER</a:t>
            </a:r>
            <a:endParaRPr lang="en-US" dirty="0">
              <a:solidFill>
                <a:srgbClr val="002060"/>
              </a:solidFill>
            </a:endParaRPr>
          </a:p>
        </p:txBody>
      </p:sp>
    </p:spTree>
    <p:extLst>
      <p:ext uri="{BB962C8B-B14F-4D97-AF65-F5344CB8AC3E}">
        <p14:creationId xmlns:p14="http://schemas.microsoft.com/office/powerpoint/2010/main" xmlns="" val="260412934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Primary Sources</a:t>
            </a:r>
            <a:endParaRPr lang="en-US" dirty="0"/>
          </a:p>
        </p:txBody>
      </p:sp>
      <p:sp>
        <p:nvSpPr>
          <p:cNvPr id="3" name="Content Placeholder 2"/>
          <p:cNvSpPr>
            <a:spLocks noGrp="1"/>
          </p:cNvSpPr>
          <p:nvPr>
            <p:ph idx="1"/>
          </p:nvPr>
        </p:nvSpPr>
        <p:spPr>
          <a:xfrm>
            <a:off x="533400" y="1295400"/>
            <a:ext cx="8001000" cy="1477963"/>
          </a:xfrm>
        </p:spPr>
        <p:txBody>
          <a:bodyPr>
            <a:normAutofit/>
          </a:bodyPr>
          <a:lstStyle/>
          <a:p>
            <a:r>
              <a:rPr lang="en-US" sz="1600" dirty="0" smtClean="0"/>
              <a:t>The EMCs, Impervious Cover %, and Turf Cover % were adjusted in the Primary Source tab according to the values given in the Guidance Document. </a:t>
            </a:r>
          </a:p>
          <a:p>
            <a:endParaRPr lang="en-US" sz="1600" dirty="0"/>
          </a:p>
        </p:txBody>
      </p:sp>
      <p:sp>
        <p:nvSpPr>
          <p:cNvPr id="9" name="Slide Number Placeholder 8"/>
          <p:cNvSpPr>
            <a:spLocks noGrp="1"/>
          </p:cNvSpPr>
          <p:nvPr>
            <p:ph type="sldNum" sz="quarter" idx="10"/>
          </p:nvPr>
        </p:nvSpPr>
        <p:spPr>
          <a:xfrm>
            <a:off x="6553200" y="6356350"/>
            <a:ext cx="2133600" cy="365125"/>
          </a:xfrm>
          <a:prstGeom prst="rect">
            <a:avLst/>
          </a:prstGeom>
        </p:spPr>
        <p:txBody>
          <a:bodyPr/>
          <a:lstStyle/>
          <a:p>
            <a:fld id="{B6F15528-21DE-4FAA-801E-634DDDAF4B2B}" type="slidenum">
              <a:rPr lang="en-US" smtClean="0"/>
              <a:pPr/>
              <a:t>22</a:t>
            </a:fld>
            <a:endParaRPr lang="en-US"/>
          </a:p>
        </p:txBody>
      </p:sp>
      <p:pic>
        <p:nvPicPr>
          <p:cNvPr id="1026" name="Picture 2"/>
          <p:cNvPicPr>
            <a:picLocks noChangeAspect="1" noChangeArrowheads="1"/>
          </p:cNvPicPr>
          <p:nvPr/>
        </p:nvPicPr>
        <p:blipFill>
          <a:blip r:embed="rId3" cstate="print"/>
          <a:srcRect/>
          <a:stretch>
            <a:fillRect/>
          </a:stretch>
        </p:blipFill>
        <p:spPr bwMode="auto">
          <a:xfrm>
            <a:off x="5257800" y="2162176"/>
            <a:ext cx="3886200" cy="4695825"/>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a:off x="990600" y="2095500"/>
            <a:ext cx="3810000" cy="4762500"/>
          </a:xfrm>
          <a:prstGeom prst="rect">
            <a:avLst/>
          </a:prstGeom>
          <a:noFill/>
          <a:ln w="9525">
            <a:noFill/>
            <a:miter lim="800000"/>
            <a:headEnd/>
            <a:tailEnd/>
          </a:ln>
        </p:spPr>
      </p:pic>
      <p:sp>
        <p:nvSpPr>
          <p:cNvPr id="7" name="TextBox 6"/>
          <p:cNvSpPr txBox="1"/>
          <p:nvPr/>
        </p:nvSpPr>
        <p:spPr>
          <a:xfrm>
            <a:off x="3810000" y="2209800"/>
            <a:ext cx="915187" cy="369332"/>
          </a:xfrm>
          <a:prstGeom prst="rect">
            <a:avLst/>
          </a:prstGeom>
          <a:noFill/>
        </p:spPr>
        <p:txBody>
          <a:bodyPr wrap="none" rtlCol="0">
            <a:spAutoFit/>
          </a:bodyPr>
          <a:lstStyle/>
          <a:p>
            <a:r>
              <a:rPr lang="en-US" dirty="0" smtClean="0">
                <a:solidFill>
                  <a:srgbClr val="FF0000"/>
                </a:solidFill>
              </a:rPr>
              <a:t>BEFORE</a:t>
            </a:r>
            <a:endParaRPr lang="en-US" dirty="0">
              <a:solidFill>
                <a:srgbClr val="FF0000"/>
              </a:solidFill>
            </a:endParaRPr>
          </a:p>
        </p:txBody>
      </p:sp>
      <p:sp>
        <p:nvSpPr>
          <p:cNvPr id="8" name="TextBox 7"/>
          <p:cNvSpPr txBox="1"/>
          <p:nvPr/>
        </p:nvSpPr>
        <p:spPr>
          <a:xfrm>
            <a:off x="8229600" y="2133600"/>
            <a:ext cx="772969" cy="369332"/>
          </a:xfrm>
          <a:prstGeom prst="rect">
            <a:avLst/>
          </a:prstGeom>
          <a:noFill/>
        </p:spPr>
        <p:txBody>
          <a:bodyPr wrap="none" rtlCol="0">
            <a:spAutoFit/>
          </a:bodyPr>
          <a:lstStyle/>
          <a:p>
            <a:r>
              <a:rPr lang="en-US" dirty="0" smtClean="0">
                <a:solidFill>
                  <a:srgbClr val="002060"/>
                </a:solidFill>
              </a:rPr>
              <a:t>AFTER</a:t>
            </a:r>
            <a:endParaRPr lang="en-US" dirty="0">
              <a:solidFill>
                <a:srgbClr val="002060"/>
              </a:solidFill>
            </a:endParaRPr>
          </a:p>
        </p:txBody>
      </p:sp>
    </p:spTree>
    <p:extLst>
      <p:ext uri="{BB962C8B-B14F-4D97-AF65-F5344CB8AC3E}">
        <p14:creationId xmlns:p14="http://schemas.microsoft.com/office/powerpoint/2010/main" xmlns="" val="95644958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52400" y="0"/>
            <a:ext cx="8229600" cy="91440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ormAutofit/>
          </a:bodyPr>
          <a:lstStyle/>
          <a:p>
            <a:pPr algn="l">
              <a:defRPr/>
            </a:pPr>
            <a:r>
              <a:rPr lang="en-US" sz="4000" dirty="0">
                <a:solidFill>
                  <a:schemeClr val="bg1"/>
                </a:solidFill>
                <a:latin typeface="Franklin Gothic Demi" pitchFamily="34" charset="0"/>
              </a:rPr>
              <a:t>EMC</a:t>
            </a:r>
            <a:r>
              <a:rPr lang="en-US" sz="4000" dirty="0" smtClean="0"/>
              <a:t> </a:t>
            </a:r>
            <a:r>
              <a:rPr lang="en-US" sz="4000" dirty="0">
                <a:solidFill>
                  <a:schemeClr val="bg1"/>
                </a:solidFill>
                <a:latin typeface="Franklin Gothic Demi" pitchFamily="34" charset="0"/>
              </a:rPr>
              <a:t>Determination</a:t>
            </a:r>
          </a:p>
        </p:txBody>
      </p:sp>
      <p:graphicFrame>
        <p:nvGraphicFramePr>
          <p:cNvPr id="3" name="Table 2"/>
          <p:cNvGraphicFramePr>
            <a:graphicFrameLocks noGrp="1"/>
          </p:cNvGraphicFramePr>
          <p:nvPr>
            <p:extLst>
              <p:ext uri="{D42A27DB-BD31-4B8C-83A1-F6EECF244321}">
                <p14:modId xmlns:p14="http://schemas.microsoft.com/office/powerpoint/2010/main" xmlns="" val="580496842"/>
              </p:ext>
            </p:extLst>
          </p:nvPr>
        </p:nvGraphicFramePr>
        <p:xfrm>
          <a:off x="152400" y="1362075"/>
          <a:ext cx="8839200" cy="5419725"/>
        </p:xfrm>
        <a:graphic>
          <a:graphicData uri="http://schemas.openxmlformats.org/drawingml/2006/table">
            <a:tbl>
              <a:tblPr firstRow="1" firstCol="1" bandRow="1" bandCol="1">
                <a:tableStyleId>{5C22544A-7EE6-4342-B048-85BDC9FD1C3A}</a:tableStyleId>
              </a:tblPr>
              <a:tblGrid>
                <a:gridCol w="1767840"/>
                <a:gridCol w="1767840"/>
                <a:gridCol w="1767840"/>
                <a:gridCol w="1767840"/>
                <a:gridCol w="1767840"/>
              </a:tblGrid>
              <a:tr h="219075">
                <a:tc gridSpan="5">
                  <a:txBody>
                    <a:bodyPr/>
                    <a:lstStyle/>
                    <a:p>
                      <a:pPr marL="0" marR="0">
                        <a:spcBef>
                          <a:spcPts val="0"/>
                        </a:spcBef>
                        <a:spcAft>
                          <a:spcPts val="0"/>
                        </a:spcAft>
                      </a:pPr>
                      <a:r>
                        <a:rPr lang="en-US" sz="1400" dirty="0">
                          <a:effectLst/>
                        </a:rPr>
                        <a:t>Table B.1 EMCS for Use in WTM</a:t>
                      </a:r>
                      <a:endParaRPr lang="en-US" sz="1400" dirty="0">
                        <a:effectLst/>
                        <a:latin typeface="Calibri"/>
                        <a:ea typeface="Times New Roman"/>
                        <a:cs typeface="Times New Roman"/>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38150">
                <a:tc>
                  <a:txBody>
                    <a:bodyPr/>
                    <a:lstStyle/>
                    <a:p>
                      <a:pPr marL="0" marR="0">
                        <a:spcBef>
                          <a:spcPts val="0"/>
                        </a:spcBef>
                        <a:spcAft>
                          <a:spcPts val="0"/>
                        </a:spcAft>
                      </a:pPr>
                      <a:r>
                        <a:rPr lang="en-US" sz="1400" dirty="0">
                          <a:effectLst/>
                        </a:rPr>
                        <a:t>Land Use</a:t>
                      </a:r>
                      <a:endParaRPr lang="en-US" sz="1400" dirty="0">
                        <a:effectLst/>
                        <a:latin typeface="Calibri"/>
                        <a:ea typeface="Times New Roman"/>
                        <a:cs typeface="Times New Roman"/>
                      </a:endParaRPr>
                    </a:p>
                  </a:txBody>
                  <a:tcPr marL="68580" marR="68580" marT="0" marB="0"/>
                </a:tc>
                <a:tc>
                  <a:txBody>
                    <a:bodyPr/>
                    <a:lstStyle/>
                    <a:p>
                      <a:pPr marL="0" marR="0">
                        <a:spcBef>
                          <a:spcPts val="0"/>
                        </a:spcBef>
                        <a:spcAft>
                          <a:spcPts val="0"/>
                        </a:spcAft>
                      </a:pPr>
                      <a:r>
                        <a:rPr lang="en-US" sz="1400">
                          <a:effectLst/>
                        </a:rPr>
                        <a:t>TSS (mg/L)</a:t>
                      </a:r>
                      <a:endParaRPr lang="en-US" sz="1400">
                        <a:effectLst/>
                        <a:latin typeface="Calibri"/>
                        <a:ea typeface="Times New Roman"/>
                        <a:cs typeface="Times New Roman"/>
                      </a:endParaRPr>
                    </a:p>
                  </a:txBody>
                  <a:tcPr marL="68580" marR="68580" marT="0" marB="0"/>
                </a:tc>
                <a:tc>
                  <a:txBody>
                    <a:bodyPr/>
                    <a:lstStyle/>
                    <a:p>
                      <a:pPr marL="0" marR="0">
                        <a:spcBef>
                          <a:spcPts val="0"/>
                        </a:spcBef>
                        <a:spcAft>
                          <a:spcPts val="0"/>
                        </a:spcAft>
                      </a:pPr>
                      <a:r>
                        <a:rPr lang="en-US" sz="1400">
                          <a:effectLst/>
                        </a:rPr>
                        <a:t>TP (mg/L)</a:t>
                      </a:r>
                      <a:endParaRPr lang="en-US" sz="1400">
                        <a:effectLst/>
                        <a:latin typeface="Calibri"/>
                        <a:ea typeface="Times New Roman"/>
                        <a:cs typeface="Times New Roman"/>
                      </a:endParaRPr>
                    </a:p>
                  </a:txBody>
                  <a:tcPr marL="68580" marR="68580" marT="0" marB="0"/>
                </a:tc>
                <a:tc>
                  <a:txBody>
                    <a:bodyPr/>
                    <a:lstStyle/>
                    <a:p>
                      <a:pPr marL="0" marR="0">
                        <a:spcBef>
                          <a:spcPts val="0"/>
                        </a:spcBef>
                        <a:spcAft>
                          <a:spcPts val="0"/>
                        </a:spcAft>
                      </a:pPr>
                      <a:r>
                        <a:rPr lang="en-US" sz="1400" dirty="0">
                          <a:effectLst/>
                        </a:rPr>
                        <a:t>TN (mg/L)</a:t>
                      </a:r>
                      <a:endParaRPr lang="en-US" sz="1400" dirty="0">
                        <a:effectLst/>
                        <a:latin typeface="Calibri"/>
                        <a:ea typeface="Times New Roman"/>
                        <a:cs typeface="Times New Roman"/>
                      </a:endParaRPr>
                    </a:p>
                  </a:txBody>
                  <a:tcPr marL="68580" marR="68580" marT="0" marB="0"/>
                </a:tc>
                <a:tc>
                  <a:txBody>
                    <a:bodyPr/>
                    <a:lstStyle/>
                    <a:p>
                      <a:pPr marL="0" marR="0">
                        <a:spcBef>
                          <a:spcPts val="0"/>
                        </a:spcBef>
                        <a:spcAft>
                          <a:spcPts val="0"/>
                        </a:spcAft>
                      </a:pPr>
                      <a:r>
                        <a:rPr lang="en-US" sz="1400">
                          <a:effectLst/>
                        </a:rPr>
                        <a:t>Bacteria</a:t>
                      </a:r>
                      <a:r>
                        <a:rPr lang="en-US" sz="1400" baseline="30000">
                          <a:effectLst/>
                        </a:rPr>
                        <a:t>1 </a:t>
                      </a:r>
                      <a:r>
                        <a:rPr lang="en-US" sz="1400">
                          <a:effectLst/>
                        </a:rPr>
                        <a:t>(MPN/100mL)</a:t>
                      </a:r>
                      <a:endParaRPr lang="en-US" sz="1400">
                        <a:effectLst/>
                        <a:latin typeface="Calibri"/>
                        <a:ea typeface="Times New Roman"/>
                        <a:cs typeface="Times New Roman"/>
                      </a:endParaRPr>
                    </a:p>
                  </a:txBody>
                  <a:tcPr marL="68580" marR="68580" marT="0" marB="0"/>
                </a:tc>
              </a:tr>
              <a:tr h="219075">
                <a:tc rowSpan="3">
                  <a:txBody>
                    <a:bodyPr/>
                    <a:lstStyle/>
                    <a:p>
                      <a:pPr marL="0" marR="0">
                        <a:spcBef>
                          <a:spcPts val="0"/>
                        </a:spcBef>
                        <a:spcAft>
                          <a:spcPts val="0"/>
                        </a:spcAft>
                      </a:pPr>
                      <a:r>
                        <a:rPr lang="en-US" sz="1400" dirty="0">
                          <a:effectLst/>
                        </a:rPr>
                        <a:t>Residential</a:t>
                      </a:r>
                      <a:endParaRPr lang="en-US" sz="1400" dirty="0">
                        <a:effectLst/>
                        <a:latin typeface="Calibri"/>
                        <a:ea typeface="Times New Roman"/>
                        <a:cs typeface="Times New Roman"/>
                      </a:endParaRPr>
                    </a:p>
                  </a:txBody>
                  <a:tcPr marL="68580" marR="68580" marT="0" marB="0"/>
                </a:tc>
                <a:tc rowSpan="3">
                  <a:txBody>
                    <a:bodyPr/>
                    <a:lstStyle/>
                    <a:p>
                      <a:pPr marL="0" marR="0">
                        <a:spcBef>
                          <a:spcPts val="0"/>
                        </a:spcBef>
                        <a:spcAft>
                          <a:spcPts val="0"/>
                        </a:spcAft>
                      </a:pPr>
                      <a:r>
                        <a:rPr lang="en-US" sz="1400">
                          <a:effectLst/>
                        </a:rPr>
                        <a:t>59 mg/l</a:t>
                      </a:r>
                      <a:endParaRPr lang="en-US" sz="1400">
                        <a:effectLst/>
                        <a:latin typeface="Calibri"/>
                        <a:ea typeface="Times New Roman"/>
                        <a:cs typeface="Times New Roman"/>
                      </a:endParaRPr>
                    </a:p>
                  </a:txBody>
                  <a:tcPr marL="68580" marR="68580" marT="0" marB="0"/>
                </a:tc>
                <a:tc>
                  <a:txBody>
                    <a:bodyPr/>
                    <a:lstStyle/>
                    <a:p>
                      <a:pPr marL="0" marR="0">
                        <a:spcBef>
                          <a:spcPts val="0"/>
                        </a:spcBef>
                        <a:spcAft>
                          <a:spcPts val="0"/>
                        </a:spcAft>
                      </a:pPr>
                      <a:r>
                        <a:rPr lang="en-US" sz="1400">
                          <a:effectLst/>
                        </a:rPr>
                        <a:t>ALL:  0.3</a:t>
                      </a:r>
                      <a:endParaRPr lang="en-US" sz="1400">
                        <a:effectLst/>
                        <a:latin typeface="Calibri"/>
                        <a:ea typeface="Times New Roman"/>
                        <a:cs typeface="Times New Roman"/>
                      </a:endParaRPr>
                    </a:p>
                  </a:txBody>
                  <a:tcPr marL="68580" marR="68580" marT="0" marB="0"/>
                </a:tc>
                <a:tc>
                  <a:txBody>
                    <a:bodyPr/>
                    <a:lstStyle/>
                    <a:p>
                      <a:pPr marL="0" marR="0">
                        <a:spcBef>
                          <a:spcPts val="0"/>
                        </a:spcBef>
                        <a:spcAft>
                          <a:spcPts val="0"/>
                        </a:spcAft>
                      </a:pPr>
                      <a:r>
                        <a:rPr lang="en-US" sz="1400">
                          <a:effectLst/>
                        </a:rPr>
                        <a:t>ALL 2.0</a:t>
                      </a:r>
                      <a:endParaRPr lang="en-US" sz="1400">
                        <a:effectLst/>
                        <a:latin typeface="Calibri"/>
                        <a:ea typeface="Times New Roman"/>
                        <a:cs typeface="Times New Roman"/>
                      </a:endParaRPr>
                    </a:p>
                  </a:txBody>
                  <a:tcPr marL="68580" marR="68580" marT="0" marB="0"/>
                </a:tc>
                <a:tc rowSpan="3">
                  <a:txBody>
                    <a:bodyPr/>
                    <a:lstStyle/>
                    <a:p>
                      <a:pPr marL="0" marR="0">
                        <a:spcBef>
                          <a:spcPts val="0"/>
                        </a:spcBef>
                        <a:spcAft>
                          <a:spcPts val="0"/>
                        </a:spcAft>
                      </a:pPr>
                      <a:r>
                        <a:rPr lang="en-US" sz="1400">
                          <a:effectLst/>
                        </a:rPr>
                        <a:t>4200</a:t>
                      </a:r>
                      <a:endParaRPr lang="en-US" sz="1400">
                        <a:effectLst/>
                        <a:latin typeface="Calibri"/>
                        <a:ea typeface="Times New Roman"/>
                        <a:cs typeface="Times New Roman"/>
                      </a:endParaRPr>
                    </a:p>
                  </a:txBody>
                  <a:tcPr marL="68580" marR="68580" marT="0" marB="0"/>
                </a:tc>
              </a:tr>
              <a:tr h="219075">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n-US" sz="1400">
                          <a:effectLst/>
                        </a:rPr>
                        <a:t>HI:  0.4</a:t>
                      </a:r>
                      <a:endParaRPr lang="en-US" sz="1400">
                        <a:effectLst/>
                        <a:latin typeface="Calibri"/>
                        <a:ea typeface="Times New Roman"/>
                        <a:cs typeface="Times New Roman"/>
                      </a:endParaRPr>
                    </a:p>
                  </a:txBody>
                  <a:tcPr marL="68580" marR="68580" marT="0" marB="0"/>
                </a:tc>
                <a:tc>
                  <a:txBody>
                    <a:bodyPr/>
                    <a:lstStyle/>
                    <a:p>
                      <a:pPr marL="0" marR="0">
                        <a:spcBef>
                          <a:spcPts val="0"/>
                        </a:spcBef>
                        <a:spcAft>
                          <a:spcPts val="0"/>
                        </a:spcAft>
                      </a:pPr>
                      <a:r>
                        <a:rPr lang="en-US" sz="1400">
                          <a:effectLst/>
                        </a:rPr>
                        <a:t>HI:  2.5</a:t>
                      </a:r>
                      <a:endParaRPr lang="en-US" sz="1400">
                        <a:effectLst/>
                        <a:latin typeface="Calibri"/>
                        <a:ea typeface="Times New Roman"/>
                        <a:cs typeface="Times New Roman"/>
                      </a:endParaRPr>
                    </a:p>
                  </a:txBody>
                  <a:tcPr marL="68580" marR="68580" marT="0" marB="0"/>
                </a:tc>
                <a:tc vMerge="1">
                  <a:txBody>
                    <a:bodyPr/>
                    <a:lstStyle/>
                    <a:p>
                      <a:endParaRPr lang="en-US"/>
                    </a:p>
                  </a:txBody>
                  <a:tcPr/>
                </a:tc>
              </a:tr>
              <a:tr h="219075">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n-US" sz="1400">
                          <a:effectLst/>
                        </a:rPr>
                        <a:t>LO: 0.2</a:t>
                      </a:r>
                      <a:endParaRPr lang="en-US" sz="1400">
                        <a:effectLst/>
                        <a:latin typeface="Calibri"/>
                        <a:ea typeface="Times New Roman"/>
                        <a:cs typeface="Times New Roman"/>
                      </a:endParaRPr>
                    </a:p>
                  </a:txBody>
                  <a:tcPr marL="68580" marR="68580" marT="0" marB="0"/>
                </a:tc>
                <a:tc>
                  <a:txBody>
                    <a:bodyPr/>
                    <a:lstStyle/>
                    <a:p>
                      <a:pPr marL="0" marR="0">
                        <a:spcBef>
                          <a:spcPts val="0"/>
                        </a:spcBef>
                        <a:spcAft>
                          <a:spcPts val="0"/>
                        </a:spcAft>
                      </a:pPr>
                      <a:r>
                        <a:rPr lang="en-US" sz="1400">
                          <a:effectLst/>
                        </a:rPr>
                        <a:t>LO: 1.5</a:t>
                      </a:r>
                      <a:endParaRPr lang="en-US" sz="1400">
                        <a:effectLst/>
                        <a:latin typeface="Calibri"/>
                        <a:ea typeface="Times New Roman"/>
                        <a:cs typeface="Times New Roman"/>
                      </a:endParaRPr>
                    </a:p>
                  </a:txBody>
                  <a:tcPr marL="68580" marR="68580" marT="0" marB="0"/>
                </a:tc>
                <a:tc vMerge="1">
                  <a:txBody>
                    <a:bodyPr/>
                    <a:lstStyle/>
                    <a:p>
                      <a:endParaRPr lang="en-US"/>
                    </a:p>
                  </a:txBody>
                  <a:tcPr/>
                </a:tc>
              </a:tr>
              <a:tr h="219075">
                <a:tc rowSpan="3">
                  <a:txBody>
                    <a:bodyPr/>
                    <a:lstStyle/>
                    <a:p>
                      <a:pPr marL="0" marR="0">
                        <a:spcBef>
                          <a:spcPts val="0"/>
                        </a:spcBef>
                        <a:spcAft>
                          <a:spcPts val="0"/>
                        </a:spcAft>
                      </a:pPr>
                      <a:r>
                        <a:rPr lang="en-US" sz="1400" dirty="0">
                          <a:effectLst/>
                        </a:rPr>
                        <a:t>Commercial</a:t>
                      </a:r>
                      <a:endParaRPr lang="en-US" sz="1400" dirty="0">
                        <a:effectLst/>
                        <a:latin typeface="Calibri"/>
                        <a:ea typeface="Times New Roman"/>
                        <a:cs typeface="Times New Roman"/>
                      </a:endParaRPr>
                    </a:p>
                  </a:txBody>
                  <a:tcPr marL="68580" marR="68580" marT="0" marB="0"/>
                </a:tc>
                <a:tc>
                  <a:txBody>
                    <a:bodyPr/>
                    <a:lstStyle/>
                    <a:p>
                      <a:pPr marL="0" marR="0">
                        <a:spcBef>
                          <a:spcPts val="0"/>
                        </a:spcBef>
                        <a:spcAft>
                          <a:spcPts val="0"/>
                        </a:spcAft>
                      </a:pPr>
                      <a:r>
                        <a:rPr lang="en-US" sz="1400">
                          <a:effectLst/>
                        </a:rPr>
                        <a:t>ALL: 55</a:t>
                      </a:r>
                      <a:endParaRPr lang="en-US" sz="1400">
                        <a:effectLst/>
                        <a:latin typeface="Calibri"/>
                        <a:ea typeface="Times New Roman"/>
                        <a:cs typeface="Times New Roman"/>
                      </a:endParaRPr>
                    </a:p>
                  </a:txBody>
                  <a:tcPr marL="68580" marR="68580" marT="0" marB="0"/>
                </a:tc>
                <a:tc>
                  <a:txBody>
                    <a:bodyPr/>
                    <a:lstStyle/>
                    <a:p>
                      <a:pPr marL="0" marR="0">
                        <a:spcBef>
                          <a:spcPts val="0"/>
                        </a:spcBef>
                        <a:spcAft>
                          <a:spcPts val="0"/>
                        </a:spcAft>
                      </a:pPr>
                      <a:r>
                        <a:rPr lang="en-US" sz="1400">
                          <a:effectLst/>
                        </a:rPr>
                        <a:t>ALL: 0.22</a:t>
                      </a:r>
                      <a:endParaRPr lang="en-US" sz="1400">
                        <a:effectLst/>
                        <a:latin typeface="Calibri"/>
                        <a:ea typeface="Times New Roman"/>
                        <a:cs typeface="Times New Roman"/>
                      </a:endParaRPr>
                    </a:p>
                  </a:txBody>
                  <a:tcPr marL="68580" marR="68580" marT="0" marB="0"/>
                </a:tc>
                <a:tc>
                  <a:txBody>
                    <a:bodyPr/>
                    <a:lstStyle/>
                    <a:p>
                      <a:pPr marL="0" marR="0">
                        <a:spcBef>
                          <a:spcPts val="0"/>
                        </a:spcBef>
                        <a:spcAft>
                          <a:spcPts val="0"/>
                        </a:spcAft>
                      </a:pPr>
                      <a:r>
                        <a:rPr lang="en-US" sz="1400">
                          <a:effectLst/>
                        </a:rPr>
                        <a:t>ALL:2.2</a:t>
                      </a:r>
                      <a:endParaRPr lang="en-US" sz="1400">
                        <a:effectLst/>
                        <a:latin typeface="Calibri"/>
                        <a:ea typeface="Times New Roman"/>
                        <a:cs typeface="Times New Roman"/>
                      </a:endParaRPr>
                    </a:p>
                  </a:txBody>
                  <a:tcPr marL="68580" marR="68580" marT="0" marB="0"/>
                </a:tc>
                <a:tc rowSpan="3">
                  <a:txBody>
                    <a:bodyPr/>
                    <a:lstStyle/>
                    <a:p>
                      <a:pPr marL="0" marR="0">
                        <a:spcBef>
                          <a:spcPts val="0"/>
                        </a:spcBef>
                        <a:spcAft>
                          <a:spcPts val="0"/>
                        </a:spcAft>
                      </a:pPr>
                      <a:r>
                        <a:rPr lang="en-US" sz="1400">
                          <a:effectLst/>
                        </a:rPr>
                        <a:t>3000</a:t>
                      </a:r>
                      <a:endParaRPr lang="en-US" sz="1400">
                        <a:effectLst/>
                        <a:latin typeface="Calibri"/>
                        <a:ea typeface="Times New Roman"/>
                        <a:cs typeface="Times New Roman"/>
                      </a:endParaRPr>
                    </a:p>
                  </a:txBody>
                  <a:tcPr marL="68580" marR="68580" marT="0" marB="0"/>
                </a:tc>
              </a:tr>
              <a:tr h="219075">
                <a:tc vMerge="1">
                  <a:txBody>
                    <a:bodyPr/>
                    <a:lstStyle/>
                    <a:p>
                      <a:endParaRPr lang="en-US"/>
                    </a:p>
                  </a:txBody>
                  <a:tcPr/>
                </a:tc>
                <a:tc>
                  <a:txBody>
                    <a:bodyPr/>
                    <a:lstStyle/>
                    <a:p>
                      <a:pPr marL="0" marR="0">
                        <a:spcBef>
                          <a:spcPts val="0"/>
                        </a:spcBef>
                        <a:spcAft>
                          <a:spcPts val="0"/>
                        </a:spcAft>
                      </a:pPr>
                      <a:r>
                        <a:rPr lang="en-US" sz="1400">
                          <a:effectLst/>
                        </a:rPr>
                        <a:t>HOT: 150</a:t>
                      </a:r>
                      <a:endParaRPr lang="en-US" sz="1400">
                        <a:effectLst/>
                        <a:latin typeface="Calibri"/>
                        <a:ea typeface="Times New Roman"/>
                        <a:cs typeface="Times New Roman"/>
                      </a:endParaRPr>
                    </a:p>
                  </a:txBody>
                  <a:tcPr marL="68580" marR="68580" marT="0" marB="0"/>
                </a:tc>
                <a:tc>
                  <a:txBody>
                    <a:bodyPr/>
                    <a:lstStyle/>
                    <a:p>
                      <a:pPr marL="0" marR="0">
                        <a:spcBef>
                          <a:spcPts val="0"/>
                        </a:spcBef>
                        <a:spcAft>
                          <a:spcPts val="0"/>
                        </a:spcAft>
                      </a:pPr>
                      <a:r>
                        <a:rPr lang="en-US" sz="1400">
                          <a:effectLst/>
                        </a:rPr>
                        <a:t>HOT: 0.60</a:t>
                      </a:r>
                      <a:endParaRPr lang="en-US" sz="1400">
                        <a:effectLst/>
                        <a:latin typeface="Calibri"/>
                        <a:ea typeface="Times New Roman"/>
                        <a:cs typeface="Times New Roman"/>
                      </a:endParaRPr>
                    </a:p>
                  </a:txBody>
                  <a:tcPr marL="68580" marR="68580" marT="0" marB="0"/>
                </a:tc>
                <a:tc>
                  <a:txBody>
                    <a:bodyPr/>
                    <a:lstStyle/>
                    <a:p>
                      <a:pPr marL="0" marR="0">
                        <a:spcBef>
                          <a:spcPts val="0"/>
                        </a:spcBef>
                        <a:spcAft>
                          <a:spcPts val="0"/>
                        </a:spcAft>
                      </a:pPr>
                      <a:r>
                        <a:rPr lang="en-US" sz="1400">
                          <a:effectLst/>
                        </a:rPr>
                        <a:t>HOT: 6.00</a:t>
                      </a:r>
                      <a:endParaRPr lang="en-US" sz="1400">
                        <a:effectLst/>
                        <a:latin typeface="Calibri"/>
                        <a:ea typeface="Times New Roman"/>
                        <a:cs typeface="Times New Roman"/>
                      </a:endParaRPr>
                    </a:p>
                  </a:txBody>
                  <a:tcPr marL="68580" marR="68580" marT="0" marB="0"/>
                </a:tc>
                <a:tc vMerge="1">
                  <a:txBody>
                    <a:bodyPr/>
                    <a:lstStyle/>
                    <a:p>
                      <a:endParaRPr lang="en-US"/>
                    </a:p>
                  </a:txBody>
                  <a:tcPr/>
                </a:tc>
              </a:tr>
              <a:tr h="219075">
                <a:tc vMerge="1">
                  <a:txBody>
                    <a:bodyPr/>
                    <a:lstStyle/>
                    <a:p>
                      <a:endParaRPr lang="en-US"/>
                    </a:p>
                  </a:txBody>
                  <a:tcPr/>
                </a:tc>
                <a:tc>
                  <a:txBody>
                    <a:bodyPr/>
                    <a:lstStyle/>
                    <a:p>
                      <a:pPr marL="0" marR="0">
                        <a:spcBef>
                          <a:spcPts val="0"/>
                        </a:spcBef>
                        <a:spcAft>
                          <a:spcPts val="0"/>
                        </a:spcAft>
                      </a:pPr>
                      <a:r>
                        <a:rPr lang="en-US" sz="1400" dirty="0">
                          <a:effectLst/>
                        </a:rPr>
                        <a:t>NOT: 50</a:t>
                      </a:r>
                      <a:endParaRPr lang="en-US" sz="1400" dirty="0">
                        <a:effectLst/>
                        <a:latin typeface="Calibri"/>
                        <a:ea typeface="Times New Roman"/>
                        <a:cs typeface="Times New Roman"/>
                      </a:endParaRPr>
                    </a:p>
                  </a:txBody>
                  <a:tcPr marL="68580" marR="68580" marT="0" marB="0"/>
                </a:tc>
                <a:tc>
                  <a:txBody>
                    <a:bodyPr/>
                    <a:lstStyle/>
                    <a:p>
                      <a:pPr marL="0" marR="0">
                        <a:spcBef>
                          <a:spcPts val="0"/>
                        </a:spcBef>
                        <a:spcAft>
                          <a:spcPts val="0"/>
                        </a:spcAft>
                      </a:pPr>
                      <a:r>
                        <a:rPr lang="en-US" sz="1400">
                          <a:effectLst/>
                        </a:rPr>
                        <a:t>NOT: 0.20</a:t>
                      </a:r>
                      <a:endParaRPr lang="en-US" sz="1400">
                        <a:effectLst/>
                        <a:latin typeface="Calibri"/>
                        <a:ea typeface="Times New Roman"/>
                        <a:cs typeface="Times New Roman"/>
                      </a:endParaRPr>
                    </a:p>
                  </a:txBody>
                  <a:tcPr marL="68580" marR="68580" marT="0" marB="0"/>
                </a:tc>
                <a:tc>
                  <a:txBody>
                    <a:bodyPr/>
                    <a:lstStyle/>
                    <a:p>
                      <a:pPr marL="0" marR="0">
                        <a:spcBef>
                          <a:spcPts val="0"/>
                        </a:spcBef>
                        <a:spcAft>
                          <a:spcPts val="0"/>
                        </a:spcAft>
                      </a:pPr>
                      <a:r>
                        <a:rPr lang="en-US" sz="1400">
                          <a:effectLst/>
                        </a:rPr>
                        <a:t>NOT: 2.00</a:t>
                      </a:r>
                      <a:endParaRPr lang="en-US" sz="1400">
                        <a:effectLst/>
                        <a:latin typeface="Calibri"/>
                        <a:ea typeface="Times New Roman"/>
                        <a:cs typeface="Times New Roman"/>
                      </a:endParaRPr>
                    </a:p>
                  </a:txBody>
                  <a:tcPr marL="68580" marR="68580" marT="0" marB="0"/>
                </a:tc>
                <a:tc vMerge="1">
                  <a:txBody>
                    <a:bodyPr/>
                    <a:lstStyle/>
                    <a:p>
                      <a:endParaRPr lang="en-US"/>
                    </a:p>
                  </a:txBody>
                  <a:tcPr/>
                </a:tc>
              </a:tr>
              <a:tr h="219075">
                <a:tc>
                  <a:txBody>
                    <a:bodyPr/>
                    <a:lstStyle/>
                    <a:p>
                      <a:pPr marL="0" marR="0">
                        <a:spcBef>
                          <a:spcPts val="0"/>
                        </a:spcBef>
                        <a:spcAft>
                          <a:spcPts val="0"/>
                        </a:spcAft>
                      </a:pPr>
                      <a:r>
                        <a:rPr lang="en-US" sz="1400" dirty="0">
                          <a:effectLst/>
                        </a:rPr>
                        <a:t>Highway</a:t>
                      </a:r>
                      <a:endParaRPr lang="en-US" sz="1400" dirty="0">
                        <a:effectLst/>
                        <a:latin typeface="Calibri"/>
                        <a:ea typeface="Times New Roman"/>
                        <a:cs typeface="Times New Roman"/>
                      </a:endParaRPr>
                    </a:p>
                  </a:txBody>
                  <a:tcPr marL="68580" marR="68580" marT="0" marB="0"/>
                </a:tc>
                <a:tc>
                  <a:txBody>
                    <a:bodyPr/>
                    <a:lstStyle/>
                    <a:p>
                      <a:pPr marL="0" marR="0">
                        <a:spcBef>
                          <a:spcPts val="0"/>
                        </a:spcBef>
                        <a:spcAft>
                          <a:spcPts val="0"/>
                        </a:spcAft>
                      </a:pPr>
                      <a:r>
                        <a:rPr lang="en-US" sz="1400" dirty="0">
                          <a:effectLst/>
                        </a:rPr>
                        <a:t>53</a:t>
                      </a:r>
                      <a:endParaRPr lang="en-US" sz="1400" dirty="0">
                        <a:effectLst/>
                        <a:latin typeface="Calibri"/>
                        <a:ea typeface="Times New Roman"/>
                        <a:cs typeface="Times New Roman"/>
                      </a:endParaRPr>
                    </a:p>
                  </a:txBody>
                  <a:tcPr marL="68580" marR="68580" marT="0" marB="0"/>
                </a:tc>
                <a:tc>
                  <a:txBody>
                    <a:bodyPr/>
                    <a:lstStyle/>
                    <a:p>
                      <a:pPr marL="0" marR="0">
                        <a:spcBef>
                          <a:spcPts val="0"/>
                        </a:spcBef>
                        <a:spcAft>
                          <a:spcPts val="0"/>
                        </a:spcAft>
                      </a:pPr>
                      <a:r>
                        <a:rPr lang="en-US" sz="1400">
                          <a:effectLst/>
                        </a:rPr>
                        <a:t>0.3</a:t>
                      </a:r>
                      <a:endParaRPr lang="en-US" sz="1400">
                        <a:effectLst/>
                        <a:latin typeface="Calibri"/>
                        <a:ea typeface="Times New Roman"/>
                        <a:cs typeface="Times New Roman"/>
                      </a:endParaRPr>
                    </a:p>
                  </a:txBody>
                  <a:tcPr marL="68580" marR="68580" marT="0" marB="0"/>
                </a:tc>
                <a:tc>
                  <a:txBody>
                    <a:bodyPr/>
                    <a:lstStyle/>
                    <a:p>
                      <a:pPr marL="0" marR="0">
                        <a:spcBef>
                          <a:spcPts val="0"/>
                        </a:spcBef>
                        <a:spcAft>
                          <a:spcPts val="0"/>
                        </a:spcAft>
                      </a:pPr>
                      <a:r>
                        <a:rPr lang="en-US" sz="1400">
                          <a:effectLst/>
                        </a:rPr>
                        <a:t>2.3</a:t>
                      </a:r>
                      <a:endParaRPr lang="en-US" sz="1400">
                        <a:effectLst/>
                        <a:latin typeface="Calibri"/>
                        <a:ea typeface="Times New Roman"/>
                        <a:cs typeface="Times New Roman"/>
                      </a:endParaRPr>
                    </a:p>
                  </a:txBody>
                  <a:tcPr marL="68580" marR="68580" marT="0" marB="0"/>
                </a:tc>
                <a:tc>
                  <a:txBody>
                    <a:bodyPr/>
                    <a:lstStyle/>
                    <a:p>
                      <a:pPr marL="0" marR="0">
                        <a:spcBef>
                          <a:spcPts val="0"/>
                        </a:spcBef>
                        <a:spcAft>
                          <a:spcPts val="0"/>
                        </a:spcAft>
                      </a:pPr>
                      <a:r>
                        <a:rPr lang="en-US" sz="1400">
                          <a:effectLst/>
                        </a:rPr>
                        <a:t>2000</a:t>
                      </a:r>
                      <a:endParaRPr lang="en-US" sz="1400">
                        <a:effectLst/>
                        <a:latin typeface="Calibri"/>
                        <a:ea typeface="Times New Roman"/>
                        <a:cs typeface="Times New Roman"/>
                      </a:endParaRPr>
                    </a:p>
                  </a:txBody>
                  <a:tcPr marL="68580" marR="68580" marT="0" marB="0"/>
                </a:tc>
              </a:tr>
              <a:tr h="219075">
                <a:tc rowSpan="3">
                  <a:txBody>
                    <a:bodyPr/>
                    <a:lstStyle/>
                    <a:p>
                      <a:pPr marL="0" marR="0">
                        <a:spcBef>
                          <a:spcPts val="0"/>
                        </a:spcBef>
                        <a:spcAft>
                          <a:spcPts val="0"/>
                        </a:spcAft>
                      </a:pPr>
                      <a:r>
                        <a:rPr lang="en-US" sz="1400" dirty="0">
                          <a:effectLst/>
                        </a:rPr>
                        <a:t>Industrial</a:t>
                      </a:r>
                      <a:endParaRPr lang="en-US" sz="1400" dirty="0">
                        <a:effectLst/>
                        <a:latin typeface="Calibri"/>
                        <a:ea typeface="Times New Roman"/>
                        <a:cs typeface="Times New Roman"/>
                      </a:endParaRPr>
                    </a:p>
                  </a:txBody>
                  <a:tcPr marL="68580" marR="68580" marT="0" marB="0"/>
                </a:tc>
                <a:tc>
                  <a:txBody>
                    <a:bodyPr/>
                    <a:lstStyle/>
                    <a:p>
                      <a:pPr marL="0" marR="0">
                        <a:spcBef>
                          <a:spcPts val="0"/>
                        </a:spcBef>
                        <a:spcAft>
                          <a:spcPts val="0"/>
                        </a:spcAft>
                      </a:pPr>
                      <a:r>
                        <a:rPr lang="en-US" sz="1400" dirty="0">
                          <a:effectLst/>
                        </a:rPr>
                        <a:t>ALL: 73</a:t>
                      </a:r>
                      <a:endParaRPr lang="en-US" sz="1400" dirty="0">
                        <a:effectLst/>
                        <a:latin typeface="Calibri"/>
                        <a:ea typeface="Times New Roman"/>
                        <a:cs typeface="Times New Roman"/>
                      </a:endParaRPr>
                    </a:p>
                  </a:txBody>
                  <a:tcPr marL="68580" marR="68580" marT="0" marB="0"/>
                </a:tc>
                <a:tc>
                  <a:txBody>
                    <a:bodyPr/>
                    <a:lstStyle/>
                    <a:p>
                      <a:pPr marL="0" marR="0">
                        <a:spcBef>
                          <a:spcPts val="0"/>
                        </a:spcBef>
                        <a:spcAft>
                          <a:spcPts val="0"/>
                        </a:spcAft>
                      </a:pPr>
                      <a:r>
                        <a:rPr lang="en-US" sz="1400">
                          <a:effectLst/>
                        </a:rPr>
                        <a:t>ALL: 0.26</a:t>
                      </a:r>
                      <a:endParaRPr lang="en-US" sz="1400">
                        <a:effectLst/>
                        <a:latin typeface="Calibri"/>
                        <a:ea typeface="Times New Roman"/>
                        <a:cs typeface="Times New Roman"/>
                      </a:endParaRPr>
                    </a:p>
                  </a:txBody>
                  <a:tcPr marL="68580" marR="68580" marT="0" marB="0"/>
                </a:tc>
                <a:tc>
                  <a:txBody>
                    <a:bodyPr/>
                    <a:lstStyle/>
                    <a:p>
                      <a:pPr marL="0" marR="0">
                        <a:spcBef>
                          <a:spcPts val="0"/>
                        </a:spcBef>
                        <a:spcAft>
                          <a:spcPts val="0"/>
                        </a:spcAft>
                      </a:pPr>
                      <a:r>
                        <a:rPr lang="en-US" sz="1400">
                          <a:effectLst/>
                        </a:rPr>
                        <a:t>ALL: 2.1</a:t>
                      </a:r>
                      <a:endParaRPr lang="en-US" sz="1400">
                        <a:effectLst/>
                        <a:latin typeface="Calibri"/>
                        <a:ea typeface="Times New Roman"/>
                        <a:cs typeface="Times New Roman"/>
                      </a:endParaRPr>
                    </a:p>
                  </a:txBody>
                  <a:tcPr marL="68580" marR="68580" marT="0" marB="0"/>
                </a:tc>
                <a:tc rowSpan="3">
                  <a:txBody>
                    <a:bodyPr/>
                    <a:lstStyle/>
                    <a:p>
                      <a:pPr marL="0" marR="0">
                        <a:spcBef>
                          <a:spcPts val="0"/>
                        </a:spcBef>
                        <a:spcAft>
                          <a:spcPts val="0"/>
                        </a:spcAft>
                      </a:pPr>
                      <a:r>
                        <a:rPr lang="en-US" sz="1400">
                          <a:effectLst/>
                        </a:rPr>
                        <a:t>2850</a:t>
                      </a:r>
                      <a:endParaRPr lang="en-US" sz="1400">
                        <a:effectLst/>
                        <a:latin typeface="Calibri"/>
                        <a:ea typeface="Times New Roman"/>
                        <a:cs typeface="Times New Roman"/>
                      </a:endParaRPr>
                    </a:p>
                  </a:txBody>
                  <a:tcPr marL="68580" marR="68580" marT="0" marB="0"/>
                </a:tc>
              </a:tr>
              <a:tr h="219075">
                <a:tc vMerge="1">
                  <a:txBody>
                    <a:bodyPr/>
                    <a:lstStyle/>
                    <a:p>
                      <a:endParaRPr lang="en-US"/>
                    </a:p>
                  </a:txBody>
                  <a:tcPr/>
                </a:tc>
                <a:tc>
                  <a:txBody>
                    <a:bodyPr/>
                    <a:lstStyle/>
                    <a:p>
                      <a:pPr marL="0" marR="0">
                        <a:spcBef>
                          <a:spcPts val="0"/>
                        </a:spcBef>
                        <a:spcAft>
                          <a:spcPts val="0"/>
                        </a:spcAft>
                      </a:pPr>
                      <a:r>
                        <a:rPr lang="en-US" sz="1400" dirty="0">
                          <a:effectLst/>
                        </a:rPr>
                        <a:t>HOT: 230</a:t>
                      </a:r>
                      <a:endParaRPr lang="en-US" sz="1400" dirty="0">
                        <a:effectLst/>
                        <a:latin typeface="Calibri"/>
                        <a:ea typeface="Times New Roman"/>
                        <a:cs typeface="Times New Roman"/>
                      </a:endParaRPr>
                    </a:p>
                  </a:txBody>
                  <a:tcPr marL="68580" marR="68580" marT="0" marB="0"/>
                </a:tc>
                <a:tc>
                  <a:txBody>
                    <a:bodyPr/>
                    <a:lstStyle/>
                    <a:p>
                      <a:pPr marL="0" marR="0">
                        <a:spcBef>
                          <a:spcPts val="0"/>
                        </a:spcBef>
                        <a:spcAft>
                          <a:spcPts val="0"/>
                        </a:spcAft>
                      </a:pPr>
                      <a:r>
                        <a:rPr lang="en-US" sz="1400" dirty="0">
                          <a:effectLst/>
                        </a:rPr>
                        <a:t>HOT: 0.60</a:t>
                      </a:r>
                      <a:endParaRPr lang="en-US" sz="1400" dirty="0">
                        <a:effectLst/>
                        <a:latin typeface="Calibri"/>
                        <a:ea typeface="Times New Roman"/>
                        <a:cs typeface="Times New Roman"/>
                      </a:endParaRPr>
                    </a:p>
                  </a:txBody>
                  <a:tcPr marL="68580" marR="68580" marT="0" marB="0"/>
                </a:tc>
                <a:tc>
                  <a:txBody>
                    <a:bodyPr/>
                    <a:lstStyle/>
                    <a:p>
                      <a:pPr marL="0" marR="0">
                        <a:spcBef>
                          <a:spcPts val="0"/>
                        </a:spcBef>
                        <a:spcAft>
                          <a:spcPts val="0"/>
                        </a:spcAft>
                      </a:pPr>
                      <a:r>
                        <a:rPr lang="en-US" sz="1400">
                          <a:effectLst/>
                        </a:rPr>
                        <a:t>HOT: 6.00</a:t>
                      </a:r>
                      <a:endParaRPr lang="en-US" sz="1400">
                        <a:effectLst/>
                        <a:latin typeface="Calibri"/>
                        <a:ea typeface="Times New Roman"/>
                        <a:cs typeface="Times New Roman"/>
                      </a:endParaRPr>
                    </a:p>
                  </a:txBody>
                  <a:tcPr marL="68580" marR="68580" marT="0" marB="0"/>
                </a:tc>
                <a:tc vMerge="1">
                  <a:txBody>
                    <a:bodyPr/>
                    <a:lstStyle/>
                    <a:p>
                      <a:endParaRPr lang="en-US"/>
                    </a:p>
                  </a:txBody>
                  <a:tcPr/>
                </a:tc>
              </a:tr>
              <a:tr h="219075">
                <a:tc vMerge="1">
                  <a:txBody>
                    <a:bodyPr/>
                    <a:lstStyle/>
                    <a:p>
                      <a:endParaRPr lang="en-US"/>
                    </a:p>
                  </a:txBody>
                  <a:tcPr/>
                </a:tc>
                <a:tc>
                  <a:txBody>
                    <a:bodyPr/>
                    <a:lstStyle/>
                    <a:p>
                      <a:pPr marL="0" marR="0">
                        <a:spcBef>
                          <a:spcPts val="0"/>
                        </a:spcBef>
                        <a:spcAft>
                          <a:spcPts val="0"/>
                        </a:spcAft>
                      </a:pPr>
                      <a:r>
                        <a:rPr lang="en-US" sz="1400" dirty="0">
                          <a:effectLst/>
                        </a:rPr>
                        <a:t>NOT: 65</a:t>
                      </a:r>
                      <a:endParaRPr lang="en-US" sz="1400" dirty="0">
                        <a:effectLst/>
                        <a:latin typeface="Calibri"/>
                        <a:ea typeface="Times New Roman"/>
                        <a:cs typeface="Times New Roman"/>
                      </a:endParaRPr>
                    </a:p>
                  </a:txBody>
                  <a:tcPr marL="68580" marR="68580" marT="0" marB="0"/>
                </a:tc>
                <a:tc>
                  <a:txBody>
                    <a:bodyPr/>
                    <a:lstStyle/>
                    <a:p>
                      <a:pPr marL="0" marR="0">
                        <a:spcBef>
                          <a:spcPts val="0"/>
                        </a:spcBef>
                        <a:spcAft>
                          <a:spcPts val="0"/>
                        </a:spcAft>
                      </a:pPr>
                      <a:r>
                        <a:rPr lang="en-US" sz="1400">
                          <a:effectLst/>
                        </a:rPr>
                        <a:t>NOT: 0.24</a:t>
                      </a:r>
                      <a:endParaRPr lang="en-US" sz="1400">
                        <a:effectLst/>
                        <a:latin typeface="Calibri"/>
                        <a:ea typeface="Times New Roman"/>
                        <a:cs typeface="Times New Roman"/>
                      </a:endParaRPr>
                    </a:p>
                  </a:txBody>
                  <a:tcPr marL="68580" marR="68580" marT="0" marB="0"/>
                </a:tc>
                <a:tc>
                  <a:txBody>
                    <a:bodyPr/>
                    <a:lstStyle/>
                    <a:p>
                      <a:pPr marL="0" marR="0">
                        <a:spcBef>
                          <a:spcPts val="0"/>
                        </a:spcBef>
                        <a:spcAft>
                          <a:spcPts val="0"/>
                        </a:spcAft>
                      </a:pPr>
                      <a:r>
                        <a:rPr lang="en-US" sz="1400">
                          <a:effectLst/>
                        </a:rPr>
                        <a:t>NOT: 1.9</a:t>
                      </a:r>
                      <a:endParaRPr lang="en-US" sz="1400">
                        <a:effectLst/>
                        <a:latin typeface="Calibri"/>
                        <a:ea typeface="Times New Roman"/>
                        <a:cs typeface="Times New Roman"/>
                      </a:endParaRPr>
                    </a:p>
                  </a:txBody>
                  <a:tcPr marL="68580" marR="68580" marT="0" marB="0"/>
                </a:tc>
                <a:tc vMerge="1">
                  <a:txBody>
                    <a:bodyPr/>
                    <a:lstStyle/>
                    <a:p>
                      <a:endParaRPr lang="en-US"/>
                    </a:p>
                  </a:txBody>
                  <a:tcPr/>
                </a:tc>
              </a:tr>
              <a:tr h="219075">
                <a:tc>
                  <a:txBody>
                    <a:bodyPr/>
                    <a:lstStyle/>
                    <a:p>
                      <a:pPr marL="0" marR="0">
                        <a:spcBef>
                          <a:spcPts val="0"/>
                        </a:spcBef>
                        <a:spcAft>
                          <a:spcPts val="0"/>
                        </a:spcAft>
                      </a:pPr>
                      <a:r>
                        <a:rPr lang="en-US" sz="1400" dirty="0">
                          <a:effectLst/>
                        </a:rPr>
                        <a:t>Municipal</a:t>
                      </a:r>
                      <a:endParaRPr lang="en-US" sz="1400" dirty="0">
                        <a:effectLst/>
                        <a:latin typeface="Calibri"/>
                        <a:ea typeface="Times New Roman"/>
                        <a:cs typeface="Times New Roman"/>
                      </a:endParaRPr>
                    </a:p>
                  </a:txBody>
                  <a:tcPr marL="68580" marR="68580" marT="0" marB="0"/>
                </a:tc>
                <a:tc>
                  <a:txBody>
                    <a:bodyPr/>
                    <a:lstStyle/>
                    <a:p>
                      <a:pPr marL="0" marR="0">
                        <a:spcBef>
                          <a:spcPts val="0"/>
                        </a:spcBef>
                        <a:spcAft>
                          <a:spcPts val="0"/>
                        </a:spcAft>
                      </a:pPr>
                      <a:r>
                        <a:rPr lang="en-US" sz="1400" dirty="0">
                          <a:effectLst/>
                        </a:rPr>
                        <a:t>18</a:t>
                      </a:r>
                      <a:endParaRPr lang="en-US" sz="1400" dirty="0">
                        <a:effectLst/>
                        <a:latin typeface="Calibri"/>
                        <a:ea typeface="Times New Roman"/>
                        <a:cs typeface="Times New Roman"/>
                      </a:endParaRPr>
                    </a:p>
                  </a:txBody>
                  <a:tcPr marL="68580" marR="68580" marT="0" marB="0"/>
                </a:tc>
                <a:tc>
                  <a:txBody>
                    <a:bodyPr/>
                    <a:lstStyle/>
                    <a:p>
                      <a:pPr marL="0" marR="0">
                        <a:spcBef>
                          <a:spcPts val="0"/>
                        </a:spcBef>
                        <a:spcAft>
                          <a:spcPts val="0"/>
                        </a:spcAft>
                      </a:pPr>
                      <a:r>
                        <a:rPr lang="en-US" sz="1400" dirty="0">
                          <a:effectLst/>
                        </a:rPr>
                        <a:t>0.22</a:t>
                      </a:r>
                      <a:endParaRPr lang="en-US" sz="1400" dirty="0">
                        <a:effectLst/>
                        <a:latin typeface="Calibri"/>
                        <a:ea typeface="Times New Roman"/>
                        <a:cs typeface="Times New Roman"/>
                      </a:endParaRPr>
                    </a:p>
                  </a:txBody>
                  <a:tcPr marL="68580" marR="68580" marT="0" marB="0"/>
                </a:tc>
                <a:tc>
                  <a:txBody>
                    <a:bodyPr/>
                    <a:lstStyle/>
                    <a:p>
                      <a:pPr marL="0" marR="0">
                        <a:spcBef>
                          <a:spcPts val="0"/>
                        </a:spcBef>
                        <a:spcAft>
                          <a:spcPts val="0"/>
                        </a:spcAft>
                      </a:pPr>
                      <a:r>
                        <a:rPr lang="en-US" sz="1400">
                          <a:effectLst/>
                        </a:rPr>
                        <a:t>1.8</a:t>
                      </a:r>
                      <a:endParaRPr lang="en-US" sz="1400">
                        <a:effectLst/>
                        <a:latin typeface="Calibri"/>
                        <a:ea typeface="Times New Roman"/>
                        <a:cs typeface="Times New Roman"/>
                      </a:endParaRPr>
                    </a:p>
                  </a:txBody>
                  <a:tcPr marL="68580" marR="68580" marT="0" marB="0"/>
                </a:tc>
                <a:tc>
                  <a:txBody>
                    <a:bodyPr/>
                    <a:lstStyle/>
                    <a:p>
                      <a:pPr marL="0" marR="0">
                        <a:spcBef>
                          <a:spcPts val="0"/>
                        </a:spcBef>
                        <a:spcAft>
                          <a:spcPts val="0"/>
                        </a:spcAft>
                      </a:pPr>
                      <a:r>
                        <a:rPr lang="en-US" sz="1400">
                          <a:effectLst/>
                        </a:rPr>
                        <a:t>3400</a:t>
                      </a:r>
                      <a:endParaRPr lang="en-US" sz="1400">
                        <a:effectLst/>
                        <a:latin typeface="Calibri"/>
                        <a:ea typeface="Times New Roman"/>
                        <a:cs typeface="Times New Roman"/>
                      </a:endParaRPr>
                    </a:p>
                  </a:txBody>
                  <a:tcPr marL="68580" marR="68580" marT="0" marB="0"/>
                </a:tc>
              </a:tr>
              <a:tr h="219075">
                <a:tc>
                  <a:txBody>
                    <a:bodyPr/>
                    <a:lstStyle/>
                    <a:p>
                      <a:pPr marL="0" marR="0">
                        <a:spcBef>
                          <a:spcPts val="0"/>
                        </a:spcBef>
                        <a:spcAft>
                          <a:spcPts val="0"/>
                        </a:spcAft>
                      </a:pPr>
                      <a:r>
                        <a:rPr lang="en-US" sz="1400" dirty="0">
                          <a:effectLst/>
                        </a:rPr>
                        <a:t>All Land Uses</a:t>
                      </a:r>
                      <a:endParaRPr lang="en-US" sz="1400" dirty="0">
                        <a:effectLst/>
                        <a:latin typeface="Calibri"/>
                        <a:ea typeface="Times New Roman"/>
                        <a:cs typeface="Times New Roman"/>
                      </a:endParaRPr>
                    </a:p>
                  </a:txBody>
                  <a:tcPr marL="68580" marR="68580" marT="0" marB="0"/>
                </a:tc>
                <a:tc>
                  <a:txBody>
                    <a:bodyPr/>
                    <a:lstStyle/>
                    <a:p>
                      <a:pPr marL="0" marR="0">
                        <a:spcBef>
                          <a:spcPts val="0"/>
                        </a:spcBef>
                        <a:spcAft>
                          <a:spcPts val="0"/>
                        </a:spcAft>
                      </a:pPr>
                      <a:r>
                        <a:rPr lang="en-US" sz="1400">
                          <a:effectLst/>
                        </a:rPr>
                        <a:t>62</a:t>
                      </a:r>
                      <a:endParaRPr lang="en-US" sz="1400">
                        <a:effectLst/>
                        <a:latin typeface="Calibri"/>
                        <a:ea typeface="Times New Roman"/>
                        <a:cs typeface="Times New Roman"/>
                      </a:endParaRPr>
                    </a:p>
                  </a:txBody>
                  <a:tcPr marL="68580" marR="68580" marT="0" marB="0"/>
                </a:tc>
                <a:tc>
                  <a:txBody>
                    <a:bodyPr/>
                    <a:lstStyle/>
                    <a:p>
                      <a:pPr marL="0" marR="0">
                        <a:spcBef>
                          <a:spcPts val="0"/>
                        </a:spcBef>
                        <a:spcAft>
                          <a:spcPts val="0"/>
                        </a:spcAft>
                      </a:pPr>
                      <a:r>
                        <a:rPr lang="en-US" sz="1400" dirty="0">
                          <a:effectLst/>
                        </a:rPr>
                        <a:t>0.27</a:t>
                      </a:r>
                      <a:endParaRPr lang="en-US" sz="1400" dirty="0">
                        <a:effectLst/>
                        <a:latin typeface="Calibri"/>
                        <a:ea typeface="Times New Roman"/>
                        <a:cs typeface="Times New Roman"/>
                      </a:endParaRPr>
                    </a:p>
                  </a:txBody>
                  <a:tcPr marL="68580" marR="68580" marT="0" marB="0"/>
                </a:tc>
                <a:tc>
                  <a:txBody>
                    <a:bodyPr/>
                    <a:lstStyle/>
                    <a:p>
                      <a:pPr marL="0" marR="0">
                        <a:spcBef>
                          <a:spcPts val="0"/>
                        </a:spcBef>
                        <a:spcAft>
                          <a:spcPts val="0"/>
                        </a:spcAft>
                      </a:pPr>
                      <a:r>
                        <a:rPr lang="en-US" sz="1400">
                          <a:effectLst/>
                        </a:rPr>
                        <a:t>2.0</a:t>
                      </a:r>
                      <a:endParaRPr lang="en-US" sz="1400">
                        <a:effectLst/>
                        <a:latin typeface="Calibri"/>
                        <a:ea typeface="Times New Roman"/>
                        <a:cs typeface="Times New Roman"/>
                      </a:endParaRPr>
                    </a:p>
                  </a:txBody>
                  <a:tcPr marL="68580" marR="68580" marT="0" marB="0"/>
                </a:tc>
                <a:tc>
                  <a:txBody>
                    <a:bodyPr/>
                    <a:lstStyle/>
                    <a:p>
                      <a:pPr marL="0" marR="0">
                        <a:spcBef>
                          <a:spcPts val="0"/>
                        </a:spcBef>
                        <a:spcAft>
                          <a:spcPts val="0"/>
                        </a:spcAft>
                      </a:pPr>
                      <a:r>
                        <a:rPr lang="en-US" sz="1400">
                          <a:effectLst/>
                        </a:rPr>
                        <a:t>4000</a:t>
                      </a:r>
                      <a:endParaRPr lang="en-US" sz="1400">
                        <a:effectLst/>
                        <a:latin typeface="Calibri"/>
                        <a:ea typeface="Times New Roman"/>
                        <a:cs typeface="Times New Roman"/>
                      </a:endParaRPr>
                    </a:p>
                  </a:txBody>
                  <a:tcPr marL="68580" marR="68580" marT="0" marB="0"/>
                </a:tc>
              </a:tr>
              <a:tr h="1971675">
                <a:tc gridSpan="5">
                  <a:txBody>
                    <a:bodyPr/>
                    <a:lstStyle/>
                    <a:p>
                      <a:pPr marL="0" marR="0">
                        <a:spcBef>
                          <a:spcPts val="0"/>
                        </a:spcBef>
                        <a:spcAft>
                          <a:spcPts val="0"/>
                        </a:spcAft>
                      </a:pPr>
                      <a:r>
                        <a:rPr lang="en-US" sz="1400" dirty="0">
                          <a:effectLst/>
                        </a:rPr>
                        <a:t>Source: Pitt, R. 2008. National Stormwater Quality Database Version 3. University of Alabama and CWP (2003) for TN</a:t>
                      </a:r>
                    </a:p>
                    <a:p>
                      <a:pPr marL="0" marR="0">
                        <a:spcBef>
                          <a:spcPts val="0"/>
                        </a:spcBef>
                        <a:spcAft>
                          <a:spcPts val="0"/>
                        </a:spcAft>
                      </a:pPr>
                      <a:r>
                        <a:rPr lang="en-US" sz="1400" dirty="0">
                          <a:effectLst/>
                        </a:rPr>
                        <a:t>ALL:  Median for all land uses </a:t>
                      </a:r>
                    </a:p>
                    <a:p>
                      <a:pPr marL="0" marR="0">
                        <a:spcBef>
                          <a:spcPts val="0"/>
                        </a:spcBef>
                        <a:spcAft>
                          <a:spcPts val="0"/>
                        </a:spcAft>
                      </a:pPr>
                      <a:r>
                        <a:rPr lang="en-US" sz="1400" dirty="0">
                          <a:effectLst/>
                        </a:rPr>
                        <a:t>HI: High input turf, assumed to be 50% of all residential turf  </a:t>
                      </a:r>
                    </a:p>
                    <a:p>
                      <a:pPr marL="0" marR="0">
                        <a:spcBef>
                          <a:spcPts val="0"/>
                        </a:spcBef>
                        <a:spcAft>
                          <a:spcPts val="0"/>
                        </a:spcAft>
                      </a:pPr>
                      <a:r>
                        <a:rPr lang="en-US" sz="1400" dirty="0">
                          <a:effectLst/>
                        </a:rPr>
                        <a:t>LO: Low input turf, assumed to be 50% of all residential turf</a:t>
                      </a:r>
                    </a:p>
                    <a:p>
                      <a:pPr marL="0" marR="0">
                        <a:spcBef>
                          <a:spcPts val="0"/>
                        </a:spcBef>
                        <a:spcAft>
                          <a:spcPts val="0"/>
                        </a:spcAft>
                      </a:pPr>
                      <a:r>
                        <a:rPr lang="en-US" sz="1400" dirty="0">
                          <a:effectLst/>
                        </a:rPr>
                        <a:t>HOT:  Stormwater hotspot, area defined by Property database features selected by commercial/industrial land use and water quality complaint database.</a:t>
                      </a:r>
                    </a:p>
                    <a:p>
                      <a:pPr marL="0" marR="0">
                        <a:spcBef>
                          <a:spcPts val="0"/>
                        </a:spcBef>
                        <a:spcAft>
                          <a:spcPts val="0"/>
                        </a:spcAft>
                      </a:pPr>
                      <a:r>
                        <a:rPr lang="en-US" sz="1400" dirty="0">
                          <a:effectLst/>
                        </a:rPr>
                        <a:t>NOT:  Not a stormwater hotspot, all areas not defined as HOT</a:t>
                      </a:r>
                    </a:p>
                    <a:p>
                      <a:pPr marL="0" marR="0">
                        <a:spcBef>
                          <a:spcPts val="0"/>
                        </a:spcBef>
                        <a:spcAft>
                          <a:spcPts val="0"/>
                        </a:spcAft>
                      </a:pPr>
                      <a:r>
                        <a:rPr lang="en-US" sz="1400" baseline="30000" dirty="0">
                          <a:effectLst/>
                        </a:rPr>
                        <a:t>1</a:t>
                      </a:r>
                      <a:r>
                        <a:rPr lang="en-US" sz="1400" dirty="0">
                          <a:effectLst/>
                        </a:rPr>
                        <a:t> Concentrations shown are for fecal coliform bacteria as no stormwater monitoring data is available for enterococci (see Section 5.4)</a:t>
                      </a:r>
                      <a:endParaRPr lang="en-US" sz="1400" dirty="0">
                        <a:effectLst/>
                        <a:latin typeface="Calibri"/>
                        <a:ea typeface="Times New Roman"/>
                        <a:cs typeface="Times New Roman"/>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
        <p:nvSpPr>
          <p:cNvPr id="4" name="Slide Number Placeholder 3"/>
          <p:cNvSpPr>
            <a:spLocks noGrp="1"/>
          </p:cNvSpPr>
          <p:nvPr>
            <p:ph type="sldNum" sz="quarter" idx="10"/>
          </p:nvPr>
        </p:nvSpPr>
        <p:spPr/>
        <p:txBody>
          <a:bodyPr/>
          <a:lstStyle/>
          <a:p>
            <a:fld id="{4DA4E111-BCEC-429D-B691-785A99145DF1}" type="slidenum">
              <a:rPr lang="en-US" smtClean="0"/>
              <a:pPr/>
              <a:t>23</a:t>
            </a:fld>
            <a:endParaRPr lang="en-US"/>
          </a:p>
        </p:txBody>
      </p:sp>
    </p:spTree>
    <p:extLst>
      <p:ext uri="{BB962C8B-B14F-4D97-AF65-F5344CB8AC3E}">
        <p14:creationId xmlns:p14="http://schemas.microsoft.com/office/powerpoint/2010/main" xmlns="" val="320583062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2875" y="152400"/>
            <a:ext cx="8229600" cy="121920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ormAutofit/>
          </a:bodyPr>
          <a:lstStyle/>
          <a:p>
            <a:pPr algn="l">
              <a:defRPr/>
            </a:pPr>
            <a:r>
              <a:rPr lang="en-US" sz="4000" dirty="0">
                <a:solidFill>
                  <a:schemeClr val="bg1"/>
                </a:solidFill>
                <a:latin typeface="Franklin Gothic Demi" pitchFamily="34" charset="0"/>
              </a:rPr>
              <a:t>EMC Determination</a:t>
            </a:r>
          </a:p>
        </p:txBody>
      </p:sp>
      <p:graphicFrame>
        <p:nvGraphicFramePr>
          <p:cNvPr id="8" name="Table 7"/>
          <p:cNvGraphicFramePr>
            <a:graphicFrameLocks noGrp="1"/>
          </p:cNvGraphicFramePr>
          <p:nvPr/>
        </p:nvGraphicFramePr>
        <p:xfrm>
          <a:off x="914400" y="1371600"/>
          <a:ext cx="7696200" cy="4800600"/>
        </p:xfrm>
        <a:graphic>
          <a:graphicData uri="http://schemas.openxmlformats.org/drawingml/2006/table">
            <a:tbl>
              <a:tblPr/>
              <a:tblGrid>
                <a:gridCol w="1539240"/>
                <a:gridCol w="1539240"/>
                <a:gridCol w="1539240"/>
                <a:gridCol w="1325880"/>
                <a:gridCol w="1752600"/>
              </a:tblGrid>
              <a:tr h="533400">
                <a:tc>
                  <a:txBody>
                    <a:bodyPr/>
                    <a:lstStyle/>
                    <a:p>
                      <a:pPr marL="0" marR="0" algn="ctr">
                        <a:spcBef>
                          <a:spcPts val="0"/>
                        </a:spcBef>
                        <a:spcAft>
                          <a:spcPts val="0"/>
                        </a:spcAft>
                      </a:pPr>
                      <a:r>
                        <a:rPr lang="en-US" sz="1600" b="1" kern="1200" dirty="0" err="1">
                          <a:latin typeface="Times New Roman"/>
                          <a:ea typeface="Times New Roman"/>
                          <a:cs typeface="Times New Roman"/>
                        </a:rPr>
                        <a:t>Landuse</a:t>
                      </a:r>
                      <a:r>
                        <a:rPr lang="en-US" sz="1600" b="1" kern="1200" dirty="0">
                          <a:latin typeface="Times New Roman"/>
                          <a:ea typeface="Times New Roman"/>
                          <a:cs typeface="Times New Roman"/>
                        </a:rPr>
                        <a:t> Designation</a:t>
                      </a:r>
                      <a:endParaRPr lang="en-US" sz="1600" kern="1200" dirty="0">
                        <a:latin typeface="Times New Roman"/>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kern="1200">
                          <a:latin typeface="Times New Roman"/>
                          <a:ea typeface="Times New Roman"/>
                          <a:cs typeface="Times New Roman"/>
                        </a:rPr>
                        <a:t>TN (mg/L)</a:t>
                      </a:r>
                      <a:endParaRPr lang="en-US" sz="1600" kern="1200">
                        <a:latin typeface="Times New Roman"/>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kern="1200">
                          <a:latin typeface="Times New Roman"/>
                          <a:ea typeface="Times New Roman"/>
                          <a:cs typeface="Times New Roman"/>
                        </a:rPr>
                        <a:t>TP (mg/L)</a:t>
                      </a:r>
                      <a:endParaRPr lang="en-US" sz="1600" kern="1200">
                        <a:latin typeface="Times New Roman"/>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kern="1200">
                          <a:latin typeface="Times New Roman"/>
                          <a:ea typeface="Times New Roman"/>
                          <a:cs typeface="Times New Roman"/>
                        </a:rPr>
                        <a:t>TSS (mg/L)</a:t>
                      </a:r>
                      <a:endParaRPr lang="en-US" sz="1600" kern="1200">
                        <a:latin typeface="Times New Roman"/>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kern="1200">
                          <a:latin typeface="Times New Roman"/>
                          <a:ea typeface="Times New Roman"/>
                          <a:cs typeface="Times New Roman"/>
                        </a:rPr>
                        <a:t>Source</a:t>
                      </a:r>
                      <a:endParaRPr lang="en-US" sz="1600" kern="1200">
                        <a:latin typeface="Times New Roman"/>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6700">
                <a:tc rowSpan="3">
                  <a:txBody>
                    <a:bodyPr/>
                    <a:lstStyle/>
                    <a:p>
                      <a:pPr marL="0" marR="0" algn="ctr">
                        <a:spcBef>
                          <a:spcPts val="0"/>
                        </a:spcBef>
                        <a:spcAft>
                          <a:spcPts val="0"/>
                        </a:spcAft>
                      </a:pPr>
                      <a:r>
                        <a:rPr lang="en-US" sz="1600" kern="1200" dirty="0">
                          <a:latin typeface="Times New Roman"/>
                          <a:ea typeface="Times New Roman"/>
                          <a:cs typeface="Times New Roman"/>
                        </a:rPr>
                        <a:t>Residential</a:t>
                      </a: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kern="1200">
                          <a:latin typeface="Times New Roman"/>
                          <a:ea typeface="Times New Roman"/>
                          <a:cs typeface="Times New Roman"/>
                        </a:rPr>
                        <a:t>2.3</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600" kern="1200">
                          <a:latin typeface="Times New Roman"/>
                          <a:ea typeface="Times New Roman"/>
                          <a:cs typeface="Times New Roman"/>
                        </a:rPr>
                        <a:t>0.35</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600" kern="1200">
                          <a:latin typeface="Times New Roman"/>
                          <a:ea typeface="Times New Roman"/>
                          <a:cs typeface="Times New Roman"/>
                        </a:rPr>
                        <a:t>139</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600" kern="1200">
                          <a:latin typeface="Times New Roman"/>
                          <a:ea typeface="Times New Roman"/>
                          <a:cs typeface="Times New Roman"/>
                        </a:rPr>
                        <a:t>Anacostia Model</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r>
              <a:tr h="533400">
                <a:tc vMerge="1">
                  <a:txBody>
                    <a:bodyPr/>
                    <a:lstStyle/>
                    <a:p>
                      <a:endParaRPr lang="en-US"/>
                    </a:p>
                  </a:txBody>
                  <a:tcPr/>
                </a:tc>
                <a:tc>
                  <a:txBody>
                    <a:bodyPr/>
                    <a:lstStyle/>
                    <a:p>
                      <a:pPr marL="0" marR="0" algn="ctr">
                        <a:spcBef>
                          <a:spcPts val="0"/>
                        </a:spcBef>
                        <a:spcAft>
                          <a:spcPts val="0"/>
                        </a:spcAft>
                      </a:pPr>
                      <a:r>
                        <a:rPr lang="en-US" sz="1600" kern="1200" dirty="0">
                          <a:latin typeface="Times New Roman"/>
                          <a:ea typeface="Times New Roman"/>
                          <a:cs typeface="Times New Roman"/>
                        </a:rPr>
                        <a:t>1.9</a:t>
                      </a: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600" kern="1200">
                          <a:latin typeface="Times New Roman"/>
                          <a:ea typeface="Times New Roman"/>
                          <a:cs typeface="Times New Roman"/>
                        </a:rPr>
                        <a:t>0.24</a:t>
                      </a: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600" kern="1200">
                          <a:latin typeface="Times New Roman"/>
                          <a:ea typeface="Times New Roman"/>
                          <a:cs typeface="Times New Roman"/>
                        </a:rPr>
                        <a:t>116.94</a:t>
                      </a: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600" kern="1200">
                          <a:latin typeface="Times New Roman"/>
                          <a:ea typeface="Times New Roman"/>
                          <a:cs typeface="Times New Roman"/>
                        </a:rPr>
                        <a:t>NPDES Sampling</a:t>
                      </a:r>
                    </a:p>
                  </a:txBody>
                  <a:tcPr marL="68580" marR="68580" marT="0" marB="0" anchor="ctr">
                    <a:lnL>
                      <a:noFill/>
                    </a:lnL>
                    <a:lnR>
                      <a:noFill/>
                    </a:lnR>
                    <a:lnT>
                      <a:noFill/>
                    </a:lnT>
                    <a:lnB>
                      <a:noFill/>
                    </a:lnB>
                  </a:tcPr>
                </a:tc>
              </a:tr>
              <a:tr h="266700">
                <a:tc vMerge="1">
                  <a:txBody>
                    <a:bodyPr/>
                    <a:lstStyle/>
                    <a:p>
                      <a:endParaRPr lang="en-US"/>
                    </a:p>
                  </a:txBody>
                  <a:tcPr/>
                </a:tc>
                <a:tc>
                  <a:txBody>
                    <a:bodyPr/>
                    <a:lstStyle/>
                    <a:p>
                      <a:pPr marL="0" marR="0" algn="ctr">
                        <a:spcBef>
                          <a:spcPts val="0"/>
                        </a:spcBef>
                        <a:spcAft>
                          <a:spcPts val="0"/>
                        </a:spcAft>
                      </a:pPr>
                      <a:r>
                        <a:rPr lang="en-US" sz="1600" kern="1200" dirty="0">
                          <a:latin typeface="Times New Roman"/>
                          <a:ea typeface="Times New Roman"/>
                          <a:cs typeface="Times New Roman"/>
                        </a:rPr>
                        <a:t>2</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kern="1200" dirty="0">
                          <a:latin typeface="Times New Roman"/>
                          <a:ea typeface="Times New Roman"/>
                          <a:cs typeface="Times New Roman"/>
                        </a:rPr>
                        <a:t>0.3</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kern="1200">
                          <a:latin typeface="Times New Roman"/>
                          <a:ea typeface="Times New Roman"/>
                          <a:cs typeface="Times New Roman"/>
                        </a:rPr>
                        <a:t>59</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kern="1200">
                          <a:latin typeface="Times New Roman"/>
                          <a:ea typeface="Times New Roman"/>
                          <a:cs typeface="Times New Roman"/>
                        </a:rPr>
                        <a:t>WTM; Pitt, 2008</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r>
              <a:tr h="266700">
                <a:tc rowSpan="3">
                  <a:txBody>
                    <a:bodyPr/>
                    <a:lstStyle/>
                    <a:p>
                      <a:pPr marL="0" marR="0" algn="ctr">
                        <a:spcBef>
                          <a:spcPts val="0"/>
                        </a:spcBef>
                        <a:spcAft>
                          <a:spcPts val="0"/>
                        </a:spcAft>
                      </a:pPr>
                      <a:r>
                        <a:rPr lang="en-US" sz="1600" kern="1200">
                          <a:latin typeface="Times New Roman"/>
                          <a:ea typeface="Times New Roman"/>
                          <a:cs typeface="Times New Roman"/>
                        </a:rPr>
                        <a:t>Commercial</a:t>
                      </a: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kern="1200" dirty="0">
                          <a:latin typeface="Times New Roman"/>
                          <a:ea typeface="Times New Roman"/>
                          <a:cs typeface="Times New Roman"/>
                        </a:rPr>
                        <a:t>3.5</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600" kern="1200" dirty="0">
                          <a:latin typeface="Times New Roman"/>
                          <a:ea typeface="Times New Roman"/>
                          <a:cs typeface="Times New Roman"/>
                        </a:rPr>
                        <a:t>0.2</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600" kern="1200">
                          <a:latin typeface="Times New Roman"/>
                          <a:ea typeface="Times New Roman"/>
                          <a:cs typeface="Times New Roman"/>
                        </a:rPr>
                        <a:t>132</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600" kern="1200">
                          <a:latin typeface="Times New Roman"/>
                          <a:ea typeface="Times New Roman"/>
                          <a:cs typeface="Times New Roman"/>
                        </a:rPr>
                        <a:t>Anacostia Model</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r>
              <a:tr h="533400">
                <a:tc vMerge="1">
                  <a:txBody>
                    <a:bodyPr/>
                    <a:lstStyle/>
                    <a:p>
                      <a:endParaRPr lang="en-US"/>
                    </a:p>
                  </a:txBody>
                  <a:tcPr/>
                </a:tc>
                <a:tc>
                  <a:txBody>
                    <a:bodyPr/>
                    <a:lstStyle/>
                    <a:p>
                      <a:pPr marL="0" marR="0" algn="ctr">
                        <a:spcBef>
                          <a:spcPts val="0"/>
                        </a:spcBef>
                        <a:spcAft>
                          <a:spcPts val="0"/>
                        </a:spcAft>
                      </a:pPr>
                      <a:r>
                        <a:rPr lang="en-US" sz="1600" kern="1200">
                          <a:latin typeface="Times New Roman"/>
                          <a:ea typeface="Times New Roman"/>
                          <a:cs typeface="Times New Roman"/>
                        </a:rPr>
                        <a:t>3.64</a:t>
                      </a: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600" kern="1200" dirty="0">
                          <a:latin typeface="Times New Roman"/>
                          <a:ea typeface="Times New Roman"/>
                          <a:cs typeface="Times New Roman"/>
                        </a:rPr>
                        <a:t>0.17</a:t>
                      </a: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600" kern="1200" dirty="0">
                          <a:latin typeface="Times New Roman"/>
                          <a:ea typeface="Times New Roman"/>
                          <a:cs typeface="Times New Roman"/>
                        </a:rPr>
                        <a:t>55.35</a:t>
                      </a: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600" kern="1200">
                          <a:latin typeface="Times New Roman"/>
                          <a:ea typeface="Times New Roman"/>
                          <a:cs typeface="Times New Roman"/>
                        </a:rPr>
                        <a:t>NPDES Sampling</a:t>
                      </a:r>
                    </a:p>
                  </a:txBody>
                  <a:tcPr marL="68580" marR="68580" marT="0" marB="0" anchor="ctr">
                    <a:lnL>
                      <a:noFill/>
                    </a:lnL>
                    <a:lnR>
                      <a:noFill/>
                    </a:lnR>
                    <a:lnT>
                      <a:noFill/>
                    </a:lnT>
                    <a:lnB>
                      <a:noFill/>
                    </a:lnB>
                  </a:tcPr>
                </a:tc>
              </a:tr>
              <a:tr h="266700">
                <a:tc vMerge="1">
                  <a:txBody>
                    <a:bodyPr/>
                    <a:lstStyle/>
                    <a:p>
                      <a:endParaRPr lang="en-US"/>
                    </a:p>
                  </a:txBody>
                  <a:tcPr/>
                </a:tc>
                <a:tc>
                  <a:txBody>
                    <a:bodyPr/>
                    <a:lstStyle/>
                    <a:p>
                      <a:pPr marL="0" marR="0" algn="ctr">
                        <a:spcBef>
                          <a:spcPts val="0"/>
                        </a:spcBef>
                        <a:spcAft>
                          <a:spcPts val="0"/>
                        </a:spcAft>
                      </a:pPr>
                      <a:r>
                        <a:rPr lang="en-US" sz="1600" kern="1200">
                          <a:latin typeface="Times New Roman"/>
                          <a:ea typeface="Times New Roman"/>
                          <a:cs typeface="Times New Roman"/>
                        </a:rPr>
                        <a:t>2.2</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kern="1200">
                          <a:latin typeface="Times New Roman"/>
                          <a:ea typeface="Times New Roman"/>
                          <a:cs typeface="Times New Roman"/>
                        </a:rPr>
                        <a:t>0.22</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kern="1200" dirty="0">
                          <a:latin typeface="Times New Roman"/>
                          <a:ea typeface="Times New Roman"/>
                          <a:cs typeface="Times New Roman"/>
                        </a:rPr>
                        <a:t>55</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kern="1200" dirty="0">
                          <a:latin typeface="Times New Roman"/>
                          <a:ea typeface="Times New Roman"/>
                          <a:cs typeface="Times New Roman"/>
                        </a:rPr>
                        <a:t>WTM; Pitt, 2008</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r>
              <a:tr h="266700">
                <a:tc rowSpan="3">
                  <a:txBody>
                    <a:bodyPr/>
                    <a:lstStyle/>
                    <a:p>
                      <a:pPr marL="0" marR="0" algn="ctr">
                        <a:spcBef>
                          <a:spcPts val="0"/>
                        </a:spcBef>
                        <a:spcAft>
                          <a:spcPts val="0"/>
                        </a:spcAft>
                      </a:pPr>
                      <a:r>
                        <a:rPr lang="en-US" sz="1600" kern="1200">
                          <a:latin typeface="Times New Roman"/>
                          <a:ea typeface="Times New Roman"/>
                          <a:cs typeface="Times New Roman"/>
                        </a:rPr>
                        <a:t>Industrial</a:t>
                      </a: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kern="1200">
                          <a:latin typeface="Times New Roman"/>
                          <a:ea typeface="Times New Roman"/>
                          <a:cs typeface="Times New Roman"/>
                        </a:rPr>
                        <a:t>2.1</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600" kern="1200">
                          <a:latin typeface="Times New Roman"/>
                          <a:ea typeface="Times New Roman"/>
                          <a:cs typeface="Times New Roman"/>
                        </a:rPr>
                        <a:t>0.24</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600" kern="1200" dirty="0">
                          <a:latin typeface="Times New Roman"/>
                          <a:ea typeface="Times New Roman"/>
                          <a:cs typeface="Times New Roman"/>
                        </a:rPr>
                        <a:t>218</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600" kern="1200" dirty="0">
                          <a:latin typeface="Times New Roman"/>
                          <a:ea typeface="Times New Roman"/>
                          <a:cs typeface="Times New Roman"/>
                        </a:rPr>
                        <a:t>Anacostia Model</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r>
              <a:tr h="533400">
                <a:tc vMerge="1">
                  <a:txBody>
                    <a:bodyPr/>
                    <a:lstStyle/>
                    <a:p>
                      <a:endParaRPr lang="en-US"/>
                    </a:p>
                  </a:txBody>
                  <a:tcPr/>
                </a:tc>
                <a:tc>
                  <a:txBody>
                    <a:bodyPr/>
                    <a:lstStyle/>
                    <a:p>
                      <a:pPr marL="0" marR="0" algn="ctr">
                        <a:spcBef>
                          <a:spcPts val="0"/>
                        </a:spcBef>
                        <a:spcAft>
                          <a:spcPts val="0"/>
                        </a:spcAft>
                      </a:pPr>
                      <a:r>
                        <a:rPr lang="en-US" sz="1600" kern="1200">
                          <a:latin typeface="Times New Roman"/>
                          <a:ea typeface="Times New Roman"/>
                          <a:cs typeface="Times New Roman"/>
                        </a:rPr>
                        <a:t>2.21</a:t>
                      </a: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600" kern="1200">
                          <a:latin typeface="Times New Roman"/>
                          <a:ea typeface="Times New Roman"/>
                          <a:cs typeface="Times New Roman"/>
                        </a:rPr>
                        <a:t>0.21</a:t>
                      </a: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600" kern="1200" dirty="0">
                          <a:latin typeface="Times New Roman"/>
                          <a:ea typeface="Times New Roman"/>
                          <a:cs typeface="Times New Roman"/>
                        </a:rPr>
                        <a:t>256.63</a:t>
                      </a: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600" kern="1200" dirty="0">
                          <a:latin typeface="Times New Roman"/>
                          <a:ea typeface="Times New Roman"/>
                          <a:cs typeface="Times New Roman"/>
                        </a:rPr>
                        <a:t>NPDES Sampling</a:t>
                      </a:r>
                    </a:p>
                  </a:txBody>
                  <a:tcPr marL="68580" marR="68580" marT="0" marB="0" anchor="ctr">
                    <a:lnL>
                      <a:noFill/>
                    </a:lnL>
                    <a:lnR>
                      <a:noFill/>
                    </a:lnR>
                    <a:lnT>
                      <a:noFill/>
                    </a:lnT>
                    <a:lnB>
                      <a:noFill/>
                    </a:lnB>
                  </a:tcPr>
                </a:tc>
              </a:tr>
              <a:tr h="266700">
                <a:tc vMerge="1">
                  <a:txBody>
                    <a:bodyPr/>
                    <a:lstStyle/>
                    <a:p>
                      <a:endParaRPr lang="en-US"/>
                    </a:p>
                  </a:txBody>
                  <a:tcPr/>
                </a:tc>
                <a:tc>
                  <a:txBody>
                    <a:bodyPr/>
                    <a:lstStyle/>
                    <a:p>
                      <a:pPr marL="0" marR="0" algn="ctr">
                        <a:spcBef>
                          <a:spcPts val="0"/>
                        </a:spcBef>
                        <a:spcAft>
                          <a:spcPts val="0"/>
                        </a:spcAft>
                      </a:pPr>
                      <a:r>
                        <a:rPr lang="en-US" sz="1600" kern="1200">
                          <a:latin typeface="Times New Roman"/>
                          <a:ea typeface="Times New Roman"/>
                          <a:cs typeface="Times New Roman"/>
                        </a:rPr>
                        <a:t>2.1</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kern="1200">
                          <a:latin typeface="Times New Roman"/>
                          <a:ea typeface="Times New Roman"/>
                          <a:cs typeface="Times New Roman"/>
                        </a:rPr>
                        <a:t>0.26</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kern="1200">
                          <a:latin typeface="Times New Roman"/>
                          <a:ea typeface="Times New Roman"/>
                          <a:cs typeface="Times New Roman"/>
                        </a:rPr>
                        <a:t>73</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kern="1200" dirty="0">
                          <a:latin typeface="Times New Roman"/>
                          <a:ea typeface="Times New Roman"/>
                          <a:cs typeface="Times New Roman"/>
                        </a:rPr>
                        <a:t>WTM; Pitt, 2008</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r>
              <a:tr h="266700">
                <a:tc rowSpan="3">
                  <a:txBody>
                    <a:bodyPr/>
                    <a:lstStyle/>
                    <a:p>
                      <a:pPr marL="0" marR="0" algn="ctr">
                        <a:spcBef>
                          <a:spcPts val="0"/>
                        </a:spcBef>
                        <a:spcAft>
                          <a:spcPts val="0"/>
                        </a:spcAft>
                      </a:pPr>
                      <a:r>
                        <a:rPr lang="en-US" sz="1600" kern="1200" dirty="0">
                          <a:latin typeface="Times New Roman"/>
                          <a:ea typeface="Times New Roman"/>
                          <a:cs typeface="Times New Roman"/>
                        </a:rPr>
                        <a:t>Municipal</a:t>
                      </a: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kern="1200">
                          <a:latin typeface="Times New Roman"/>
                          <a:ea typeface="Times New Roman"/>
                          <a:cs typeface="Times New Roman"/>
                        </a:rPr>
                        <a:t>1.3</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600" kern="1200">
                          <a:latin typeface="Times New Roman"/>
                          <a:ea typeface="Times New Roman"/>
                          <a:cs typeface="Times New Roman"/>
                        </a:rPr>
                        <a:t>0.11</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600" kern="1200">
                          <a:latin typeface="Times New Roman"/>
                          <a:ea typeface="Times New Roman"/>
                          <a:cs typeface="Times New Roman"/>
                        </a:rPr>
                        <a:t>125</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600" kern="1200" dirty="0">
                          <a:latin typeface="Times New Roman"/>
                          <a:ea typeface="Times New Roman"/>
                          <a:cs typeface="Times New Roman"/>
                        </a:rPr>
                        <a:t>Anacostia Model</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r>
              <a:tr h="533400">
                <a:tc vMerge="1">
                  <a:txBody>
                    <a:bodyPr/>
                    <a:lstStyle/>
                    <a:p>
                      <a:endParaRPr lang="en-US"/>
                    </a:p>
                  </a:txBody>
                  <a:tcPr/>
                </a:tc>
                <a:tc>
                  <a:txBody>
                    <a:bodyPr/>
                    <a:lstStyle/>
                    <a:p>
                      <a:pPr marL="0" marR="0" algn="ctr">
                        <a:spcBef>
                          <a:spcPts val="0"/>
                        </a:spcBef>
                        <a:spcAft>
                          <a:spcPts val="0"/>
                        </a:spcAft>
                      </a:pPr>
                      <a:r>
                        <a:rPr lang="en-US" sz="1600" kern="1200">
                          <a:latin typeface="Times New Roman"/>
                          <a:ea typeface="Times New Roman"/>
                          <a:cs typeface="Times New Roman"/>
                        </a:rPr>
                        <a:t>-</a:t>
                      </a: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600" kern="1200">
                          <a:latin typeface="Times New Roman"/>
                          <a:ea typeface="Times New Roman"/>
                          <a:cs typeface="Times New Roman"/>
                        </a:rPr>
                        <a:t>-</a:t>
                      </a: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600" kern="1200">
                          <a:latin typeface="Times New Roman"/>
                          <a:ea typeface="Times New Roman"/>
                          <a:cs typeface="Times New Roman"/>
                        </a:rPr>
                        <a:t>-</a:t>
                      </a: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600" kern="1200" dirty="0">
                          <a:latin typeface="Times New Roman"/>
                          <a:ea typeface="Times New Roman"/>
                          <a:cs typeface="Times New Roman"/>
                        </a:rPr>
                        <a:t>NPDES Sampling</a:t>
                      </a:r>
                    </a:p>
                  </a:txBody>
                  <a:tcPr marL="68580" marR="68580" marT="0" marB="0" anchor="ctr">
                    <a:lnL>
                      <a:noFill/>
                    </a:lnL>
                    <a:lnR>
                      <a:noFill/>
                    </a:lnR>
                    <a:lnT>
                      <a:noFill/>
                    </a:lnT>
                    <a:lnB>
                      <a:noFill/>
                    </a:lnB>
                  </a:tcPr>
                </a:tc>
              </a:tr>
              <a:tr h="266700">
                <a:tc vMerge="1">
                  <a:txBody>
                    <a:bodyPr/>
                    <a:lstStyle/>
                    <a:p>
                      <a:endParaRPr lang="en-US"/>
                    </a:p>
                  </a:txBody>
                  <a:tcPr/>
                </a:tc>
                <a:tc>
                  <a:txBody>
                    <a:bodyPr/>
                    <a:lstStyle/>
                    <a:p>
                      <a:pPr marL="0" marR="0" algn="ctr">
                        <a:spcBef>
                          <a:spcPts val="0"/>
                        </a:spcBef>
                        <a:spcAft>
                          <a:spcPts val="0"/>
                        </a:spcAft>
                      </a:pPr>
                      <a:r>
                        <a:rPr lang="en-US" sz="1600" kern="1200">
                          <a:latin typeface="Times New Roman"/>
                          <a:ea typeface="Times New Roman"/>
                          <a:cs typeface="Times New Roman"/>
                        </a:rPr>
                        <a:t>1.8</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kern="1200">
                          <a:latin typeface="Times New Roman"/>
                          <a:ea typeface="Times New Roman"/>
                          <a:cs typeface="Times New Roman"/>
                        </a:rPr>
                        <a:t>0.22</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kern="1200">
                          <a:latin typeface="Times New Roman"/>
                          <a:ea typeface="Times New Roman"/>
                          <a:cs typeface="Times New Roman"/>
                        </a:rPr>
                        <a:t>18</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kern="1200" dirty="0">
                          <a:latin typeface="Times New Roman"/>
                          <a:ea typeface="Times New Roman"/>
                          <a:cs typeface="Times New Roman"/>
                        </a:rPr>
                        <a:t>WTM; Pitt, 2008</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4" name="Slide Number Placeholder 3"/>
          <p:cNvSpPr>
            <a:spLocks noGrp="1"/>
          </p:cNvSpPr>
          <p:nvPr>
            <p:ph type="sldNum" sz="quarter" idx="10"/>
          </p:nvPr>
        </p:nvSpPr>
        <p:spPr/>
        <p:txBody>
          <a:bodyPr/>
          <a:lstStyle/>
          <a:p>
            <a:fld id="{4DA4E111-BCEC-429D-B691-785A99145DF1}" type="slidenum">
              <a:rPr lang="en-US" smtClean="0"/>
              <a:pPr/>
              <a:t>24</a:t>
            </a:fld>
            <a:endParaRPr lang="en-US"/>
          </a:p>
        </p:txBody>
      </p:sp>
    </p:spTree>
    <p:extLst>
      <p:ext uri="{BB962C8B-B14F-4D97-AF65-F5344CB8AC3E}">
        <p14:creationId xmlns:p14="http://schemas.microsoft.com/office/powerpoint/2010/main" xmlns="" val="2132288079"/>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Existing Management Practices</a:t>
            </a:r>
            <a:endParaRPr lang="en-US" dirty="0"/>
          </a:p>
        </p:txBody>
      </p:sp>
      <p:sp>
        <p:nvSpPr>
          <p:cNvPr id="3" name="Content Placeholder 2"/>
          <p:cNvSpPr>
            <a:spLocks noGrp="1"/>
          </p:cNvSpPr>
          <p:nvPr>
            <p:ph idx="1"/>
          </p:nvPr>
        </p:nvSpPr>
        <p:spPr>
          <a:xfrm>
            <a:off x="457200" y="1371600"/>
            <a:ext cx="8229600" cy="4525963"/>
          </a:xfrm>
        </p:spPr>
        <p:txBody>
          <a:bodyPr>
            <a:normAutofit/>
          </a:bodyPr>
          <a:lstStyle/>
          <a:p>
            <a:r>
              <a:rPr lang="en-US" sz="1600" dirty="0" smtClean="0"/>
              <a:t>Edits performed to BMP pollutant removal efficiencies according to Guidance Document.</a:t>
            </a:r>
          </a:p>
          <a:p>
            <a:endParaRPr lang="en-US" sz="1600" dirty="0"/>
          </a:p>
        </p:txBody>
      </p:sp>
      <p:pic>
        <p:nvPicPr>
          <p:cNvPr id="2050" name="Picture 2"/>
          <p:cNvPicPr>
            <a:picLocks noChangeAspect="1" noChangeArrowheads="1"/>
          </p:cNvPicPr>
          <p:nvPr/>
        </p:nvPicPr>
        <p:blipFill>
          <a:blip r:embed="rId3" cstate="print"/>
          <a:srcRect/>
          <a:stretch>
            <a:fillRect/>
          </a:stretch>
        </p:blipFill>
        <p:spPr bwMode="auto">
          <a:xfrm>
            <a:off x="0" y="2133600"/>
            <a:ext cx="4512964" cy="4114800"/>
          </a:xfrm>
          <a:prstGeom prst="rect">
            <a:avLst/>
          </a:prstGeom>
          <a:noFill/>
          <a:ln w="9525">
            <a:noFill/>
            <a:miter lim="800000"/>
            <a:headEnd/>
            <a:tailEnd/>
          </a:ln>
        </p:spPr>
      </p:pic>
      <p:pic>
        <p:nvPicPr>
          <p:cNvPr id="2051" name="Picture 3"/>
          <p:cNvPicPr>
            <a:picLocks noChangeAspect="1" noChangeArrowheads="1"/>
          </p:cNvPicPr>
          <p:nvPr/>
        </p:nvPicPr>
        <p:blipFill>
          <a:blip r:embed="rId4" cstate="print"/>
          <a:srcRect/>
          <a:stretch>
            <a:fillRect/>
          </a:stretch>
        </p:blipFill>
        <p:spPr bwMode="auto">
          <a:xfrm>
            <a:off x="4521200" y="3276600"/>
            <a:ext cx="4622800" cy="2133600"/>
          </a:xfrm>
          <a:prstGeom prst="rect">
            <a:avLst/>
          </a:prstGeom>
          <a:noFill/>
          <a:ln w="9525">
            <a:noFill/>
            <a:miter lim="800000"/>
            <a:headEnd/>
            <a:tailEnd/>
          </a:ln>
        </p:spPr>
      </p:pic>
      <p:sp>
        <p:nvSpPr>
          <p:cNvPr id="6" name="Down Arrow 5"/>
          <p:cNvSpPr/>
          <p:nvPr/>
        </p:nvSpPr>
        <p:spPr>
          <a:xfrm rot="16200000">
            <a:off x="4285488" y="3639312"/>
            <a:ext cx="484632" cy="8260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200400" y="1828800"/>
            <a:ext cx="915187" cy="369332"/>
          </a:xfrm>
          <a:prstGeom prst="rect">
            <a:avLst/>
          </a:prstGeom>
          <a:noFill/>
        </p:spPr>
        <p:txBody>
          <a:bodyPr wrap="none" rtlCol="0">
            <a:spAutoFit/>
          </a:bodyPr>
          <a:lstStyle/>
          <a:p>
            <a:r>
              <a:rPr lang="en-US" dirty="0" smtClean="0">
                <a:solidFill>
                  <a:srgbClr val="FF0000"/>
                </a:solidFill>
              </a:rPr>
              <a:t>BEFORE</a:t>
            </a:r>
            <a:endParaRPr lang="en-US" dirty="0">
              <a:solidFill>
                <a:srgbClr val="FF0000"/>
              </a:solidFill>
            </a:endParaRPr>
          </a:p>
        </p:txBody>
      </p:sp>
      <p:sp>
        <p:nvSpPr>
          <p:cNvPr id="8" name="TextBox 7"/>
          <p:cNvSpPr txBox="1"/>
          <p:nvPr/>
        </p:nvSpPr>
        <p:spPr>
          <a:xfrm>
            <a:off x="7924800" y="2895600"/>
            <a:ext cx="772969" cy="369332"/>
          </a:xfrm>
          <a:prstGeom prst="rect">
            <a:avLst/>
          </a:prstGeom>
          <a:noFill/>
        </p:spPr>
        <p:txBody>
          <a:bodyPr wrap="none" rtlCol="0">
            <a:spAutoFit/>
          </a:bodyPr>
          <a:lstStyle/>
          <a:p>
            <a:r>
              <a:rPr lang="en-US" dirty="0" smtClean="0">
                <a:solidFill>
                  <a:srgbClr val="002060"/>
                </a:solidFill>
              </a:rPr>
              <a:t>AFTER</a:t>
            </a:r>
            <a:endParaRPr lang="en-US" dirty="0">
              <a:solidFill>
                <a:srgbClr val="002060"/>
              </a:solidFill>
            </a:endParaRPr>
          </a:p>
        </p:txBody>
      </p:sp>
      <p:sp>
        <p:nvSpPr>
          <p:cNvPr id="9" name="Slide Number Placeholder 8"/>
          <p:cNvSpPr>
            <a:spLocks noGrp="1"/>
          </p:cNvSpPr>
          <p:nvPr>
            <p:ph type="sldNum" sz="quarter" idx="10"/>
          </p:nvPr>
        </p:nvSpPr>
        <p:spPr/>
        <p:txBody>
          <a:bodyPr/>
          <a:lstStyle/>
          <a:p>
            <a:fld id="{4DA4E111-BCEC-429D-B691-785A99145DF1}" type="slidenum">
              <a:rPr lang="en-US" smtClean="0"/>
              <a:pPr/>
              <a:t>25</a:t>
            </a:fld>
            <a:endParaRPr lang="en-US"/>
          </a:p>
        </p:txBody>
      </p:sp>
    </p:spTree>
    <p:extLst>
      <p:ext uri="{BB962C8B-B14F-4D97-AF65-F5344CB8AC3E}">
        <p14:creationId xmlns:p14="http://schemas.microsoft.com/office/powerpoint/2010/main" xmlns="" val="134736158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9" name="Picture 5"/>
          <p:cNvPicPr>
            <a:picLocks noChangeAspect="1" noChangeArrowheads="1"/>
          </p:cNvPicPr>
          <p:nvPr/>
        </p:nvPicPr>
        <p:blipFill>
          <a:blip r:embed="rId3" cstate="print"/>
          <a:srcRect/>
          <a:stretch>
            <a:fillRect/>
          </a:stretch>
        </p:blipFill>
        <p:spPr bwMode="auto">
          <a:xfrm>
            <a:off x="0" y="5343870"/>
            <a:ext cx="9144000" cy="1514130"/>
          </a:xfrm>
          <a:prstGeom prst="rect">
            <a:avLst/>
          </a:prstGeom>
          <a:noFill/>
          <a:ln w="9525">
            <a:noFill/>
            <a:miter lim="800000"/>
            <a:headEnd/>
            <a:tailEnd/>
          </a:ln>
        </p:spPr>
      </p:pic>
      <p:pic>
        <p:nvPicPr>
          <p:cNvPr id="26628" name="Picture 4"/>
          <p:cNvPicPr>
            <a:picLocks noChangeAspect="1" noChangeArrowheads="1"/>
          </p:cNvPicPr>
          <p:nvPr/>
        </p:nvPicPr>
        <p:blipFill>
          <a:blip r:embed="rId4" cstate="print"/>
          <a:srcRect/>
          <a:stretch>
            <a:fillRect/>
          </a:stretch>
        </p:blipFill>
        <p:spPr bwMode="auto">
          <a:xfrm>
            <a:off x="609600" y="1676400"/>
            <a:ext cx="7984958" cy="3200400"/>
          </a:xfrm>
          <a:prstGeom prst="rect">
            <a:avLst/>
          </a:prstGeom>
          <a:noFill/>
          <a:ln w="9525">
            <a:noFill/>
            <a:miter lim="800000"/>
            <a:headEnd/>
            <a:tailEnd/>
          </a:ln>
        </p:spPr>
      </p:pic>
      <p:sp>
        <p:nvSpPr>
          <p:cNvPr id="2" name="Title 1"/>
          <p:cNvSpPr>
            <a:spLocks noGrp="1"/>
          </p:cNvSpPr>
          <p:nvPr>
            <p:ph type="title"/>
          </p:nvPr>
        </p:nvSpPr>
        <p:spPr/>
        <p:txBody>
          <a:bodyPr>
            <a:normAutofit/>
          </a:bodyPr>
          <a:lstStyle/>
          <a:p>
            <a:r>
              <a:rPr lang="en-US" dirty="0" smtClean="0"/>
              <a:t>Existing Management Practices</a:t>
            </a:r>
            <a:endParaRPr lang="en-US" dirty="0"/>
          </a:p>
        </p:txBody>
      </p:sp>
      <p:sp>
        <p:nvSpPr>
          <p:cNvPr id="3" name="Content Placeholder 2"/>
          <p:cNvSpPr>
            <a:spLocks noGrp="1"/>
          </p:cNvSpPr>
          <p:nvPr>
            <p:ph idx="1"/>
          </p:nvPr>
        </p:nvSpPr>
        <p:spPr>
          <a:xfrm>
            <a:off x="457200" y="1219200"/>
            <a:ext cx="8229600" cy="4525963"/>
          </a:xfrm>
        </p:spPr>
        <p:txBody>
          <a:bodyPr>
            <a:normAutofit/>
          </a:bodyPr>
          <a:lstStyle/>
          <a:p>
            <a:r>
              <a:rPr lang="en-US" sz="1600" dirty="0" smtClean="0"/>
              <a:t>Edits performed to BMP pollutant removal efficiencies according to Guidance Document.</a:t>
            </a:r>
          </a:p>
          <a:p>
            <a:endParaRPr lang="en-US" sz="1600" dirty="0"/>
          </a:p>
        </p:txBody>
      </p:sp>
      <p:sp>
        <p:nvSpPr>
          <p:cNvPr id="6" name="Down Arrow 5"/>
          <p:cNvSpPr/>
          <p:nvPr/>
        </p:nvSpPr>
        <p:spPr>
          <a:xfrm>
            <a:off x="7772400" y="4724400"/>
            <a:ext cx="484632" cy="7498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8228813" y="4431268"/>
            <a:ext cx="915187" cy="369332"/>
          </a:xfrm>
          <a:prstGeom prst="rect">
            <a:avLst/>
          </a:prstGeom>
          <a:noFill/>
        </p:spPr>
        <p:txBody>
          <a:bodyPr wrap="none" rtlCol="0">
            <a:spAutoFit/>
          </a:bodyPr>
          <a:lstStyle/>
          <a:p>
            <a:r>
              <a:rPr lang="en-US" dirty="0" smtClean="0">
                <a:solidFill>
                  <a:srgbClr val="FF0000"/>
                </a:solidFill>
              </a:rPr>
              <a:t>BEFORE</a:t>
            </a:r>
            <a:endParaRPr lang="en-US" dirty="0">
              <a:solidFill>
                <a:srgbClr val="FF0000"/>
              </a:solidFill>
            </a:endParaRPr>
          </a:p>
        </p:txBody>
      </p:sp>
      <p:sp>
        <p:nvSpPr>
          <p:cNvPr id="8" name="TextBox 7"/>
          <p:cNvSpPr txBox="1"/>
          <p:nvPr/>
        </p:nvSpPr>
        <p:spPr>
          <a:xfrm>
            <a:off x="8294831" y="5105400"/>
            <a:ext cx="772969" cy="369332"/>
          </a:xfrm>
          <a:prstGeom prst="rect">
            <a:avLst/>
          </a:prstGeom>
          <a:noFill/>
        </p:spPr>
        <p:txBody>
          <a:bodyPr wrap="none" rtlCol="0">
            <a:spAutoFit/>
          </a:bodyPr>
          <a:lstStyle/>
          <a:p>
            <a:r>
              <a:rPr lang="en-US" dirty="0" smtClean="0">
                <a:solidFill>
                  <a:srgbClr val="002060"/>
                </a:solidFill>
              </a:rPr>
              <a:t>AFTER</a:t>
            </a:r>
            <a:endParaRPr lang="en-US" dirty="0">
              <a:solidFill>
                <a:srgbClr val="002060"/>
              </a:solidFill>
            </a:endParaRPr>
          </a:p>
        </p:txBody>
      </p:sp>
      <p:sp>
        <p:nvSpPr>
          <p:cNvPr id="9" name="Slide Number Placeholder 8"/>
          <p:cNvSpPr>
            <a:spLocks noGrp="1"/>
          </p:cNvSpPr>
          <p:nvPr>
            <p:ph type="sldNum" sz="quarter" idx="10"/>
          </p:nvPr>
        </p:nvSpPr>
        <p:spPr/>
        <p:txBody>
          <a:bodyPr/>
          <a:lstStyle/>
          <a:p>
            <a:fld id="{4DA4E111-BCEC-429D-B691-785A99145DF1}" type="slidenum">
              <a:rPr lang="en-US" smtClean="0"/>
              <a:pPr/>
              <a:t>26</a:t>
            </a:fld>
            <a:endParaRPr lang="en-US"/>
          </a:p>
        </p:txBody>
      </p:sp>
    </p:spTree>
    <p:extLst>
      <p:ext uri="{BB962C8B-B14F-4D97-AF65-F5344CB8AC3E}">
        <p14:creationId xmlns:p14="http://schemas.microsoft.com/office/powerpoint/2010/main" xmlns="" val="376024344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52400" y="-152400"/>
            <a:ext cx="8229600" cy="83820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ormAutofit/>
          </a:bodyPr>
          <a:lstStyle/>
          <a:p>
            <a:pPr>
              <a:defRPr/>
            </a:pPr>
            <a:r>
              <a:rPr lang="en-US" sz="4000" dirty="0">
                <a:solidFill>
                  <a:schemeClr val="bg1"/>
                </a:solidFill>
                <a:latin typeface="Franklin Gothic Demi" pitchFamily="34" charset="0"/>
              </a:rPr>
              <a:t>BMP Codes</a:t>
            </a:r>
          </a:p>
        </p:txBody>
      </p:sp>
      <p:graphicFrame>
        <p:nvGraphicFramePr>
          <p:cNvPr id="3" name="Table 2"/>
          <p:cNvGraphicFramePr>
            <a:graphicFrameLocks noGrp="1"/>
          </p:cNvGraphicFramePr>
          <p:nvPr>
            <p:extLst>
              <p:ext uri="{D42A27DB-BD31-4B8C-83A1-F6EECF244321}">
                <p14:modId xmlns:p14="http://schemas.microsoft.com/office/powerpoint/2010/main" xmlns="" val="2223130728"/>
              </p:ext>
            </p:extLst>
          </p:nvPr>
        </p:nvGraphicFramePr>
        <p:xfrm>
          <a:off x="152400" y="1295591"/>
          <a:ext cx="8839200" cy="5562409"/>
        </p:xfrm>
        <a:graphic>
          <a:graphicData uri="http://schemas.openxmlformats.org/drawingml/2006/table">
            <a:tbl>
              <a:tblPr firstRow="1" firstCol="1" bandRow="1" bandCol="1">
                <a:tableStyleId>{5C22544A-7EE6-4342-B048-85BDC9FD1C3A}</a:tableStyleId>
              </a:tblPr>
              <a:tblGrid>
                <a:gridCol w="2971800"/>
                <a:gridCol w="5867400"/>
              </a:tblGrid>
              <a:tr h="170485">
                <a:tc gridSpan="2">
                  <a:txBody>
                    <a:bodyPr/>
                    <a:lstStyle/>
                    <a:p>
                      <a:pPr marL="0" marR="0">
                        <a:spcBef>
                          <a:spcPts val="0"/>
                        </a:spcBef>
                        <a:spcAft>
                          <a:spcPts val="0"/>
                        </a:spcAft>
                      </a:pPr>
                      <a:r>
                        <a:rPr lang="en-US" sz="1600" dirty="0">
                          <a:effectLst/>
                        </a:rPr>
                        <a:t>Table B.16 General BMP Coding of Montgomery County BMP Database</a:t>
                      </a:r>
                      <a:endParaRPr lang="en-US" sz="1600" dirty="0">
                        <a:effectLst/>
                        <a:latin typeface="Calibri"/>
                        <a:ea typeface="Times New Roman"/>
                        <a:cs typeface="Times New Roman"/>
                      </a:endParaRPr>
                    </a:p>
                  </a:txBody>
                  <a:tcPr marL="49434" marR="49434" marT="0" marB="0"/>
                </a:tc>
                <a:tc hMerge="1">
                  <a:txBody>
                    <a:bodyPr/>
                    <a:lstStyle/>
                    <a:p>
                      <a:endParaRPr lang="en-US"/>
                    </a:p>
                  </a:txBody>
                  <a:tcPr/>
                </a:tc>
              </a:tr>
              <a:tr h="170485">
                <a:tc>
                  <a:txBody>
                    <a:bodyPr/>
                    <a:lstStyle/>
                    <a:p>
                      <a:pPr marL="0" marR="0" algn="ctr">
                        <a:spcBef>
                          <a:spcPts val="0"/>
                        </a:spcBef>
                        <a:spcAft>
                          <a:spcPts val="0"/>
                        </a:spcAft>
                      </a:pPr>
                      <a:r>
                        <a:rPr lang="en-US" sz="1600" dirty="0">
                          <a:effectLst/>
                        </a:rPr>
                        <a:t>Performance Code</a:t>
                      </a:r>
                      <a:endParaRPr lang="en-US" sz="1600" dirty="0">
                        <a:effectLst/>
                        <a:latin typeface="Calibri"/>
                        <a:ea typeface="Times New Roman"/>
                        <a:cs typeface="Times New Roman"/>
                      </a:endParaRPr>
                    </a:p>
                  </a:txBody>
                  <a:tcPr marL="49434" marR="49434" marT="0" marB="0"/>
                </a:tc>
                <a:tc>
                  <a:txBody>
                    <a:bodyPr/>
                    <a:lstStyle/>
                    <a:p>
                      <a:pPr marL="0" marR="0">
                        <a:spcBef>
                          <a:spcPts val="0"/>
                        </a:spcBef>
                        <a:spcAft>
                          <a:spcPts val="0"/>
                        </a:spcAft>
                      </a:pPr>
                      <a:r>
                        <a:rPr lang="en-US" sz="1400" dirty="0">
                          <a:effectLst/>
                        </a:rPr>
                        <a:t>Structure Type </a:t>
                      </a:r>
                      <a:endParaRPr lang="en-US" sz="1400" dirty="0">
                        <a:effectLst/>
                        <a:latin typeface="Calibri"/>
                        <a:ea typeface="Times New Roman"/>
                        <a:cs typeface="Times New Roman"/>
                      </a:endParaRPr>
                    </a:p>
                  </a:txBody>
                  <a:tcPr marL="49434" marR="49434" marT="0" marB="0"/>
                </a:tc>
              </a:tr>
              <a:tr h="681942">
                <a:tc>
                  <a:txBody>
                    <a:bodyPr/>
                    <a:lstStyle/>
                    <a:p>
                      <a:pPr marL="0" marR="0">
                        <a:spcBef>
                          <a:spcPts val="0"/>
                        </a:spcBef>
                        <a:spcAft>
                          <a:spcPts val="0"/>
                        </a:spcAft>
                      </a:pPr>
                      <a:r>
                        <a:rPr lang="en-US" sz="1600" dirty="0">
                          <a:effectLst/>
                        </a:rPr>
                        <a:t>Code 0: Pretreatment </a:t>
                      </a:r>
                      <a:r>
                        <a:rPr lang="en-US" sz="1600" dirty="0" smtClean="0">
                          <a:effectLst/>
                        </a:rPr>
                        <a:t>BMPs</a:t>
                      </a:r>
                      <a:endParaRPr lang="en-US" sz="1600" dirty="0">
                        <a:effectLst/>
                      </a:endParaRPr>
                    </a:p>
                    <a:p>
                      <a:pPr marL="0" marR="0">
                        <a:spcBef>
                          <a:spcPts val="0"/>
                        </a:spcBef>
                        <a:spcAft>
                          <a:spcPts val="0"/>
                        </a:spcAft>
                      </a:pPr>
                      <a:endParaRPr lang="en-US" sz="1600" dirty="0">
                        <a:effectLst/>
                        <a:latin typeface="Calibri"/>
                        <a:ea typeface="Times New Roman"/>
                        <a:cs typeface="Times New Roman"/>
                      </a:endParaRPr>
                    </a:p>
                  </a:txBody>
                  <a:tcPr marL="49434" marR="49434" marT="0" marB="0"/>
                </a:tc>
                <a:tc>
                  <a:txBody>
                    <a:bodyPr/>
                    <a:lstStyle/>
                    <a:p>
                      <a:pPr marL="0" marR="0">
                        <a:spcBef>
                          <a:spcPts val="0"/>
                        </a:spcBef>
                        <a:spcAft>
                          <a:spcPts val="0"/>
                        </a:spcAft>
                      </a:pPr>
                      <a:r>
                        <a:rPr lang="en-US" sz="1400" dirty="0" err="1">
                          <a:effectLst/>
                        </a:rPr>
                        <a:t>Baysaver</a:t>
                      </a:r>
                      <a:r>
                        <a:rPr lang="en-US" sz="1400" dirty="0">
                          <a:effectLst/>
                        </a:rPr>
                        <a:t> (BAYSAV), Interceptor (INT), </a:t>
                      </a:r>
                      <a:r>
                        <a:rPr lang="en-US" sz="1400" dirty="0" err="1">
                          <a:effectLst/>
                        </a:rPr>
                        <a:t>Vortechnics</a:t>
                      </a:r>
                      <a:r>
                        <a:rPr lang="en-US" sz="1400" dirty="0">
                          <a:effectLst/>
                        </a:rPr>
                        <a:t> (VORTEC), Oil/grit separator (SEP), </a:t>
                      </a:r>
                      <a:r>
                        <a:rPr lang="en-US" sz="1400" dirty="0" err="1">
                          <a:effectLst/>
                        </a:rPr>
                        <a:t>Stormcepter</a:t>
                      </a:r>
                      <a:r>
                        <a:rPr lang="en-US" sz="1400" dirty="0">
                          <a:effectLst/>
                        </a:rPr>
                        <a:t> (STC), </a:t>
                      </a:r>
                      <a:r>
                        <a:rPr lang="en-US" sz="1400" dirty="0" err="1">
                          <a:effectLst/>
                        </a:rPr>
                        <a:t>Flowsplitter</a:t>
                      </a:r>
                      <a:r>
                        <a:rPr lang="en-US" sz="1400" dirty="0">
                          <a:effectLst/>
                        </a:rPr>
                        <a:t> (FS), Plunge Pool (PP), V2B1 (V2B1), Vegetated Pool (VP), </a:t>
                      </a:r>
                      <a:r>
                        <a:rPr lang="en-US" sz="1400" dirty="0" err="1">
                          <a:effectLst/>
                        </a:rPr>
                        <a:t>Aquaswirl</a:t>
                      </a:r>
                      <a:r>
                        <a:rPr lang="en-US" sz="1400" dirty="0">
                          <a:effectLst/>
                        </a:rPr>
                        <a:t> (AQSW)</a:t>
                      </a:r>
                      <a:endParaRPr lang="en-US" sz="1400" dirty="0">
                        <a:effectLst/>
                        <a:latin typeface="Calibri"/>
                        <a:ea typeface="Times New Roman"/>
                        <a:cs typeface="Times New Roman"/>
                      </a:endParaRPr>
                    </a:p>
                  </a:txBody>
                  <a:tcPr marL="49434" marR="49434" marT="0" marB="0"/>
                </a:tc>
              </a:tr>
              <a:tr h="681942">
                <a:tc>
                  <a:txBody>
                    <a:bodyPr/>
                    <a:lstStyle/>
                    <a:p>
                      <a:pPr marL="0" marR="0">
                        <a:spcBef>
                          <a:spcPts val="0"/>
                        </a:spcBef>
                        <a:spcAft>
                          <a:spcPts val="0"/>
                        </a:spcAft>
                      </a:pPr>
                      <a:r>
                        <a:rPr lang="en-US" sz="1600" dirty="0">
                          <a:effectLst/>
                        </a:rPr>
                        <a:t>Code 1: Non-performing BMPs </a:t>
                      </a:r>
                    </a:p>
                    <a:p>
                      <a:pPr marL="0" marR="0">
                        <a:spcBef>
                          <a:spcPts val="0"/>
                        </a:spcBef>
                        <a:spcAft>
                          <a:spcPts val="0"/>
                        </a:spcAft>
                      </a:pPr>
                      <a:endParaRPr lang="en-US" sz="1600" dirty="0">
                        <a:effectLst/>
                        <a:latin typeface="Calibri"/>
                        <a:ea typeface="Times New Roman"/>
                        <a:cs typeface="Times New Roman"/>
                      </a:endParaRPr>
                    </a:p>
                  </a:txBody>
                  <a:tcPr marL="49434" marR="49434" marT="0" marB="0"/>
                </a:tc>
                <a:tc>
                  <a:txBody>
                    <a:bodyPr/>
                    <a:lstStyle/>
                    <a:p>
                      <a:pPr marL="0" marR="0">
                        <a:spcBef>
                          <a:spcPts val="0"/>
                        </a:spcBef>
                        <a:spcAft>
                          <a:spcPts val="0"/>
                        </a:spcAft>
                      </a:pPr>
                      <a:r>
                        <a:rPr lang="en-US" sz="1400" dirty="0">
                          <a:effectLst/>
                        </a:rPr>
                        <a:t>Control Structure underground (CS), Pond-dry quantity control (PDQN), Underground detention (UG), Underground with stone bottom (UGINF), Pond-dry quantity control and extended detention (PDQNED)</a:t>
                      </a:r>
                      <a:endParaRPr lang="en-US" sz="1400" dirty="0">
                        <a:effectLst/>
                        <a:latin typeface="Calibri"/>
                        <a:ea typeface="Times New Roman"/>
                        <a:cs typeface="Times New Roman"/>
                      </a:endParaRPr>
                    </a:p>
                  </a:txBody>
                  <a:tcPr marL="49434" marR="49434" marT="0" marB="0"/>
                </a:tc>
              </a:tr>
              <a:tr h="852428">
                <a:tc>
                  <a:txBody>
                    <a:bodyPr/>
                    <a:lstStyle/>
                    <a:p>
                      <a:pPr marL="0" marR="0">
                        <a:spcBef>
                          <a:spcPts val="0"/>
                        </a:spcBef>
                        <a:spcAft>
                          <a:spcPts val="0"/>
                        </a:spcAft>
                      </a:pPr>
                      <a:r>
                        <a:rPr lang="en-US" sz="1600" dirty="0">
                          <a:effectLst/>
                        </a:rPr>
                        <a:t>Code 2: Under-performing BMPs </a:t>
                      </a:r>
                    </a:p>
                  </a:txBody>
                  <a:tcPr marL="49434" marR="49434" marT="0" marB="0"/>
                </a:tc>
                <a:tc>
                  <a:txBody>
                    <a:bodyPr/>
                    <a:lstStyle/>
                    <a:p>
                      <a:pPr marL="0" marR="0">
                        <a:spcBef>
                          <a:spcPts val="0"/>
                        </a:spcBef>
                        <a:spcAft>
                          <a:spcPts val="0"/>
                        </a:spcAft>
                      </a:pPr>
                      <a:r>
                        <a:rPr lang="en-US" sz="1400" dirty="0">
                          <a:effectLst/>
                        </a:rPr>
                        <a:t>Pond-dry quantity control and sand filter base (PDQNSF), Pond-infiltration basin quality control (PDIB), Pond-infiltration basin with extended detention (PDIBED), Pond-infiltration basin quantity control (PDIBQN), </a:t>
                      </a:r>
                      <a:r>
                        <a:rPr lang="en-US" sz="1400" dirty="0" err="1">
                          <a:effectLst/>
                        </a:rPr>
                        <a:t>Stormfilter</a:t>
                      </a:r>
                      <a:r>
                        <a:rPr lang="en-US" sz="1400" dirty="0">
                          <a:effectLst/>
                        </a:rPr>
                        <a:t> (STFIL), </a:t>
                      </a:r>
                      <a:r>
                        <a:rPr lang="en-US" sz="1400" dirty="0" err="1">
                          <a:effectLst/>
                        </a:rPr>
                        <a:t>Aquafilter</a:t>
                      </a:r>
                      <a:r>
                        <a:rPr lang="en-US" sz="1400" dirty="0">
                          <a:effectLst/>
                        </a:rPr>
                        <a:t> (AQFIL)</a:t>
                      </a:r>
                      <a:endParaRPr lang="en-US" sz="1400" dirty="0">
                        <a:effectLst/>
                        <a:latin typeface="Calibri"/>
                        <a:ea typeface="Times New Roman"/>
                        <a:cs typeface="Times New Roman"/>
                      </a:endParaRPr>
                    </a:p>
                  </a:txBody>
                  <a:tcPr marL="49434" marR="49434" marT="0" marB="0"/>
                </a:tc>
              </a:tr>
              <a:tr h="1380328">
                <a:tc>
                  <a:txBody>
                    <a:bodyPr/>
                    <a:lstStyle/>
                    <a:p>
                      <a:pPr marL="0" marR="0">
                        <a:spcBef>
                          <a:spcPts val="0"/>
                        </a:spcBef>
                        <a:spcAft>
                          <a:spcPts val="0"/>
                        </a:spcAft>
                      </a:pPr>
                      <a:r>
                        <a:rPr lang="en-US" sz="1600" dirty="0">
                          <a:effectLst/>
                        </a:rPr>
                        <a:t>Code 3: Effective </a:t>
                      </a:r>
                      <a:r>
                        <a:rPr lang="en-US" sz="1600" dirty="0" smtClean="0">
                          <a:effectLst/>
                        </a:rPr>
                        <a:t>BMPs</a:t>
                      </a:r>
                      <a:endParaRPr lang="en-US" sz="1600" dirty="0">
                        <a:effectLst/>
                      </a:endParaRPr>
                    </a:p>
                    <a:p>
                      <a:pPr marL="0" marR="0">
                        <a:spcBef>
                          <a:spcPts val="0"/>
                        </a:spcBef>
                        <a:spcAft>
                          <a:spcPts val="0"/>
                        </a:spcAft>
                      </a:pPr>
                      <a:endParaRPr lang="en-US" sz="1600" dirty="0">
                        <a:effectLst/>
                        <a:latin typeface="Calibri"/>
                        <a:ea typeface="Times New Roman"/>
                        <a:cs typeface="Times New Roman"/>
                      </a:endParaRPr>
                    </a:p>
                  </a:txBody>
                  <a:tcPr marL="49434" marR="49434" marT="0" marB="0"/>
                </a:tc>
                <a:tc>
                  <a:txBody>
                    <a:bodyPr/>
                    <a:lstStyle/>
                    <a:p>
                      <a:pPr marL="0" marR="0">
                        <a:spcBef>
                          <a:spcPts val="0"/>
                        </a:spcBef>
                        <a:spcAft>
                          <a:spcPts val="0"/>
                        </a:spcAft>
                      </a:pPr>
                      <a:r>
                        <a:rPr lang="en-US" sz="1400" dirty="0">
                          <a:effectLst/>
                        </a:rPr>
                        <a:t>Pond-wet quantity control and extended detention (PDWTED), Pond-wet quantity control and extended detention (PDWTQNED), Pond-infiltration basin quantity control and extended detention (PDIBQNED), Sand filter (SF), Sand filter quantity control (SFQN), Oil/grit separator and sand filter (SEPSF), Sand filter underground (SFU), Pond-wetland (PDWD), Pond-wetland with extended detention (PDWDED), Pond-wetland quantity control and extended detention (PDWTQN), Pond-wet quality and quantity control (PDWT), </a:t>
                      </a:r>
                      <a:endParaRPr lang="en-US" sz="1400" dirty="0">
                        <a:effectLst/>
                        <a:latin typeface="Calibri"/>
                        <a:ea typeface="Times New Roman"/>
                        <a:cs typeface="Times New Roman"/>
                      </a:endParaRPr>
                    </a:p>
                  </a:txBody>
                  <a:tcPr marL="49434" marR="49434" marT="0" marB="0"/>
                </a:tc>
              </a:tr>
              <a:tr h="1363885">
                <a:tc>
                  <a:txBody>
                    <a:bodyPr/>
                    <a:lstStyle/>
                    <a:p>
                      <a:pPr marL="0" marR="0">
                        <a:spcBef>
                          <a:spcPts val="0"/>
                        </a:spcBef>
                        <a:spcAft>
                          <a:spcPts val="0"/>
                        </a:spcAft>
                      </a:pPr>
                      <a:r>
                        <a:rPr lang="en-US" sz="1600" dirty="0">
                          <a:effectLst/>
                        </a:rPr>
                        <a:t>Code 4: ESD BMPs</a:t>
                      </a:r>
                    </a:p>
                    <a:p>
                      <a:pPr marL="0" marR="0">
                        <a:spcBef>
                          <a:spcPts val="0"/>
                        </a:spcBef>
                        <a:spcAft>
                          <a:spcPts val="0"/>
                        </a:spcAft>
                      </a:pPr>
                      <a:endParaRPr lang="en-US" sz="1600" dirty="0">
                        <a:effectLst/>
                        <a:latin typeface="Calibri"/>
                        <a:ea typeface="Times New Roman"/>
                        <a:cs typeface="Times New Roman"/>
                      </a:endParaRPr>
                    </a:p>
                  </a:txBody>
                  <a:tcPr marL="49434" marR="49434" marT="0" marB="0"/>
                </a:tc>
                <a:tc>
                  <a:txBody>
                    <a:bodyPr/>
                    <a:lstStyle/>
                    <a:p>
                      <a:pPr marL="0" marR="0">
                        <a:spcBef>
                          <a:spcPts val="0"/>
                        </a:spcBef>
                        <a:spcAft>
                          <a:spcPts val="0"/>
                        </a:spcAft>
                      </a:pPr>
                      <a:r>
                        <a:rPr lang="en-US" sz="1400" dirty="0">
                          <a:effectLst/>
                        </a:rPr>
                        <a:t>Dry swale (DS), </a:t>
                      </a:r>
                      <a:r>
                        <a:rPr lang="en-US" sz="1400" dirty="0" err="1">
                          <a:effectLst/>
                        </a:rPr>
                        <a:t>Bioretention</a:t>
                      </a:r>
                      <a:r>
                        <a:rPr lang="en-US" sz="1400" dirty="0">
                          <a:effectLst/>
                        </a:rPr>
                        <a:t> quality control (BR), </a:t>
                      </a:r>
                      <a:r>
                        <a:rPr lang="en-US" sz="1400" dirty="0" err="1">
                          <a:effectLst/>
                        </a:rPr>
                        <a:t>Bioretention</a:t>
                      </a:r>
                      <a:r>
                        <a:rPr lang="en-US" sz="1400" dirty="0">
                          <a:effectLst/>
                        </a:rPr>
                        <a:t> quantity control (BRQN), Infiltration trench quality control (INF), Infiltrator (INFIL), Infiltration trench quality and quantity control (INFQN), Infiltration trench quality control underground (INFU), Infiltration trench quality and quantity control buried non-surface fed (INFUQN), Level Spreader (LS), Peat sand filter (PSF), and Vegetated Swale (VS).</a:t>
                      </a:r>
                      <a:endParaRPr lang="en-US" sz="1400" dirty="0">
                        <a:effectLst/>
                        <a:latin typeface="Calibri"/>
                        <a:ea typeface="Times New Roman"/>
                        <a:cs typeface="Times New Roman"/>
                      </a:endParaRPr>
                    </a:p>
                  </a:txBody>
                  <a:tcPr marL="49434" marR="49434" marT="0" marB="0"/>
                </a:tc>
              </a:tr>
            </a:tbl>
          </a:graphicData>
        </a:graphic>
      </p:graphicFrame>
      <p:sp>
        <p:nvSpPr>
          <p:cNvPr id="4" name="Slide Number Placeholder 3"/>
          <p:cNvSpPr>
            <a:spLocks noGrp="1"/>
          </p:cNvSpPr>
          <p:nvPr>
            <p:ph type="sldNum" sz="quarter" idx="10"/>
          </p:nvPr>
        </p:nvSpPr>
        <p:spPr/>
        <p:txBody>
          <a:bodyPr/>
          <a:lstStyle/>
          <a:p>
            <a:fld id="{4DA4E111-BCEC-429D-B691-785A99145DF1}" type="slidenum">
              <a:rPr lang="en-US" smtClean="0"/>
              <a:pPr/>
              <a:t>27</a:t>
            </a:fld>
            <a:endParaRPr lang="en-US"/>
          </a:p>
        </p:txBody>
      </p:sp>
    </p:spTree>
    <p:extLst>
      <p:ext uri="{BB962C8B-B14F-4D97-AF65-F5344CB8AC3E}">
        <p14:creationId xmlns:p14="http://schemas.microsoft.com/office/powerpoint/2010/main" xmlns="" val="114117824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3" cstate="screen"/>
          <a:srcRect/>
          <a:stretch>
            <a:fillRect/>
          </a:stretch>
        </p:blipFill>
        <p:spPr bwMode="auto">
          <a:xfrm>
            <a:off x="228600" y="609599"/>
            <a:ext cx="8777640" cy="5442455"/>
          </a:xfrm>
          <a:prstGeom prst="rect">
            <a:avLst/>
          </a:prstGeom>
          <a:noFill/>
          <a:ln w="9525">
            <a:noFill/>
            <a:miter lim="800000"/>
            <a:headEnd/>
            <a:tailEnd/>
          </a:ln>
        </p:spPr>
      </p:pic>
      <p:sp>
        <p:nvSpPr>
          <p:cNvPr id="3" name="Slide Number Placeholder 2"/>
          <p:cNvSpPr>
            <a:spLocks noGrp="1"/>
          </p:cNvSpPr>
          <p:nvPr>
            <p:ph type="sldNum" sz="quarter" idx="10"/>
          </p:nvPr>
        </p:nvSpPr>
        <p:spPr/>
        <p:txBody>
          <a:bodyPr/>
          <a:lstStyle/>
          <a:p>
            <a:fld id="{4DA4E111-BCEC-429D-B691-785A99145DF1}" type="slidenum">
              <a:rPr lang="en-US" smtClean="0"/>
              <a:pPr/>
              <a:t>28</a:t>
            </a:fld>
            <a:endParaRPr lang="en-US"/>
          </a:p>
        </p:txBody>
      </p:sp>
    </p:spTree>
    <p:extLst>
      <p:ext uri="{BB962C8B-B14F-4D97-AF65-F5344CB8AC3E}">
        <p14:creationId xmlns:p14="http://schemas.microsoft.com/office/powerpoint/2010/main" xmlns="" val="340744410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2875" y="152400"/>
            <a:ext cx="8229600" cy="121920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ormAutofit/>
          </a:bodyPr>
          <a:lstStyle/>
          <a:p>
            <a:pPr algn="l">
              <a:defRPr/>
            </a:pPr>
            <a:r>
              <a:rPr lang="en-US" dirty="0">
                <a:solidFill>
                  <a:schemeClr val="bg1"/>
                </a:solidFill>
                <a:latin typeface="Franklin Gothic Demi" pitchFamily="34" charset="0"/>
              </a:rPr>
              <a:t>Removal Efficiencies</a:t>
            </a:r>
          </a:p>
        </p:txBody>
      </p:sp>
      <p:graphicFrame>
        <p:nvGraphicFramePr>
          <p:cNvPr id="4" name="Table 3"/>
          <p:cNvGraphicFramePr>
            <a:graphicFrameLocks noGrp="1"/>
          </p:cNvGraphicFramePr>
          <p:nvPr>
            <p:extLst>
              <p:ext uri="{D42A27DB-BD31-4B8C-83A1-F6EECF244321}">
                <p14:modId xmlns:p14="http://schemas.microsoft.com/office/powerpoint/2010/main" xmlns="" val="1657092691"/>
              </p:ext>
            </p:extLst>
          </p:nvPr>
        </p:nvGraphicFramePr>
        <p:xfrm>
          <a:off x="457200" y="1447800"/>
          <a:ext cx="8000999" cy="2682240"/>
        </p:xfrm>
        <a:graphic>
          <a:graphicData uri="http://schemas.openxmlformats.org/drawingml/2006/table">
            <a:tbl>
              <a:tblPr/>
              <a:tblGrid>
                <a:gridCol w="2819400"/>
                <a:gridCol w="838200"/>
                <a:gridCol w="1066800"/>
                <a:gridCol w="838200"/>
                <a:gridCol w="762000"/>
                <a:gridCol w="838200"/>
                <a:gridCol w="838199"/>
              </a:tblGrid>
              <a:tr h="685800">
                <a:tc>
                  <a:txBody>
                    <a:bodyPr/>
                    <a:lstStyle/>
                    <a:p>
                      <a:pPr marL="0" marR="0" algn="ctr">
                        <a:spcBef>
                          <a:spcPts val="0"/>
                        </a:spcBef>
                        <a:spcAft>
                          <a:spcPts val="0"/>
                        </a:spcAft>
                      </a:pPr>
                      <a:r>
                        <a:rPr lang="en-US" sz="1800" b="1" kern="1200" dirty="0">
                          <a:latin typeface="Times New Roman"/>
                          <a:ea typeface="Times New Roman"/>
                          <a:cs typeface="Times New Roman"/>
                        </a:rPr>
                        <a:t>Performance </a:t>
                      </a:r>
                      <a:endParaRPr lang="en-US" sz="1800" kern="1200" dirty="0">
                        <a:latin typeface="Times New Roman"/>
                        <a:ea typeface="Times New Roman"/>
                        <a:cs typeface="Times New Roman"/>
                      </a:endParaRPr>
                    </a:p>
                    <a:p>
                      <a:pPr marL="0" marR="0" algn="ctr">
                        <a:spcBef>
                          <a:spcPts val="0"/>
                        </a:spcBef>
                        <a:spcAft>
                          <a:spcPts val="0"/>
                        </a:spcAft>
                      </a:pPr>
                      <a:r>
                        <a:rPr lang="en-US" sz="1800" b="1" kern="1200" dirty="0">
                          <a:latin typeface="Times New Roman"/>
                          <a:ea typeface="Times New Roman"/>
                          <a:cs typeface="Times New Roman"/>
                        </a:rPr>
                        <a:t>Category</a:t>
                      </a:r>
                      <a:endParaRPr lang="en-US" sz="1800" kern="1200" dirty="0">
                        <a:latin typeface="Times New Roman"/>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b="1" kern="1200" dirty="0">
                          <a:latin typeface="Times New Roman"/>
                          <a:ea typeface="Times New Roman"/>
                          <a:cs typeface="Times New Roman"/>
                        </a:rPr>
                        <a:t>RR</a:t>
                      </a:r>
                      <a:r>
                        <a:rPr lang="en-US" sz="1800" b="1" kern="1200" baseline="30000" dirty="0">
                          <a:latin typeface="Times New Roman"/>
                          <a:ea typeface="Times New Roman"/>
                          <a:cs typeface="Times New Roman"/>
                        </a:rPr>
                        <a:t>1</a:t>
                      </a:r>
                      <a:endParaRPr lang="en-US" sz="1800" kern="1200" dirty="0">
                        <a:latin typeface="Times New Roman"/>
                        <a:ea typeface="Times New Roman"/>
                        <a:cs typeface="Times New Roman"/>
                      </a:endParaRPr>
                    </a:p>
                    <a:p>
                      <a:pPr marL="0" marR="0" algn="ctr">
                        <a:spcBef>
                          <a:spcPts val="0"/>
                        </a:spcBef>
                        <a:spcAft>
                          <a:spcPts val="0"/>
                        </a:spcAft>
                      </a:pPr>
                      <a:r>
                        <a:rPr lang="en-US" sz="1800" b="1" kern="1200" dirty="0">
                          <a:latin typeface="Times New Roman"/>
                          <a:ea typeface="Times New Roman"/>
                          <a:cs typeface="Times New Roman"/>
                        </a:rPr>
                        <a:t>(%)</a:t>
                      </a:r>
                      <a:endParaRPr lang="en-US" sz="1800" kern="1200" dirty="0">
                        <a:latin typeface="Times New Roman"/>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b="1" kern="1200">
                          <a:latin typeface="Times New Roman"/>
                          <a:ea typeface="Times New Roman"/>
                          <a:cs typeface="Times New Roman"/>
                        </a:rPr>
                        <a:t>Discount </a:t>
                      </a:r>
                      <a:endParaRPr lang="en-US" sz="1800" kern="1200">
                        <a:latin typeface="Times New Roman"/>
                        <a:ea typeface="Times New Roman"/>
                        <a:cs typeface="Times New Roman"/>
                      </a:endParaRPr>
                    </a:p>
                    <a:p>
                      <a:pPr marL="0" marR="0" algn="ctr">
                        <a:spcBef>
                          <a:spcPts val="0"/>
                        </a:spcBef>
                        <a:spcAft>
                          <a:spcPts val="0"/>
                        </a:spcAft>
                      </a:pPr>
                      <a:r>
                        <a:rPr lang="en-US" sz="1800" b="1" kern="1200">
                          <a:latin typeface="Times New Roman"/>
                          <a:ea typeface="Times New Roman"/>
                          <a:cs typeface="Times New Roman"/>
                        </a:rPr>
                        <a:t>Factor</a:t>
                      </a:r>
                      <a:r>
                        <a:rPr lang="en-US" sz="1800" b="1" kern="1200" baseline="30000">
                          <a:latin typeface="Times New Roman"/>
                          <a:ea typeface="Times New Roman"/>
                          <a:cs typeface="Times New Roman"/>
                        </a:rPr>
                        <a:t>2</a:t>
                      </a:r>
                      <a:endParaRPr lang="en-US" sz="1800" kern="1200">
                        <a:latin typeface="Times New Roman"/>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b="1" kern="1200">
                          <a:latin typeface="Times New Roman"/>
                          <a:ea typeface="Times New Roman"/>
                          <a:cs typeface="Times New Roman"/>
                        </a:rPr>
                        <a:t>TSS</a:t>
                      </a:r>
                      <a:r>
                        <a:rPr lang="en-US" sz="1800" b="1" kern="1200" baseline="30000">
                          <a:latin typeface="Times New Roman"/>
                          <a:ea typeface="Times New Roman"/>
                          <a:cs typeface="Times New Roman"/>
                        </a:rPr>
                        <a:t>3</a:t>
                      </a:r>
                      <a:r>
                        <a:rPr lang="en-US" sz="1800" b="1" kern="1200">
                          <a:latin typeface="Times New Roman"/>
                          <a:ea typeface="Times New Roman"/>
                          <a:cs typeface="Times New Roman"/>
                        </a:rPr>
                        <a:t> </a:t>
                      </a:r>
                      <a:endParaRPr lang="en-US" sz="1800" kern="1200">
                        <a:latin typeface="Times New Roman"/>
                        <a:ea typeface="Times New Roman"/>
                        <a:cs typeface="Times New Roman"/>
                      </a:endParaRPr>
                    </a:p>
                    <a:p>
                      <a:pPr marL="0" marR="0" algn="ctr">
                        <a:spcBef>
                          <a:spcPts val="0"/>
                        </a:spcBef>
                        <a:spcAft>
                          <a:spcPts val="0"/>
                        </a:spcAft>
                      </a:pPr>
                      <a:r>
                        <a:rPr lang="en-US" sz="1800" b="1" kern="1200">
                          <a:latin typeface="Times New Roman"/>
                          <a:ea typeface="Times New Roman"/>
                          <a:cs typeface="Times New Roman"/>
                        </a:rPr>
                        <a:t>(%)</a:t>
                      </a:r>
                      <a:endParaRPr lang="en-US" sz="1800" kern="1200">
                        <a:latin typeface="Times New Roman"/>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b="1" kern="1200">
                          <a:latin typeface="Times New Roman"/>
                          <a:ea typeface="Times New Roman"/>
                          <a:cs typeface="Times New Roman"/>
                        </a:rPr>
                        <a:t>TN</a:t>
                      </a:r>
                      <a:r>
                        <a:rPr lang="en-US" sz="1800" b="1" kern="1200" baseline="30000">
                          <a:latin typeface="Times New Roman"/>
                          <a:ea typeface="Times New Roman"/>
                          <a:cs typeface="Times New Roman"/>
                        </a:rPr>
                        <a:t>4</a:t>
                      </a:r>
                      <a:r>
                        <a:rPr lang="en-US" sz="1800" b="1" kern="1200">
                          <a:latin typeface="Times New Roman"/>
                          <a:ea typeface="Times New Roman"/>
                          <a:cs typeface="Times New Roman"/>
                        </a:rPr>
                        <a:t> </a:t>
                      </a:r>
                      <a:endParaRPr lang="en-US" sz="1800" kern="1200">
                        <a:latin typeface="Times New Roman"/>
                        <a:ea typeface="Times New Roman"/>
                        <a:cs typeface="Times New Roman"/>
                      </a:endParaRPr>
                    </a:p>
                    <a:p>
                      <a:pPr marL="0" marR="0" algn="ctr">
                        <a:spcBef>
                          <a:spcPts val="0"/>
                        </a:spcBef>
                        <a:spcAft>
                          <a:spcPts val="0"/>
                        </a:spcAft>
                      </a:pPr>
                      <a:r>
                        <a:rPr lang="en-US" sz="1800" b="1" kern="1200">
                          <a:latin typeface="Times New Roman"/>
                          <a:ea typeface="Times New Roman"/>
                          <a:cs typeface="Times New Roman"/>
                        </a:rPr>
                        <a:t>(%)</a:t>
                      </a:r>
                      <a:endParaRPr lang="en-US" sz="1800" kern="1200">
                        <a:latin typeface="Times New Roman"/>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b="1" kern="1200">
                          <a:latin typeface="Times New Roman"/>
                          <a:ea typeface="Times New Roman"/>
                          <a:cs typeface="Times New Roman"/>
                        </a:rPr>
                        <a:t>TP</a:t>
                      </a:r>
                      <a:r>
                        <a:rPr lang="en-US" sz="1800" b="1" kern="1200" baseline="30000">
                          <a:latin typeface="Times New Roman"/>
                          <a:ea typeface="Times New Roman"/>
                          <a:cs typeface="Times New Roman"/>
                        </a:rPr>
                        <a:t>5</a:t>
                      </a:r>
                      <a:r>
                        <a:rPr lang="en-US" sz="1800" b="1" kern="1200">
                          <a:latin typeface="Times New Roman"/>
                          <a:ea typeface="Times New Roman"/>
                          <a:cs typeface="Times New Roman"/>
                        </a:rPr>
                        <a:t> </a:t>
                      </a:r>
                      <a:endParaRPr lang="en-US" sz="1800" kern="1200">
                        <a:latin typeface="Times New Roman"/>
                        <a:ea typeface="Times New Roman"/>
                        <a:cs typeface="Times New Roman"/>
                      </a:endParaRPr>
                    </a:p>
                    <a:p>
                      <a:pPr marL="0" marR="0" algn="ctr">
                        <a:spcBef>
                          <a:spcPts val="0"/>
                        </a:spcBef>
                        <a:spcAft>
                          <a:spcPts val="0"/>
                        </a:spcAft>
                      </a:pPr>
                      <a:r>
                        <a:rPr lang="en-US" sz="1800" b="1" kern="1200">
                          <a:latin typeface="Times New Roman"/>
                          <a:ea typeface="Times New Roman"/>
                          <a:cs typeface="Times New Roman"/>
                        </a:rPr>
                        <a:t>(%)</a:t>
                      </a:r>
                      <a:endParaRPr lang="en-US" sz="1800" kern="1200">
                        <a:latin typeface="Times New Roman"/>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b="1" kern="1200">
                          <a:latin typeface="Times New Roman"/>
                          <a:ea typeface="Times New Roman"/>
                          <a:cs typeface="Times New Roman"/>
                        </a:rPr>
                        <a:t>FC</a:t>
                      </a:r>
                      <a:r>
                        <a:rPr lang="en-US" sz="1800" b="1" kern="1200" baseline="30000">
                          <a:latin typeface="Times New Roman"/>
                          <a:ea typeface="Times New Roman"/>
                          <a:cs typeface="Times New Roman"/>
                        </a:rPr>
                        <a:t>6</a:t>
                      </a:r>
                      <a:endParaRPr lang="en-US" sz="1800" kern="1200">
                        <a:latin typeface="Times New Roman"/>
                        <a:ea typeface="Times New Roman"/>
                        <a:cs typeface="Times New Roman"/>
                      </a:endParaRPr>
                    </a:p>
                    <a:p>
                      <a:pPr marL="0" marR="0" algn="ctr">
                        <a:spcBef>
                          <a:spcPts val="0"/>
                        </a:spcBef>
                        <a:spcAft>
                          <a:spcPts val="0"/>
                        </a:spcAft>
                      </a:pPr>
                      <a:r>
                        <a:rPr lang="en-US" sz="1800" b="1" kern="1200">
                          <a:latin typeface="Times New Roman"/>
                          <a:ea typeface="Times New Roman"/>
                          <a:cs typeface="Times New Roman"/>
                        </a:rPr>
                        <a:t>(%)</a:t>
                      </a:r>
                      <a:endParaRPr lang="en-US" sz="1800" kern="1200">
                        <a:latin typeface="Times New Roman"/>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6240">
                <a:tc>
                  <a:txBody>
                    <a:bodyPr/>
                    <a:lstStyle/>
                    <a:p>
                      <a:pPr marL="0" marR="0" algn="l">
                        <a:spcBef>
                          <a:spcPts val="0"/>
                        </a:spcBef>
                        <a:spcAft>
                          <a:spcPts val="0"/>
                        </a:spcAft>
                      </a:pPr>
                      <a:r>
                        <a:rPr lang="en-US" sz="1800" kern="1200" dirty="0" smtClean="0">
                          <a:latin typeface="Times New Roman"/>
                          <a:ea typeface="Times New Roman"/>
                          <a:cs typeface="Times New Roman"/>
                        </a:rPr>
                        <a:t>0</a:t>
                      </a:r>
                      <a:r>
                        <a:rPr lang="en-US" sz="1800" kern="1200" baseline="0" dirty="0" smtClean="0">
                          <a:latin typeface="Times New Roman"/>
                          <a:ea typeface="Times New Roman"/>
                          <a:cs typeface="Times New Roman"/>
                        </a:rPr>
                        <a:t> -</a:t>
                      </a:r>
                      <a:r>
                        <a:rPr lang="en-US" sz="1800" kern="1200" dirty="0" smtClean="0">
                          <a:latin typeface="Times New Roman"/>
                          <a:ea typeface="Times New Roman"/>
                          <a:cs typeface="Times New Roman"/>
                        </a:rPr>
                        <a:t> Pretreatment </a:t>
                      </a:r>
                      <a:r>
                        <a:rPr lang="en-US" sz="1800" kern="1200" dirty="0">
                          <a:latin typeface="Times New Roman"/>
                          <a:ea typeface="Times New Roman"/>
                          <a:cs typeface="Times New Roman"/>
                        </a:rPr>
                        <a:t>BMPs</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800" kern="1200" dirty="0">
                          <a:latin typeface="Times New Roman"/>
                          <a:ea typeface="Times New Roman"/>
                          <a:cs typeface="Times New Roman"/>
                        </a:rPr>
                        <a:t>5</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800" kern="1200">
                          <a:latin typeface="Times New Roman"/>
                          <a:ea typeface="Times New Roman"/>
                          <a:cs typeface="Times New Roman"/>
                        </a:rPr>
                        <a:t>0.15</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800" kern="1200">
                          <a:latin typeface="Times New Roman"/>
                          <a:ea typeface="Times New Roman"/>
                          <a:cs typeface="Times New Roman"/>
                        </a:rPr>
                        <a:t>20</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800" kern="1200">
                          <a:latin typeface="Times New Roman"/>
                          <a:ea typeface="Times New Roman"/>
                          <a:cs typeface="Times New Roman"/>
                        </a:rPr>
                        <a:t>5</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800" kern="1200">
                          <a:latin typeface="Times New Roman"/>
                          <a:ea typeface="Times New Roman"/>
                          <a:cs typeface="Times New Roman"/>
                        </a:rPr>
                        <a:t>5</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800" kern="1200">
                          <a:latin typeface="Times New Roman"/>
                          <a:ea typeface="Times New Roman"/>
                          <a:cs typeface="Times New Roman"/>
                        </a:rPr>
                        <a:t>10</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r>
              <a:tr h="381000">
                <a:tc>
                  <a:txBody>
                    <a:bodyPr/>
                    <a:lstStyle/>
                    <a:p>
                      <a:pPr marL="0" marR="0" algn="l">
                        <a:spcBef>
                          <a:spcPts val="0"/>
                        </a:spcBef>
                        <a:spcAft>
                          <a:spcPts val="0"/>
                        </a:spcAft>
                      </a:pPr>
                      <a:r>
                        <a:rPr lang="en-US" sz="1800" kern="1200" dirty="0" smtClean="0">
                          <a:latin typeface="Times New Roman"/>
                          <a:ea typeface="Times New Roman"/>
                          <a:cs typeface="Times New Roman"/>
                        </a:rPr>
                        <a:t>1</a:t>
                      </a:r>
                      <a:r>
                        <a:rPr lang="en-US" sz="1800" kern="1200" baseline="0" dirty="0" smtClean="0">
                          <a:latin typeface="Times New Roman"/>
                          <a:ea typeface="Times New Roman"/>
                          <a:cs typeface="Times New Roman"/>
                        </a:rPr>
                        <a:t> - </a:t>
                      </a:r>
                      <a:r>
                        <a:rPr lang="en-US" sz="1800" kern="1200" dirty="0" smtClean="0">
                          <a:latin typeface="Times New Roman"/>
                          <a:ea typeface="Times New Roman"/>
                          <a:cs typeface="Times New Roman"/>
                        </a:rPr>
                        <a:t>Non-performing </a:t>
                      </a:r>
                      <a:r>
                        <a:rPr lang="en-US" sz="1800" kern="1200" dirty="0">
                          <a:latin typeface="Times New Roman"/>
                          <a:ea typeface="Times New Roman"/>
                          <a:cs typeface="Times New Roman"/>
                        </a:rPr>
                        <a:t>BMPs</a:t>
                      </a:r>
                    </a:p>
                  </a:txBody>
                  <a:tcPr marL="68580" marR="68580" marT="0" marB="0">
                    <a:lnL>
                      <a:noFill/>
                    </a:lnL>
                    <a:lnR>
                      <a:noFill/>
                    </a:lnR>
                    <a:lnT>
                      <a:noFill/>
                    </a:lnT>
                    <a:lnB>
                      <a:noFill/>
                    </a:lnB>
                  </a:tcPr>
                </a:tc>
                <a:tc>
                  <a:txBody>
                    <a:bodyPr/>
                    <a:lstStyle/>
                    <a:p>
                      <a:pPr marL="0" marR="0" algn="ctr">
                        <a:spcBef>
                          <a:spcPts val="0"/>
                        </a:spcBef>
                        <a:spcAft>
                          <a:spcPts val="0"/>
                        </a:spcAft>
                      </a:pPr>
                      <a:r>
                        <a:rPr lang="en-US" sz="1800" kern="1200">
                          <a:latin typeface="Times New Roman"/>
                          <a:ea typeface="Times New Roman"/>
                          <a:cs typeface="Times New Roman"/>
                        </a:rPr>
                        <a:t>0</a:t>
                      </a:r>
                    </a:p>
                  </a:txBody>
                  <a:tcPr marL="68580" marR="68580" marT="0" marB="0">
                    <a:lnL>
                      <a:noFill/>
                    </a:lnL>
                    <a:lnR>
                      <a:noFill/>
                    </a:lnR>
                    <a:lnT>
                      <a:noFill/>
                    </a:lnT>
                    <a:lnB>
                      <a:noFill/>
                    </a:lnB>
                  </a:tcPr>
                </a:tc>
                <a:tc>
                  <a:txBody>
                    <a:bodyPr/>
                    <a:lstStyle/>
                    <a:p>
                      <a:pPr marL="0" marR="0" algn="ctr">
                        <a:spcBef>
                          <a:spcPts val="0"/>
                        </a:spcBef>
                        <a:spcAft>
                          <a:spcPts val="0"/>
                        </a:spcAft>
                      </a:pPr>
                      <a:r>
                        <a:rPr lang="en-US" sz="1800" kern="1200" dirty="0">
                          <a:latin typeface="Times New Roman"/>
                          <a:ea typeface="Times New Roman"/>
                          <a:cs typeface="Times New Roman"/>
                        </a:rPr>
                        <a:t>0.05</a:t>
                      </a:r>
                    </a:p>
                  </a:txBody>
                  <a:tcPr marL="68580" marR="68580" marT="0" marB="0">
                    <a:lnL>
                      <a:noFill/>
                    </a:lnL>
                    <a:lnR>
                      <a:noFill/>
                    </a:lnR>
                    <a:lnT>
                      <a:noFill/>
                    </a:lnT>
                    <a:lnB>
                      <a:noFill/>
                    </a:lnB>
                  </a:tcPr>
                </a:tc>
                <a:tc>
                  <a:txBody>
                    <a:bodyPr/>
                    <a:lstStyle/>
                    <a:p>
                      <a:pPr marL="0" marR="0" algn="ctr">
                        <a:spcBef>
                          <a:spcPts val="0"/>
                        </a:spcBef>
                        <a:spcAft>
                          <a:spcPts val="0"/>
                        </a:spcAft>
                      </a:pPr>
                      <a:r>
                        <a:rPr lang="en-US" sz="1800" kern="1200" dirty="0">
                          <a:latin typeface="Times New Roman"/>
                          <a:ea typeface="Times New Roman"/>
                          <a:cs typeface="Times New Roman"/>
                        </a:rPr>
                        <a:t>5</a:t>
                      </a:r>
                    </a:p>
                  </a:txBody>
                  <a:tcPr marL="68580" marR="68580" marT="0" marB="0">
                    <a:lnL>
                      <a:noFill/>
                    </a:lnL>
                    <a:lnR>
                      <a:noFill/>
                    </a:lnR>
                    <a:lnT>
                      <a:noFill/>
                    </a:lnT>
                    <a:lnB>
                      <a:noFill/>
                    </a:lnB>
                  </a:tcPr>
                </a:tc>
                <a:tc>
                  <a:txBody>
                    <a:bodyPr/>
                    <a:lstStyle/>
                    <a:p>
                      <a:pPr marL="0" marR="0" algn="ctr">
                        <a:spcBef>
                          <a:spcPts val="0"/>
                        </a:spcBef>
                        <a:spcAft>
                          <a:spcPts val="0"/>
                        </a:spcAft>
                      </a:pPr>
                      <a:r>
                        <a:rPr lang="en-US" sz="1800" kern="1200">
                          <a:latin typeface="Times New Roman"/>
                          <a:ea typeface="Times New Roman"/>
                          <a:cs typeface="Times New Roman"/>
                        </a:rPr>
                        <a:t>0</a:t>
                      </a:r>
                    </a:p>
                  </a:txBody>
                  <a:tcPr marL="68580" marR="68580" marT="0" marB="0">
                    <a:lnL>
                      <a:noFill/>
                    </a:lnL>
                    <a:lnR>
                      <a:noFill/>
                    </a:lnR>
                    <a:lnT>
                      <a:noFill/>
                    </a:lnT>
                    <a:lnB>
                      <a:noFill/>
                    </a:lnB>
                  </a:tcPr>
                </a:tc>
                <a:tc>
                  <a:txBody>
                    <a:bodyPr/>
                    <a:lstStyle/>
                    <a:p>
                      <a:pPr marL="0" marR="0" algn="ctr">
                        <a:spcBef>
                          <a:spcPts val="0"/>
                        </a:spcBef>
                        <a:spcAft>
                          <a:spcPts val="0"/>
                        </a:spcAft>
                      </a:pPr>
                      <a:r>
                        <a:rPr lang="en-US" sz="1800" kern="1200">
                          <a:latin typeface="Times New Roman"/>
                          <a:ea typeface="Times New Roman"/>
                          <a:cs typeface="Times New Roman"/>
                        </a:rPr>
                        <a:t>0</a:t>
                      </a:r>
                    </a:p>
                  </a:txBody>
                  <a:tcPr marL="68580" marR="68580" marT="0" marB="0">
                    <a:lnL>
                      <a:noFill/>
                    </a:lnL>
                    <a:lnR>
                      <a:noFill/>
                    </a:lnR>
                    <a:lnT>
                      <a:noFill/>
                    </a:lnT>
                    <a:lnB>
                      <a:noFill/>
                    </a:lnB>
                  </a:tcPr>
                </a:tc>
                <a:tc>
                  <a:txBody>
                    <a:bodyPr/>
                    <a:lstStyle/>
                    <a:p>
                      <a:pPr marL="0" marR="0" algn="ctr">
                        <a:spcBef>
                          <a:spcPts val="0"/>
                        </a:spcBef>
                        <a:spcAft>
                          <a:spcPts val="0"/>
                        </a:spcAft>
                      </a:pPr>
                      <a:r>
                        <a:rPr lang="en-US" sz="1800" kern="1200" dirty="0">
                          <a:latin typeface="Times New Roman"/>
                          <a:ea typeface="Times New Roman"/>
                          <a:cs typeface="Times New Roman"/>
                        </a:rPr>
                        <a:t>0</a:t>
                      </a:r>
                    </a:p>
                  </a:txBody>
                  <a:tcPr marL="68580" marR="68580" marT="0" marB="0">
                    <a:lnL>
                      <a:noFill/>
                    </a:lnL>
                    <a:lnR>
                      <a:noFill/>
                    </a:lnR>
                    <a:lnT>
                      <a:noFill/>
                    </a:lnT>
                    <a:lnB>
                      <a:noFill/>
                    </a:lnB>
                  </a:tcPr>
                </a:tc>
              </a:tr>
              <a:tr h="381000">
                <a:tc>
                  <a:txBody>
                    <a:bodyPr/>
                    <a:lstStyle/>
                    <a:p>
                      <a:pPr marL="0" marR="0" algn="l">
                        <a:spcBef>
                          <a:spcPts val="0"/>
                        </a:spcBef>
                        <a:spcAft>
                          <a:spcPts val="0"/>
                        </a:spcAft>
                      </a:pPr>
                      <a:r>
                        <a:rPr lang="en-US" sz="1800" kern="1200" dirty="0" smtClean="0">
                          <a:latin typeface="Times New Roman"/>
                          <a:ea typeface="Times New Roman"/>
                          <a:cs typeface="Times New Roman"/>
                        </a:rPr>
                        <a:t>2</a:t>
                      </a:r>
                      <a:r>
                        <a:rPr lang="en-US" sz="1800" kern="1200" baseline="0" dirty="0" smtClean="0">
                          <a:latin typeface="Times New Roman"/>
                          <a:ea typeface="Times New Roman"/>
                          <a:cs typeface="Times New Roman"/>
                        </a:rPr>
                        <a:t> - </a:t>
                      </a:r>
                      <a:r>
                        <a:rPr lang="en-US" sz="1800" kern="1200" dirty="0" smtClean="0">
                          <a:latin typeface="Times New Roman"/>
                          <a:ea typeface="Times New Roman"/>
                          <a:cs typeface="Times New Roman"/>
                        </a:rPr>
                        <a:t>Underperforming </a:t>
                      </a:r>
                      <a:r>
                        <a:rPr lang="en-US" sz="1800" kern="1200" dirty="0">
                          <a:latin typeface="Times New Roman"/>
                          <a:ea typeface="Times New Roman"/>
                          <a:cs typeface="Times New Roman"/>
                        </a:rPr>
                        <a:t>BMPs</a:t>
                      </a:r>
                    </a:p>
                  </a:txBody>
                  <a:tcPr marL="68580" marR="68580" marT="0" marB="0">
                    <a:lnL>
                      <a:noFill/>
                    </a:lnL>
                    <a:lnR>
                      <a:noFill/>
                    </a:lnR>
                    <a:lnT>
                      <a:noFill/>
                    </a:lnT>
                    <a:lnB>
                      <a:noFill/>
                    </a:lnB>
                  </a:tcPr>
                </a:tc>
                <a:tc>
                  <a:txBody>
                    <a:bodyPr/>
                    <a:lstStyle/>
                    <a:p>
                      <a:pPr marL="0" marR="0" algn="ctr">
                        <a:spcBef>
                          <a:spcPts val="0"/>
                        </a:spcBef>
                        <a:spcAft>
                          <a:spcPts val="0"/>
                        </a:spcAft>
                      </a:pPr>
                      <a:r>
                        <a:rPr lang="en-US" sz="1800" kern="1200">
                          <a:latin typeface="Times New Roman"/>
                          <a:ea typeface="Times New Roman"/>
                          <a:cs typeface="Times New Roman"/>
                        </a:rPr>
                        <a:t>5</a:t>
                      </a:r>
                    </a:p>
                  </a:txBody>
                  <a:tcPr marL="68580" marR="68580" marT="0" marB="0">
                    <a:lnL>
                      <a:noFill/>
                    </a:lnL>
                    <a:lnR>
                      <a:noFill/>
                    </a:lnR>
                    <a:lnT>
                      <a:noFill/>
                    </a:lnT>
                    <a:lnB>
                      <a:noFill/>
                    </a:lnB>
                  </a:tcPr>
                </a:tc>
                <a:tc>
                  <a:txBody>
                    <a:bodyPr/>
                    <a:lstStyle/>
                    <a:p>
                      <a:pPr marL="0" marR="0" algn="ctr">
                        <a:spcBef>
                          <a:spcPts val="0"/>
                        </a:spcBef>
                        <a:spcAft>
                          <a:spcPts val="0"/>
                        </a:spcAft>
                      </a:pPr>
                      <a:r>
                        <a:rPr lang="en-US" sz="1800" kern="1200">
                          <a:latin typeface="Times New Roman"/>
                          <a:ea typeface="Times New Roman"/>
                          <a:cs typeface="Times New Roman"/>
                        </a:rPr>
                        <a:t>0.15</a:t>
                      </a:r>
                    </a:p>
                  </a:txBody>
                  <a:tcPr marL="68580" marR="68580" marT="0" marB="0">
                    <a:lnL>
                      <a:noFill/>
                    </a:lnL>
                    <a:lnR>
                      <a:noFill/>
                    </a:lnR>
                    <a:lnT>
                      <a:noFill/>
                    </a:lnT>
                    <a:lnB>
                      <a:noFill/>
                    </a:lnB>
                  </a:tcPr>
                </a:tc>
                <a:tc>
                  <a:txBody>
                    <a:bodyPr/>
                    <a:lstStyle/>
                    <a:p>
                      <a:pPr marL="0" marR="0" algn="ctr">
                        <a:spcBef>
                          <a:spcPts val="0"/>
                        </a:spcBef>
                        <a:spcAft>
                          <a:spcPts val="0"/>
                        </a:spcAft>
                      </a:pPr>
                      <a:r>
                        <a:rPr lang="en-US" sz="1800" kern="1200">
                          <a:latin typeface="Times New Roman"/>
                          <a:ea typeface="Times New Roman"/>
                          <a:cs typeface="Times New Roman"/>
                        </a:rPr>
                        <a:t>20</a:t>
                      </a:r>
                    </a:p>
                  </a:txBody>
                  <a:tcPr marL="68580" marR="68580" marT="0" marB="0">
                    <a:lnL>
                      <a:noFill/>
                    </a:lnL>
                    <a:lnR>
                      <a:noFill/>
                    </a:lnR>
                    <a:lnT>
                      <a:noFill/>
                    </a:lnT>
                    <a:lnB>
                      <a:noFill/>
                    </a:lnB>
                  </a:tcPr>
                </a:tc>
                <a:tc>
                  <a:txBody>
                    <a:bodyPr/>
                    <a:lstStyle/>
                    <a:p>
                      <a:pPr marL="0" marR="0" algn="ctr">
                        <a:spcBef>
                          <a:spcPts val="0"/>
                        </a:spcBef>
                        <a:spcAft>
                          <a:spcPts val="0"/>
                        </a:spcAft>
                      </a:pPr>
                      <a:r>
                        <a:rPr lang="en-US" sz="1800" kern="1200" dirty="0">
                          <a:latin typeface="Times New Roman"/>
                          <a:ea typeface="Times New Roman"/>
                          <a:cs typeface="Times New Roman"/>
                        </a:rPr>
                        <a:t>5</a:t>
                      </a:r>
                    </a:p>
                  </a:txBody>
                  <a:tcPr marL="68580" marR="68580" marT="0" marB="0">
                    <a:lnL>
                      <a:noFill/>
                    </a:lnL>
                    <a:lnR>
                      <a:noFill/>
                    </a:lnR>
                    <a:lnT>
                      <a:noFill/>
                    </a:lnT>
                    <a:lnB>
                      <a:noFill/>
                    </a:lnB>
                  </a:tcPr>
                </a:tc>
                <a:tc>
                  <a:txBody>
                    <a:bodyPr/>
                    <a:lstStyle/>
                    <a:p>
                      <a:pPr marL="0" marR="0" algn="ctr">
                        <a:spcBef>
                          <a:spcPts val="0"/>
                        </a:spcBef>
                        <a:spcAft>
                          <a:spcPts val="0"/>
                        </a:spcAft>
                      </a:pPr>
                      <a:r>
                        <a:rPr lang="en-US" sz="1800" kern="1200">
                          <a:latin typeface="Times New Roman"/>
                          <a:ea typeface="Times New Roman"/>
                          <a:cs typeface="Times New Roman"/>
                        </a:rPr>
                        <a:t>5</a:t>
                      </a:r>
                    </a:p>
                  </a:txBody>
                  <a:tcPr marL="68580" marR="68580" marT="0" marB="0">
                    <a:lnL>
                      <a:noFill/>
                    </a:lnL>
                    <a:lnR>
                      <a:noFill/>
                    </a:lnR>
                    <a:lnT>
                      <a:noFill/>
                    </a:lnT>
                    <a:lnB>
                      <a:noFill/>
                    </a:lnB>
                  </a:tcPr>
                </a:tc>
                <a:tc>
                  <a:txBody>
                    <a:bodyPr/>
                    <a:lstStyle/>
                    <a:p>
                      <a:pPr marL="0" marR="0" algn="ctr">
                        <a:spcBef>
                          <a:spcPts val="0"/>
                        </a:spcBef>
                        <a:spcAft>
                          <a:spcPts val="0"/>
                        </a:spcAft>
                      </a:pPr>
                      <a:r>
                        <a:rPr lang="en-US" sz="1800" kern="1200">
                          <a:latin typeface="Times New Roman"/>
                          <a:ea typeface="Times New Roman"/>
                          <a:cs typeface="Times New Roman"/>
                        </a:rPr>
                        <a:t>10</a:t>
                      </a:r>
                    </a:p>
                  </a:txBody>
                  <a:tcPr marL="68580" marR="68580" marT="0" marB="0">
                    <a:lnL>
                      <a:noFill/>
                    </a:lnL>
                    <a:lnR>
                      <a:noFill/>
                    </a:lnR>
                    <a:lnT>
                      <a:noFill/>
                    </a:lnT>
                    <a:lnB>
                      <a:noFill/>
                    </a:lnB>
                  </a:tcPr>
                </a:tc>
              </a:tr>
              <a:tr h="449580">
                <a:tc>
                  <a:txBody>
                    <a:bodyPr/>
                    <a:lstStyle/>
                    <a:p>
                      <a:pPr marL="0" marR="0" algn="l">
                        <a:spcBef>
                          <a:spcPts val="0"/>
                        </a:spcBef>
                        <a:spcAft>
                          <a:spcPts val="0"/>
                        </a:spcAft>
                      </a:pPr>
                      <a:r>
                        <a:rPr lang="en-US" sz="1800" kern="1200" dirty="0" smtClean="0">
                          <a:latin typeface="Times New Roman"/>
                          <a:ea typeface="Times New Roman"/>
                          <a:cs typeface="Times New Roman"/>
                        </a:rPr>
                        <a:t>3</a:t>
                      </a:r>
                      <a:r>
                        <a:rPr lang="en-US" sz="1800" kern="1200" baseline="0" dirty="0" smtClean="0">
                          <a:latin typeface="Times New Roman"/>
                          <a:ea typeface="Times New Roman"/>
                          <a:cs typeface="Times New Roman"/>
                        </a:rPr>
                        <a:t> - </a:t>
                      </a:r>
                      <a:r>
                        <a:rPr lang="en-US" sz="1800" kern="1200" dirty="0" smtClean="0">
                          <a:latin typeface="Times New Roman"/>
                          <a:ea typeface="Times New Roman"/>
                          <a:cs typeface="Times New Roman"/>
                        </a:rPr>
                        <a:t>Effective </a:t>
                      </a:r>
                      <a:r>
                        <a:rPr lang="en-US" sz="1800" kern="1200" dirty="0">
                          <a:latin typeface="Times New Roman"/>
                          <a:ea typeface="Times New Roman"/>
                          <a:cs typeface="Times New Roman"/>
                        </a:rPr>
                        <a:t>BMPs</a:t>
                      </a:r>
                    </a:p>
                  </a:txBody>
                  <a:tcPr marL="68580" marR="68580" marT="0" marB="0">
                    <a:lnL>
                      <a:noFill/>
                    </a:lnL>
                    <a:lnR>
                      <a:noFill/>
                    </a:lnR>
                    <a:lnT>
                      <a:noFill/>
                    </a:lnT>
                    <a:lnB>
                      <a:noFill/>
                    </a:lnB>
                  </a:tcPr>
                </a:tc>
                <a:tc>
                  <a:txBody>
                    <a:bodyPr/>
                    <a:lstStyle/>
                    <a:p>
                      <a:pPr marL="0" marR="0" algn="ctr">
                        <a:spcBef>
                          <a:spcPts val="0"/>
                        </a:spcBef>
                        <a:spcAft>
                          <a:spcPts val="0"/>
                        </a:spcAft>
                      </a:pPr>
                      <a:r>
                        <a:rPr lang="en-US" sz="1800" kern="1200">
                          <a:latin typeface="Times New Roman"/>
                          <a:ea typeface="Times New Roman"/>
                          <a:cs typeface="Times New Roman"/>
                        </a:rPr>
                        <a:t>10</a:t>
                      </a:r>
                    </a:p>
                  </a:txBody>
                  <a:tcPr marL="68580" marR="68580" marT="0" marB="0">
                    <a:lnL>
                      <a:noFill/>
                    </a:lnL>
                    <a:lnR>
                      <a:noFill/>
                    </a:lnR>
                    <a:lnT>
                      <a:noFill/>
                    </a:lnT>
                    <a:lnB>
                      <a:noFill/>
                    </a:lnB>
                  </a:tcPr>
                </a:tc>
                <a:tc>
                  <a:txBody>
                    <a:bodyPr/>
                    <a:lstStyle/>
                    <a:p>
                      <a:pPr marL="0" marR="0" algn="ctr">
                        <a:spcBef>
                          <a:spcPts val="0"/>
                        </a:spcBef>
                        <a:spcAft>
                          <a:spcPts val="0"/>
                        </a:spcAft>
                      </a:pPr>
                      <a:r>
                        <a:rPr lang="en-US" sz="1800" kern="1200">
                          <a:latin typeface="Times New Roman"/>
                          <a:ea typeface="Times New Roman"/>
                          <a:cs typeface="Times New Roman"/>
                        </a:rPr>
                        <a:t>0.75</a:t>
                      </a:r>
                    </a:p>
                  </a:txBody>
                  <a:tcPr marL="68580" marR="68580" marT="0" marB="0">
                    <a:lnL>
                      <a:noFill/>
                    </a:lnL>
                    <a:lnR>
                      <a:noFill/>
                    </a:lnR>
                    <a:lnT>
                      <a:noFill/>
                    </a:lnT>
                    <a:lnB>
                      <a:noFill/>
                    </a:lnB>
                  </a:tcPr>
                </a:tc>
                <a:tc>
                  <a:txBody>
                    <a:bodyPr/>
                    <a:lstStyle/>
                    <a:p>
                      <a:pPr marL="0" marR="0" algn="ctr">
                        <a:spcBef>
                          <a:spcPts val="0"/>
                        </a:spcBef>
                        <a:spcAft>
                          <a:spcPts val="0"/>
                        </a:spcAft>
                      </a:pPr>
                      <a:r>
                        <a:rPr lang="en-US" sz="1800" kern="1200">
                          <a:latin typeface="Times New Roman"/>
                          <a:ea typeface="Times New Roman"/>
                          <a:cs typeface="Times New Roman"/>
                        </a:rPr>
                        <a:t>80</a:t>
                      </a:r>
                    </a:p>
                  </a:txBody>
                  <a:tcPr marL="68580" marR="68580" marT="0" marB="0">
                    <a:lnL>
                      <a:noFill/>
                    </a:lnL>
                    <a:lnR>
                      <a:noFill/>
                    </a:lnR>
                    <a:lnT>
                      <a:noFill/>
                    </a:lnT>
                    <a:lnB>
                      <a:noFill/>
                    </a:lnB>
                  </a:tcPr>
                </a:tc>
                <a:tc>
                  <a:txBody>
                    <a:bodyPr/>
                    <a:lstStyle/>
                    <a:p>
                      <a:pPr marL="0" marR="0" algn="ctr">
                        <a:spcBef>
                          <a:spcPts val="0"/>
                        </a:spcBef>
                        <a:spcAft>
                          <a:spcPts val="0"/>
                        </a:spcAft>
                      </a:pPr>
                      <a:r>
                        <a:rPr lang="en-US" sz="1800" kern="1200">
                          <a:latin typeface="Times New Roman"/>
                          <a:ea typeface="Times New Roman"/>
                          <a:cs typeface="Times New Roman"/>
                        </a:rPr>
                        <a:t>40</a:t>
                      </a:r>
                    </a:p>
                  </a:txBody>
                  <a:tcPr marL="68580" marR="68580" marT="0" marB="0">
                    <a:lnL>
                      <a:noFill/>
                    </a:lnL>
                    <a:lnR>
                      <a:noFill/>
                    </a:lnR>
                    <a:lnT>
                      <a:noFill/>
                    </a:lnT>
                    <a:lnB>
                      <a:noFill/>
                    </a:lnB>
                  </a:tcPr>
                </a:tc>
                <a:tc>
                  <a:txBody>
                    <a:bodyPr/>
                    <a:lstStyle/>
                    <a:p>
                      <a:pPr marL="0" marR="0" algn="ctr">
                        <a:spcBef>
                          <a:spcPts val="0"/>
                        </a:spcBef>
                        <a:spcAft>
                          <a:spcPts val="0"/>
                        </a:spcAft>
                      </a:pPr>
                      <a:r>
                        <a:rPr lang="en-US" sz="1800" kern="1200" dirty="0">
                          <a:latin typeface="Times New Roman"/>
                          <a:ea typeface="Times New Roman"/>
                          <a:cs typeface="Times New Roman"/>
                        </a:rPr>
                        <a:t>50</a:t>
                      </a:r>
                    </a:p>
                  </a:txBody>
                  <a:tcPr marL="68580" marR="68580" marT="0" marB="0">
                    <a:lnL>
                      <a:noFill/>
                    </a:lnL>
                    <a:lnR>
                      <a:noFill/>
                    </a:lnR>
                    <a:lnT>
                      <a:noFill/>
                    </a:lnT>
                    <a:lnB>
                      <a:noFill/>
                    </a:lnB>
                  </a:tcPr>
                </a:tc>
                <a:tc>
                  <a:txBody>
                    <a:bodyPr/>
                    <a:lstStyle/>
                    <a:p>
                      <a:pPr marL="0" marR="0" algn="ctr">
                        <a:spcBef>
                          <a:spcPts val="0"/>
                        </a:spcBef>
                        <a:spcAft>
                          <a:spcPts val="0"/>
                        </a:spcAft>
                      </a:pPr>
                      <a:r>
                        <a:rPr lang="en-US" sz="1800" kern="1200" dirty="0">
                          <a:latin typeface="Times New Roman"/>
                          <a:ea typeface="Times New Roman"/>
                          <a:cs typeface="Times New Roman"/>
                        </a:rPr>
                        <a:t>65</a:t>
                      </a:r>
                    </a:p>
                  </a:txBody>
                  <a:tcPr marL="68580" marR="68580" marT="0" marB="0">
                    <a:lnL>
                      <a:noFill/>
                    </a:lnL>
                    <a:lnR>
                      <a:noFill/>
                    </a:lnR>
                    <a:lnT>
                      <a:noFill/>
                    </a:lnT>
                    <a:lnB>
                      <a:noFill/>
                    </a:lnB>
                  </a:tcPr>
                </a:tc>
              </a:tr>
              <a:tr h="388620">
                <a:tc>
                  <a:txBody>
                    <a:bodyPr/>
                    <a:lstStyle/>
                    <a:p>
                      <a:pPr marL="0" marR="0" algn="l">
                        <a:spcBef>
                          <a:spcPts val="0"/>
                        </a:spcBef>
                        <a:spcAft>
                          <a:spcPts val="0"/>
                        </a:spcAft>
                      </a:pPr>
                      <a:r>
                        <a:rPr lang="en-US" sz="1800" kern="1200" dirty="0" smtClean="0">
                          <a:latin typeface="Times New Roman"/>
                          <a:ea typeface="Times New Roman"/>
                          <a:cs typeface="Times New Roman"/>
                        </a:rPr>
                        <a:t>4</a:t>
                      </a:r>
                      <a:r>
                        <a:rPr lang="en-US" sz="1800" kern="1200" baseline="0" dirty="0" smtClean="0">
                          <a:latin typeface="Times New Roman"/>
                          <a:ea typeface="Times New Roman"/>
                          <a:cs typeface="Times New Roman"/>
                        </a:rPr>
                        <a:t> - </a:t>
                      </a:r>
                      <a:r>
                        <a:rPr lang="en-US" sz="1800" kern="1200" dirty="0" smtClean="0">
                          <a:latin typeface="Times New Roman"/>
                          <a:ea typeface="Times New Roman"/>
                          <a:cs typeface="Times New Roman"/>
                        </a:rPr>
                        <a:t>ESD </a:t>
                      </a:r>
                      <a:r>
                        <a:rPr lang="en-US" sz="1800" kern="1200" dirty="0">
                          <a:latin typeface="Times New Roman"/>
                          <a:ea typeface="Times New Roman"/>
                          <a:cs typeface="Times New Roman"/>
                        </a:rPr>
                        <a:t>Practices</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kern="1200">
                          <a:latin typeface="Times New Roman"/>
                          <a:ea typeface="Times New Roman"/>
                          <a:cs typeface="Times New Roman"/>
                        </a:rPr>
                        <a:t>60</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kern="1200">
                          <a:latin typeface="Times New Roman"/>
                          <a:ea typeface="Times New Roman"/>
                          <a:cs typeface="Times New Roman"/>
                        </a:rPr>
                        <a:t>1.0</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kern="1200">
                          <a:latin typeface="Times New Roman"/>
                          <a:ea typeface="Times New Roman"/>
                          <a:cs typeface="Times New Roman"/>
                        </a:rPr>
                        <a:t>90</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kern="1200">
                          <a:latin typeface="Times New Roman"/>
                          <a:ea typeface="Times New Roman"/>
                          <a:cs typeface="Times New Roman"/>
                        </a:rPr>
                        <a:t>65</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kern="1200">
                          <a:latin typeface="Times New Roman"/>
                          <a:ea typeface="Times New Roman"/>
                          <a:cs typeface="Times New Roman"/>
                        </a:rPr>
                        <a:t>65</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kern="1200" dirty="0">
                          <a:latin typeface="Times New Roman"/>
                          <a:ea typeface="Times New Roman"/>
                          <a:cs typeface="Times New Roman"/>
                        </a:rPr>
                        <a:t>75</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67585" name="Rectangle 1"/>
          <p:cNvSpPr>
            <a:spLocks noChangeArrowheads="1"/>
          </p:cNvSpPr>
          <p:nvPr/>
        </p:nvSpPr>
        <p:spPr bwMode="auto">
          <a:xfrm>
            <a:off x="457200" y="4145340"/>
            <a:ext cx="7924800"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(from </a:t>
            </a:r>
            <a:r>
              <a:rPr kumimoji="0" lang="en-US" sz="120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Schueler</a:t>
            </a:r>
            <a:r>
              <a:rPr kumimoji="0" lang="en-US" sz="12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2010)</a:t>
            </a:r>
            <a:endParaRPr kumimoji="0" lang="en-US" sz="60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30000" dirty="0" smtClean="0">
                <a:ln>
                  <a:noFill/>
                </a:ln>
                <a:solidFill>
                  <a:schemeClr val="tx1"/>
                </a:solidFill>
                <a:effectLst/>
                <a:latin typeface="Arial" pitchFamily="34" charset="0"/>
                <a:ea typeface="Times New Roman" pitchFamily="18" charset="0"/>
                <a:cs typeface="Arial" pitchFamily="34" charset="0"/>
              </a:rPr>
              <a:t>1</a:t>
            </a:r>
            <a:r>
              <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RR: percent annual reduction in post development runoff volume for storms</a:t>
            </a:r>
          </a:p>
          <a:p>
            <a:r>
              <a:rPr lang="en-US" sz="1200" baseline="30000" dirty="0" smtClean="0"/>
              <a:t>2 </a:t>
            </a:r>
            <a:r>
              <a:rPr lang="en-US" sz="1200" dirty="0" smtClean="0"/>
              <a:t>Discount Factor: Fraction of contributing impervious acres effectively treated to the Water Quality Volume, used to rate BMP treatability</a:t>
            </a:r>
          </a:p>
          <a:p>
            <a:r>
              <a:rPr lang="en-US" sz="1200" baseline="30000" dirty="0" smtClean="0"/>
              <a:t>3</a:t>
            </a:r>
            <a:r>
              <a:rPr lang="en-US" sz="1200" dirty="0" smtClean="0"/>
              <a:t> TSS: Sediment Removal rate</a:t>
            </a:r>
          </a:p>
          <a:p>
            <a:r>
              <a:rPr lang="en-US" sz="1200" baseline="30000" dirty="0" smtClean="0"/>
              <a:t>4 </a:t>
            </a:r>
            <a:r>
              <a:rPr lang="en-US" sz="1200" dirty="0" smtClean="0"/>
              <a:t>TN: Total Nitrogen Removal Rate</a:t>
            </a:r>
          </a:p>
          <a:p>
            <a:r>
              <a:rPr lang="en-US" sz="1200" baseline="30000" dirty="0" smtClean="0"/>
              <a:t>5</a:t>
            </a:r>
            <a:r>
              <a:rPr lang="en-US" sz="1200" dirty="0" smtClean="0"/>
              <a:t> TP: Total Phosphorus Removal Rate</a:t>
            </a:r>
          </a:p>
          <a:p>
            <a:r>
              <a:rPr lang="en-US" sz="1200" baseline="30000" dirty="0" smtClean="0"/>
              <a:t>6</a:t>
            </a:r>
            <a:r>
              <a:rPr lang="en-US" sz="1200" dirty="0" smtClean="0"/>
              <a:t> FC: Fecal </a:t>
            </a:r>
            <a:r>
              <a:rPr lang="en-US" sz="1200" dirty="0" err="1" smtClean="0"/>
              <a:t>Coliform</a:t>
            </a:r>
            <a:r>
              <a:rPr lang="en-US" sz="1200" dirty="0" smtClean="0"/>
              <a:t> Removal Rate</a:t>
            </a:r>
            <a:r>
              <a:rPr kumimoji="0" lang="en-US" sz="1200" b="0" i="0" u="none" strike="noStrike" cap="none" normalizeH="0" baseline="0" dirty="0" smtClean="0">
                <a:ln>
                  <a:noFill/>
                </a:ln>
                <a:solidFill>
                  <a:schemeClr val="tx1"/>
                </a:solidFill>
                <a:effectLst/>
                <a:latin typeface="Arial" pitchFamily="34" charset="0"/>
                <a:cs typeface="Arial" pitchFamily="34" charset="0"/>
              </a:rPr>
              <a:t> </a:t>
            </a:r>
          </a:p>
        </p:txBody>
      </p:sp>
      <p:sp>
        <p:nvSpPr>
          <p:cNvPr id="5" name="Slide Number Placeholder 4"/>
          <p:cNvSpPr>
            <a:spLocks noGrp="1"/>
          </p:cNvSpPr>
          <p:nvPr>
            <p:ph type="sldNum" sz="quarter" idx="10"/>
          </p:nvPr>
        </p:nvSpPr>
        <p:spPr/>
        <p:txBody>
          <a:bodyPr/>
          <a:lstStyle/>
          <a:p>
            <a:fld id="{4DA4E111-BCEC-429D-B691-785A99145DF1}" type="slidenum">
              <a:rPr lang="en-US" smtClean="0"/>
              <a:pPr/>
              <a:t>29</a:t>
            </a:fld>
            <a:endParaRPr lang="en-US"/>
          </a:p>
        </p:txBody>
      </p:sp>
    </p:spTree>
    <p:extLst>
      <p:ext uri="{BB962C8B-B14F-4D97-AF65-F5344CB8AC3E}">
        <p14:creationId xmlns:p14="http://schemas.microsoft.com/office/powerpoint/2010/main" xmlns="" val="239223610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Management Practices</a:t>
            </a:r>
            <a:endParaRPr lang="en-US" dirty="0"/>
          </a:p>
        </p:txBody>
      </p:sp>
      <p:sp>
        <p:nvSpPr>
          <p:cNvPr id="3" name="Content Placeholder 2"/>
          <p:cNvSpPr>
            <a:spLocks noGrp="1"/>
          </p:cNvSpPr>
          <p:nvPr>
            <p:ph idx="1"/>
          </p:nvPr>
        </p:nvSpPr>
        <p:spPr>
          <a:xfrm>
            <a:off x="533400" y="1371600"/>
            <a:ext cx="8153400" cy="2209800"/>
          </a:xfrm>
        </p:spPr>
        <p:txBody>
          <a:bodyPr>
            <a:normAutofit/>
          </a:bodyPr>
          <a:lstStyle/>
          <a:p>
            <a:r>
              <a:rPr lang="en-US" sz="2000" dirty="0"/>
              <a:t>Post-TMDL BMPs from the Urban BMP </a:t>
            </a:r>
            <a:r>
              <a:rPr lang="en-US" sz="2000" dirty="0" smtClean="0"/>
              <a:t>database</a:t>
            </a:r>
            <a:endParaRPr lang="en-US" sz="2000" dirty="0"/>
          </a:p>
        </p:txBody>
      </p:sp>
      <p:pic>
        <p:nvPicPr>
          <p:cNvPr id="6" name="Picture 4"/>
          <p:cNvPicPr>
            <a:picLocks noChangeAspect="1" noChangeArrowheads="1"/>
          </p:cNvPicPr>
          <p:nvPr/>
        </p:nvPicPr>
        <p:blipFill>
          <a:blip r:embed="rId3" cstate="print"/>
          <a:srcRect/>
          <a:stretch>
            <a:fillRect/>
          </a:stretch>
        </p:blipFill>
        <p:spPr bwMode="auto">
          <a:xfrm>
            <a:off x="898357" y="1828800"/>
            <a:ext cx="7007191" cy="4267200"/>
          </a:xfrm>
          <a:prstGeom prst="rect">
            <a:avLst/>
          </a:prstGeom>
          <a:noFill/>
          <a:ln w="9525">
            <a:noFill/>
            <a:miter lim="800000"/>
            <a:headEnd/>
            <a:tailEnd/>
          </a:ln>
        </p:spPr>
      </p:pic>
      <p:sp>
        <p:nvSpPr>
          <p:cNvPr id="11" name="Rectangle 10"/>
          <p:cNvSpPr/>
          <p:nvPr/>
        </p:nvSpPr>
        <p:spPr>
          <a:xfrm>
            <a:off x="858652" y="3048000"/>
            <a:ext cx="7086600" cy="9144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6"/>
          <p:cNvSpPr>
            <a:spLocks noGrp="1"/>
          </p:cNvSpPr>
          <p:nvPr>
            <p:ph type="sldNum" sz="quarter" idx="10"/>
          </p:nvPr>
        </p:nvSpPr>
        <p:spPr/>
        <p:txBody>
          <a:bodyPr/>
          <a:lstStyle/>
          <a:p>
            <a:fld id="{4DA4E111-BCEC-429D-B691-785A99145DF1}" type="slidenum">
              <a:rPr lang="en-US" smtClean="0"/>
              <a:pPr/>
              <a:t>30</a:t>
            </a:fld>
            <a:endParaRPr lang="en-US"/>
          </a:p>
        </p:txBody>
      </p:sp>
    </p:spTree>
    <p:extLst>
      <p:ext uri="{BB962C8B-B14F-4D97-AF65-F5344CB8AC3E}">
        <p14:creationId xmlns:p14="http://schemas.microsoft.com/office/powerpoint/2010/main" xmlns="" val="244357548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Management Practices</a:t>
            </a:r>
            <a:endParaRPr lang="en-US" dirty="0"/>
          </a:p>
        </p:txBody>
      </p:sp>
      <p:sp>
        <p:nvSpPr>
          <p:cNvPr id="3" name="Content Placeholder 2"/>
          <p:cNvSpPr>
            <a:spLocks noGrp="1"/>
          </p:cNvSpPr>
          <p:nvPr>
            <p:ph idx="1"/>
          </p:nvPr>
        </p:nvSpPr>
        <p:spPr>
          <a:xfrm>
            <a:off x="533400" y="1371600"/>
            <a:ext cx="8153400" cy="2209800"/>
          </a:xfrm>
        </p:spPr>
        <p:txBody>
          <a:bodyPr>
            <a:normAutofit/>
          </a:bodyPr>
          <a:lstStyle/>
          <a:p>
            <a:r>
              <a:rPr lang="en-US" sz="2000" dirty="0"/>
              <a:t>Restoration Sites BMPs (WTM 2.0</a:t>
            </a:r>
            <a:r>
              <a:rPr lang="en-US" sz="2000" dirty="0" smtClean="0"/>
              <a:t>)</a:t>
            </a:r>
            <a:endParaRPr lang="en-US" sz="2000" dirty="0"/>
          </a:p>
        </p:txBody>
      </p:sp>
      <p:pic>
        <p:nvPicPr>
          <p:cNvPr id="6" name="Picture 4"/>
          <p:cNvPicPr>
            <a:picLocks noChangeAspect="1" noChangeArrowheads="1"/>
          </p:cNvPicPr>
          <p:nvPr/>
        </p:nvPicPr>
        <p:blipFill>
          <a:blip r:embed="rId3" cstate="print"/>
          <a:srcRect/>
          <a:stretch>
            <a:fillRect/>
          </a:stretch>
        </p:blipFill>
        <p:spPr bwMode="auto">
          <a:xfrm>
            <a:off x="898357" y="1828800"/>
            <a:ext cx="7007191" cy="4267200"/>
          </a:xfrm>
          <a:prstGeom prst="rect">
            <a:avLst/>
          </a:prstGeom>
          <a:noFill/>
          <a:ln w="9525">
            <a:noFill/>
            <a:miter lim="800000"/>
            <a:headEnd/>
            <a:tailEnd/>
          </a:ln>
        </p:spPr>
      </p:pic>
      <p:sp>
        <p:nvSpPr>
          <p:cNvPr id="11" name="Rectangle 10"/>
          <p:cNvSpPr/>
          <p:nvPr/>
        </p:nvSpPr>
        <p:spPr>
          <a:xfrm>
            <a:off x="818948" y="3975100"/>
            <a:ext cx="7086600" cy="11303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6"/>
          <p:cNvSpPr>
            <a:spLocks noGrp="1"/>
          </p:cNvSpPr>
          <p:nvPr>
            <p:ph type="sldNum" sz="quarter" idx="10"/>
          </p:nvPr>
        </p:nvSpPr>
        <p:spPr/>
        <p:txBody>
          <a:bodyPr/>
          <a:lstStyle/>
          <a:p>
            <a:fld id="{4DA4E111-BCEC-429D-B691-785A99145DF1}" type="slidenum">
              <a:rPr lang="en-US" smtClean="0"/>
              <a:pPr/>
              <a:t>31</a:t>
            </a:fld>
            <a:endParaRPr lang="en-US"/>
          </a:p>
        </p:txBody>
      </p:sp>
    </p:spTree>
    <p:extLst>
      <p:ext uri="{BB962C8B-B14F-4D97-AF65-F5344CB8AC3E}">
        <p14:creationId xmlns:p14="http://schemas.microsoft.com/office/powerpoint/2010/main" xmlns="" val="344086322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Management Practices</a:t>
            </a:r>
            <a:endParaRPr lang="en-US" dirty="0"/>
          </a:p>
        </p:txBody>
      </p:sp>
      <p:sp>
        <p:nvSpPr>
          <p:cNvPr id="3" name="Content Placeholder 2"/>
          <p:cNvSpPr>
            <a:spLocks noGrp="1"/>
          </p:cNvSpPr>
          <p:nvPr>
            <p:ph idx="1"/>
          </p:nvPr>
        </p:nvSpPr>
        <p:spPr>
          <a:xfrm>
            <a:off x="533400" y="1371600"/>
            <a:ext cx="8153400" cy="2209800"/>
          </a:xfrm>
        </p:spPr>
        <p:txBody>
          <a:bodyPr>
            <a:normAutofit/>
          </a:bodyPr>
          <a:lstStyle/>
          <a:p>
            <a:r>
              <a:rPr lang="en-US" sz="2000" dirty="0"/>
              <a:t>and Additional Retrofit opportunities (WTM 3.0) which include County lands (schools, buildings, roads, and parking lots) and targeted neighborhoods</a:t>
            </a:r>
          </a:p>
          <a:p>
            <a:endParaRPr lang="en-US" sz="2000" dirty="0"/>
          </a:p>
        </p:txBody>
      </p:sp>
      <p:pic>
        <p:nvPicPr>
          <p:cNvPr id="6" name="Picture 4"/>
          <p:cNvPicPr>
            <a:picLocks noChangeAspect="1" noChangeArrowheads="1"/>
          </p:cNvPicPr>
          <p:nvPr/>
        </p:nvPicPr>
        <p:blipFill>
          <a:blip r:embed="rId3" cstate="print"/>
          <a:srcRect/>
          <a:stretch>
            <a:fillRect/>
          </a:stretch>
        </p:blipFill>
        <p:spPr bwMode="auto">
          <a:xfrm>
            <a:off x="898357" y="2438400"/>
            <a:ext cx="7007191" cy="4267200"/>
          </a:xfrm>
          <a:prstGeom prst="rect">
            <a:avLst/>
          </a:prstGeom>
          <a:noFill/>
          <a:ln w="9525">
            <a:noFill/>
            <a:miter lim="800000"/>
            <a:headEnd/>
            <a:tailEnd/>
          </a:ln>
        </p:spPr>
      </p:pic>
      <p:sp>
        <p:nvSpPr>
          <p:cNvPr id="11" name="Rectangle 10"/>
          <p:cNvSpPr/>
          <p:nvPr/>
        </p:nvSpPr>
        <p:spPr>
          <a:xfrm>
            <a:off x="838200" y="5638800"/>
            <a:ext cx="7086600" cy="9144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6"/>
          <p:cNvSpPr>
            <a:spLocks noGrp="1"/>
          </p:cNvSpPr>
          <p:nvPr>
            <p:ph type="sldNum" sz="quarter" idx="10"/>
          </p:nvPr>
        </p:nvSpPr>
        <p:spPr/>
        <p:txBody>
          <a:bodyPr/>
          <a:lstStyle/>
          <a:p>
            <a:fld id="{4DA4E111-BCEC-429D-B691-785A99145DF1}" type="slidenum">
              <a:rPr lang="en-US" smtClean="0"/>
              <a:pPr/>
              <a:t>32</a:t>
            </a:fld>
            <a:endParaRPr lang="en-US"/>
          </a:p>
        </p:txBody>
      </p:sp>
    </p:spTree>
    <p:extLst>
      <p:ext uri="{BB962C8B-B14F-4D97-AF65-F5344CB8AC3E}">
        <p14:creationId xmlns:p14="http://schemas.microsoft.com/office/powerpoint/2010/main" xmlns="" val="90526298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Management Practices</a:t>
            </a:r>
            <a:endParaRPr lang="en-US" dirty="0"/>
          </a:p>
        </p:txBody>
      </p:sp>
      <p:sp>
        <p:nvSpPr>
          <p:cNvPr id="3" name="Content Placeholder 2"/>
          <p:cNvSpPr>
            <a:spLocks noGrp="1"/>
          </p:cNvSpPr>
          <p:nvPr>
            <p:ph idx="1"/>
          </p:nvPr>
        </p:nvSpPr>
        <p:spPr>
          <a:xfrm>
            <a:off x="457200" y="1447800"/>
            <a:ext cx="8229600" cy="4525963"/>
          </a:xfrm>
        </p:spPr>
        <p:txBody>
          <a:bodyPr>
            <a:normAutofit/>
          </a:bodyPr>
          <a:lstStyle/>
          <a:p>
            <a:r>
              <a:rPr lang="en-US" sz="2000" dirty="0" smtClean="0"/>
              <a:t>Expanded number of Land Conversion rows to accommodate different land types.</a:t>
            </a:r>
            <a:endParaRPr lang="en-US" sz="2000" dirty="0"/>
          </a:p>
        </p:txBody>
      </p:sp>
      <p:pic>
        <p:nvPicPr>
          <p:cNvPr id="28674" name="Picture 2"/>
          <p:cNvPicPr>
            <a:picLocks noChangeAspect="1" noChangeArrowheads="1"/>
          </p:cNvPicPr>
          <p:nvPr/>
        </p:nvPicPr>
        <p:blipFill>
          <a:blip r:embed="rId3" cstate="print"/>
          <a:srcRect/>
          <a:stretch>
            <a:fillRect/>
          </a:stretch>
        </p:blipFill>
        <p:spPr bwMode="auto">
          <a:xfrm>
            <a:off x="0" y="2286000"/>
            <a:ext cx="9144000" cy="3908885"/>
          </a:xfrm>
          <a:prstGeom prst="rect">
            <a:avLst/>
          </a:prstGeom>
          <a:noFill/>
          <a:ln w="9525">
            <a:noFill/>
            <a:miter lim="800000"/>
            <a:headEnd/>
            <a:tailEnd/>
          </a:ln>
        </p:spPr>
      </p:pic>
      <p:sp>
        <p:nvSpPr>
          <p:cNvPr id="5" name="Slide Number Placeholder 4"/>
          <p:cNvSpPr>
            <a:spLocks noGrp="1"/>
          </p:cNvSpPr>
          <p:nvPr>
            <p:ph type="sldNum" sz="quarter" idx="10"/>
          </p:nvPr>
        </p:nvSpPr>
        <p:spPr/>
        <p:txBody>
          <a:bodyPr/>
          <a:lstStyle/>
          <a:p>
            <a:fld id="{4DA4E111-BCEC-429D-B691-785A99145DF1}" type="slidenum">
              <a:rPr lang="en-US" smtClean="0"/>
              <a:pPr/>
              <a:t>33</a:t>
            </a:fld>
            <a:endParaRPr lang="en-US"/>
          </a:p>
        </p:txBody>
      </p:sp>
    </p:spTree>
    <p:extLst>
      <p:ext uri="{BB962C8B-B14F-4D97-AF65-F5344CB8AC3E}">
        <p14:creationId xmlns:p14="http://schemas.microsoft.com/office/powerpoint/2010/main" xmlns="" val="174012426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52400" y="-228600"/>
            <a:ext cx="8229600" cy="121920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ormAutofit/>
          </a:bodyPr>
          <a:lstStyle/>
          <a:p>
            <a:pPr algn="l">
              <a:defRPr/>
            </a:pPr>
            <a:r>
              <a:rPr lang="en-US" dirty="0">
                <a:solidFill>
                  <a:schemeClr val="bg1"/>
                </a:solidFill>
                <a:latin typeface="Franklin Gothic Demi" pitchFamily="34" charset="0"/>
              </a:rPr>
              <a:t>Other Restoration Practices</a:t>
            </a:r>
          </a:p>
        </p:txBody>
      </p:sp>
      <p:graphicFrame>
        <p:nvGraphicFramePr>
          <p:cNvPr id="3" name="Table 2"/>
          <p:cNvGraphicFramePr>
            <a:graphicFrameLocks noGrp="1"/>
          </p:cNvGraphicFramePr>
          <p:nvPr>
            <p:extLst>
              <p:ext uri="{D42A27DB-BD31-4B8C-83A1-F6EECF244321}">
                <p14:modId xmlns:p14="http://schemas.microsoft.com/office/powerpoint/2010/main" xmlns="" val="2474131116"/>
              </p:ext>
            </p:extLst>
          </p:nvPr>
        </p:nvGraphicFramePr>
        <p:xfrm>
          <a:off x="990600" y="1295400"/>
          <a:ext cx="7086600" cy="5486399"/>
        </p:xfrm>
        <a:graphic>
          <a:graphicData uri="http://schemas.openxmlformats.org/drawingml/2006/table">
            <a:tbl>
              <a:tblPr firstRow="1" firstCol="1" bandRow="1" bandCol="1">
                <a:tableStyleId>{5C22544A-7EE6-4342-B048-85BDC9FD1C3A}</a:tableStyleId>
              </a:tblPr>
              <a:tblGrid>
                <a:gridCol w="2893535"/>
                <a:gridCol w="1025860"/>
                <a:gridCol w="920235"/>
                <a:gridCol w="919433"/>
                <a:gridCol w="1327537"/>
              </a:tblGrid>
              <a:tr h="235377">
                <a:tc gridSpan="5">
                  <a:txBody>
                    <a:bodyPr/>
                    <a:lstStyle/>
                    <a:p>
                      <a:pPr marL="0" marR="0">
                        <a:spcBef>
                          <a:spcPts val="0"/>
                        </a:spcBef>
                        <a:spcAft>
                          <a:spcPts val="0"/>
                        </a:spcAft>
                      </a:pPr>
                      <a:r>
                        <a:rPr lang="en-US" sz="1400" dirty="0">
                          <a:effectLst/>
                        </a:rPr>
                        <a:t>Table B.20. Nutrient and Sediment Removal Rates for Non-Retrofit Practices</a:t>
                      </a:r>
                      <a:endParaRPr lang="en-US" sz="1400" dirty="0">
                        <a:effectLst/>
                        <a:latin typeface="Calibri"/>
                        <a:ea typeface="Times New Roman"/>
                        <a:cs typeface="Times New Roman"/>
                      </a:endParaRPr>
                    </a:p>
                  </a:txBody>
                  <a:tcPr marL="66978" marR="66978"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70755">
                <a:tc>
                  <a:txBody>
                    <a:bodyPr/>
                    <a:lstStyle/>
                    <a:p>
                      <a:pPr marL="0" marR="0">
                        <a:spcBef>
                          <a:spcPts val="0"/>
                        </a:spcBef>
                        <a:spcAft>
                          <a:spcPts val="0"/>
                        </a:spcAft>
                      </a:pPr>
                      <a:r>
                        <a:rPr lang="en-US" sz="1400" dirty="0">
                          <a:effectLst/>
                        </a:rPr>
                        <a:t>Practice</a:t>
                      </a:r>
                      <a:endParaRPr lang="en-US" sz="1400" dirty="0">
                        <a:effectLst/>
                        <a:latin typeface="Calibri"/>
                        <a:ea typeface="Times New Roman"/>
                        <a:cs typeface="Times New Roman"/>
                      </a:endParaRPr>
                    </a:p>
                  </a:txBody>
                  <a:tcPr marL="66978" marR="66978" marT="0" marB="0"/>
                </a:tc>
                <a:tc>
                  <a:txBody>
                    <a:bodyPr/>
                    <a:lstStyle/>
                    <a:p>
                      <a:pPr marL="0" marR="0">
                        <a:spcBef>
                          <a:spcPts val="0"/>
                        </a:spcBef>
                        <a:spcAft>
                          <a:spcPts val="0"/>
                        </a:spcAft>
                      </a:pPr>
                      <a:r>
                        <a:rPr lang="en-US" sz="1400">
                          <a:effectLst/>
                        </a:rPr>
                        <a:t>TN Removal</a:t>
                      </a:r>
                      <a:endParaRPr lang="en-US" sz="1400">
                        <a:effectLst/>
                        <a:latin typeface="Calibri"/>
                        <a:ea typeface="Times New Roman"/>
                        <a:cs typeface="Times New Roman"/>
                      </a:endParaRPr>
                    </a:p>
                  </a:txBody>
                  <a:tcPr marL="66978" marR="66978" marT="0" marB="0"/>
                </a:tc>
                <a:tc>
                  <a:txBody>
                    <a:bodyPr/>
                    <a:lstStyle/>
                    <a:p>
                      <a:pPr marL="0" marR="0">
                        <a:spcBef>
                          <a:spcPts val="0"/>
                        </a:spcBef>
                        <a:spcAft>
                          <a:spcPts val="0"/>
                        </a:spcAft>
                      </a:pPr>
                      <a:r>
                        <a:rPr lang="en-US" sz="1400">
                          <a:effectLst/>
                        </a:rPr>
                        <a:t>TP</a:t>
                      </a:r>
                    </a:p>
                    <a:p>
                      <a:pPr marL="0" marR="0">
                        <a:spcBef>
                          <a:spcPts val="0"/>
                        </a:spcBef>
                        <a:spcAft>
                          <a:spcPts val="0"/>
                        </a:spcAft>
                      </a:pPr>
                      <a:r>
                        <a:rPr lang="en-US" sz="1400">
                          <a:effectLst/>
                        </a:rPr>
                        <a:t>Removal </a:t>
                      </a:r>
                      <a:endParaRPr lang="en-US" sz="1400">
                        <a:effectLst/>
                        <a:latin typeface="Calibri"/>
                        <a:ea typeface="Times New Roman"/>
                        <a:cs typeface="Times New Roman"/>
                      </a:endParaRPr>
                    </a:p>
                  </a:txBody>
                  <a:tcPr marL="66978" marR="66978" marT="0" marB="0"/>
                </a:tc>
                <a:tc>
                  <a:txBody>
                    <a:bodyPr/>
                    <a:lstStyle/>
                    <a:p>
                      <a:pPr marL="0" marR="0">
                        <a:spcBef>
                          <a:spcPts val="0"/>
                        </a:spcBef>
                        <a:spcAft>
                          <a:spcPts val="0"/>
                        </a:spcAft>
                      </a:pPr>
                      <a:r>
                        <a:rPr lang="en-US" sz="1400">
                          <a:effectLst/>
                        </a:rPr>
                        <a:t>TSS</a:t>
                      </a:r>
                    </a:p>
                    <a:p>
                      <a:pPr marL="0" marR="0">
                        <a:spcBef>
                          <a:spcPts val="0"/>
                        </a:spcBef>
                        <a:spcAft>
                          <a:spcPts val="0"/>
                        </a:spcAft>
                      </a:pPr>
                      <a:r>
                        <a:rPr lang="en-US" sz="1400">
                          <a:effectLst/>
                        </a:rPr>
                        <a:t>Removal</a:t>
                      </a:r>
                      <a:endParaRPr lang="en-US" sz="1400">
                        <a:effectLst/>
                        <a:latin typeface="Calibri"/>
                        <a:ea typeface="Times New Roman"/>
                        <a:cs typeface="Times New Roman"/>
                      </a:endParaRPr>
                    </a:p>
                  </a:txBody>
                  <a:tcPr marL="66978" marR="66978" marT="0" marB="0"/>
                </a:tc>
                <a:tc>
                  <a:txBody>
                    <a:bodyPr/>
                    <a:lstStyle/>
                    <a:p>
                      <a:pPr marL="0" marR="0">
                        <a:spcBef>
                          <a:spcPts val="0"/>
                        </a:spcBef>
                        <a:spcAft>
                          <a:spcPts val="0"/>
                        </a:spcAft>
                      </a:pPr>
                      <a:r>
                        <a:rPr lang="en-US" sz="1400">
                          <a:effectLst/>
                        </a:rPr>
                        <a:t>Reporting Units</a:t>
                      </a:r>
                      <a:endParaRPr lang="en-US" sz="1400">
                        <a:effectLst/>
                        <a:latin typeface="Calibri"/>
                        <a:ea typeface="Times New Roman"/>
                        <a:cs typeface="Times New Roman"/>
                      </a:endParaRPr>
                    </a:p>
                  </a:txBody>
                  <a:tcPr marL="66978" marR="66978" marT="0" marB="0"/>
                </a:tc>
              </a:tr>
              <a:tr h="308100">
                <a:tc>
                  <a:txBody>
                    <a:bodyPr/>
                    <a:lstStyle/>
                    <a:p>
                      <a:pPr marL="0" marR="0">
                        <a:spcBef>
                          <a:spcPts val="0"/>
                        </a:spcBef>
                        <a:spcAft>
                          <a:spcPts val="0"/>
                        </a:spcAft>
                      </a:pPr>
                      <a:r>
                        <a:rPr lang="en-US" sz="1400">
                          <a:effectLst/>
                        </a:rPr>
                        <a:t>Riparian Forest Planting</a:t>
                      </a:r>
                      <a:endParaRPr lang="en-US" sz="1400">
                        <a:effectLst/>
                        <a:latin typeface="Calibri"/>
                        <a:ea typeface="Times New Roman"/>
                        <a:cs typeface="Times New Roman"/>
                      </a:endParaRPr>
                    </a:p>
                  </a:txBody>
                  <a:tcPr marL="66978" marR="66978" marT="0" marB="0"/>
                </a:tc>
                <a:tc>
                  <a:txBody>
                    <a:bodyPr/>
                    <a:lstStyle/>
                    <a:p>
                      <a:pPr marL="0" marR="0" algn="ctr">
                        <a:spcBef>
                          <a:spcPts val="0"/>
                        </a:spcBef>
                        <a:spcAft>
                          <a:spcPts val="0"/>
                        </a:spcAft>
                      </a:pPr>
                      <a:r>
                        <a:rPr lang="en-US" sz="1400">
                          <a:effectLst/>
                        </a:rPr>
                        <a:t>25%</a:t>
                      </a:r>
                      <a:endParaRPr lang="en-US" sz="1400">
                        <a:effectLst/>
                        <a:latin typeface="Calibri"/>
                        <a:ea typeface="Times New Roman"/>
                        <a:cs typeface="Times New Roman"/>
                      </a:endParaRPr>
                    </a:p>
                  </a:txBody>
                  <a:tcPr marL="66978" marR="66978" marT="0" marB="0"/>
                </a:tc>
                <a:tc>
                  <a:txBody>
                    <a:bodyPr/>
                    <a:lstStyle/>
                    <a:p>
                      <a:pPr marL="0" marR="0" algn="ctr">
                        <a:spcBef>
                          <a:spcPts val="0"/>
                        </a:spcBef>
                        <a:spcAft>
                          <a:spcPts val="0"/>
                        </a:spcAft>
                      </a:pPr>
                      <a:r>
                        <a:rPr lang="en-US" sz="1400">
                          <a:effectLst/>
                        </a:rPr>
                        <a:t>50%</a:t>
                      </a:r>
                      <a:endParaRPr lang="en-US" sz="1400">
                        <a:effectLst/>
                        <a:latin typeface="Calibri"/>
                        <a:ea typeface="Times New Roman"/>
                        <a:cs typeface="Times New Roman"/>
                      </a:endParaRPr>
                    </a:p>
                  </a:txBody>
                  <a:tcPr marL="66978" marR="66978" marT="0" marB="0"/>
                </a:tc>
                <a:tc>
                  <a:txBody>
                    <a:bodyPr/>
                    <a:lstStyle/>
                    <a:p>
                      <a:pPr marL="0" marR="0" algn="ctr">
                        <a:spcBef>
                          <a:spcPts val="0"/>
                        </a:spcBef>
                        <a:spcAft>
                          <a:spcPts val="0"/>
                        </a:spcAft>
                      </a:pPr>
                      <a:r>
                        <a:rPr lang="en-US" sz="1400">
                          <a:effectLst/>
                        </a:rPr>
                        <a:t>50%</a:t>
                      </a:r>
                      <a:endParaRPr lang="en-US" sz="1400">
                        <a:effectLst/>
                        <a:latin typeface="Calibri"/>
                        <a:ea typeface="Times New Roman"/>
                        <a:cs typeface="Times New Roman"/>
                      </a:endParaRPr>
                    </a:p>
                  </a:txBody>
                  <a:tcPr marL="66978" marR="66978" marT="0" marB="0"/>
                </a:tc>
                <a:tc>
                  <a:txBody>
                    <a:bodyPr/>
                    <a:lstStyle/>
                    <a:p>
                      <a:pPr marL="0" marR="0">
                        <a:spcBef>
                          <a:spcPts val="0"/>
                        </a:spcBef>
                        <a:spcAft>
                          <a:spcPts val="0"/>
                        </a:spcAft>
                      </a:pPr>
                      <a:r>
                        <a:rPr lang="en-US" sz="1400">
                          <a:effectLst/>
                        </a:rPr>
                        <a:t>Acres</a:t>
                      </a:r>
                      <a:endParaRPr lang="en-US" sz="1400">
                        <a:effectLst/>
                        <a:latin typeface="Calibri"/>
                        <a:ea typeface="Times New Roman"/>
                        <a:cs typeface="Times New Roman"/>
                      </a:endParaRPr>
                    </a:p>
                  </a:txBody>
                  <a:tcPr marL="66978" marR="66978" marT="0" marB="0"/>
                </a:tc>
              </a:tr>
              <a:tr h="235377">
                <a:tc>
                  <a:txBody>
                    <a:bodyPr/>
                    <a:lstStyle/>
                    <a:p>
                      <a:pPr marL="0" marR="0">
                        <a:spcBef>
                          <a:spcPts val="0"/>
                        </a:spcBef>
                        <a:spcAft>
                          <a:spcPts val="0"/>
                        </a:spcAft>
                      </a:pPr>
                      <a:r>
                        <a:rPr lang="en-US" sz="1400" dirty="0">
                          <a:effectLst/>
                        </a:rPr>
                        <a:t>Upland Planting (on Turf)</a:t>
                      </a:r>
                      <a:endParaRPr lang="en-US" sz="1400" dirty="0">
                        <a:effectLst/>
                        <a:latin typeface="Calibri"/>
                        <a:ea typeface="Times New Roman"/>
                        <a:cs typeface="Times New Roman"/>
                      </a:endParaRPr>
                    </a:p>
                  </a:txBody>
                  <a:tcPr marL="66978" marR="66978" marT="0" marB="0"/>
                </a:tc>
                <a:tc>
                  <a:txBody>
                    <a:bodyPr/>
                    <a:lstStyle/>
                    <a:p>
                      <a:pPr marL="0" marR="0" algn="ctr">
                        <a:spcBef>
                          <a:spcPts val="0"/>
                        </a:spcBef>
                        <a:spcAft>
                          <a:spcPts val="0"/>
                        </a:spcAft>
                      </a:pPr>
                      <a:r>
                        <a:rPr lang="en-US" sz="1400">
                          <a:effectLst/>
                        </a:rPr>
                        <a:t>A</a:t>
                      </a:r>
                      <a:endParaRPr lang="en-US" sz="1400">
                        <a:effectLst/>
                        <a:latin typeface="Calibri"/>
                        <a:ea typeface="Times New Roman"/>
                        <a:cs typeface="Times New Roman"/>
                      </a:endParaRPr>
                    </a:p>
                  </a:txBody>
                  <a:tcPr marL="66978" marR="66978" marT="0" marB="0"/>
                </a:tc>
                <a:tc>
                  <a:txBody>
                    <a:bodyPr/>
                    <a:lstStyle/>
                    <a:p>
                      <a:pPr marL="0" marR="0" algn="ctr">
                        <a:spcBef>
                          <a:spcPts val="0"/>
                        </a:spcBef>
                        <a:spcAft>
                          <a:spcPts val="0"/>
                        </a:spcAft>
                      </a:pPr>
                      <a:r>
                        <a:rPr lang="en-US" sz="1400">
                          <a:effectLst/>
                        </a:rPr>
                        <a:t>A</a:t>
                      </a:r>
                      <a:endParaRPr lang="en-US" sz="1400">
                        <a:effectLst/>
                        <a:latin typeface="Calibri"/>
                        <a:ea typeface="Times New Roman"/>
                        <a:cs typeface="Times New Roman"/>
                      </a:endParaRPr>
                    </a:p>
                  </a:txBody>
                  <a:tcPr marL="66978" marR="66978" marT="0" marB="0"/>
                </a:tc>
                <a:tc>
                  <a:txBody>
                    <a:bodyPr/>
                    <a:lstStyle/>
                    <a:p>
                      <a:pPr marL="0" marR="0" algn="ctr">
                        <a:spcBef>
                          <a:spcPts val="0"/>
                        </a:spcBef>
                        <a:spcAft>
                          <a:spcPts val="0"/>
                        </a:spcAft>
                      </a:pPr>
                      <a:r>
                        <a:rPr lang="en-US" sz="1400">
                          <a:effectLst/>
                        </a:rPr>
                        <a:t>A</a:t>
                      </a:r>
                      <a:endParaRPr lang="en-US" sz="1400">
                        <a:effectLst/>
                        <a:latin typeface="Calibri"/>
                        <a:ea typeface="Times New Roman"/>
                        <a:cs typeface="Times New Roman"/>
                      </a:endParaRPr>
                    </a:p>
                  </a:txBody>
                  <a:tcPr marL="66978" marR="66978" marT="0" marB="0"/>
                </a:tc>
                <a:tc>
                  <a:txBody>
                    <a:bodyPr/>
                    <a:lstStyle/>
                    <a:p>
                      <a:pPr marL="0" marR="0">
                        <a:spcBef>
                          <a:spcPts val="0"/>
                        </a:spcBef>
                        <a:spcAft>
                          <a:spcPts val="0"/>
                        </a:spcAft>
                      </a:pPr>
                      <a:r>
                        <a:rPr lang="en-US" sz="1400">
                          <a:effectLst/>
                        </a:rPr>
                        <a:t>Acres</a:t>
                      </a:r>
                      <a:endParaRPr lang="en-US" sz="1400">
                        <a:effectLst/>
                        <a:latin typeface="Calibri"/>
                        <a:ea typeface="Times New Roman"/>
                        <a:cs typeface="Times New Roman"/>
                      </a:endParaRPr>
                    </a:p>
                  </a:txBody>
                  <a:tcPr marL="66978" marR="66978" marT="0" marB="0"/>
                </a:tc>
              </a:tr>
              <a:tr h="235377">
                <a:tc>
                  <a:txBody>
                    <a:bodyPr/>
                    <a:lstStyle/>
                    <a:p>
                      <a:pPr marL="0" marR="0">
                        <a:spcBef>
                          <a:spcPts val="0"/>
                        </a:spcBef>
                        <a:spcAft>
                          <a:spcPts val="0"/>
                        </a:spcAft>
                      </a:pPr>
                      <a:r>
                        <a:rPr lang="en-US" sz="1400" dirty="0">
                          <a:effectLst/>
                        </a:rPr>
                        <a:t>Septic </a:t>
                      </a:r>
                      <a:r>
                        <a:rPr lang="en-US" sz="1400" dirty="0" err="1">
                          <a:effectLst/>
                        </a:rPr>
                        <a:t>Denitrification</a:t>
                      </a:r>
                      <a:endParaRPr lang="en-US" sz="1400" dirty="0">
                        <a:effectLst/>
                        <a:latin typeface="Calibri"/>
                        <a:ea typeface="Times New Roman"/>
                        <a:cs typeface="Times New Roman"/>
                      </a:endParaRPr>
                    </a:p>
                  </a:txBody>
                  <a:tcPr marL="66978" marR="66978" marT="0" marB="0"/>
                </a:tc>
                <a:tc>
                  <a:txBody>
                    <a:bodyPr/>
                    <a:lstStyle/>
                    <a:p>
                      <a:pPr marL="0" marR="0" algn="ctr">
                        <a:spcBef>
                          <a:spcPts val="0"/>
                        </a:spcBef>
                        <a:spcAft>
                          <a:spcPts val="0"/>
                        </a:spcAft>
                      </a:pPr>
                      <a:r>
                        <a:rPr lang="en-US" sz="1400">
                          <a:effectLst/>
                        </a:rPr>
                        <a:t>55</a:t>
                      </a:r>
                      <a:endParaRPr lang="en-US" sz="1400">
                        <a:effectLst/>
                        <a:latin typeface="Calibri"/>
                        <a:ea typeface="Times New Roman"/>
                        <a:cs typeface="Times New Roman"/>
                      </a:endParaRPr>
                    </a:p>
                  </a:txBody>
                  <a:tcPr marL="66978" marR="66978" marT="0" marB="0"/>
                </a:tc>
                <a:tc>
                  <a:txBody>
                    <a:bodyPr/>
                    <a:lstStyle/>
                    <a:p>
                      <a:pPr marL="0" marR="0" algn="ctr">
                        <a:spcBef>
                          <a:spcPts val="0"/>
                        </a:spcBef>
                        <a:spcAft>
                          <a:spcPts val="0"/>
                        </a:spcAft>
                      </a:pPr>
                      <a:r>
                        <a:rPr lang="en-US" sz="1400">
                          <a:effectLst/>
                        </a:rPr>
                        <a:t>0</a:t>
                      </a:r>
                      <a:endParaRPr lang="en-US" sz="1400">
                        <a:effectLst/>
                        <a:latin typeface="Calibri"/>
                        <a:ea typeface="Times New Roman"/>
                        <a:cs typeface="Times New Roman"/>
                      </a:endParaRPr>
                    </a:p>
                  </a:txBody>
                  <a:tcPr marL="66978" marR="66978" marT="0" marB="0"/>
                </a:tc>
                <a:tc>
                  <a:txBody>
                    <a:bodyPr/>
                    <a:lstStyle/>
                    <a:p>
                      <a:pPr marL="0" marR="0" algn="ctr">
                        <a:spcBef>
                          <a:spcPts val="0"/>
                        </a:spcBef>
                        <a:spcAft>
                          <a:spcPts val="0"/>
                        </a:spcAft>
                      </a:pPr>
                      <a:r>
                        <a:rPr lang="en-US" sz="1400">
                          <a:effectLst/>
                        </a:rPr>
                        <a:t>0</a:t>
                      </a:r>
                      <a:endParaRPr lang="en-US" sz="1400">
                        <a:effectLst/>
                        <a:latin typeface="Calibri"/>
                        <a:ea typeface="Times New Roman"/>
                        <a:cs typeface="Times New Roman"/>
                      </a:endParaRPr>
                    </a:p>
                  </a:txBody>
                  <a:tcPr marL="66978" marR="66978" marT="0" marB="0"/>
                </a:tc>
                <a:tc>
                  <a:txBody>
                    <a:bodyPr/>
                    <a:lstStyle/>
                    <a:p>
                      <a:pPr marL="0" marR="0">
                        <a:spcBef>
                          <a:spcPts val="0"/>
                        </a:spcBef>
                        <a:spcAft>
                          <a:spcPts val="0"/>
                        </a:spcAft>
                      </a:pPr>
                      <a:r>
                        <a:rPr lang="en-US" sz="1400">
                          <a:effectLst/>
                        </a:rPr>
                        <a:t>Systems</a:t>
                      </a:r>
                      <a:endParaRPr lang="en-US" sz="1400">
                        <a:effectLst/>
                        <a:latin typeface="Calibri"/>
                        <a:ea typeface="Times New Roman"/>
                        <a:cs typeface="Times New Roman"/>
                      </a:endParaRPr>
                    </a:p>
                  </a:txBody>
                  <a:tcPr marL="66978" marR="66978" marT="0" marB="0"/>
                </a:tc>
              </a:tr>
              <a:tr h="235377">
                <a:tc>
                  <a:txBody>
                    <a:bodyPr/>
                    <a:lstStyle/>
                    <a:p>
                      <a:pPr marL="0" marR="0">
                        <a:spcBef>
                          <a:spcPts val="0"/>
                        </a:spcBef>
                        <a:spcAft>
                          <a:spcPts val="0"/>
                        </a:spcAft>
                      </a:pPr>
                      <a:r>
                        <a:rPr lang="en-US" sz="1400" dirty="0">
                          <a:effectLst/>
                        </a:rPr>
                        <a:t>Septic Pumping</a:t>
                      </a:r>
                      <a:endParaRPr lang="en-US" sz="1400" dirty="0">
                        <a:effectLst/>
                        <a:latin typeface="Calibri"/>
                        <a:ea typeface="Times New Roman"/>
                        <a:cs typeface="Times New Roman"/>
                      </a:endParaRPr>
                    </a:p>
                  </a:txBody>
                  <a:tcPr marL="66978" marR="66978" marT="0" marB="0"/>
                </a:tc>
                <a:tc>
                  <a:txBody>
                    <a:bodyPr/>
                    <a:lstStyle/>
                    <a:p>
                      <a:pPr marL="0" marR="0" algn="ctr">
                        <a:spcBef>
                          <a:spcPts val="0"/>
                        </a:spcBef>
                        <a:spcAft>
                          <a:spcPts val="0"/>
                        </a:spcAft>
                      </a:pPr>
                      <a:r>
                        <a:rPr lang="en-US" sz="1400">
                          <a:effectLst/>
                        </a:rPr>
                        <a:t>5</a:t>
                      </a:r>
                      <a:endParaRPr lang="en-US" sz="1400">
                        <a:effectLst/>
                        <a:latin typeface="Calibri"/>
                        <a:ea typeface="Times New Roman"/>
                        <a:cs typeface="Times New Roman"/>
                      </a:endParaRPr>
                    </a:p>
                  </a:txBody>
                  <a:tcPr marL="66978" marR="66978" marT="0" marB="0"/>
                </a:tc>
                <a:tc>
                  <a:txBody>
                    <a:bodyPr/>
                    <a:lstStyle/>
                    <a:p>
                      <a:pPr marL="0" marR="0" algn="ctr">
                        <a:spcBef>
                          <a:spcPts val="0"/>
                        </a:spcBef>
                        <a:spcAft>
                          <a:spcPts val="0"/>
                        </a:spcAft>
                      </a:pPr>
                      <a:r>
                        <a:rPr lang="en-US" sz="1400">
                          <a:effectLst/>
                        </a:rPr>
                        <a:t>0</a:t>
                      </a:r>
                      <a:endParaRPr lang="en-US" sz="1400">
                        <a:effectLst/>
                        <a:latin typeface="Calibri"/>
                        <a:ea typeface="Times New Roman"/>
                        <a:cs typeface="Times New Roman"/>
                      </a:endParaRPr>
                    </a:p>
                  </a:txBody>
                  <a:tcPr marL="66978" marR="66978" marT="0" marB="0"/>
                </a:tc>
                <a:tc>
                  <a:txBody>
                    <a:bodyPr/>
                    <a:lstStyle/>
                    <a:p>
                      <a:pPr marL="0" marR="0" algn="ctr">
                        <a:spcBef>
                          <a:spcPts val="0"/>
                        </a:spcBef>
                        <a:spcAft>
                          <a:spcPts val="0"/>
                        </a:spcAft>
                      </a:pPr>
                      <a:r>
                        <a:rPr lang="en-US" sz="1400">
                          <a:effectLst/>
                        </a:rPr>
                        <a:t>0</a:t>
                      </a:r>
                      <a:endParaRPr lang="en-US" sz="1400">
                        <a:effectLst/>
                        <a:latin typeface="Calibri"/>
                        <a:ea typeface="Times New Roman"/>
                        <a:cs typeface="Times New Roman"/>
                      </a:endParaRPr>
                    </a:p>
                  </a:txBody>
                  <a:tcPr marL="66978" marR="66978" marT="0" marB="0"/>
                </a:tc>
                <a:tc>
                  <a:txBody>
                    <a:bodyPr/>
                    <a:lstStyle/>
                    <a:p>
                      <a:pPr marL="0" marR="0">
                        <a:spcBef>
                          <a:spcPts val="0"/>
                        </a:spcBef>
                        <a:spcAft>
                          <a:spcPts val="0"/>
                        </a:spcAft>
                      </a:pPr>
                      <a:r>
                        <a:rPr lang="en-US" sz="1400">
                          <a:effectLst/>
                        </a:rPr>
                        <a:t>Systems</a:t>
                      </a:r>
                      <a:endParaRPr lang="en-US" sz="1400">
                        <a:effectLst/>
                        <a:latin typeface="Calibri"/>
                        <a:ea typeface="Times New Roman"/>
                        <a:cs typeface="Times New Roman"/>
                      </a:endParaRPr>
                    </a:p>
                  </a:txBody>
                  <a:tcPr marL="66978" marR="66978" marT="0" marB="0"/>
                </a:tc>
              </a:tr>
              <a:tr h="235377">
                <a:tc>
                  <a:txBody>
                    <a:bodyPr/>
                    <a:lstStyle/>
                    <a:p>
                      <a:pPr marL="0" marR="0">
                        <a:spcBef>
                          <a:spcPts val="0"/>
                        </a:spcBef>
                        <a:spcAft>
                          <a:spcPts val="0"/>
                        </a:spcAft>
                      </a:pPr>
                      <a:r>
                        <a:rPr lang="en-US" sz="1400" dirty="0">
                          <a:effectLst/>
                        </a:rPr>
                        <a:t>Septic connections/hookups</a:t>
                      </a:r>
                      <a:endParaRPr lang="en-US" sz="1400" dirty="0">
                        <a:effectLst/>
                        <a:latin typeface="Calibri"/>
                        <a:ea typeface="Times New Roman"/>
                        <a:cs typeface="Times New Roman"/>
                      </a:endParaRPr>
                    </a:p>
                  </a:txBody>
                  <a:tcPr marL="66978" marR="66978" marT="0" marB="0"/>
                </a:tc>
                <a:tc>
                  <a:txBody>
                    <a:bodyPr/>
                    <a:lstStyle/>
                    <a:p>
                      <a:pPr marL="0" marR="0" algn="ctr">
                        <a:spcBef>
                          <a:spcPts val="0"/>
                        </a:spcBef>
                        <a:spcAft>
                          <a:spcPts val="0"/>
                        </a:spcAft>
                      </a:pPr>
                      <a:r>
                        <a:rPr lang="en-US" sz="1400">
                          <a:effectLst/>
                        </a:rPr>
                        <a:t>55</a:t>
                      </a:r>
                      <a:endParaRPr lang="en-US" sz="1400">
                        <a:effectLst/>
                        <a:latin typeface="Calibri"/>
                        <a:ea typeface="Times New Roman"/>
                        <a:cs typeface="Times New Roman"/>
                      </a:endParaRPr>
                    </a:p>
                  </a:txBody>
                  <a:tcPr marL="66978" marR="66978" marT="0" marB="0"/>
                </a:tc>
                <a:tc>
                  <a:txBody>
                    <a:bodyPr/>
                    <a:lstStyle/>
                    <a:p>
                      <a:pPr marL="0" marR="0" algn="ctr">
                        <a:spcBef>
                          <a:spcPts val="0"/>
                        </a:spcBef>
                        <a:spcAft>
                          <a:spcPts val="0"/>
                        </a:spcAft>
                      </a:pPr>
                      <a:r>
                        <a:rPr lang="en-US" sz="1400" dirty="0">
                          <a:effectLst/>
                        </a:rPr>
                        <a:t>0</a:t>
                      </a:r>
                      <a:endParaRPr lang="en-US" sz="1400" dirty="0">
                        <a:effectLst/>
                        <a:latin typeface="Calibri"/>
                        <a:ea typeface="Times New Roman"/>
                        <a:cs typeface="Times New Roman"/>
                      </a:endParaRPr>
                    </a:p>
                  </a:txBody>
                  <a:tcPr marL="66978" marR="66978" marT="0" marB="0"/>
                </a:tc>
                <a:tc>
                  <a:txBody>
                    <a:bodyPr/>
                    <a:lstStyle/>
                    <a:p>
                      <a:pPr marL="0" marR="0" algn="ctr">
                        <a:spcBef>
                          <a:spcPts val="0"/>
                        </a:spcBef>
                        <a:spcAft>
                          <a:spcPts val="0"/>
                        </a:spcAft>
                      </a:pPr>
                      <a:r>
                        <a:rPr lang="en-US" sz="1400">
                          <a:effectLst/>
                        </a:rPr>
                        <a:t>0</a:t>
                      </a:r>
                      <a:endParaRPr lang="en-US" sz="1400">
                        <a:effectLst/>
                        <a:latin typeface="Calibri"/>
                        <a:ea typeface="Times New Roman"/>
                        <a:cs typeface="Times New Roman"/>
                      </a:endParaRPr>
                    </a:p>
                  </a:txBody>
                  <a:tcPr marL="66978" marR="66978" marT="0" marB="0"/>
                </a:tc>
                <a:tc>
                  <a:txBody>
                    <a:bodyPr/>
                    <a:lstStyle/>
                    <a:p>
                      <a:pPr marL="0" marR="0">
                        <a:spcBef>
                          <a:spcPts val="0"/>
                        </a:spcBef>
                        <a:spcAft>
                          <a:spcPts val="0"/>
                        </a:spcAft>
                      </a:pPr>
                      <a:r>
                        <a:rPr lang="en-US" sz="1400">
                          <a:effectLst/>
                        </a:rPr>
                        <a:t>Systems</a:t>
                      </a:r>
                      <a:endParaRPr lang="en-US" sz="1400">
                        <a:effectLst/>
                        <a:latin typeface="Calibri"/>
                        <a:ea typeface="Times New Roman"/>
                        <a:cs typeface="Times New Roman"/>
                      </a:endParaRPr>
                    </a:p>
                  </a:txBody>
                  <a:tcPr marL="66978" marR="66978" marT="0" marB="0"/>
                </a:tc>
              </a:tr>
              <a:tr h="235377">
                <a:tc>
                  <a:txBody>
                    <a:bodyPr/>
                    <a:lstStyle/>
                    <a:p>
                      <a:pPr marL="0" marR="0">
                        <a:spcBef>
                          <a:spcPts val="0"/>
                        </a:spcBef>
                        <a:spcAft>
                          <a:spcPts val="0"/>
                        </a:spcAft>
                      </a:pPr>
                      <a:r>
                        <a:rPr lang="en-US" sz="1400" dirty="0">
                          <a:effectLst/>
                        </a:rPr>
                        <a:t>Emergent marsh restoration</a:t>
                      </a:r>
                      <a:endParaRPr lang="en-US" sz="1400" dirty="0">
                        <a:effectLst/>
                        <a:latin typeface="Calibri"/>
                        <a:ea typeface="Times New Roman"/>
                        <a:cs typeface="Times New Roman"/>
                      </a:endParaRPr>
                    </a:p>
                  </a:txBody>
                  <a:tcPr marL="66978" marR="66978" marT="0" marB="0"/>
                </a:tc>
                <a:tc>
                  <a:txBody>
                    <a:bodyPr/>
                    <a:lstStyle/>
                    <a:p>
                      <a:pPr marL="0" marR="0" algn="ctr">
                        <a:spcBef>
                          <a:spcPts val="0"/>
                        </a:spcBef>
                        <a:spcAft>
                          <a:spcPts val="0"/>
                        </a:spcAft>
                      </a:pPr>
                      <a:r>
                        <a:rPr lang="en-US" sz="1400">
                          <a:effectLst/>
                        </a:rPr>
                        <a:t>42</a:t>
                      </a:r>
                      <a:endParaRPr lang="en-US" sz="1400">
                        <a:effectLst/>
                        <a:latin typeface="Calibri"/>
                        <a:ea typeface="Times New Roman"/>
                        <a:cs typeface="Times New Roman"/>
                      </a:endParaRPr>
                    </a:p>
                  </a:txBody>
                  <a:tcPr marL="66978" marR="66978" marT="0" marB="0"/>
                </a:tc>
                <a:tc>
                  <a:txBody>
                    <a:bodyPr/>
                    <a:lstStyle/>
                    <a:p>
                      <a:pPr marL="0" marR="0" algn="ctr">
                        <a:spcBef>
                          <a:spcPts val="0"/>
                        </a:spcBef>
                        <a:spcAft>
                          <a:spcPts val="0"/>
                        </a:spcAft>
                      </a:pPr>
                      <a:r>
                        <a:rPr lang="en-US" sz="1400">
                          <a:effectLst/>
                        </a:rPr>
                        <a:t>55</a:t>
                      </a:r>
                      <a:endParaRPr lang="en-US" sz="1400">
                        <a:effectLst/>
                        <a:latin typeface="Calibri"/>
                        <a:ea typeface="Times New Roman"/>
                        <a:cs typeface="Times New Roman"/>
                      </a:endParaRPr>
                    </a:p>
                  </a:txBody>
                  <a:tcPr marL="66978" marR="66978" marT="0" marB="0"/>
                </a:tc>
                <a:tc>
                  <a:txBody>
                    <a:bodyPr/>
                    <a:lstStyle/>
                    <a:p>
                      <a:pPr marL="0" marR="0" algn="ctr">
                        <a:spcBef>
                          <a:spcPts val="0"/>
                        </a:spcBef>
                        <a:spcAft>
                          <a:spcPts val="0"/>
                        </a:spcAft>
                      </a:pPr>
                      <a:r>
                        <a:rPr lang="en-US" sz="1400">
                          <a:effectLst/>
                        </a:rPr>
                        <a:t>75</a:t>
                      </a:r>
                      <a:endParaRPr lang="en-US" sz="1400">
                        <a:effectLst/>
                        <a:latin typeface="Calibri"/>
                        <a:ea typeface="Times New Roman"/>
                        <a:cs typeface="Times New Roman"/>
                      </a:endParaRPr>
                    </a:p>
                  </a:txBody>
                  <a:tcPr marL="66978" marR="66978" marT="0" marB="0"/>
                </a:tc>
                <a:tc>
                  <a:txBody>
                    <a:bodyPr/>
                    <a:lstStyle/>
                    <a:p>
                      <a:pPr marL="0" marR="0">
                        <a:spcBef>
                          <a:spcPts val="0"/>
                        </a:spcBef>
                        <a:spcAft>
                          <a:spcPts val="0"/>
                        </a:spcAft>
                      </a:pPr>
                      <a:r>
                        <a:rPr lang="en-US" sz="1400">
                          <a:effectLst/>
                        </a:rPr>
                        <a:t>Acres</a:t>
                      </a:r>
                      <a:endParaRPr lang="en-US" sz="1400">
                        <a:effectLst/>
                        <a:latin typeface="Calibri"/>
                        <a:ea typeface="Times New Roman"/>
                        <a:cs typeface="Times New Roman"/>
                      </a:endParaRPr>
                    </a:p>
                  </a:txBody>
                  <a:tcPr marL="66978" marR="66978" marT="0" marB="0"/>
                </a:tc>
              </a:tr>
              <a:tr h="470755">
                <a:tc>
                  <a:txBody>
                    <a:bodyPr/>
                    <a:lstStyle/>
                    <a:p>
                      <a:pPr marL="0" marR="0">
                        <a:spcBef>
                          <a:spcPts val="0"/>
                        </a:spcBef>
                        <a:spcAft>
                          <a:spcPts val="0"/>
                        </a:spcAft>
                      </a:pPr>
                      <a:r>
                        <a:rPr lang="en-US" sz="1400" dirty="0" err="1">
                          <a:effectLst/>
                        </a:rPr>
                        <a:t>Palustrine</a:t>
                      </a:r>
                      <a:r>
                        <a:rPr lang="en-US" sz="1400" dirty="0">
                          <a:effectLst/>
                        </a:rPr>
                        <a:t> Forest wetland restoration</a:t>
                      </a:r>
                      <a:endParaRPr lang="en-US" sz="1400" dirty="0">
                        <a:effectLst/>
                        <a:latin typeface="Calibri"/>
                        <a:ea typeface="Times New Roman"/>
                        <a:cs typeface="Times New Roman"/>
                      </a:endParaRPr>
                    </a:p>
                  </a:txBody>
                  <a:tcPr marL="66978" marR="66978" marT="0" marB="0"/>
                </a:tc>
                <a:tc>
                  <a:txBody>
                    <a:bodyPr/>
                    <a:lstStyle/>
                    <a:p>
                      <a:pPr marL="0" marR="0" algn="ctr">
                        <a:spcBef>
                          <a:spcPts val="0"/>
                        </a:spcBef>
                        <a:spcAft>
                          <a:spcPts val="0"/>
                        </a:spcAft>
                      </a:pPr>
                      <a:r>
                        <a:rPr lang="en-US" sz="1400">
                          <a:effectLst/>
                        </a:rPr>
                        <a:t>43</a:t>
                      </a:r>
                      <a:endParaRPr lang="en-US" sz="1400">
                        <a:effectLst/>
                        <a:latin typeface="Calibri"/>
                        <a:ea typeface="Times New Roman"/>
                        <a:cs typeface="Times New Roman"/>
                      </a:endParaRPr>
                    </a:p>
                  </a:txBody>
                  <a:tcPr marL="66978" marR="66978" marT="0" marB="0"/>
                </a:tc>
                <a:tc>
                  <a:txBody>
                    <a:bodyPr/>
                    <a:lstStyle/>
                    <a:p>
                      <a:pPr marL="0" marR="0" algn="ctr">
                        <a:spcBef>
                          <a:spcPts val="0"/>
                        </a:spcBef>
                        <a:spcAft>
                          <a:spcPts val="0"/>
                        </a:spcAft>
                      </a:pPr>
                      <a:r>
                        <a:rPr lang="en-US" sz="1400">
                          <a:effectLst/>
                        </a:rPr>
                        <a:t>58</a:t>
                      </a:r>
                      <a:endParaRPr lang="en-US" sz="1400">
                        <a:effectLst/>
                        <a:latin typeface="Calibri"/>
                        <a:ea typeface="Times New Roman"/>
                        <a:cs typeface="Times New Roman"/>
                      </a:endParaRPr>
                    </a:p>
                  </a:txBody>
                  <a:tcPr marL="66978" marR="66978" marT="0" marB="0"/>
                </a:tc>
                <a:tc>
                  <a:txBody>
                    <a:bodyPr/>
                    <a:lstStyle/>
                    <a:p>
                      <a:pPr marL="0" marR="0" algn="ctr">
                        <a:spcBef>
                          <a:spcPts val="0"/>
                        </a:spcBef>
                        <a:spcAft>
                          <a:spcPts val="0"/>
                        </a:spcAft>
                      </a:pPr>
                      <a:r>
                        <a:rPr lang="en-US" sz="1400">
                          <a:effectLst/>
                        </a:rPr>
                        <a:t>75</a:t>
                      </a:r>
                      <a:endParaRPr lang="en-US" sz="1400">
                        <a:effectLst/>
                        <a:latin typeface="Calibri"/>
                        <a:ea typeface="Times New Roman"/>
                        <a:cs typeface="Times New Roman"/>
                      </a:endParaRPr>
                    </a:p>
                  </a:txBody>
                  <a:tcPr marL="66978" marR="66978" marT="0" marB="0"/>
                </a:tc>
                <a:tc>
                  <a:txBody>
                    <a:bodyPr/>
                    <a:lstStyle/>
                    <a:p>
                      <a:pPr marL="0" marR="0">
                        <a:spcBef>
                          <a:spcPts val="0"/>
                        </a:spcBef>
                        <a:spcAft>
                          <a:spcPts val="0"/>
                        </a:spcAft>
                      </a:pPr>
                      <a:r>
                        <a:rPr lang="en-US" sz="1400">
                          <a:effectLst/>
                        </a:rPr>
                        <a:t>Acres</a:t>
                      </a:r>
                      <a:endParaRPr lang="en-US" sz="1400">
                        <a:effectLst/>
                        <a:latin typeface="Calibri"/>
                        <a:ea typeface="Times New Roman"/>
                        <a:cs typeface="Times New Roman"/>
                      </a:endParaRPr>
                    </a:p>
                  </a:txBody>
                  <a:tcPr marL="66978" marR="66978" marT="0" marB="0"/>
                </a:tc>
              </a:tr>
              <a:tr h="470755">
                <a:tc>
                  <a:txBody>
                    <a:bodyPr/>
                    <a:lstStyle/>
                    <a:p>
                      <a:pPr marL="0" marR="0">
                        <a:spcBef>
                          <a:spcPts val="0"/>
                        </a:spcBef>
                        <a:spcAft>
                          <a:spcPts val="0"/>
                        </a:spcAft>
                      </a:pPr>
                      <a:r>
                        <a:rPr lang="en-US" sz="1400" dirty="0">
                          <a:effectLst/>
                        </a:rPr>
                        <a:t>Stream restoration </a:t>
                      </a:r>
                      <a:endParaRPr lang="en-US" sz="1400" dirty="0">
                        <a:effectLst/>
                        <a:latin typeface="Calibri"/>
                        <a:ea typeface="Times New Roman"/>
                        <a:cs typeface="Times New Roman"/>
                      </a:endParaRPr>
                    </a:p>
                  </a:txBody>
                  <a:tcPr marL="66978" marR="66978" marT="0" marB="0"/>
                </a:tc>
                <a:tc>
                  <a:txBody>
                    <a:bodyPr/>
                    <a:lstStyle/>
                    <a:p>
                      <a:pPr marL="0" marR="0" algn="ctr">
                        <a:spcBef>
                          <a:spcPts val="0"/>
                        </a:spcBef>
                        <a:spcAft>
                          <a:spcPts val="0"/>
                        </a:spcAft>
                      </a:pPr>
                      <a:r>
                        <a:rPr lang="en-US" sz="1400">
                          <a:effectLst/>
                        </a:rPr>
                        <a:t>0.20 lbs</a:t>
                      </a:r>
                      <a:endParaRPr lang="en-US" sz="1400">
                        <a:effectLst/>
                        <a:latin typeface="Calibri"/>
                        <a:ea typeface="Times New Roman"/>
                        <a:cs typeface="Times New Roman"/>
                      </a:endParaRPr>
                    </a:p>
                  </a:txBody>
                  <a:tcPr marL="66978" marR="66978" marT="0" marB="0"/>
                </a:tc>
                <a:tc>
                  <a:txBody>
                    <a:bodyPr/>
                    <a:lstStyle/>
                    <a:p>
                      <a:pPr marL="0" marR="0" algn="ctr">
                        <a:spcBef>
                          <a:spcPts val="0"/>
                        </a:spcBef>
                        <a:spcAft>
                          <a:spcPts val="0"/>
                        </a:spcAft>
                      </a:pPr>
                      <a:r>
                        <a:rPr lang="en-US" sz="1400">
                          <a:effectLst/>
                        </a:rPr>
                        <a:t>0.068 lbs</a:t>
                      </a:r>
                      <a:endParaRPr lang="en-US" sz="1400">
                        <a:effectLst/>
                        <a:latin typeface="Calibri"/>
                        <a:ea typeface="Times New Roman"/>
                        <a:cs typeface="Times New Roman"/>
                      </a:endParaRPr>
                    </a:p>
                  </a:txBody>
                  <a:tcPr marL="66978" marR="66978" marT="0" marB="0"/>
                </a:tc>
                <a:tc>
                  <a:txBody>
                    <a:bodyPr/>
                    <a:lstStyle/>
                    <a:p>
                      <a:pPr marL="0" marR="0" algn="ctr">
                        <a:spcBef>
                          <a:spcPts val="0"/>
                        </a:spcBef>
                        <a:spcAft>
                          <a:spcPts val="0"/>
                        </a:spcAft>
                      </a:pPr>
                      <a:r>
                        <a:rPr lang="en-US" sz="1400">
                          <a:effectLst/>
                        </a:rPr>
                        <a:t>310 lbs</a:t>
                      </a:r>
                      <a:endParaRPr lang="en-US" sz="1400">
                        <a:effectLst/>
                        <a:latin typeface="Calibri"/>
                        <a:ea typeface="Times New Roman"/>
                        <a:cs typeface="Times New Roman"/>
                      </a:endParaRPr>
                    </a:p>
                  </a:txBody>
                  <a:tcPr marL="66978" marR="66978" marT="0" marB="0"/>
                </a:tc>
                <a:tc>
                  <a:txBody>
                    <a:bodyPr/>
                    <a:lstStyle/>
                    <a:p>
                      <a:pPr marL="0" marR="0">
                        <a:spcBef>
                          <a:spcPts val="0"/>
                        </a:spcBef>
                        <a:spcAft>
                          <a:spcPts val="0"/>
                        </a:spcAft>
                      </a:pPr>
                      <a:r>
                        <a:rPr lang="en-US" sz="1400">
                          <a:effectLst/>
                        </a:rPr>
                        <a:t>Linear Ft.</a:t>
                      </a:r>
                      <a:endParaRPr lang="en-US" sz="1400">
                        <a:effectLst/>
                        <a:latin typeface="Calibri"/>
                        <a:ea typeface="Times New Roman"/>
                        <a:cs typeface="Times New Roman"/>
                      </a:endParaRPr>
                    </a:p>
                  </a:txBody>
                  <a:tcPr marL="66978" marR="66978" marT="0" marB="0"/>
                </a:tc>
              </a:tr>
              <a:tr h="235377">
                <a:tc>
                  <a:txBody>
                    <a:bodyPr/>
                    <a:lstStyle/>
                    <a:p>
                      <a:pPr marL="0" marR="0">
                        <a:spcBef>
                          <a:spcPts val="0"/>
                        </a:spcBef>
                        <a:spcAft>
                          <a:spcPts val="0"/>
                        </a:spcAft>
                      </a:pPr>
                      <a:r>
                        <a:rPr lang="en-US" sz="1400">
                          <a:effectLst/>
                        </a:rPr>
                        <a:t>Riparian forest buffers (ag)</a:t>
                      </a:r>
                      <a:endParaRPr lang="en-US" sz="1400">
                        <a:effectLst/>
                        <a:latin typeface="Calibri"/>
                        <a:ea typeface="Times New Roman"/>
                        <a:cs typeface="Times New Roman"/>
                      </a:endParaRPr>
                    </a:p>
                  </a:txBody>
                  <a:tcPr marL="66978" marR="66978" marT="0" marB="0"/>
                </a:tc>
                <a:tc>
                  <a:txBody>
                    <a:bodyPr/>
                    <a:lstStyle/>
                    <a:p>
                      <a:pPr marL="0" marR="0" algn="ctr">
                        <a:spcBef>
                          <a:spcPts val="0"/>
                        </a:spcBef>
                        <a:spcAft>
                          <a:spcPts val="0"/>
                        </a:spcAft>
                      </a:pPr>
                      <a:r>
                        <a:rPr lang="en-US" sz="1400">
                          <a:effectLst/>
                        </a:rPr>
                        <a:t>60</a:t>
                      </a:r>
                      <a:endParaRPr lang="en-US" sz="1400">
                        <a:effectLst/>
                        <a:latin typeface="Calibri"/>
                        <a:ea typeface="Times New Roman"/>
                        <a:cs typeface="Times New Roman"/>
                      </a:endParaRPr>
                    </a:p>
                  </a:txBody>
                  <a:tcPr marL="66978" marR="66978" marT="0" marB="0"/>
                </a:tc>
                <a:tc>
                  <a:txBody>
                    <a:bodyPr/>
                    <a:lstStyle/>
                    <a:p>
                      <a:pPr marL="0" marR="0" algn="ctr">
                        <a:spcBef>
                          <a:spcPts val="0"/>
                        </a:spcBef>
                        <a:spcAft>
                          <a:spcPts val="0"/>
                        </a:spcAft>
                      </a:pPr>
                      <a:r>
                        <a:rPr lang="en-US" sz="1400">
                          <a:effectLst/>
                        </a:rPr>
                        <a:t>70</a:t>
                      </a:r>
                      <a:endParaRPr lang="en-US" sz="1400">
                        <a:effectLst/>
                        <a:latin typeface="Calibri"/>
                        <a:ea typeface="Times New Roman"/>
                        <a:cs typeface="Times New Roman"/>
                      </a:endParaRPr>
                    </a:p>
                  </a:txBody>
                  <a:tcPr marL="66978" marR="66978" marT="0" marB="0"/>
                </a:tc>
                <a:tc>
                  <a:txBody>
                    <a:bodyPr/>
                    <a:lstStyle/>
                    <a:p>
                      <a:pPr marL="0" marR="0" algn="ctr">
                        <a:spcBef>
                          <a:spcPts val="0"/>
                        </a:spcBef>
                        <a:spcAft>
                          <a:spcPts val="0"/>
                        </a:spcAft>
                      </a:pPr>
                      <a:r>
                        <a:rPr lang="en-US" sz="1400">
                          <a:effectLst/>
                        </a:rPr>
                        <a:t>75</a:t>
                      </a:r>
                      <a:endParaRPr lang="en-US" sz="1400">
                        <a:effectLst/>
                        <a:latin typeface="Calibri"/>
                        <a:ea typeface="Times New Roman"/>
                        <a:cs typeface="Times New Roman"/>
                      </a:endParaRPr>
                    </a:p>
                  </a:txBody>
                  <a:tcPr marL="66978" marR="66978" marT="0" marB="0"/>
                </a:tc>
                <a:tc>
                  <a:txBody>
                    <a:bodyPr/>
                    <a:lstStyle/>
                    <a:p>
                      <a:pPr marL="0" marR="0">
                        <a:spcBef>
                          <a:spcPts val="0"/>
                        </a:spcBef>
                        <a:spcAft>
                          <a:spcPts val="0"/>
                        </a:spcAft>
                      </a:pPr>
                      <a:r>
                        <a:rPr lang="en-US" sz="1400">
                          <a:effectLst/>
                        </a:rPr>
                        <a:t>Acre treated</a:t>
                      </a:r>
                      <a:endParaRPr lang="en-US" sz="1400">
                        <a:effectLst/>
                        <a:latin typeface="Calibri"/>
                        <a:ea typeface="Times New Roman"/>
                        <a:cs typeface="Times New Roman"/>
                      </a:endParaRPr>
                    </a:p>
                  </a:txBody>
                  <a:tcPr marL="66978" marR="66978" marT="0" marB="0"/>
                </a:tc>
              </a:tr>
              <a:tr h="470755">
                <a:tc>
                  <a:txBody>
                    <a:bodyPr/>
                    <a:lstStyle/>
                    <a:p>
                      <a:pPr marL="0" marR="0">
                        <a:spcBef>
                          <a:spcPts val="0"/>
                        </a:spcBef>
                        <a:spcAft>
                          <a:spcPts val="0"/>
                        </a:spcAft>
                      </a:pPr>
                      <a:r>
                        <a:rPr lang="en-US" sz="1400">
                          <a:effectLst/>
                        </a:rPr>
                        <a:t>Stream fencing and off-stream watering</a:t>
                      </a:r>
                      <a:endParaRPr lang="en-US" sz="1400">
                        <a:effectLst/>
                        <a:latin typeface="Calibri"/>
                        <a:ea typeface="Times New Roman"/>
                        <a:cs typeface="Times New Roman"/>
                      </a:endParaRPr>
                    </a:p>
                  </a:txBody>
                  <a:tcPr marL="66978" marR="66978" marT="0" marB="0"/>
                </a:tc>
                <a:tc>
                  <a:txBody>
                    <a:bodyPr/>
                    <a:lstStyle/>
                    <a:p>
                      <a:pPr marL="0" marR="0" algn="ctr">
                        <a:spcBef>
                          <a:spcPts val="0"/>
                        </a:spcBef>
                        <a:spcAft>
                          <a:spcPts val="0"/>
                        </a:spcAft>
                      </a:pPr>
                      <a:r>
                        <a:rPr lang="en-US" sz="1400" dirty="0">
                          <a:effectLst/>
                        </a:rPr>
                        <a:t>60</a:t>
                      </a:r>
                      <a:endParaRPr lang="en-US" sz="1400" dirty="0">
                        <a:effectLst/>
                        <a:latin typeface="Calibri"/>
                        <a:ea typeface="Times New Roman"/>
                        <a:cs typeface="Times New Roman"/>
                      </a:endParaRPr>
                    </a:p>
                  </a:txBody>
                  <a:tcPr marL="66978" marR="66978" marT="0" marB="0"/>
                </a:tc>
                <a:tc>
                  <a:txBody>
                    <a:bodyPr/>
                    <a:lstStyle/>
                    <a:p>
                      <a:pPr marL="0" marR="0" algn="ctr">
                        <a:spcBef>
                          <a:spcPts val="0"/>
                        </a:spcBef>
                        <a:spcAft>
                          <a:spcPts val="0"/>
                        </a:spcAft>
                      </a:pPr>
                      <a:r>
                        <a:rPr lang="en-US" sz="1400">
                          <a:effectLst/>
                        </a:rPr>
                        <a:t>60</a:t>
                      </a:r>
                      <a:endParaRPr lang="en-US" sz="1400">
                        <a:effectLst/>
                        <a:latin typeface="Calibri"/>
                        <a:ea typeface="Times New Roman"/>
                        <a:cs typeface="Times New Roman"/>
                      </a:endParaRPr>
                    </a:p>
                  </a:txBody>
                  <a:tcPr marL="66978" marR="66978" marT="0" marB="0"/>
                </a:tc>
                <a:tc>
                  <a:txBody>
                    <a:bodyPr/>
                    <a:lstStyle/>
                    <a:p>
                      <a:pPr marL="0" marR="0" algn="ctr">
                        <a:spcBef>
                          <a:spcPts val="0"/>
                        </a:spcBef>
                        <a:spcAft>
                          <a:spcPts val="0"/>
                        </a:spcAft>
                      </a:pPr>
                      <a:r>
                        <a:rPr lang="en-US" sz="1400">
                          <a:effectLst/>
                        </a:rPr>
                        <a:t>75</a:t>
                      </a:r>
                      <a:endParaRPr lang="en-US" sz="1400">
                        <a:effectLst/>
                        <a:latin typeface="Calibri"/>
                        <a:ea typeface="Times New Roman"/>
                        <a:cs typeface="Times New Roman"/>
                      </a:endParaRPr>
                    </a:p>
                  </a:txBody>
                  <a:tcPr marL="66978" marR="66978" marT="0" marB="0"/>
                </a:tc>
                <a:tc>
                  <a:txBody>
                    <a:bodyPr/>
                    <a:lstStyle/>
                    <a:p>
                      <a:pPr marL="0" marR="0">
                        <a:spcBef>
                          <a:spcPts val="0"/>
                        </a:spcBef>
                        <a:spcAft>
                          <a:spcPts val="0"/>
                        </a:spcAft>
                      </a:pPr>
                      <a:r>
                        <a:rPr lang="en-US" sz="1400">
                          <a:effectLst/>
                        </a:rPr>
                        <a:t>Acres treated</a:t>
                      </a:r>
                      <a:endParaRPr lang="en-US" sz="1400">
                        <a:effectLst/>
                        <a:latin typeface="Calibri"/>
                        <a:ea typeface="Times New Roman"/>
                        <a:cs typeface="Times New Roman"/>
                      </a:endParaRPr>
                    </a:p>
                  </a:txBody>
                  <a:tcPr marL="66978" marR="66978" marT="0" marB="0"/>
                </a:tc>
              </a:tr>
              <a:tr h="470755">
                <a:tc>
                  <a:txBody>
                    <a:bodyPr/>
                    <a:lstStyle/>
                    <a:p>
                      <a:pPr marL="0" marR="0">
                        <a:spcBef>
                          <a:spcPts val="0"/>
                        </a:spcBef>
                        <a:spcAft>
                          <a:spcPts val="0"/>
                        </a:spcAft>
                      </a:pPr>
                      <a:r>
                        <a:rPr lang="en-US" sz="1400">
                          <a:effectLst/>
                        </a:rPr>
                        <a:t>Residential Nutrient  Management </a:t>
                      </a:r>
                      <a:endParaRPr lang="en-US" sz="1400">
                        <a:effectLst/>
                        <a:latin typeface="Calibri"/>
                        <a:ea typeface="Times New Roman"/>
                        <a:cs typeface="Times New Roman"/>
                      </a:endParaRPr>
                    </a:p>
                  </a:txBody>
                  <a:tcPr marL="66978" marR="66978" marT="0" marB="0"/>
                </a:tc>
                <a:tc>
                  <a:txBody>
                    <a:bodyPr/>
                    <a:lstStyle/>
                    <a:p>
                      <a:pPr marL="0" marR="0" algn="ctr">
                        <a:spcBef>
                          <a:spcPts val="0"/>
                        </a:spcBef>
                        <a:spcAft>
                          <a:spcPts val="0"/>
                        </a:spcAft>
                      </a:pPr>
                      <a:r>
                        <a:rPr lang="en-US" sz="1400" dirty="0">
                          <a:effectLst/>
                        </a:rPr>
                        <a:t>B</a:t>
                      </a:r>
                      <a:endParaRPr lang="en-US" sz="1400" dirty="0">
                        <a:effectLst/>
                        <a:latin typeface="Calibri"/>
                        <a:ea typeface="Times New Roman"/>
                        <a:cs typeface="Times New Roman"/>
                      </a:endParaRPr>
                    </a:p>
                  </a:txBody>
                  <a:tcPr marL="66978" marR="66978" marT="0" marB="0"/>
                </a:tc>
                <a:tc>
                  <a:txBody>
                    <a:bodyPr/>
                    <a:lstStyle/>
                    <a:p>
                      <a:pPr marL="0" marR="0" algn="ctr">
                        <a:spcBef>
                          <a:spcPts val="0"/>
                        </a:spcBef>
                        <a:spcAft>
                          <a:spcPts val="0"/>
                        </a:spcAft>
                      </a:pPr>
                      <a:r>
                        <a:rPr lang="en-US" sz="1400">
                          <a:effectLst/>
                        </a:rPr>
                        <a:t>B</a:t>
                      </a:r>
                      <a:endParaRPr lang="en-US" sz="1400">
                        <a:effectLst/>
                        <a:latin typeface="Calibri"/>
                        <a:ea typeface="Times New Roman"/>
                        <a:cs typeface="Times New Roman"/>
                      </a:endParaRPr>
                    </a:p>
                  </a:txBody>
                  <a:tcPr marL="66978" marR="66978" marT="0" marB="0"/>
                </a:tc>
                <a:tc>
                  <a:txBody>
                    <a:bodyPr/>
                    <a:lstStyle/>
                    <a:p>
                      <a:pPr marL="0" marR="0" algn="ctr">
                        <a:spcBef>
                          <a:spcPts val="0"/>
                        </a:spcBef>
                        <a:spcAft>
                          <a:spcPts val="0"/>
                        </a:spcAft>
                      </a:pPr>
                      <a:r>
                        <a:rPr lang="en-US" sz="1400">
                          <a:effectLst/>
                        </a:rPr>
                        <a:t>B</a:t>
                      </a:r>
                      <a:endParaRPr lang="en-US" sz="1400">
                        <a:effectLst/>
                        <a:latin typeface="Calibri"/>
                        <a:ea typeface="Times New Roman"/>
                        <a:cs typeface="Times New Roman"/>
                      </a:endParaRPr>
                    </a:p>
                  </a:txBody>
                  <a:tcPr marL="66978" marR="66978" marT="0" marB="0"/>
                </a:tc>
                <a:tc>
                  <a:txBody>
                    <a:bodyPr/>
                    <a:lstStyle/>
                    <a:p>
                      <a:pPr marL="0" marR="0">
                        <a:spcBef>
                          <a:spcPts val="0"/>
                        </a:spcBef>
                        <a:spcAft>
                          <a:spcPts val="0"/>
                        </a:spcAft>
                      </a:pPr>
                      <a:r>
                        <a:rPr lang="en-US" sz="1400">
                          <a:effectLst/>
                        </a:rPr>
                        <a:t>Acres</a:t>
                      </a:r>
                      <a:endParaRPr lang="en-US" sz="1400">
                        <a:effectLst/>
                        <a:latin typeface="Calibri"/>
                        <a:ea typeface="Times New Roman"/>
                        <a:cs typeface="Times New Roman"/>
                      </a:endParaRPr>
                    </a:p>
                  </a:txBody>
                  <a:tcPr marL="66978" marR="66978" marT="0" marB="0"/>
                </a:tc>
              </a:tr>
              <a:tr h="235377">
                <a:tc>
                  <a:txBody>
                    <a:bodyPr/>
                    <a:lstStyle/>
                    <a:p>
                      <a:pPr marL="0" marR="0">
                        <a:spcBef>
                          <a:spcPts val="0"/>
                        </a:spcBef>
                        <a:spcAft>
                          <a:spcPts val="0"/>
                        </a:spcAft>
                      </a:pPr>
                      <a:r>
                        <a:rPr lang="en-US" sz="1400">
                          <a:effectLst/>
                        </a:rPr>
                        <a:t>Hotspot Management</a:t>
                      </a:r>
                      <a:endParaRPr lang="en-US" sz="1400">
                        <a:effectLst/>
                        <a:latin typeface="Calibri"/>
                        <a:ea typeface="Times New Roman"/>
                        <a:cs typeface="Times New Roman"/>
                      </a:endParaRPr>
                    </a:p>
                  </a:txBody>
                  <a:tcPr marL="66978" marR="66978" marT="0" marB="0"/>
                </a:tc>
                <a:tc>
                  <a:txBody>
                    <a:bodyPr/>
                    <a:lstStyle/>
                    <a:p>
                      <a:pPr marL="0" marR="0" algn="ctr">
                        <a:spcBef>
                          <a:spcPts val="0"/>
                        </a:spcBef>
                        <a:spcAft>
                          <a:spcPts val="0"/>
                        </a:spcAft>
                      </a:pPr>
                      <a:r>
                        <a:rPr lang="en-US" sz="1400" dirty="0">
                          <a:effectLst/>
                        </a:rPr>
                        <a:t>C</a:t>
                      </a:r>
                      <a:endParaRPr lang="en-US" sz="1400" dirty="0">
                        <a:effectLst/>
                        <a:latin typeface="Calibri"/>
                        <a:ea typeface="Times New Roman"/>
                        <a:cs typeface="Times New Roman"/>
                      </a:endParaRPr>
                    </a:p>
                  </a:txBody>
                  <a:tcPr marL="66978" marR="66978" marT="0" marB="0"/>
                </a:tc>
                <a:tc>
                  <a:txBody>
                    <a:bodyPr/>
                    <a:lstStyle/>
                    <a:p>
                      <a:pPr marL="0" marR="0" algn="ctr">
                        <a:spcBef>
                          <a:spcPts val="0"/>
                        </a:spcBef>
                        <a:spcAft>
                          <a:spcPts val="0"/>
                        </a:spcAft>
                      </a:pPr>
                      <a:r>
                        <a:rPr lang="en-US" sz="1400" dirty="0">
                          <a:effectLst/>
                        </a:rPr>
                        <a:t>C</a:t>
                      </a:r>
                      <a:endParaRPr lang="en-US" sz="1400" dirty="0">
                        <a:effectLst/>
                        <a:latin typeface="Calibri"/>
                        <a:ea typeface="Times New Roman"/>
                        <a:cs typeface="Times New Roman"/>
                      </a:endParaRPr>
                    </a:p>
                  </a:txBody>
                  <a:tcPr marL="66978" marR="66978" marT="0" marB="0"/>
                </a:tc>
                <a:tc>
                  <a:txBody>
                    <a:bodyPr/>
                    <a:lstStyle/>
                    <a:p>
                      <a:pPr marL="0" marR="0" algn="ctr">
                        <a:spcBef>
                          <a:spcPts val="0"/>
                        </a:spcBef>
                        <a:spcAft>
                          <a:spcPts val="0"/>
                        </a:spcAft>
                      </a:pPr>
                      <a:r>
                        <a:rPr lang="en-US" sz="1400">
                          <a:effectLst/>
                        </a:rPr>
                        <a:t>C</a:t>
                      </a:r>
                      <a:endParaRPr lang="en-US" sz="1400">
                        <a:effectLst/>
                        <a:latin typeface="Calibri"/>
                        <a:ea typeface="Times New Roman"/>
                        <a:cs typeface="Times New Roman"/>
                      </a:endParaRPr>
                    </a:p>
                  </a:txBody>
                  <a:tcPr marL="66978" marR="66978" marT="0" marB="0"/>
                </a:tc>
                <a:tc>
                  <a:txBody>
                    <a:bodyPr/>
                    <a:lstStyle/>
                    <a:p>
                      <a:pPr marL="0" marR="0">
                        <a:spcBef>
                          <a:spcPts val="0"/>
                        </a:spcBef>
                        <a:spcAft>
                          <a:spcPts val="0"/>
                        </a:spcAft>
                      </a:pPr>
                      <a:r>
                        <a:rPr lang="en-US" sz="1400">
                          <a:effectLst/>
                        </a:rPr>
                        <a:t>Acres</a:t>
                      </a:r>
                      <a:endParaRPr lang="en-US" sz="1400">
                        <a:effectLst/>
                        <a:latin typeface="Calibri"/>
                        <a:ea typeface="Times New Roman"/>
                        <a:cs typeface="Times New Roman"/>
                      </a:endParaRPr>
                    </a:p>
                  </a:txBody>
                  <a:tcPr marL="66978" marR="66978" marT="0" marB="0"/>
                </a:tc>
              </a:tr>
              <a:tr h="235377">
                <a:tc>
                  <a:txBody>
                    <a:bodyPr/>
                    <a:lstStyle/>
                    <a:p>
                      <a:pPr marL="0" marR="0">
                        <a:spcBef>
                          <a:spcPts val="0"/>
                        </a:spcBef>
                        <a:spcAft>
                          <a:spcPts val="0"/>
                        </a:spcAft>
                      </a:pPr>
                      <a:r>
                        <a:rPr lang="en-US" sz="1400">
                          <a:effectLst/>
                        </a:rPr>
                        <a:t>Enhanced Street Sweeping</a:t>
                      </a:r>
                      <a:endParaRPr lang="en-US" sz="1400">
                        <a:effectLst/>
                        <a:latin typeface="Calibri"/>
                        <a:ea typeface="Times New Roman"/>
                        <a:cs typeface="Times New Roman"/>
                      </a:endParaRPr>
                    </a:p>
                  </a:txBody>
                  <a:tcPr marL="66978" marR="66978" marT="0" marB="0"/>
                </a:tc>
                <a:tc>
                  <a:txBody>
                    <a:bodyPr/>
                    <a:lstStyle/>
                    <a:p>
                      <a:pPr marL="0" marR="0" algn="ctr">
                        <a:spcBef>
                          <a:spcPts val="0"/>
                        </a:spcBef>
                        <a:spcAft>
                          <a:spcPts val="0"/>
                        </a:spcAft>
                      </a:pPr>
                      <a:r>
                        <a:rPr lang="en-US" sz="1400">
                          <a:effectLst/>
                        </a:rPr>
                        <a:t>5</a:t>
                      </a:r>
                      <a:endParaRPr lang="en-US" sz="1400">
                        <a:effectLst/>
                        <a:latin typeface="Calibri"/>
                        <a:ea typeface="Times New Roman"/>
                        <a:cs typeface="Times New Roman"/>
                      </a:endParaRPr>
                    </a:p>
                  </a:txBody>
                  <a:tcPr marL="66978" marR="66978" marT="0" marB="0"/>
                </a:tc>
                <a:tc>
                  <a:txBody>
                    <a:bodyPr/>
                    <a:lstStyle/>
                    <a:p>
                      <a:pPr marL="0" marR="0" algn="ctr">
                        <a:spcBef>
                          <a:spcPts val="0"/>
                        </a:spcBef>
                        <a:spcAft>
                          <a:spcPts val="0"/>
                        </a:spcAft>
                      </a:pPr>
                      <a:r>
                        <a:rPr lang="en-US" sz="1400" dirty="0">
                          <a:effectLst/>
                        </a:rPr>
                        <a:t>15</a:t>
                      </a:r>
                      <a:endParaRPr lang="en-US" sz="1400" dirty="0">
                        <a:effectLst/>
                        <a:latin typeface="Calibri"/>
                        <a:ea typeface="Times New Roman"/>
                        <a:cs typeface="Times New Roman"/>
                      </a:endParaRPr>
                    </a:p>
                  </a:txBody>
                  <a:tcPr marL="66978" marR="66978" marT="0" marB="0"/>
                </a:tc>
                <a:tc>
                  <a:txBody>
                    <a:bodyPr/>
                    <a:lstStyle/>
                    <a:p>
                      <a:pPr marL="0" marR="0" algn="ctr">
                        <a:spcBef>
                          <a:spcPts val="0"/>
                        </a:spcBef>
                        <a:spcAft>
                          <a:spcPts val="0"/>
                        </a:spcAft>
                      </a:pPr>
                      <a:r>
                        <a:rPr lang="en-US" sz="1400">
                          <a:effectLst/>
                        </a:rPr>
                        <a:t>20</a:t>
                      </a:r>
                      <a:endParaRPr lang="en-US" sz="1400">
                        <a:effectLst/>
                        <a:latin typeface="Calibri"/>
                        <a:ea typeface="Times New Roman"/>
                        <a:cs typeface="Times New Roman"/>
                      </a:endParaRPr>
                    </a:p>
                  </a:txBody>
                  <a:tcPr marL="66978" marR="66978" marT="0" marB="0"/>
                </a:tc>
                <a:tc>
                  <a:txBody>
                    <a:bodyPr/>
                    <a:lstStyle/>
                    <a:p>
                      <a:pPr marL="0" marR="0">
                        <a:spcBef>
                          <a:spcPts val="0"/>
                        </a:spcBef>
                        <a:spcAft>
                          <a:spcPts val="0"/>
                        </a:spcAft>
                      </a:pPr>
                      <a:r>
                        <a:rPr lang="en-US" sz="1400">
                          <a:effectLst/>
                        </a:rPr>
                        <a:t>Acres</a:t>
                      </a:r>
                      <a:endParaRPr lang="en-US" sz="1400">
                        <a:effectLst/>
                        <a:latin typeface="Calibri"/>
                        <a:ea typeface="Times New Roman"/>
                        <a:cs typeface="Times New Roman"/>
                      </a:endParaRPr>
                    </a:p>
                  </a:txBody>
                  <a:tcPr marL="66978" marR="66978" marT="0" marB="0"/>
                </a:tc>
              </a:tr>
              <a:tr h="706131">
                <a:tc gridSpan="5">
                  <a:txBody>
                    <a:bodyPr/>
                    <a:lstStyle/>
                    <a:p>
                      <a:pPr marL="0" marR="0">
                        <a:spcBef>
                          <a:spcPts val="0"/>
                        </a:spcBef>
                        <a:spcAft>
                          <a:spcPts val="0"/>
                        </a:spcAft>
                      </a:pPr>
                      <a:r>
                        <a:rPr lang="en-US" sz="1400" dirty="0">
                          <a:effectLst/>
                        </a:rPr>
                        <a:t>Note A: Shift from turf to forest cover in WTM and change EMC to forest (from turf)</a:t>
                      </a:r>
                    </a:p>
                    <a:p>
                      <a:pPr marL="0" marR="0">
                        <a:spcBef>
                          <a:spcPts val="0"/>
                        </a:spcBef>
                        <a:spcAft>
                          <a:spcPts val="0"/>
                        </a:spcAft>
                      </a:pPr>
                      <a:r>
                        <a:rPr lang="en-US" sz="1400" dirty="0">
                          <a:effectLst/>
                        </a:rPr>
                        <a:t>Note B: Shift from hi input EMC to low input turf EMC within WTM </a:t>
                      </a:r>
                    </a:p>
                    <a:p>
                      <a:pPr marL="0" marR="0">
                        <a:spcBef>
                          <a:spcPts val="0"/>
                        </a:spcBef>
                        <a:spcAft>
                          <a:spcPts val="0"/>
                        </a:spcAft>
                      </a:pPr>
                      <a:r>
                        <a:rPr lang="en-US" sz="1400" dirty="0">
                          <a:effectLst/>
                        </a:rPr>
                        <a:t>Note C: Shift from hotspot EMC to not hotspot EMC within WTM </a:t>
                      </a:r>
                      <a:endParaRPr lang="en-US" sz="1400" dirty="0">
                        <a:effectLst/>
                        <a:latin typeface="Calibri"/>
                        <a:ea typeface="Times New Roman"/>
                        <a:cs typeface="Times New Roman"/>
                      </a:endParaRPr>
                    </a:p>
                  </a:txBody>
                  <a:tcPr marL="66978" marR="66978"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
        <p:nvSpPr>
          <p:cNvPr id="4" name="Slide Number Placeholder 3"/>
          <p:cNvSpPr>
            <a:spLocks noGrp="1"/>
          </p:cNvSpPr>
          <p:nvPr>
            <p:ph type="sldNum" sz="quarter" idx="10"/>
          </p:nvPr>
        </p:nvSpPr>
        <p:spPr/>
        <p:txBody>
          <a:bodyPr/>
          <a:lstStyle/>
          <a:p>
            <a:fld id="{4DA4E111-BCEC-429D-B691-785A99145DF1}" type="slidenum">
              <a:rPr lang="en-US" smtClean="0"/>
              <a:pPr/>
              <a:t>34</a:t>
            </a:fld>
            <a:endParaRPr lang="en-US"/>
          </a:p>
        </p:txBody>
      </p:sp>
    </p:spTree>
    <p:extLst>
      <p:ext uri="{BB962C8B-B14F-4D97-AF65-F5344CB8AC3E}">
        <p14:creationId xmlns:p14="http://schemas.microsoft.com/office/powerpoint/2010/main" xmlns="" val="183519888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fontScale="90000"/>
          </a:bodyPr>
          <a:lstStyle/>
          <a:p>
            <a:pPr fontAlgn="auto">
              <a:spcAft>
                <a:spcPts val="0"/>
              </a:spcAft>
              <a:defRPr/>
            </a:pPr>
            <a:r>
              <a:rPr lang="en-US" dirty="0" smtClean="0"/>
              <a:t>Anacostia Nutrient TMDL:  removal per Strategy</a:t>
            </a:r>
            <a:endParaRPr lang="en-US" dirty="0"/>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5121" name="Picture 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95293" y="1596231"/>
            <a:ext cx="8780695" cy="5109369"/>
          </a:xfrm>
          <a:prstGeom prst="rect">
            <a:avLst/>
          </a:prstGeom>
          <a:noFill/>
          <a:extLst>
            <a:ext uri="{909E8E84-426E-40DD-AFC4-6F175D3DCCD1}">
              <a14:hiddenFill xmlns:a14="http://schemas.microsoft.com/office/drawing/2010/main" xmlns="">
                <a:solidFill>
                  <a:srgbClr val="FFFFFF"/>
                </a:solidFill>
              </a14:hiddenFill>
            </a:ext>
          </a:extLst>
        </p:spPr>
      </p:pic>
      <p:sp>
        <p:nvSpPr>
          <p:cNvPr id="5" name="Slide Number Placeholder 4"/>
          <p:cNvSpPr>
            <a:spLocks noGrp="1"/>
          </p:cNvSpPr>
          <p:nvPr>
            <p:ph type="sldNum" sz="quarter" idx="10"/>
          </p:nvPr>
        </p:nvSpPr>
        <p:spPr/>
        <p:txBody>
          <a:bodyPr/>
          <a:lstStyle/>
          <a:p>
            <a:fld id="{4DA4E111-BCEC-429D-B691-785A99145DF1}" type="slidenum">
              <a:rPr lang="en-US" smtClean="0"/>
              <a:pPr/>
              <a:t>35</a:t>
            </a:fld>
            <a:endParaRPr lang="en-US"/>
          </a:p>
        </p:txBody>
      </p:sp>
    </p:spTree>
    <p:extLst>
      <p:ext uri="{BB962C8B-B14F-4D97-AF65-F5344CB8AC3E}">
        <p14:creationId xmlns:p14="http://schemas.microsoft.com/office/powerpoint/2010/main" xmlns="" val="352877567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fontScale="90000"/>
          </a:bodyPr>
          <a:lstStyle/>
          <a:p>
            <a:pPr fontAlgn="auto">
              <a:spcAft>
                <a:spcPts val="0"/>
              </a:spcAft>
              <a:defRPr/>
            </a:pPr>
            <a:r>
              <a:rPr lang="en-US" dirty="0" smtClean="0"/>
              <a:t>Anacostia Nutrient TMDL:  removal per unit cost</a:t>
            </a:r>
            <a:endParaRPr lang="en-US" dirty="0"/>
          </a:p>
        </p:txBody>
      </p:sp>
      <p:sp>
        <p:nvSpPr>
          <p:cNvPr id="6" name="Right Arrow 5"/>
          <p:cNvSpPr/>
          <p:nvPr/>
        </p:nvSpPr>
        <p:spPr>
          <a:xfrm>
            <a:off x="76200" y="2743200"/>
            <a:ext cx="1752600" cy="3048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436" name="TextBox 6"/>
          <p:cNvSpPr txBox="1">
            <a:spLocks noChangeArrowheads="1"/>
          </p:cNvSpPr>
          <p:nvPr/>
        </p:nvSpPr>
        <p:spPr bwMode="auto">
          <a:xfrm>
            <a:off x="76200" y="2173288"/>
            <a:ext cx="1676400" cy="584200"/>
          </a:xfrm>
          <a:prstGeom prst="rect">
            <a:avLst/>
          </a:prstGeom>
          <a:solidFill>
            <a:schemeClr val="bg2"/>
          </a:solidFill>
          <a:ln w="9525">
            <a:noFill/>
            <a:miter lim="800000"/>
            <a:headEnd/>
            <a:tailEnd/>
          </a:ln>
        </p:spPr>
        <p:txBody>
          <a:bodyPr lIns="45720" rIns="45720">
            <a:spAutoFit/>
          </a:bodyPr>
          <a:lstStyle/>
          <a:p>
            <a:r>
              <a:rPr lang="en-US" sz="1600" dirty="0"/>
              <a:t>Most reduction per unit cost</a:t>
            </a:r>
          </a:p>
        </p:txBody>
      </p:sp>
      <p:graphicFrame>
        <p:nvGraphicFramePr>
          <p:cNvPr id="4" name="Table 3"/>
          <p:cNvGraphicFramePr>
            <a:graphicFrameLocks noGrp="1"/>
          </p:cNvGraphicFramePr>
          <p:nvPr>
            <p:extLst>
              <p:ext uri="{D42A27DB-BD31-4B8C-83A1-F6EECF244321}">
                <p14:modId xmlns:p14="http://schemas.microsoft.com/office/powerpoint/2010/main" xmlns="" val="2041298795"/>
              </p:ext>
            </p:extLst>
          </p:nvPr>
        </p:nvGraphicFramePr>
        <p:xfrm>
          <a:off x="1981200" y="1920240"/>
          <a:ext cx="6705600" cy="3413760"/>
        </p:xfrm>
        <a:graphic>
          <a:graphicData uri="http://schemas.openxmlformats.org/drawingml/2006/table">
            <a:tbl>
              <a:tblPr firstRow="1" firstCol="1" bandRow="1">
                <a:tableStyleId>{5C22544A-7EE6-4342-B048-85BDC9FD1C3A}</a:tableStyleId>
              </a:tblPr>
              <a:tblGrid>
                <a:gridCol w="533400"/>
                <a:gridCol w="2971800"/>
                <a:gridCol w="1066800"/>
                <a:gridCol w="1143000"/>
                <a:gridCol w="990600"/>
              </a:tblGrid>
              <a:tr h="409564">
                <a:tc rowSpan="2">
                  <a:txBody>
                    <a:bodyPr/>
                    <a:lstStyle/>
                    <a:p>
                      <a:pPr marL="0" marR="0" algn="ctr">
                        <a:spcBef>
                          <a:spcPts val="0"/>
                        </a:spcBef>
                        <a:spcAft>
                          <a:spcPts val="0"/>
                        </a:spcAft>
                      </a:pPr>
                      <a:r>
                        <a:rPr lang="en-US" sz="1400" dirty="0">
                          <a:effectLst/>
                        </a:rPr>
                        <a:t>Rank</a:t>
                      </a:r>
                      <a:endParaRPr lang="en-US" sz="1400" dirty="0">
                        <a:effectLst/>
                        <a:latin typeface="Calibri"/>
                        <a:ea typeface="Times New Roman"/>
                        <a:cs typeface="Times New Roman"/>
                      </a:endParaRPr>
                    </a:p>
                  </a:txBody>
                  <a:tcPr marL="68580" marR="68580" marT="0" marB="0" anchor="ctr"/>
                </a:tc>
                <a:tc rowSpan="2">
                  <a:txBody>
                    <a:bodyPr/>
                    <a:lstStyle/>
                    <a:p>
                      <a:pPr marL="0" marR="0" algn="ctr">
                        <a:spcBef>
                          <a:spcPts val="0"/>
                        </a:spcBef>
                        <a:spcAft>
                          <a:spcPts val="0"/>
                        </a:spcAft>
                      </a:pPr>
                      <a:r>
                        <a:rPr lang="en-US" sz="1400" dirty="0">
                          <a:effectLst/>
                        </a:rPr>
                        <a:t>Restoration Strategy</a:t>
                      </a:r>
                      <a:endParaRPr lang="en-US" sz="1400" dirty="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TN reduction</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Incremental Cost</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Unit Cost</a:t>
                      </a:r>
                      <a:endParaRPr lang="en-US" sz="1400">
                        <a:effectLst/>
                        <a:latin typeface="Calibri"/>
                        <a:ea typeface="Times New Roman"/>
                        <a:cs typeface="Times New Roman"/>
                      </a:endParaRPr>
                    </a:p>
                  </a:txBody>
                  <a:tcPr marL="68580" marR="68580" marT="0" marB="0" anchor="ctr"/>
                </a:tc>
              </a:tr>
              <a:tr h="194543">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400">
                          <a:effectLst/>
                        </a:rPr>
                        <a:t>lbs/yr</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Million $</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lbs/Million $</a:t>
                      </a:r>
                      <a:endParaRPr lang="en-US" sz="1400">
                        <a:effectLst/>
                        <a:latin typeface="Calibri"/>
                        <a:ea typeface="Times New Roman"/>
                        <a:cs typeface="Times New Roman"/>
                      </a:endParaRPr>
                    </a:p>
                  </a:txBody>
                  <a:tcPr marL="68580" marR="68580" marT="0" marB="0" anchor="ctr"/>
                </a:tc>
              </a:tr>
              <a:tr h="204782">
                <a:tc>
                  <a:txBody>
                    <a:bodyPr/>
                    <a:lstStyle/>
                    <a:p>
                      <a:pPr marL="0" marR="0" algn="ctr">
                        <a:spcBef>
                          <a:spcPts val="0"/>
                        </a:spcBef>
                        <a:spcAft>
                          <a:spcPts val="0"/>
                        </a:spcAft>
                      </a:pPr>
                      <a:r>
                        <a:rPr lang="en-US" sz="1400">
                          <a:effectLst/>
                        </a:rPr>
                        <a:t>1</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dirty="0">
                          <a:effectLst/>
                        </a:rPr>
                        <a:t>Pet Waste Education</a:t>
                      </a:r>
                      <a:endParaRPr lang="en-US" sz="1400" dirty="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15,169</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0.88</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17,193</a:t>
                      </a:r>
                      <a:endParaRPr lang="en-US" sz="1400">
                        <a:effectLst/>
                        <a:latin typeface="Calibri"/>
                        <a:ea typeface="Times New Roman"/>
                        <a:cs typeface="Times New Roman"/>
                      </a:endParaRPr>
                    </a:p>
                  </a:txBody>
                  <a:tcPr marL="68580" marR="68580" marT="0" marB="0" anchor="ctr"/>
                </a:tc>
              </a:tr>
              <a:tr h="204782">
                <a:tc>
                  <a:txBody>
                    <a:bodyPr/>
                    <a:lstStyle/>
                    <a:p>
                      <a:pPr marL="0" marR="0" algn="ctr">
                        <a:spcBef>
                          <a:spcPts val="0"/>
                        </a:spcBef>
                        <a:spcAft>
                          <a:spcPts val="0"/>
                        </a:spcAft>
                      </a:pPr>
                      <a:r>
                        <a:rPr lang="en-US" sz="1400">
                          <a:effectLst/>
                        </a:rPr>
                        <a:t>2</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dirty="0">
                          <a:effectLst/>
                        </a:rPr>
                        <a:t>Retrofit of Underperforming BMPs</a:t>
                      </a:r>
                      <a:endParaRPr lang="en-US" sz="1400" dirty="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dirty="0">
                          <a:effectLst/>
                        </a:rPr>
                        <a:t>1,769</a:t>
                      </a:r>
                      <a:endParaRPr lang="en-US" sz="1400" dirty="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1.20</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1,475</a:t>
                      </a:r>
                      <a:endParaRPr lang="en-US" sz="1400">
                        <a:effectLst/>
                        <a:latin typeface="Calibri"/>
                        <a:ea typeface="Times New Roman"/>
                        <a:cs typeface="Times New Roman"/>
                      </a:endParaRPr>
                    </a:p>
                  </a:txBody>
                  <a:tcPr marL="68580" marR="68580" marT="0" marB="0" anchor="ctr"/>
                </a:tc>
              </a:tr>
              <a:tr h="204782">
                <a:tc>
                  <a:txBody>
                    <a:bodyPr/>
                    <a:lstStyle/>
                    <a:p>
                      <a:pPr marL="0" marR="0" algn="ctr">
                        <a:spcBef>
                          <a:spcPts val="0"/>
                        </a:spcBef>
                        <a:spcAft>
                          <a:spcPts val="0"/>
                        </a:spcAft>
                      </a:pPr>
                      <a:r>
                        <a:rPr lang="en-US" sz="1400">
                          <a:effectLst/>
                        </a:rPr>
                        <a:t>3</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Stream Restoration</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dirty="0">
                          <a:effectLst/>
                        </a:rPr>
                        <a:t>72,423</a:t>
                      </a:r>
                      <a:endParaRPr lang="en-US" sz="1400" dirty="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93.04</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778</a:t>
                      </a:r>
                      <a:endParaRPr lang="en-US" sz="1400">
                        <a:effectLst/>
                        <a:latin typeface="Calibri"/>
                        <a:ea typeface="Times New Roman"/>
                        <a:cs typeface="Times New Roman"/>
                      </a:endParaRPr>
                    </a:p>
                  </a:txBody>
                  <a:tcPr marL="68580" marR="68580" marT="0" marB="0" anchor="ctr"/>
                </a:tc>
              </a:tr>
              <a:tr h="204782">
                <a:tc>
                  <a:txBody>
                    <a:bodyPr/>
                    <a:lstStyle/>
                    <a:p>
                      <a:pPr marL="0" marR="0" algn="ctr">
                        <a:spcBef>
                          <a:spcPts val="0"/>
                        </a:spcBef>
                        <a:spcAft>
                          <a:spcPts val="0"/>
                        </a:spcAft>
                      </a:pPr>
                      <a:r>
                        <a:rPr lang="en-US" sz="1400">
                          <a:effectLst/>
                        </a:rPr>
                        <a:t>4</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Completed Projects</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dirty="0">
                          <a:effectLst/>
                        </a:rPr>
                        <a:t>6,643</a:t>
                      </a:r>
                      <a:endParaRPr lang="en-US" sz="1400" dirty="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9.48</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701</a:t>
                      </a:r>
                      <a:endParaRPr lang="en-US" sz="1400">
                        <a:effectLst/>
                        <a:latin typeface="Calibri"/>
                        <a:ea typeface="Times New Roman"/>
                        <a:cs typeface="Times New Roman"/>
                      </a:endParaRPr>
                    </a:p>
                  </a:txBody>
                  <a:tcPr marL="68580" marR="68580" marT="0" marB="0" anchor="ctr"/>
                </a:tc>
              </a:tr>
              <a:tr h="204782">
                <a:tc>
                  <a:txBody>
                    <a:bodyPr/>
                    <a:lstStyle/>
                    <a:p>
                      <a:pPr marL="0" marR="0" algn="ctr">
                        <a:spcBef>
                          <a:spcPts val="0"/>
                        </a:spcBef>
                        <a:spcAft>
                          <a:spcPts val="0"/>
                        </a:spcAft>
                      </a:pPr>
                      <a:r>
                        <a:rPr lang="en-US" sz="1400">
                          <a:effectLst/>
                        </a:rPr>
                        <a:t>5</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High Priority Projects</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dirty="0">
                          <a:effectLst/>
                        </a:rPr>
                        <a:t>3,260</a:t>
                      </a:r>
                      <a:endParaRPr lang="en-US" sz="1400" dirty="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6.35</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513</a:t>
                      </a:r>
                      <a:endParaRPr lang="en-US" sz="1400">
                        <a:effectLst/>
                        <a:latin typeface="Calibri"/>
                        <a:ea typeface="Times New Roman"/>
                        <a:cs typeface="Times New Roman"/>
                      </a:endParaRPr>
                    </a:p>
                  </a:txBody>
                  <a:tcPr marL="68580" marR="68580" marT="0" marB="0" anchor="ctr"/>
                </a:tc>
              </a:tr>
              <a:tr h="204782">
                <a:tc>
                  <a:txBody>
                    <a:bodyPr/>
                    <a:lstStyle/>
                    <a:p>
                      <a:pPr marL="0" marR="0" algn="ctr">
                        <a:spcBef>
                          <a:spcPts val="0"/>
                        </a:spcBef>
                        <a:spcAft>
                          <a:spcPts val="0"/>
                        </a:spcAft>
                      </a:pPr>
                      <a:r>
                        <a:rPr lang="en-US" sz="1400">
                          <a:effectLst/>
                        </a:rPr>
                        <a:t>6</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Low Priority and Other Potential Projects</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dirty="0">
                          <a:effectLst/>
                        </a:rPr>
                        <a:t>43,276</a:t>
                      </a:r>
                      <a:endParaRPr lang="en-US" sz="1400" dirty="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254.30</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170</a:t>
                      </a:r>
                      <a:endParaRPr lang="en-US" sz="1400">
                        <a:effectLst/>
                        <a:latin typeface="Calibri"/>
                        <a:ea typeface="Times New Roman"/>
                        <a:cs typeface="Times New Roman"/>
                      </a:endParaRPr>
                    </a:p>
                  </a:txBody>
                  <a:tcPr marL="68580" marR="68580" marT="0" marB="0" anchor="ctr"/>
                </a:tc>
              </a:tr>
              <a:tr h="204782">
                <a:tc>
                  <a:txBody>
                    <a:bodyPr/>
                    <a:lstStyle/>
                    <a:p>
                      <a:pPr marL="0" marR="0" algn="ctr">
                        <a:spcBef>
                          <a:spcPts val="0"/>
                        </a:spcBef>
                        <a:spcAft>
                          <a:spcPts val="0"/>
                        </a:spcAft>
                      </a:pPr>
                      <a:r>
                        <a:rPr lang="en-US" sz="1400">
                          <a:effectLst/>
                        </a:rPr>
                        <a:t>7</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Habitat Restoration</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224</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dirty="0">
                          <a:effectLst/>
                        </a:rPr>
                        <a:t>1.41</a:t>
                      </a:r>
                      <a:endParaRPr lang="en-US" sz="1400" dirty="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158</a:t>
                      </a:r>
                      <a:endParaRPr lang="en-US" sz="1400">
                        <a:effectLst/>
                        <a:latin typeface="Calibri"/>
                        <a:ea typeface="Times New Roman"/>
                        <a:cs typeface="Times New Roman"/>
                      </a:endParaRPr>
                    </a:p>
                  </a:txBody>
                  <a:tcPr marL="68580" marR="68580" marT="0" marB="0" anchor="ctr"/>
                </a:tc>
              </a:tr>
              <a:tr h="204782">
                <a:tc>
                  <a:txBody>
                    <a:bodyPr/>
                    <a:lstStyle/>
                    <a:p>
                      <a:pPr marL="0" marR="0" algn="ctr">
                        <a:spcBef>
                          <a:spcPts val="0"/>
                        </a:spcBef>
                        <a:spcAft>
                          <a:spcPts val="0"/>
                        </a:spcAft>
                      </a:pPr>
                      <a:r>
                        <a:rPr lang="en-US" sz="1400">
                          <a:effectLst/>
                        </a:rPr>
                        <a:t>8</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Public Property ESD Retrofits</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18,270</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dirty="0">
                          <a:effectLst/>
                        </a:rPr>
                        <a:t>236.55</a:t>
                      </a:r>
                      <a:endParaRPr lang="en-US" sz="1400" dirty="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77</a:t>
                      </a:r>
                      <a:endParaRPr lang="en-US" sz="1400">
                        <a:effectLst/>
                        <a:latin typeface="Calibri"/>
                        <a:ea typeface="Times New Roman"/>
                        <a:cs typeface="Times New Roman"/>
                      </a:endParaRPr>
                    </a:p>
                  </a:txBody>
                  <a:tcPr marL="68580" marR="68580" marT="0" marB="0" anchor="ctr"/>
                </a:tc>
              </a:tr>
              <a:tr h="204782">
                <a:tc>
                  <a:txBody>
                    <a:bodyPr/>
                    <a:lstStyle/>
                    <a:p>
                      <a:pPr marL="0" marR="0" algn="ctr">
                        <a:spcBef>
                          <a:spcPts val="0"/>
                        </a:spcBef>
                        <a:spcAft>
                          <a:spcPts val="0"/>
                        </a:spcAft>
                      </a:pPr>
                      <a:r>
                        <a:rPr lang="en-US" sz="1400">
                          <a:effectLst/>
                        </a:rPr>
                        <a:t>9</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Priority Neighborhoods ESD Retrofits</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9,271</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dirty="0">
                          <a:effectLst/>
                        </a:rPr>
                        <a:t>132.78</a:t>
                      </a:r>
                      <a:endParaRPr lang="en-US" sz="1400" dirty="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70</a:t>
                      </a:r>
                      <a:endParaRPr lang="en-US" sz="1400">
                        <a:effectLst/>
                        <a:latin typeface="Calibri"/>
                        <a:ea typeface="Times New Roman"/>
                        <a:cs typeface="Times New Roman"/>
                      </a:endParaRPr>
                    </a:p>
                  </a:txBody>
                  <a:tcPr marL="68580" marR="68580" marT="0" marB="0" anchor="ctr"/>
                </a:tc>
              </a:tr>
              <a:tr h="204782">
                <a:tc>
                  <a:txBody>
                    <a:bodyPr/>
                    <a:lstStyle/>
                    <a:p>
                      <a:pPr marL="0" marR="0" algn="ctr">
                        <a:spcBef>
                          <a:spcPts val="0"/>
                        </a:spcBef>
                        <a:spcAft>
                          <a:spcPts val="0"/>
                        </a:spcAft>
                      </a:pPr>
                      <a:r>
                        <a:rPr lang="en-US" sz="1400">
                          <a:effectLst/>
                        </a:rPr>
                        <a:t>10</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Private Non-residential ESD Retrofits</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5,594</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dirty="0">
                          <a:effectLst/>
                        </a:rPr>
                        <a:t>80.18</a:t>
                      </a:r>
                      <a:endParaRPr lang="en-US" sz="1400" dirty="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dirty="0">
                          <a:effectLst/>
                        </a:rPr>
                        <a:t>70</a:t>
                      </a:r>
                      <a:endParaRPr lang="en-US" sz="1400" dirty="0">
                        <a:effectLst/>
                        <a:latin typeface="Calibri"/>
                        <a:ea typeface="Times New Roman"/>
                        <a:cs typeface="Times New Roman"/>
                      </a:endParaRPr>
                    </a:p>
                  </a:txBody>
                  <a:tcPr marL="68580" marR="68580" marT="0" marB="0" anchor="ctr"/>
                </a:tc>
              </a:tr>
              <a:tr h="204782">
                <a:tc>
                  <a:txBody>
                    <a:bodyPr/>
                    <a:lstStyle/>
                    <a:p>
                      <a:pPr marL="0" marR="0" algn="ctr">
                        <a:spcBef>
                          <a:spcPts val="0"/>
                        </a:spcBef>
                        <a:spcAft>
                          <a:spcPts val="0"/>
                        </a:spcAft>
                      </a:pPr>
                      <a:r>
                        <a:rPr lang="en-US" sz="1400">
                          <a:effectLst/>
                        </a:rPr>
                        <a:t>11</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Street Sweeping</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1.24</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dirty="0">
                          <a:effectLst/>
                        </a:rPr>
                        <a:t>-</a:t>
                      </a:r>
                      <a:endParaRPr lang="en-US" sz="1400" dirty="0">
                        <a:effectLst/>
                        <a:latin typeface="Calibri"/>
                        <a:ea typeface="Times New Roman"/>
                        <a:cs typeface="Times New Roman"/>
                      </a:endParaRPr>
                    </a:p>
                  </a:txBody>
                  <a:tcPr marL="68580" marR="68580" marT="0" marB="0" anchor="ctr"/>
                </a:tc>
              </a:tr>
            </a:tbl>
          </a:graphicData>
        </a:graphic>
      </p:graphicFrame>
      <p:sp>
        <p:nvSpPr>
          <p:cNvPr id="7" name="Slide Number Placeholder 6"/>
          <p:cNvSpPr>
            <a:spLocks noGrp="1"/>
          </p:cNvSpPr>
          <p:nvPr>
            <p:ph type="sldNum" sz="quarter" idx="10"/>
          </p:nvPr>
        </p:nvSpPr>
        <p:spPr/>
        <p:txBody>
          <a:bodyPr/>
          <a:lstStyle/>
          <a:p>
            <a:fld id="{4DA4E111-BCEC-429D-B691-785A99145DF1}" type="slidenum">
              <a:rPr lang="en-US" smtClean="0"/>
              <a:pPr/>
              <a:t>36</a:t>
            </a:fld>
            <a:endParaRPr lang="en-US"/>
          </a:p>
        </p:txBody>
      </p:sp>
    </p:spTree>
    <p:extLst>
      <p:ext uri="{BB962C8B-B14F-4D97-AF65-F5344CB8AC3E}">
        <p14:creationId xmlns:p14="http://schemas.microsoft.com/office/powerpoint/2010/main" xmlns="" val="220729092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fontScale="90000"/>
          </a:bodyPr>
          <a:lstStyle/>
          <a:p>
            <a:pPr fontAlgn="auto">
              <a:spcAft>
                <a:spcPts val="0"/>
              </a:spcAft>
              <a:defRPr/>
            </a:pPr>
            <a:r>
              <a:rPr lang="en-US" dirty="0" smtClean="0"/>
              <a:t>Anacostia Sediment TMDL:  removal per Strategy</a:t>
            </a:r>
            <a:endParaRPr lang="en-US" dirty="0"/>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1265" name="Picture 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04800" y="1573212"/>
            <a:ext cx="8545600" cy="4979988"/>
          </a:xfrm>
          <a:prstGeom prst="rect">
            <a:avLst/>
          </a:prstGeom>
          <a:noFill/>
          <a:extLst>
            <a:ext uri="{909E8E84-426E-40DD-AFC4-6F175D3DCCD1}">
              <a14:hiddenFill xmlns:a14="http://schemas.microsoft.com/office/drawing/2010/main" xmlns="">
                <a:solidFill>
                  <a:srgbClr val="FFFFFF"/>
                </a:solidFill>
              </a14:hiddenFill>
            </a:ext>
          </a:extLst>
        </p:spPr>
      </p:pic>
      <p:sp>
        <p:nvSpPr>
          <p:cNvPr id="6" name="Slide Number Placeholder 5"/>
          <p:cNvSpPr>
            <a:spLocks noGrp="1"/>
          </p:cNvSpPr>
          <p:nvPr>
            <p:ph type="sldNum" sz="quarter" idx="10"/>
          </p:nvPr>
        </p:nvSpPr>
        <p:spPr/>
        <p:txBody>
          <a:bodyPr/>
          <a:lstStyle/>
          <a:p>
            <a:fld id="{4DA4E111-BCEC-429D-B691-785A99145DF1}" type="slidenum">
              <a:rPr lang="en-US" smtClean="0"/>
              <a:pPr/>
              <a:t>37</a:t>
            </a:fld>
            <a:endParaRPr lang="en-US"/>
          </a:p>
        </p:txBody>
      </p:sp>
    </p:spTree>
    <p:extLst>
      <p:ext uri="{BB962C8B-B14F-4D97-AF65-F5344CB8AC3E}">
        <p14:creationId xmlns:p14="http://schemas.microsoft.com/office/powerpoint/2010/main" xmlns="" val="360568309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fontScale="90000"/>
          </a:bodyPr>
          <a:lstStyle/>
          <a:p>
            <a:pPr fontAlgn="auto">
              <a:spcAft>
                <a:spcPts val="0"/>
              </a:spcAft>
              <a:defRPr/>
            </a:pPr>
            <a:r>
              <a:rPr lang="en-US" dirty="0" smtClean="0"/>
              <a:t>Anacostia Sediment TMDL:  removal per unit cost</a:t>
            </a:r>
            <a:endParaRPr lang="en-US" dirty="0"/>
          </a:p>
        </p:txBody>
      </p:sp>
      <p:sp>
        <p:nvSpPr>
          <p:cNvPr id="6" name="Right Arrow 5"/>
          <p:cNvSpPr/>
          <p:nvPr/>
        </p:nvSpPr>
        <p:spPr>
          <a:xfrm>
            <a:off x="76200" y="2743200"/>
            <a:ext cx="1752600" cy="3048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436" name="TextBox 6"/>
          <p:cNvSpPr txBox="1">
            <a:spLocks noChangeArrowheads="1"/>
          </p:cNvSpPr>
          <p:nvPr/>
        </p:nvSpPr>
        <p:spPr bwMode="auto">
          <a:xfrm>
            <a:off x="76200" y="2173288"/>
            <a:ext cx="1676400" cy="584200"/>
          </a:xfrm>
          <a:prstGeom prst="rect">
            <a:avLst/>
          </a:prstGeom>
          <a:solidFill>
            <a:schemeClr val="bg2"/>
          </a:solidFill>
          <a:ln w="9525">
            <a:noFill/>
            <a:miter lim="800000"/>
            <a:headEnd/>
            <a:tailEnd/>
          </a:ln>
        </p:spPr>
        <p:txBody>
          <a:bodyPr lIns="45720" rIns="45720">
            <a:spAutoFit/>
          </a:bodyPr>
          <a:lstStyle/>
          <a:p>
            <a:r>
              <a:rPr lang="en-US" sz="1600" dirty="0"/>
              <a:t>Most reduction per unit cost</a:t>
            </a:r>
          </a:p>
        </p:txBody>
      </p:sp>
      <p:graphicFrame>
        <p:nvGraphicFramePr>
          <p:cNvPr id="3" name="Table 2"/>
          <p:cNvGraphicFramePr>
            <a:graphicFrameLocks noGrp="1"/>
          </p:cNvGraphicFramePr>
          <p:nvPr>
            <p:extLst>
              <p:ext uri="{D42A27DB-BD31-4B8C-83A1-F6EECF244321}">
                <p14:modId xmlns:p14="http://schemas.microsoft.com/office/powerpoint/2010/main" xmlns="" val="267006794"/>
              </p:ext>
            </p:extLst>
          </p:nvPr>
        </p:nvGraphicFramePr>
        <p:xfrm>
          <a:off x="1981201" y="2082800"/>
          <a:ext cx="6857998" cy="3936996"/>
        </p:xfrm>
        <a:graphic>
          <a:graphicData uri="http://schemas.openxmlformats.org/drawingml/2006/table">
            <a:tbl>
              <a:tblPr firstRow="1" firstCol="1" bandRow="1">
                <a:tableStyleId>{5C22544A-7EE6-4342-B048-85BDC9FD1C3A}</a:tableStyleId>
              </a:tblPr>
              <a:tblGrid>
                <a:gridCol w="606056"/>
                <a:gridCol w="2822944"/>
                <a:gridCol w="1091045"/>
                <a:gridCol w="1091045"/>
                <a:gridCol w="1246908"/>
              </a:tblGrid>
              <a:tr h="463176">
                <a:tc rowSpan="2">
                  <a:txBody>
                    <a:bodyPr/>
                    <a:lstStyle/>
                    <a:p>
                      <a:pPr marL="0" marR="0" algn="ctr">
                        <a:spcBef>
                          <a:spcPts val="0"/>
                        </a:spcBef>
                        <a:spcAft>
                          <a:spcPts val="0"/>
                        </a:spcAft>
                      </a:pPr>
                      <a:r>
                        <a:rPr lang="en-US" sz="1400" dirty="0">
                          <a:effectLst/>
                        </a:rPr>
                        <a:t>Rank</a:t>
                      </a:r>
                      <a:endParaRPr lang="en-US" sz="1400" dirty="0">
                        <a:effectLst/>
                        <a:latin typeface="Calibri"/>
                        <a:ea typeface="Times New Roman"/>
                        <a:cs typeface="Times New Roman"/>
                      </a:endParaRPr>
                    </a:p>
                  </a:txBody>
                  <a:tcPr marL="68580" marR="68580" marT="0" marB="0" anchor="ctr"/>
                </a:tc>
                <a:tc rowSpan="2">
                  <a:txBody>
                    <a:bodyPr/>
                    <a:lstStyle/>
                    <a:p>
                      <a:pPr marL="0" marR="0" algn="ctr">
                        <a:spcBef>
                          <a:spcPts val="0"/>
                        </a:spcBef>
                        <a:spcAft>
                          <a:spcPts val="0"/>
                        </a:spcAft>
                      </a:pPr>
                      <a:r>
                        <a:rPr lang="en-US" sz="1400" dirty="0">
                          <a:effectLst/>
                        </a:rPr>
                        <a:t>Restoration Strategy</a:t>
                      </a:r>
                      <a:endParaRPr lang="en-US" sz="1400" dirty="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Sediment reduction</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Incremental Cost</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Unit Cost</a:t>
                      </a:r>
                      <a:endParaRPr lang="en-US" sz="1400">
                        <a:effectLst/>
                        <a:latin typeface="Calibri"/>
                        <a:ea typeface="Times New Roman"/>
                        <a:cs typeface="Times New Roman"/>
                      </a:endParaRPr>
                    </a:p>
                  </a:txBody>
                  <a:tcPr marL="68580" marR="68580" marT="0" marB="0" anchor="ctr"/>
                </a:tc>
              </a:tr>
              <a:tr h="231588">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400">
                          <a:effectLst/>
                        </a:rPr>
                        <a:t>tons/yr</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Million $</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tons/Million $</a:t>
                      </a:r>
                      <a:endParaRPr lang="en-US" sz="1400">
                        <a:effectLst/>
                        <a:latin typeface="Calibri"/>
                        <a:ea typeface="Times New Roman"/>
                        <a:cs typeface="Times New Roman"/>
                      </a:endParaRPr>
                    </a:p>
                  </a:txBody>
                  <a:tcPr marL="68580" marR="68580" marT="0" marB="0" anchor="ctr"/>
                </a:tc>
              </a:tr>
              <a:tr h="231588">
                <a:tc>
                  <a:txBody>
                    <a:bodyPr/>
                    <a:lstStyle/>
                    <a:p>
                      <a:pPr marL="0" marR="0" algn="ctr">
                        <a:spcBef>
                          <a:spcPts val="0"/>
                        </a:spcBef>
                        <a:spcAft>
                          <a:spcPts val="0"/>
                        </a:spcAft>
                      </a:pPr>
                      <a:r>
                        <a:rPr lang="en-US" sz="1400">
                          <a:effectLst/>
                        </a:rPr>
                        <a:t>1</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Street Sweeping</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dirty="0">
                          <a:effectLst/>
                        </a:rPr>
                        <a:t>800</a:t>
                      </a:r>
                      <a:endParaRPr lang="en-US" sz="1400" dirty="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1.24</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645</a:t>
                      </a:r>
                      <a:endParaRPr lang="en-US" sz="1400">
                        <a:effectLst/>
                        <a:latin typeface="Calibri"/>
                        <a:ea typeface="Times New Roman"/>
                        <a:cs typeface="Times New Roman"/>
                      </a:endParaRPr>
                    </a:p>
                  </a:txBody>
                  <a:tcPr marL="68580" marR="68580" marT="0" marB="0" anchor="ctr"/>
                </a:tc>
              </a:tr>
              <a:tr h="231588">
                <a:tc>
                  <a:txBody>
                    <a:bodyPr/>
                    <a:lstStyle/>
                    <a:p>
                      <a:pPr marL="0" marR="0" algn="ctr">
                        <a:spcBef>
                          <a:spcPts val="0"/>
                        </a:spcBef>
                        <a:spcAft>
                          <a:spcPts val="0"/>
                        </a:spcAft>
                      </a:pPr>
                      <a:r>
                        <a:rPr lang="en-US" sz="1400">
                          <a:effectLst/>
                        </a:rPr>
                        <a:t>2</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Stream Restoration</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dirty="0">
                          <a:effectLst/>
                        </a:rPr>
                        <a:t>25,057</a:t>
                      </a:r>
                      <a:endParaRPr lang="en-US" sz="1400" dirty="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93.04</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269</a:t>
                      </a:r>
                      <a:endParaRPr lang="en-US" sz="1400">
                        <a:effectLst/>
                        <a:latin typeface="Calibri"/>
                        <a:ea typeface="Times New Roman"/>
                        <a:cs typeface="Times New Roman"/>
                      </a:endParaRPr>
                    </a:p>
                  </a:txBody>
                  <a:tcPr marL="68580" marR="68580" marT="0" marB="0" anchor="ctr"/>
                </a:tc>
              </a:tr>
              <a:tr h="231588">
                <a:tc>
                  <a:txBody>
                    <a:bodyPr/>
                    <a:lstStyle/>
                    <a:p>
                      <a:pPr marL="0" marR="0" algn="ctr">
                        <a:spcBef>
                          <a:spcPts val="0"/>
                        </a:spcBef>
                        <a:spcAft>
                          <a:spcPts val="0"/>
                        </a:spcAft>
                      </a:pPr>
                      <a:r>
                        <a:rPr lang="en-US" sz="1400">
                          <a:effectLst/>
                        </a:rPr>
                        <a:t>3</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Retrofit of Underperforming BMPs</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dirty="0">
                          <a:effectLst/>
                        </a:rPr>
                        <a:t>25</a:t>
                      </a:r>
                      <a:endParaRPr lang="en-US" sz="1400" dirty="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1.20</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21</a:t>
                      </a:r>
                      <a:endParaRPr lang="en-US" sz="1400">
                        <a:effectLst/>
                        <a:latin typeface="Calibri"/>
                        <a:ea typeface="Times New Roman"/>
                        <a:cs typeface="Times New Roman"/>
                      </a:endParaRPr>
                    </a:p>
                  </a:txBody>
                  <a:tcPr marL="68580" marR="68580" marT="0" marB="0" anchor="ctr"/>
                </a:tc>
              </a:tr>
              <a:tr h="231588">
                <a:tc>
                  <a:txBody>
                    <a:bodyPr/>
                    <a:lstStyle/>
                    <a:p>
                      <a:pPr marL="0" marR="0" algn="ctr">
                        <a:spcBef>
                          <a:spcPts val="0"/>
                        </a:spcBef>
                        <a:spcAft>
                          <a:spcPts val="0"/>
                        </a:spcAft>
                      </a:pPr>
                      <a:r>
                        <a:rPr lang="en-US" sz="1400">
                          <a:effectLst/>
                        </a:rPr>
                        <a:t>4</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Completed Projects</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dirty="0">
                          <a:effectLst/>
                        </a:rPr>
                        <a:t>97</a:t>
                      </a:r>
                      <a:endParaRPr lang="en-US" sz="1400" dirty="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9.48</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10</a:t>
                      </a:r>
                      <a:endParaRPr lang="en-US" sz="1400">
                        <a:effectLst/>
                        <a:latin typeface="Calibri"/>
                        <a:ea typeface="Times New Roman"/>
                        <a:cs typeface="Times New Roman"/>
                      </a:endParaRPr>
                    </a:p>
                  </a:txBody>
                  <a:tcPr marL="68580" marR="68580" marT="0" marB="0" anchor="ctr"/>
                </a:tc>
              </a:tr>
              <a:tr h="231588">
                <a:tc>
                  <a:txBody>
                    <a:bodyPr/>
                    <a:lstStyle/>
                    <a:p>
                      <a:pPr marL="0" marR="0" algn="ctr">
                        <a:spcBef>
                          <a:spcPts val="0"/>
                        </a:spcBef>
                        <a:spcAft>
                          <a:spcPts val="0"/>
                        </a:spcAft>
                      </a:pPr>
                      <a:r>
                        <a:rPr lang="en-US" sz="1400">
                          <a:effectLst/>
                        </a:rPr>
                        <a:t>5</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High Priority Projects</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dirty="0">
                          <a:effectLst/>
                        </a:rPr>
                        <a:t>47</a:t>
                      </a:r>
                      <a:endParaRPr lang="en-US" sz="1400" dirty="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6.35</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7</a:t>
                      </a:r>
                      <a:endParaRPr lang="en-US" sz="1400">
                        <a:effectLst/>
                        <a:latin typeface="Calibri"/>
                        <a:ea typeface="Times New Roman"/>
                        <a:cs typeface="Times New Roman"/>
                      </a:endParaRPr>
                    </a:p>
                  </a:txBody>
                  <a:tcPr marL="68580" marR="68580" marT="0" marB="0" anchor="ctr"/>
                </a:tc>
              </a:tr>
              <a:tr h="463176">
                <a:tc>
                  <a:txBody>
                    <a:bodyPr/>
                    <a:lstStyle/>
                    <a:p>
                      <a:pPr marL="0" marR="0" algn="ctr">
                        <a:spcBef>
                          <a:spcPts val="0"/>
                        </a:spcBef>
                        <a:spcAft>
                          <a:spcPts val="0"/>
                        </a:spcAft>
                      </a:pPr>
                      <a:r>
                        <a:rPr lang="en-US" sz="1400">
                          <a:effectLst/>
                        </a:rPr>
                        <a:t>6</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Low Priority and Other Potential Projects</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dirty="0">
                          <a:effectLst/>
                        </a:rPr>
                        <a:t>660</a:t>
                      </a:r>
                      <a:endParaRPr lang="en-US" sz="1400" dirty="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dirty="0">
                          <a:effectLst/>
                        </a:rPr>
                        <a:t>254.30</a:t>
                      </a:r>
                      <a:endParaRPr lang="en-US" sz="1400" dirty="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3</a:t>
                      </a:r>
                      <a:endParaRPr lang="en-US" sz="1400">
                        <a:effectLst/>
                        <a:latin typeface="Calibri"/>
                        <a:ea typeface="Times New Roman"/>
                        <a:cs typeface="Times New Roman"/>
                      </a:endParaRPr>
                    </a:p>
                  </a:txBody>
                  <a:tcPr marL="68580" marR="68580" marT="0" marB="0" anchor="ctr"/>
                </a:tc>
              </a:tr>
              <a:tr h="231588">
                <a:tc>
                  <a:txBody>
                    <a:bodyPr/>
                    <a:lstStyle/>
                    <a:p>
                      <a:pPr marL="0" marR="0" algn="ctr">
                        <a:spcBef>
                          <a:spcPts val="0"/>
                        </a:spcBef>
                        <a:spcAft>
                          <a:spcPts val="0"/>
                        </a:spcAft>
                      </a:pPr>
                      <a:r>
                        <a:rPr lang="en-US" sz="1400">
                          <a:effectLst/>
                        </a:rPr>
                        <a:t>7</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Public Property ESD Retrofits</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272</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dirty="0">
                          <a:effectLst/>
                        </a:rPr>
                        <a:t>236.55</a:t>
                      </a:r>
                      <a:endParaRPr lang="en-US" sz="1400" dirty="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1</a:t>
                      </a:r>
                      <a:endParaRPr lang="en-US" sz="1400">
                        <a:effectLst/>
                        <a:latin typeface="Calibri"/>
                        <a:ea typeface="Times New Roman"/>
                        <a:cs typeface="Times New Roman"/>
                      </a:endParaRPr>
                    </a:p>
                  </a:txBody>
                  <a:tcPr marL="68580" marR="68580" marT="0" marB="0" anchor="ctr"/>
                </a:tc>
              </a:tr>
              <a:tr h="463176">
                <a:tc>
                  <a:txBody>
                    <a:bodyPr/>
                    <a:lstStyle/>
                    <a:p>
                      <a:pPr marL="0" marR="0" algn="ctr">
                        <a:spcBef>
                          <a:spcPts val="0"/>
                        </a:spcBef>
                        <a:spcAft>
                          <a:spcPts val="0"/>
                        </a:spcAft>
                      </a:pPr>
                      <a:r>
                        <a:rPr lang="en-US" sz="1400">
                          <a:effectLst/>
                        </a:rPr>
                        <a:t>8</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Priority Neighborhoods ESD Retrofits</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139</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dirty="0">
                          <a:effectLst/>
                        </a:rPr>
                        <a:t>132.78</a:t>
                      </a:r>
                      <a:endParaRPr lang="en-US" sz="1400" dirty="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1</a:t>
                      </a:r>
                      <a:endParaRPr lang="en-US" sz="1400">
                        <a:effectLst/>
                        <a:latin typeface="Calibri"/>
                        <a:ea typeface="Times New Roman"/>
                        <a:cs typeface="Times New Roman"/>
                      </a:endParaRPr>
                    </a:p>
                  </a:txBody>
                  <a:tcPr marL="68580" marR="68580" marT="0" marB="0" anchor="ctr"/>
                </a:tc>
              </a:tr>
              <a:tr h="463176">
                <a:tc>
                  <a:txBody>
                    <a:bodyPr/>
                    <a:lstStyle/>
                    <a:p>
                      <a:pPr marL="0" marR="0" algn="ctr">
                        <a:spcBef>
                          <a:spcPts val="0"/>
                        </a:spcBef>
                        <a:spcAft>
                          <a:spcPts val="0"/>
                        </a:spcAft>
                      </a:pPr>
                      <a:r>
                        <a:rPr lang="en-US" sz="1400">
                          <a:effectLst/>
                        </a:rPr>
                        <a:t>9</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dirty="0">
                          <a:effectLst/>
                        </a:rPr>
                        <a:t>Private Non-residential ESD Retrofits</a:t>
                      </a:r>
                      <a:endParaRPr lang="en-US" sz="1400" dirty="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84</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dirty="0">
                          <a:effectLst/>
                        </a:rPr>
                        <a:t>80.18</a:t>
                      </a:r>
                      <a:endParaRPr lang="en-US" sz="1400" dirty="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1</a:t>
                      </a:r>
                      <a:endParaRPr lang="en-US" sz="1400">
                        <a:effectLst/>
                        <a:latin typeface="Calibri"/>
                        <a:ea typeface="Times New Roman"/>
                        <a:cs typeface="Times New Roman"/>
                      </a:endParaRPr>
                    </a:p>
                  </a:txBody>
                  <a:tcPr marL="68580" marR="68580" marT="0" marB="0" anchor="ctr"/>
                </a:tc>
              </a:tr>
              <a:tr h="231588">
                <a:tc>
                  <a:txBody>
                    <a:bodyPr/>
                    <a:lstStyle/>
                    <a:p>
                      <a:pPr marL="0" marR="0" algn="ctr">
                        <a:spcBef>
                          <a:spcPts val="0"/>
                        </a:spcBef>
                        <a:spcAft>
                          <a:spcPts val="0"/>
                        </a:spcAft>
                      </a:pPr>
                      <a:r>
                        <a:rPr lang="en-US" sz="1400">
                          <a:effectLst/>
                        </a:rPr>
                        <a:t>10</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Habitat Restoration</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2</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dirty="0">
                          <a:effectLst/>
                        </a:rPr>
                        <a:t>1.41</a:t>
                      </a:r>
                      <a:endParaRPr lang="en-US" sz="1400" dirty="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dirty="0">
                          <a:effectLst/>
                        </a:rPr>
                        <a:t>1</a:t>
                      </a:r>
                      <a:endParaRPr lang="en-US" sz="1400" dirty="0">
                        <a:effectLst/>
                        <a:latin typeface="Calibri"/>
                        <a:ea typeface="Times New Roman"/>
                        <a:cs typeface="Times New Roman"/>
                      </a:endParaRPr>
                    </a:p>
                  </a:txBody>
                  <a:tcPr marL="68580" marR="68580" marT="0" marB="0" anchor="ctr"/>
                </a:tc>
              </a:tr>
              <a:tr h="231588">
                <a:tc>
                  <a:txBody>
                    <a:bodyPr/>
                    <a:lstStyle/>
                    <a:p>
                      <a:pPr marL="0" marR="0" algn="ctr">
                        <a:spcBef>
                          <a:spcPts val="0"/>
                        </a:spcBef>
                        <a:spcAft>
                          <a:spcPts val="0"/>
                        </a:spcAft>
                      </a:pPr>
                      <a:r>
                        <a:rPr lang="en-US" sz="1400">
                          <a:effectLst/>
                        </a:rPr>
                        <a:t>11</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Pet Waste Education</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a:effectLst/>
                        </a:rPr>
                        <a:t>0.88</a:t>
                      </a:r>
                      <a:endParaRPr lang="en-US" sz="1400">
                        <a:effectLst/>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1400" dirty="0">
                          <a:effectLst/>
                        </a:rPr>
                        <a:t>-</a:t>
                      </a:r>
                      <a:endParaRPr lang="en-US" sz="1400" dirty="0">
                        <a:effectLst/>
                        <a:latin typeface="Calibri"/>
                        <a:ea typeface="Times New Roman"/>
                        <a:cs typeface="Times New Roman"/>
                      </a:endParaRPr>
                    </a:p>
                  </a:txBody>
                  <a:tcPr marL="68580" marR="68580" marT="0" marB="0" anchor="ctr"/>
                </a:tc>
              </a:tr>
            </a:tbl>
          </a:graphicData>
        </a:graphic>
      </p:graphicFrame>
      <p:sp>
        <p:nvSpPr>
          <p:cNvPr id="7" name="Slide Number Placeholder 6"/>
          <p:cNvSpPr>
            <a:spLocks noGrp="1"/>
          </p:cNvSpPr>
          <p:nvPr>
            <p:ph type="sldNum" sz="quarter" idx="10"/>
          </p:nvPr>
        </p:nvSpPr>
        <p:spPr/>
        <p:txBody>
          <a:bodyPr/>
          <a:lstStyle/>
          <a:p>
            <a:fld id="{4DA4E111-BCEC-429D-B691-785A99145DF1}" type="slidenum">
              <a:rPr lang="en-US" smtClean="0"/>
              <a:pPr/>
              <a:t>38</a:t>
            </a:fld>
            <a:endParaRPr lang="en-US"/>
          </a:p>
        </p:txBody>
      </p:sp>
    </p:spTree>
    <p:extLst>
      <p:ext uri="{BB962C8B-B14F-4D97-AF65-F5344CB8AC3E}">
        <p14:creationId xmlns:p14="http://schemas.microsoft.com/office/powerpoint/2010/main" xmlns="" val="248878526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2874" y="0"/>
            <a:ext cx="8620125" cy="121920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oAutofit/>
          </a:bodyPr>
          <a:lstStyle/>
          <a:p>
            <a:pPr algn="l">
              <a:defRPr/>
            </a:pPr>
            <a:r>
              <a:rPr lang="en-US" sz="4000" dirty="0">
                <a:solidFill>
                  <a:schemeClr val="bg1"/>
                </a:solidFill>
                <a:latin typeface="Franklin Gothic Demi" pitchFamily="34" charset="0"/>
              </a:rPr>
              <a:t>Countywide Strategy: Implementation and Pollutant Reductions</a:t>
            </a:r>
          </a:p>
        </p:txBody>
      </p:sp>
      <p:pic>
        <p:nvPicPr>
          <p:cNvPr id="26628" name="Picture 7"/>
          <p:cNvPicPr>
            <a:picLocks noChangeAspect="1" noChangeArrowheads="1"/>
          </p:cNvPicPr>
          <p:nvPr/>
        </p:nvPicPr>
        <p:blipFill>
          <a:blip r:embed="rId3" cstate="print"/>
          <a:srcRect/>
          <a:stretch>
            <a:fillRect/>
          </a:stretch>
        </p:blipFill>
        <p:spPr bwMode="auto">
          <a:xfrm>
            <a:off x="152400" y="1674813"/>
            <a:ext cx="8915400" cy="3811587"/>
          </a:xfrm>
          <a:prstGeom prst="rect">
            <a:avLst/>
          </a:prstGeom>
          <a:noFill/>
          <a:ln w="9525">
            <a:noFill/>
            <a:miter lim="800000"/>
            <a:headEnd/>
            <a:tailEnd/>
          </a:ln>
        </p:spPr>
      </p:pic>
      <p:sp>
        <p:nvSpPr>
          <p:cNvPr id="26630" name="Rectangle 7"/>
          <p:cNvSpPr>
            <a:spLocks noChangeArrowheads="1"/>
          </p:cNvSpPr>
          <p:nvPr/>
        </p:nvSpPr>
        <p:spPr bwMode="auto">
          <a:xfrm>
            <a:off x="3473450" y="2438400"/>
            <a:ext cx="609600" cy="2514600"/>
          </a:xfrm>
          <a:prstGeom prst="rect">
            <a:avLst/>
          </a:prstGeom>
          <a:noFill/>
          <a:ln w="25400">
            <a:solidFill>
              <a:srgbClr val="FF0000"/>
            </a:solidFill>
            <a:miter lim="800000"/>
            <a:headEnd/>
            <a:tailEnd/>
          </a:ln>
        </p:spPr>
        <p:txBody>
          <a:bodyPr wrap="none" anchor="ctr"/>
          <a:lstStyle/>
          <a:p>
            <a:endParaRPr lang="en-US"/>
          </a:p>
        </p:txBody>
      </p:sp>
      <p:sp>
        <p:nvSpPr>
          <p:cNvPr id="26631" name="Rectangle 9"/>
          <p:cNvSpPr>
            <a:spLocks noChangeArrowheads="1"/>
          </p:cNvSpPr>
          <p:nvPr/>
        </p:nvSpPr>
        <p:spPr bwMode="auto">
          <a:xfrm>
            <a:off x="4160838" y="3810000"/>
            <a:ext cx="411162" cy="685800"/>
          </a:xfrm>
          <a:prstGeom prst="rect">
            <a:avLst/>
          </a:prstGeom>
          <a:noFill/>
          <a:ln w="25400">
            <a:solidFill>
              <a:srgbClr val="FF0000"/>
            </a:solidFill>
            <a:miter lim="800000"/>
            <a:headEnd/>
            <a:tailEnd/>
          </a:ln>
          <a:effectLst/>
        </p:spPr>
        <p:txBody>
          <a:bodyPr wrap="none" anchor="ctr"/>
          <a:lstStyle/>
          <a:p>
            <a:endParaRPr lang="en-US"/>
          </a:p>
        </p:txBody>
      </p:sp>
      <p:sp>
        <p:nvSpPr>
          <p:cNvPr id="26632" name="Rectangle 10"/>
          <p:cNvSpPr>
            <a:spLocks noChangeArrowheads="1"/>
          </p:cNvSpPr>
          <p:nvPr/>
        </p:nvSpPr>
        <p:spPr bwMode="auto">
          <a:xfrm>
            <a:off x="4724400" y="3810000"/>
            <a:ext cx="411163" cy="685800"/>
          </a:xfrm>
          <a:prstGeom prst="rect">
            <a:avLst/>
          </a:prstGeom>
          <a:noFill/>
          <a:ln w="25400">
            <a:solidFill>
              <a:srgbClr val="FF0000"/>
            </a:solidFill>
            <a:miter lim="800000"/>
            <a:headEnd/>
            <a:tailEnd/>
          </a:ln>
          <a:effectLst/>
        </p:spPr>
        <p:txBody>
          <a:bodyPr wrap="none" anchor="ctr"/>
          <a:lstStyle/>
          <a:p>
            <a:endParaRPr lang="en-US"/>
          </a:p>
        </p:txBody>
      </p:sp>
      <p:sp>
        <p:nvSpPr>
          <p:cNvPr id="9" name="Rectangle 11"/>
          <p:cNvSpPr>
            <a:spLocks noChangeArrowheads="1"/>
          </p:cNvSpPr>
          <p:nvPr/>
        </p:nvSpPr>
        <p:spPr bwMode="auto">
          <a:xfrm>
            <a:off x="120965" y="5618700"/>
            <a:ext cx="8938192" cy="461665"/>
          </a:xfrm>
          <a:prstGeom prst="rect">
            <a:avLst/>
          </a:prstGeom>
          <a:noFill/>
          <a:ln w="9525">
            <a:noFill/>
            <a:miter lim="800000"/>
            <a:headEnd/>
            <a:tailEnd/>
          </a:ln>
        </p:spPr>
        <p:txBody>
          <a:bodyPr wrap="square">
            <a:spAutoFit/>
          </a:bodyPr>
          <a:lstStyle/>
          <a:p>
            <a:r>
              <a:rPr lang="en-US" sz="1200" dirty="0" smtClean="0"/>
              <a:t>NOTE:  Subsequent to Strategy publication in February 2011,  Maryland revised timelines for Bay </a:t>
            </a:r>
            <a:r>
              <a:rPr lang="en-US" sz="1200" dirty="0" err="1" smtClean="0"/>
              <a:t>TMDL</a:t>
            </a:r>
            <a:r>
              <a:rPr lang="en-US" sz="1200" dirty="0" smtClean="0"/>
              <a:t> targets to meet 60% implementation by 2017 and 100% implementation by 2025</a:t>
            </a:r>
            <a:endParaRPr lang="en-US" sz="1200" dirty="0"/>
          </a:p>
        </p:txBody>
      </p:sp>
      <p:sp>
        <p:nvSpPr>
          <p:cNvPr id="8" name="Slide Number Placeholder 7"/>
          <p:cNvSpPr>
            <a:spLocks noGrp="1"/>
          </p:cNvSpPr>
          <p:nvPr>
            <p:ph type="sldNum" sz="quarter" idx="10"/>
          </p:nvPr>
        </p:nvSpPr>
        <p:spPr/>
        <p:txBody>
          <a:bodyPr/>
          <a:lstStyle/>
          <a:p>
            <a:fld id="{4DA4E111-BCEC-429D-B691-785A99145DF1}" type="slidenum">
              <a:rPr lang="en-US" smtClean="0"/>
              <a:pPr/>
              <a:t>39</a:t>
            </a:fld>
            <a:endParaRPr lang="en-US"/>
          </a:p>
        </p:txBody>
      </p:sp>
    </p:spTree>
    <p:extLst>
      <p:ext uri="{BB962C8B-B14F-4D97-AF65-F5344CB8AC3E}">
        <p14:creationId xmlns:p14="http://schemas.microsoft.com/office/powerpoint/2010/main" xmlns="" val="19813835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did WTM </a:t>
            </a:r>
            <a:r>
              <a:rPr lang="en-US" u="sng" dirty="0" smtClean="0"/>
              <a:t>not</a:t>
            </a:r>
            <a:r>
              <a:rPr lang="en-US" dirty="0" smtClean="0"/>
              <a:t> include?</a:t>
            </a:r>
            <a:endParaRPr lang="en-US" dirty="0"/>
          </a:p>
        </p:txBody>
      </p:sp>
      <p:sp>
        <p:nvSpPr>
          <p:cNvPr id="3" name="Content Placeholder 2"/>
          <p:cNvSpPr>
            <a:spLocks noGrp="1"/>
          </p:cNvSpPr>
          <p:nvPr>
            <p:ph idx="1"/>
          </p:nvPr>
        </p:nvSpPr>
        <p:spPr/>
        <p:txBody>
          <a:bodyPr/>
          <a:lstStyle/>
          <a:p>
            <a:r>
              <a:rPr lang="en-US" dirty="0" smtClean="0"/>
              <a:t>Secondary Sources</a:t>
            </a:r>
          </a:p>
          <a:p>
            <a:pPr lvl="1"/>
            <a:r>
              <a:rPr lang="en-US" dirty="0" smtClean="0"/>
              <a:t>Channel Erosion </a:t>
            </a:r>
          </a:p>
          <a:p>
            <a:pPr lvl="1"/>
            <a:r>
              <a:rPr lang="en-US" dirty="0" smtClean="0"/>
              <a:t>SSOs, CSOs, Septic (not applicable, WSSC)</a:t>
            </a:r>
          </a:p>
          <a:p>
            <a:pPr lvl="1"/>
            <a:r>
              <a:rPr lang="en-US" dirty="0" smtClean="0"/>
              <a:t>Livestock (not applicable, NRCS)</a:t>
            </a:r>
          </a:p>
          <a:p>
            <a:pPr lvl="1"/>
            <a:r>
              <a:rPr lang="en-US" dirty="0" smtClean="0"/>
              <a:t>Marinas (not applicable)</a:t>
            </a:r>
          </a:p>
          <a:p>
            <a:pPr lvl="1"/>
            <a:r>
              <a:rPr lang="en-US" dirty="0" smtClean="0"/>
              <a:t>Road Sanding</a:t>
            </a:r>
          </a:p>
          <a:p>
            <a:pPr lvl="1"/>
            <a:r>
              <a:rPr lang="en-US" dirty="0" smtClean="0"/>
              <a:t>Point Sources (not applicable)</a:t>
            </a:r>
          </a:p>
          <a:p>
            <a:pPr lvl="1"/>
            <a:endParaRPr lang="en-US" dirty="0"/>
          </a:p>
        </p:txBody>
      </p:sp>
      <p:sp>
        <p:nvSpPr>
          <p:cNvPr id="4" name="Slide Number Placeholder 3"/>
          <p:cNvSpPr>
            <a:spLocks noGrp="1"/>
          </p:cNvSpPr>
          <p:nvPr>
            <p:ph type="sldNum" sz="quarter" idx="10"/>
          </p:nvPr>
        </p:nvSpPr>
        <p:spPr/>
        <p:txBody>
          <a:bodyPr/>
          <a:lstStyle/>
          <a:p>
            <a:fld id="{4DA4E111-BCEC-429D-B691-785A99145DF1}" type="slidenum">
              <a:rPr lang="en-US" smtClean="0"/>
              <a:pPr/>
              <a:t>40</a:t>
            </a:fld>
            <a:endParaRPr lang="en-US"/>
          </a:p>
        </p:txBody>
      </p:sp>
    </p:spTree>
    <p:extLst>
      <p:ext uri="{BB962C8B-B14F-4D97-AF65-F5344CB8AC3E}">
        <p14:creationId xmlns:p14="http://schemas.microsoft.com/office/powerpoint/2010/main" xmlns="" val="52221390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229600" cy="1143000"/>
          </a:xfrm>
        </p:spPr>
        <p:txBody>
          <a:bodyPr>
            <a:noAutofit/>
          </a:bodyPr>
          <a:lstStyle/>
          <a:p>
            <a:pPr algn="l"/>
            <a:r>
              <a:rPr lang="en-US" sz="4000" dirty="0" smtClean="0"/>
              <a:t>Challenges and Lessons Learned</a:t>
            </a:r>
            <a:endParaRPr lang="en-US" sz="4000" dirty="0"/>
          </a:p>
        </p:txBody>
      </p:sp>
      <p:sp>
        <p:nvSpPr>
          <p:cNvPr id="5" name="Content Placeholder 2"/>
          <p:cNvSpPr>
            <a:spLocks noGrp="1"/>
          </p:cNvSpPr>
          <p:nvPr>
            <p:ph idx="1"/>
          </p:nvPr>
        </p:nvSpPr>
        <p:spPr/>
        <p:txBody>
          <a:bodyPr/>
          <a:lstStyle/>
          <a:p>
            <a:r>
              <a:rPr lang="en-US" dirty="0" smtClean="0"/>
              <a:t>Sharpen your accounting pencils</a:t>
            </a:r>
          </a:p>
          <a:p>
            <a:r>
              <a:rPr lang="en-US" dirty="0" smtClean="0"/>
              <a:t>Sequential analysis is useful</a:t>
            </a:r>
          </a:p>
          <a:p>
            <a:r>
              <a:rPr lang="en-US" dirty="0" smtClean="0"/>
              <a:t>Target pollutants may require external analysis </a:t>
            </a:r>
          </a:p>
          <a:p>
            <a:r>
              <a:rPr lang="en-US" dirty="0" smtClean="0"/>
              <a:t>Non-structural strategies rely on limited research findings</a:t>
            </a:r>
          </a:p>
          <a:p>
            <a:endParaRPr lang="en-US" dirty="0"/>
          </a:p>
        </p:txBody>
      </p:sp>
      <p:sp>
        <p:nvSpPr>
          <p:cNvPr id="4" name="Slide Number Placeholder 3"/>
          <p:cNvSpPr>
            <a:spLocks noGrp="1"/>
          </p:cNvSpPr>
          <p:nvPr>
            <p:ph type="sldNum" sz="quarter" idx="10"/>
          </p:nvPr>
        </p:nvSpPr>
        <p:spPr/>
        <p:txBody>
          <a:bodyPr/>
          <a:lstStyle/>
          <a:p>
            <a:fld id="{4DA4E111-BCEC-429D-B691-785A99145DF1}" type="slidenum">
              <a:rPr lang="en-US" smtClean="0"/>
              <a:pPr/>
              <a:t>41</a:t>
            </a:fld>
            <a:endParaRPr lang="en-US"/>
          </a:p>
        </p:txBody>
      </p:sp>
    </p:spTree>
    <p:extLst>
      <p:ext uri="{BB962C8B-B14F-4D97-AF65-F5344CB8AC3E}">
        <p14:creationId xmlns:p14="http://schemas.microsoft.com/office/powerpoint/2010/main" xmlns="" val="170583597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idx="1"/>
          </p:nvPr>
        </p:nvSpPr>
        <p:spPr>
          <a:noFill/>
          <a:extLst>
            <a:ext uri="{909E8E84-426E-40DD-AFC4-6F175D3DCCD1}">
              <a14:hiddenFill xmlns:a14="http://schemas.microsoft.com/office/drawing/2010/main" xmlns="">
                <a:solidFill>
                  <a:srgbClr val="FFFFFF"/>
                </a:solidFill>
              </a14:hiddenFill>
            </a:ext>
          </a:extLst>
        </p:spPr>
        <p:txBody>
          <a:bodyPr/>
          <a:lstStyle/>
          <a:p>
            <a:r>
              <a:rPr lang="en-US" dirty="0" smtClean="0">
                <a:effectLst/>
              </a:rPr>
              <a:t>MS4 permit area (acres)</a:t>
            </a:r>
          </a:p>
          <a:p>
            <a:r>
              <a:rPr lang="en-US" dirty="0" smtClean="0">
                <a:effectLst/>
              </a:rPr>
              <a:t>Land cover (impervious </a:t>
            </a:r>
            <a:r>
              <a:rPr lang="en-US" dirty="0" err="1" smtClean="0">
                <a:effectLst/>
              </a:rPr>
              <a:t>vs</a:t>
            </a:r>
            <a:r>
              <a:rPr lang="en-US" dirty="0" smtClean="0">
                <a:effectLst/>
              </a:rPr>
              <a:t> pervious)</a:t>
            </a:r>
          </a:p>
          <a:p>
            <a:r>
              <a:rPr lang="en-US" dirty="0" smtClean="0">
                <a:effectLst/>
              </a:rPr>
              <a:t>Pollutant Loadings and Total Loads</a:t>
            </a:r>
          </a:p>
          <a:p>
            <a:r>
              <a:rPr lang="en-US" dirty="0" smtClean="0">
                <a:effectLst/>
              </a:rPr>
              <a:t>BMP assumptions</a:t>
            </a:r>
          </a:p>
          <a:p>
            <a:pPr lvl="2">
              <a:buClr>
                <a:schemeClr val="hlink"/>
              </a:buClr>
            </a:pPr>
            <a:r>
              <a:rPr lang="en-US" dirty="0" smtClean="0">
                <a:solidFill>
                  <a:schemeClr val="hlink"/>
                </a:solidFill>
                <a:effectLst/>
              </a:rPr>
              <a:t>Acres with some control</a:t>
            </a:r>
          </a:p>
          <a:p>
            <a:pPr lvl="2">
              <a:buClr>
                <a:schemeClr val="hlink"/>
              </a:buClr>
            </a:pPr>
            <a:r>
              <a:rPr lang="en-US" dirty="0" smtClean="0">
                <a:solidFill>
                  <a:schemeClr val="hlink"/>
                </a:solidFill>
                <a:effectLst/>
              </a:rPr>
              <a:t>Type</a:t>
            </a:r>
          </a:p>
          <a:p>
            <a:pPr lvl="2">
              <a:buClr>
                <a:schemeClr val="hlink"/>
              </a:buClr>
            </a:pPr>
            <a:r>
              <a:rPr lang="en-US" dirty="0" smtClean="0">
                <a:solidFill>
                  <a:schemeClr val="hlink"/>
                </a:solidFill>
                <a:effectLst/>
              </a:rPr>
              <a:t>Reduction Efficiency</a:t>
            </a:r>
          </a:p>
        </p:txBody>
      </p:sp>
      <p:sp>
        <p:nvSpPr>
          <p:cNvPr id="7" name="Title 1"/>
          <p:cNvSpPr txBox="1">
            <a:spLocks/>
          </p:cNvSpPr>
          <p:nvPr/>
        </p:nvSpPr>
        <p:spPr>
          <a:xfrm>
            <a:off x="304800" y="0"/>
            <a:ext cx="8229600" cy="1143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4400" kern="1200">
                <a:solidFill>
                  <a:schemeClr val="bg1"/>
                </a:solidFill>
                <a:latin typeface="Franklin Gothic Demi" pitchFamily="34" charset="0"/>
                <a:ea typeface="+mj-ea"/>
                <a:cs typeface="+mj-cs"/>
              </a:defRPr>
            </a:lvl1pPr>
          </a:lstStyle>
          <a:p>
            <a:r>
              <a:rPr lang="en-US" sz="4000" dirty="0" smtClean="0"/>
              <a:t>Challenges and Lessons Learned (MAST-related)</a:t>
            </a:r>
            <a:endParaRPr lang="en-US" sz="4000" dirty="0"/>
          </a:p>
        </p:txBody>
      </p:sp>
    </p:spTree>
    <p:extLst>
      <p:ext uri="{BB962C8B-B14F-4D97-AF65-F5344CB8AC3E}">
        <p14:creationId xmlns:p14="http://schemas.microsoft.com/office/powerpoint/2010/main" xmlns="" val="317689666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dirty="0" smtClean="0"/>
              <a:t>Questions?</a:t>
            </a:r>
            <a:endParaRPr lang="en-US" sz="4000" dirty="0"/>
          </a:p>
        </p:txBody>
      </p:sp>
      <p:sp>
        <p:nvSpPr>
          <p:cNvPr id="5" name="Content Placeholder 4"/>
          <p:cNvSpPr>
            <a:spLocks noGrp="1"/>
          </p:cNvSpPr>
          <p:nvPr>
            <p:ph sz="half" idx="1"/>
          </p:nvPr>
        </p:nvSpPr>
        <p:spPr>
          <a:xfrm>
            <a:off x="76200" y="1524000"/>
            <a:ext cx="5791200" cy="4953000"/>
          </a:xfrm>
        </p:spPr>
        <p:txBody>
          <a:bodyPr/>
          <a:lstStyle/>
          <a:p>
            <a:pPr marL="0" indent="0">
              <a:spcBef>
                <a:spcPts val="0"/>
              </a:spcBef>
              <a:buNone/>
            </a:pPr>
            <a:r>
              <a:rPr lang="en-US" sz="2400" dirty="0" smtClean="0"/>
              <a:t>Ted Brown</a:t>
            </a:r>
          </a:p>
          <a:p>
            <a:pPr marL="0" indent="0">
              <a:spcBef>
                <a:spcPts val="0"/>
              </a:spcBef>
              <a:buNone/>
            </a:pPr>
            <a:r>
              <a:rPr lang="en-US" sz="2400" dirty="0" smtClean="0"/>
              <a:t>Biohabitats, Inc.</a:t>
            </a:r>
          </a:p>
          <a:p>
            <a:pPr marL="0" indent="0">
              <a:spcBef>
                <a:spcPts val="0"/>
              </a:spcBef>
              <a:buNone/>
            </a:pPr>
            <a:r>
              <a:rPr lang="en-US" sz="2400" dirty="0" smtClean="0">
                <a:hlinkClick r:id="rId3"/>
              </a:rPr>
              <a:t>tbrown@biohabitats.com</a:t>
            </a:r>
            <a:endParaRPr lang="en-US" sz="2400" dirty="0" smtClean="0"/>
          </a:p>
          <a:p>
            <a:pPr marL="0" indent="0">
              <a:spcBef>
                <a:spcPts val="0"/>
              </a:spcBef>
              <a:buNone/>
            </a:pPr>
            <a:endParaRPr lang="en-US" sz="2400" dirty="0" smtClean="0"/>
          </a:p>
          <a:p>
            <a:pPr marL="0" indent="0">
              <a:spcBef>
                <a:spcPts val="0"/>
              </a:spcBef>
              <a:buNone/>
            </a:pPr>
            <a:endParaRPr lang="en-US" sz="2400" dirty="0"/>
          </a:p>
          <a:p>
            <a:pPr marL="0" indent="0">
              <a:spcBef>
                <a:spcPts val="0"/>
              </a:spcBef>
              <a:buNone/>
            </a:pPr>
            <a:r>
              <a:rPr lang="en-US" sz="2400" dirty="0" err="1" smtClean="0"/>
              <a:t>Meo</a:t>
            </a:r>
            <a:r>
              <a:rPr lang="en-US" sz="2400" dirty="0" smtClean="0"/>
              <a:t> Curtis</a:t>
            </a:r>
          </a:p>
          <a:p>
            <a:pPr marL="0" indent="0">
              <a:spcBef>
                <a:spcPts val="0"/>
              </a:spcBef>
              <a:buNone/>
            </a:pPr>
            <a:r>
              <a:rPr lang="en-US" sz="2400" dirty="0" smtClean="0"/>
              <a:t>Montgomery County, MD </a:t>
            </a:r>
          </a:p>
          <a:p>
            <a:pPr marL="0" indent="0">
              <a:spcBef>
                <a:spcPts val="0"/>
              </a:spcBef>
              <a:buNone/>
            </a:pPr>
            <a:r>
              <a:rPr lang="en-US" sz="2400" dirty="0" err="1" smtClean="0"/>
              <a:t>Waterhshed</a:t>
            </a:r>
            <a:r>
              <a:rPr lang="en-US" sz="2400" dirty="0" smtClean="0"/>
              <a:t> Management Division</a:t>
            </a:r>
          </a:p>
          <a:p>
            <a:pPr marL="0" indent="0">
              <a:spcBef>
                <a:spcPts val="0"/>
              </a:spcBef>
              <a:buNone/>
            </a:pPr>
            <a:r>
              <a:rPr lang="en-US" sz="2400" dirty="0" smtClean="0">
                <a:hlinkClick r:id="rId4"/>
              </a:rPr>
              <a:t>meo.curtis@montgomerycountymd.gov</a:t>
            </a:r>
            <a:r>
              <a:rPr lang="en-US" sz="2400" dirty="0" smtClean="0"/>
              <a:t>  </a:t>
            </a:r>
          </a:p>
        </p:txBody>
      </p:sp>
      <p:pic>
        <p:nvPicPr>
          <p:cNvPr id="2050"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562600" y="1371600"/>
            <a:ext cx="3512736" cy="45399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 name="TextBox 6"/>
          <p:cNvSpPr txBox="1"/>
          <p:nvPr/>
        </p:nvSpPr>
        <p:spPr>
          <a:xfrm>
            <a:off x="76200" y="5867400"/>
            <a:ext cx="8999136" cy="830997"/>
          </a:xfrm>
          <a:prstGeom prst="rect">
            <a:avLst/>
          </a:prstGeom>
          <a:noFill/>
        </p:spPr>
        <p:txBody>
          <a:bodyPr wrap="square" rtlCol="0">
            <a:spAutoFit/>
          </a:bodyPr>
          <a:lstStyle/>
          <a:p>
            <a:r>
              <a:rPr lang="en-US" sz="1600" dirty="0" smtClean="0"/>
              <a:t>Acknowledgements</a:t>
            </a:r>
          </a:p>
          <a:p>
            <a:r>
              <a:rPr lang="en-US" sz="1600" dirty="0" smtClean="0"/>
              <a:t>Key County Co-collaborators: Steve Shofar, Craig Carson, and Dan Harper</a:t>
            </a:r>
          </a:p>
          <a:p>
            <a:r>
              <a:rPr lang="en-US" sz="1600" dirty="0" smtClean="0"/>
              <a:t>Project team members: Tom </a:t>
            </a:r>
            <a:r>
              <a:rPr lang="en-US" sz="1600" dirty="0" err="1" smtClean="0"/>
              <a:t>Schueler</a:t>
            </a:r>
            <a:r>
              <a:rPr lang="en-US" sz="1600" dirty="0" smtClean="0"/>
              <a:t>, Horsley Witten Group, </a:t>
            </a:r>
            <a:r>
              <a:rPr lang="en-US" sz="1600" dirty="0" err="1" smtClean="0"/>
              <a:t>Versar</a:t>
            </a:r>
            <a:r>
              <a:rPr lang="en-US" sz="1600" dirty="0" smtClean="0"/>
              <a:t>, Resolve, and Carrie </a:t>
            </a:r>
            <a:r>
              <a:rPr lang="en-US" sz="1600" dirty="0" err="1" smtClean="0"/>
              <a:t>Capuco</a:t>
            </a:r>
            <a:endParaRPr lang="en-US" sz="1600" dirty="0"/>
          </a:p>
        </p:txBody>
      </p:sp>
      <p:sp>
        <p:nvSpPr>
          <p:cNvPr id="6" name="Slide Number Placeholder 5"/>
          <p:cNvSpPr>
            <a:spLocks noGrp="1"/>
          </p:cNvSpPr>
          <p:nvPr>
            <p:ph type="sldNum" sz="quarter" idx="10"/>
          </p:nvPr>
        </p:nvSpPr>
        <p:spPr/>
        <p:txBody>
          <a:bodyPr/>
          <a:lstStyle/>
          <a:p>
            <a:fld id="{4DA4E111-BCEC-429D-B691-785A99145DF1}" type="slidenum">
              <a:rPr lang="en-US" smtClean="0"/>
              <a:pPr/>
              <a:t>43</a:t>
            </a:fld>
            <a:endParaRPr lang="en-US"/>
          </a:p>
        </p:txBody>
      </p:sp>
    </p:spTree>
    <p:extLst>
      <p:ext uri="{BB962C8B-B14F-4D97-AF65-F5344CB8AC3E}">
        <p14:creationId xmlns:p14="http://schemas.microsoft.com/office/powerpoint/2010/main" xmlns="" val="103866011"/>
      </p:ext>
    </p:extLst>
  </p:cSld>
  <p:clrMapOvr>
    <a:masterClrMapping/>
  </p:clrMapOvr>
  <p:timing>
    <p:tnLst>
      <p:par>
        <p:cTn id="1" dur="indefinite" restart="never" nodeType="tmRoot"/>
      </p:par>
    </p:tnLst>
  </p:timing>
</p:sld>
</file>

<file path=ppt/theme/theme1.xml><?xml version="1.0" encoding="utf-8"?>
<a:theme xmlns:a="http://schemas.openxmlformats.org/drawingml/2006/main" name="The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1016</TotalTime>
  <Words>2386</Words>
  <Application>Microsoft Office PowerPoint</Application>
  <PresentationFormat>On-screen Show (4:3)</PresentationFormat>
  <Paragraphs>671</Paragraphs>
  <Slides>43</Slides>
  <Notes>42</Notes>
  <HiddenSlides>4</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Theme1</vt:lpstr>
      <vt:lpstr>Montgomery County’s MS4 Permit Implementation Strategy:  Using the Watershed Treatment to meet local and Bay restoration goals</vt:lpstr>
      <vt:lpstr>Presentation Outline</vt:lpstr>
      <vt:lpstr>Montgomery County, MD</vt:lpstr>
      <vt:lpstr>Montgomery County Major Watersheds</vt:lpstr>
      <vt:lpstr>Slide 5</vt:lpstr>
      <vt:lpstr>Total Maximum Daily Loads </vt:lpstr>
      <vt:lpstr>Primary Driver: Restoration Goal</vt:lpstr>
      <vt:lpstr>Compliance Targets</vt:lpstr>
      <vt:lpstr>Modeling Framework</vt:lpstr>
      <vt:lpstr>WTM Basis</vt:lpstr>
      <vt:lpstr>Watershed Treatment  Model</vt:lpstr>
      <vt:lpstr>WTM Process</vt:lpstr>
      <vt:lpstr>Watersheds and Excluded Areas</vt:lpstr>
      <vt:lpstr>Land Use and Land Cover</vt:lpstr>
      <vt:lpstr>Urban BMP Database</vt:lpstr>
      <vt:lpstr>Managing the Urban BMP Database</vt:lpstr>
      <vt:lpstr>Impervious Cover</vt:lpstr>
      <vt:lpstr>Tracking Impervious Cover</vt:lpstr>
      <vt:lpstr>TMDL “Calibration” </vt:lpstr>
      <vt:lpstr>Primary Sources</vt:lpstr>
      <vt:lpstr>Primary Sources</vt:lpstr>
      <vt:lpstr>Primary Sources</vt:lpstr>
      <vt:lpstr>EMC Determination</vt:lpstr>
      <vt:lpstr>EMC Determination</vt:lpstr>
      <vt:lpstr>Existing Management Practices</vt:lpstr>
      <vt:lpstr>Existing Management Practices</vt:lpstr>
      <vt:lpstr>BMP Codes</vt:lpstr>
      <vt:lpstr>Slide 28</vt:lpstr>
      <vt:lpstr>Removal Efficiencies</vt:lpstr>
      <vt:lpstr>Future Management Practices</vt:lpstr>
      <vt:lpstr>Future Management Practices</vt:lpstr>
      <vt:lpstr>Future Management Practices</vt:lpstr>
      <vt:lpstr>Future Management Practices</vt:lpstr>
      <vt:lpstr>Other Restoration Practices</vt:lpstr>
      <vt:lpstr>Anacostia Nutrient TMDL:  removal per Strategy</vt:lpstr>
      <vt:lpstr>Anacostia Nutrient TMDL:  removal per unit cost</vt:lpstr>
      <vt:lpstr>Anacostia Sediment TMDL:  removal per Strategy</vt:lpstr>
      <vt:lpstr>Anacostia Sediment TMDL:  removal per unit cost</vt:lpstr>
      <vt:lpstr>Countywide Strategy: Implementation and Pollutant Reductions</vt:lpstr>
      <vt:lpstr>What did WTM not include?</vt:lpstr>
      <vt:lpstr>Challenges and Lessons Learned</vt:lpstr>
      <vt:lpstr>Slide 42</vt:lpstr>
      <vt:lpstr>Questions?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Ted Brown</dc:creator>
  <cp:lastModifiedBy>LAPTOPUSER</cp:lastModifiedBy>
  <cp:revision>91</cp:revision>
  <cp:lastPrinted>2012-10-02T18:03:18Z</cp:lastPrinted>
  <dcterms:created xsi:type="dcterms:W3CDTF">2006-08-16T00:00:00Z</dcterms:created>
  <dcterms:modified xsi:type="dcterms:W3CDTF">2012-10-04T13:33:15Z</dcterms:modified>
</cp:coreProperties>
</file>