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rawings/drawing3.xml" ContentType="application/vnd.openxmlformats-officedocument.drawingml.chartshapes+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drawings/drawing2.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3" r:id="rId3"/>
    <p:sldId id="272" r:id="rId4"/>
    <p:sldId id="271" r:id="rId5"/>
    <p:sldId id="270" r:id="rId6"/>
    <p:sldId id="256" r:id="rId7"/>
    <p:sldId id="257" r:id="rId8"/>
    <p:sldId id="258" r:id="rId9"/>
    <p:sldId id="259" r:id="rId10"/>
    <p:sldId id="26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73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12%20CLRP\short%20report\12CLRP%20EXH6S%20VOC%20BAR.xls" TargetMode="External"/><Relationship Id="rId1" Type="http://schemas.openxmlformats.org/officeDocument/2006/relationships/image" Target="../media/image6.jpeg"/></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12%20CLRP\short%20report\12CLRP%20EXH7S%20NOX%20BAR.xls" TargetMode="External"/><Relationship Id="rId1" Type="http://schemas.openxmlformats.org/officeDocument/2006/relationships/image" Target="../media/image6.jpeg"/></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12%20CLRP\short%20report\c12CLRPEXH8S%20ANNUAL%20NOx%20BAR.xls" TargetMode="External"/><Relationship Id="rId1" Type="http://schemas.openxmlformats.org/officeDocument/2006/relationships/image" Target="../media/image6.jpeg"/></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USER\12%20CLRP\short%20report\c12CLRPEXH9S%20ANNUAL%20PM%20BAR.xls" TargetMode="External"/><Relationship Id="rId1" Type="http://schemas.openxmlformats.org/officeDocument/2006/relationships/image" Target="../media/image6.jpeg"/></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EXHIBIT 6</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Mobile Source VOC Emissions</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for the 8-Hour Ozone Nonattainment Area</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2012 CLRP &amp; FY 2013-2018 TIP </a:t>
            </a:r>
          </a:p>
        </c:rich>
      </c:tx>
      <c:layout>
        <c:manualLayout>
          <c:xMode val="edge"/>
          <c:yMode val="edge"/>
          <c:x val="0.15454864769933277"/>
          <c:y val="5.3921568627450945E-3"/>
        </c:manualLayout>
      </c:layout>
      <c:spPr>
        <a:noFill/>
        <a:ln w="25400">
          <a:noFill/>
        </a:ln>
      </c:spPr>
    </c:title>
    <c:plotArea>
      <c:layout>
        <c:manualLayout>
          <c:layoutTarget val="inner"/>
          <c:xMode val="edge"/>
          <c:yMode val="edge"/>
          <c:x val="8.8514225500526983E-2"/>
          <c:y val="0.27205882352941196"/>
          <c:w val="0.90305584826132768"/>
          <c:h val="0.6176470588235301"/>
        </c:manualLayout>
      </c:layout>
      <c:barChart>
        <c:barDir val="col"/>
        <c:grouping val="clustered"/>
        <c:ser>
          <c:idx val="0"/>
          <c:order val="0"/>
          <c:tx>
            <c:v>VOC</c:v>
          </c:tx>
          <c:spPr>
            <a:blipFill dpi="0" rotWithShape="0">
              <a:blip xmlns:r="http://schemas.openxmlformats.org/officeDocument/2006/relationships" r:embed="rId1"/>
              <a:srcRect/>
              <a:tile tx="0" ty="0" sx="100000" sy="100000" flip="none" algn="tl"/>
            </a:blipFill>
            <a:ln w="12700">
              <a:solidFill>
                <a:srgbClr val="000000"/>
              </a:solidFill>
              <a:prstDash val="solid"/>
            </a:ln>
          </c:spPr>
          <c:dLbls>
            <c:numFmt formatCode="0.0" sourceLinked="0"/>
            <c:spPr>
              <a:noFill/>
              <a:ln w="25400">
                <a:noFill/>
              </a:ln>
            </c:spPr>
            <c:txPr>
              <a:bodyPr/>
              <a:lstStyle/>
              <a:p>
                <a:pPr>
                  <a:defRPr sz="1050" b="0" i="0" u="none" strike="noStrike" baseline="0">
                    <a:solidFill>
                      <a:srgbClr val="FFFFFF"/>
                    </a:solidFill>
                    <a:latin typeface="Arial"/>
                    <a:ea typeface="Arial"/>
                    <a:cs typeface="Arial"/>
                  </a:defRPr>
                </a:pPr>
                <a:endParaRPr lang="en-US"/>
              </a:p>
            </c:txPr>
            <c:dLblPos val="inEnd"/>
            <c:showVal val="1"/>
          </c:dLbls>
          <c:cat>
            <c:strRef>
              <c:f>'VOC Data'!$B$11:$H$11</c:f>
              <c:strCache>
                <c:ptCount val="7"/>
                <c:pt idx="0">
                  <c:v> 1990</c:v>
                </c:pt>
                <c:pt idx="1">
                  <c:v>2002</c:v>
                </c:pt>
                <c:pt idx="2">
                  <c:v>2007</c:v>
                </c:pt>
                <c:pt idx="3">
                  <c:v>2017</c:v>
                </c:pt>
                <c:pt idx="4">
                  <c:v>2020</c:v>
                </c:pt>
                <c:pt idx="5">
                  <c:v>2030</c:v>
                </c:pt>
                <c:pt idx="6">
                  <c:v>2040</c:v>
                </c:pt>
              </c:strCache>
            </c:strRef>
          </c:cat>
          <c:val>
            <c:numRef>
              <c:f>'VOC Data'!$B$12:$H$12</c:f>
              <c:numCache>
                <c:formatCode>0.00</c:formatCode>
                <c:ptCount val="7"/>
                <c:pt idx="0">
                  <c:v>294.97000000000003</c:v>
                </c:pt>
                <c:pt idx="1">
                  <c:v>107.84</c:v>
                </c:pt>
                <c:pt idx="2">
                  <c:v>69.86999999999999</c:v>
                </c:pt>
                <c:pt idx="3">
                  <c:v>45.17</c:v>
                </c:pt>
                <c:pt idx="4">
                  <c:v>40.47</c:v>
                </c:pt>
                <c:pt idx="5">
                  <c:v>38.07</c:v>
                </c:pt>
                <c:pt idx="6">
                  <c:v>40.86</c:v>
                </c:pt>
              </c:numCache>
            </c:numRef>
          </c:val>
        </c:ser>
        <c:dLbls>
          <c:showVal val="1"/>
        </c:dLbls>
        <c:gapWidth val="110"/>
        <c:axId val="84592896"/>
        <c:axId val="87761280"/>
      </c:barChart>
      <c:catAx>
        <c:axId val="84592896"/>
        <c:scaling>
          <c:orientation val="minMax"/>
        </c:scaling>
        <c:axPos val="b"/>
        <c:title>
          <c:tx>
            <c:rich>
              <a:bodyPr/>
              <a:lstStyle/>
              <a:p>
                <a:pPr>
                  <a:defRPr sz="1400" b="1" i="0" u="none" strike="noStrike" baseline="0">
                    <a:solidFill>
                      <a:srgbClr val="000000"/>
                    </a:solidFill>
                    <a:latin typeface="Arial"/>
                    <a:ea typeface="Arial"/>
                    <a:cs typeface="Arial"/>
                  </a:defRPr>
                </a:pPr>
                <a:r>
                  <a:rPr lang="en-US"/>
                  <a:t>YEAR</a:t>
                </a:r>
              </a:p>
            </c:rich>
          </c:tx>
          <c:layout>
            <c:manualLayout>
              <c:xMode val="edge"/>
              <c:yMode val="edge"/>
              <c:x val="0.5047418335089574"/>
              <c:y val="0.95392156862745103"/>
            </c:manualLayout>
          </c:layout>
          <c:spPr>
            <a:noFill/>
            <a:ln w="25400">
              <a:noFill/>
            </a:ln>
          </c:spPr>
        </c:title>
        <c:numFmt formatCode="General" sourceLinked="1"/>
        <c:majorTickMark val="none"/>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87761280"/>
        <c:crosses val="autoZero"/>
        <c:auto val="1"/>
        <c:lblAlgn val="ctr"/>
        <c:lblOffset val="100"/>
        <c:tickLblSkip val="1"/>
        <c:tickMarkSkip val="1"/>
      </c:catAx>
      <c:valAx>
        <c:axId val="87761280"/>
        <c:scaling>
          <c:orientation val="minMax"/>
          <c:max val="400"/>
          <c:min val="0"/>
        </c:scaling>
        <c:axPos val="l"/>
        <c:title>
          <c:tx>
            <c:rich>
              <a:bodyPr/>
              <a:lstStyle/>
              <a:p>
                <a:pPr>
                  <a:defRPr sz="1675" b="1" i="0" u="none" strike="noStrike" baseline="0">
                    <a:solidFill>
                      <a:srgbClr val="000000"/>
                    </a:solidFill>
                    <a:latin typeface="Arial"/>
                    <a:ea typeface="Arial"/>
                    <a:cs typeface="Arial"/>
                  </a:defRPr>
                </a:pPr>
                <a:r>
                  <a:rPr lang="en-US"/>
                  <a:t>Tons/Day</a:t>
                </a:r>
              </a:p>
            </c:rich>
          </c:tx>
          <c:layout>
            <c:manualLayout>
              <c:xMode val="edge"/>
              <c:yMode val="edge"/>
              <c:x val="0"/>
              <c:y val="0.504411764705882"/>
            </c:manualLayout>
          </c:layout>
          <c:spPr>
            <a:noFill/>
            <a:ln w="25400">
              <a:noFill/>
            </a:ln>
          </c:spPr>
        </c:title>
        <c:numFmt formatCode="0" sourceLinked="0"/>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84592896"/>
        <c:crosses val="autoZero"/>
        <c:crossBetween val="between"/>
        <c:majorUnit val="50"/>
      </c:valAx>
      <c:spPr>
        <a:noFill/>
        <a:ln w="25400">
          <a:noFill/>
        </a:ln>
      </c:spPr>
    </c:plotArea>
    <c:legend>
      <c:legendPos val="r"/>
      <c:layout>
        <c:manualLayout>
          <c:xMode val="edge"/>
          <c:yMode val="edge"/>
          <c:x val="0.73972602739726023"/>
          <c:y val="0.43088235294117666"/>
          <c:w val="0.12118018967334032"/>
          <c:h val="6.0294117647058831E-2"/>
        </c:manualLayout>
      </c:layout>
      <c:spPr>
        <a:solidFill>
          <a:srgbClr val="FFFFFF"/>
        </a:solidFill>
        <a:ln w="3175">
          <a:solidFill>
            <a:srgbClr val="000000"/>
          </a:solidFill>
          <a:prstDash val="solid"/>
        </a:ln>
      </c:spPr>
      <c:txPr>
        <a:bodyPr/>
        <a:lstStyle/>
        <a:p>
          <a:pPr>
            <a:defRPr sz="2025" b="0" i="0" u="none" strike="noStrike" baseline="0">
              <a:solidFill>
                <a:srgbClr val="000000"/>
              </a:solidFill>
              <a:latin typeface="Arial"/>
              <a:ea typeface="Arial"/>
              <a:cs typeface="Arial"/>
            </a:defRPr>
          </a:pPr>
          <a:endParaRPr lang="en-US"/>
        </a:p>
      </c:txPr>
    </c:legend>
    <c:plotVisOnly val="1"/>
    <c:dispBlanksAs val="gap"/>
  </c:chart>
  <c:spPr>
    <a:noFill/>
    <a:ln w="9525">
      <a:noFill/>
    </a:ln>
  </c:spPr>
  <c:txPr>
    <a:bodyPr/>
    <a:lstStyle/>
    <a:p>
      <a:pPr>
        <a:defRPr sz="1050" b="0" i="0" u="none" strike="noStrike" baseline="0">
          <a:solidFill>
            <a:srgbClr val="000000"/>
          </a:solidFill>
          <a:latin typeface="Arial"/>
          <a:ea typeface="Arial"/>
          <a:cs typeface="Arial"/>
        </a:defRPr>
      </a:pPr>
      <a:endParaRPr lang="en-US"/>
    </a:p>
  </c:tx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EXHIBIT 7</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Mobile Source NOx Emissions</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for the 8-Hour Ozone Nonattainment Area</a:t>
            </a:r>
          </a:p>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2012 CLRP &amp; FY2013-2018 TIP </a:t>
            </a:r>
          </a:p>
        </c:rich>
      </c:tx>
      <c:layout>
        <c:manualLayout>
          <c:xMode val="edge"/>
          <c:yMode val="edge"/>
          <c:x val="0.15595363540569032"/>
          <c:y val="0"/>
        </c:manualLayout>
      </c:layout>
      <c:spPr>
        <a:noFill/>
        <a:ln w="25400">
          <a:noFill/>
        </a:ln>
      </c:spPr>
    </c:title>
    <c:plotArea>
      <c:layout>
        <c:manualLayout>
          <c:layoutTarget val="inner"/>
          <c:xMode val="edge"/>
          <c:yMode val="edge"/>
          <c:x val="8.8514225500526969E-2"/>
          <c:y val="0.27570789865871825"/>
          <c:w val="0.90305584826132768"/>
          <c:h val="0.61251862891207154"/>
        </c:manualLayout>
      </c:layout>
      <c:barChart>
        <c:barDir val="col"/>
        <c:grouping val="clustered"/>
        <c:ser>
          <c:idx val="0"/>
          <c:order val="0"/>
          <c:tx>
            <c:v>NOx</c:v>
          </c:tx>
          <c:spPr>
            <a:blipFill dpi="0" rotWithShape="0">
              <a:blip xmlns:r="http://schemas.openxmlformats.org/officeDocument/2006/relationships" r:embed="rId1"/>
              <a:srcRect/>
              <a:tile tx="0" ty="0" sx="100000" sy="100000" flip="none" algn="tl"/>
            </a:blipFill>
            <a:ln w="12700">
              <a:solidFill>
                <a:srgbClr val="000000"/>
              </a:solidFill>
              <a:prstDash val="solid"/>
            </a:ln>
          </c:spPr>
          <c:dLbls>
            <c:numFmt formatCode="0.0" sourceLinked="0"/>
            <c:spPr>
              <a:noFill/>
              <a:ln w="25400">
                <a:noFill/>
              </a:ln>
            </c:spPr>
            <c:txPr>
              <a:bodyPr/>
              <a:lstStyle/>
              <a:p>
                <a:pPr>
                  <a:defRPr sz="1050" b="0" i="0" u="none" strike="noStrike" baseline="0">
                    <a:solidFill>
                      <a:srgbClr val="FFFFFF"/>
                    </a:solidFill>
                    <a:latin typeface="Arial"/>
                    <a:ea typeface="Arial"/>
                    <a:cs typeface="Arial"/>
                  </a:defRPr>
                </a:pPr>
                <a:endParaRPr lang="en-US"/>
              </a:p>
            </c:txPr>
            <c:dLblPos val="inEnd"/>
            <c:showVal val="1"/>
          </c:dLbls>
          <c:cat>
            <c:strRef>
              <c:f>'NOx Data'!$B$11:$H$11</c:f>
              <c:strCache>
                <c:ptCount val="7"/>
                <c:pt idx="0">
                  <c:v> 1990</c:v>
                </c:pt>
                <c:pt idx="1">
                  <c:v>2002</c:v>
                </c:pt>
                <c:pt idx="2">
                  <c:v>2007</c:v>
                </c:pt>
                <c:pt idx="3">
                  <c:v>2017</c:v>
                </c:pt>
                <c:pt idx="4">
                  <c:v>2020</c:v>
                </c:pt>
                <c:pt idx="5">
                  <c:v>2030</c:v>
                </c:pt>
                <c:pt idx="6">
                  <c:v>2040</c:v>
                </c:pt>
              </c:strCache>
            </c:strRef>
          </c:cat>
          <c:val>
            <c:numRef>
              <c:f>'NOx Data'!$B$12:$H$12</c:f>
              <c:numCache>
                <c:formatCode>0.00</c:formatCode>
                <c:ptCount val="7"/>
                <c:pt idx="0">
                  <c:v>367.01</c:v>
                </c:pt>
                <c:pt idx="1">
                  <c:v>253.85000000000002</c:v>
                </c:pt>
                <c:pt idx="2">
                  <c:v>168.16</c:v>
                </c:pt>
                <c:pt idx="3">
                  <c:v>68.61999999999999</c:v>
                </c:pt>
                <c:pt idx="4">
                  <c:v>50.54</c:v>
                </c:pt>
                <c:pt idx="5">
                  <c:v>34.770000000000003</c:v>
                </c:pt>
                <c:pt idx="6">
                  <c:v>34.78</c:v>
                </c:pt>
              </c:numCache>
            </c:numRef>
          </c:val>
        </c:ser>
        <c:dLbls>
          <c:showVal val="1"/>
        </c:dLbls>
        <c:gapWidth val="110"/>
        <c:axId val="95364224"/>
        <c:axId val="95366144"/>
      </c:barChart>
      <c:catAx>
        <c:axId val="95364224"/>
        <c:scaling>
          <c:orientation val="minMax"/>
        </c:scaling>
        <c:axPos val="b"/>
        <c:title>
          <c:tx>
            <c:rich>
              <a:bodyPr/>
              <a:lstStyle/>
              <a:p>
                <a:pPr>
                  <a:defRPr sz="1400" b="1" i="0" u="none" strike="noStrike" baseline="0">
                    <a:solidFill>
                      <a:srgbClr val="000000"/>
                    </a:solidFill>
                    <a:latin typeface="Arial"/>
                    <a:ea typeface="Arial"/>
                    <a:cs typeface="Arial"/>
                  </a:defRPr>
                </a:pPr>
                <a:r>
                  <a:rPr lang="en-US"/>
                  <a:t>YEAR</a:t>
                </a:r>
              </a:p>
            </c:rich>
          </c:tx>
          <c:layout>
            <c:manualLayout>
              <c:xMode val="edge"/>
              <c:yMode val="edge"/>
              <c:x val="0.50895679662802962"/>
              <c:y val="0.95529061102831625"/>
            </c:manualLayout>
          </c:layout>
          <c:spPr>
            <a:noFill/>
            <a:ln w="25400">
              <a:noFill/>
            </a:ln>
          </c:spPr>
        </c:title>
        <c:numFmt formatCode="General" sourceLinked="1"/>
        <c:majorTickMark val="none"/>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95366144"/>
        <c:crosses val="autoZero"/>
        <c:auto val="1"/>
        <c:lblAlgn val="ctr"/>
        <c:lblOffset val="100"/>
        <c:tickLblSkip val="1"/>
        <c:tickMarkSkip val="1"/>
      </c:catAx>
      <c:valAx>
        <c:axId val="95366144"/>
        <c:scaling>
          <c:orientation val="minMax"/>
          <c:max val="400"/>
          <c:min val="0"/>
        </c:scaling>
        <c:axPos val="l"/>
        <c:title>
          <c:tx>
            <c:rich>
              <a:bodyPr/>
              <a:lstStyle/>
              <a:p>
                <a:pPr>
                  <a:defRPr sz="1675" b="1" i="0" u="none" strike="noStrike" baseline="0">
                    <a:solidFill>
                      <a:srgbClr val="000000"/>
                    </a:solidFill>
                    <a:latin typeface="Arial"/>
                    <a:ea typeface="Arial"/>
                    <a:cs typeface="Arial"/>
                  </a:defRPr>
                </a:pPr>
                <a:r>
                  <a:rPr lang="en-US"/>
                  <a:t>Tons/Day</a:t>
                </a:r>
              </a:p>
            </c:rich>
          </c:tx>
          <c:layout>
            <c:manualLayout>
              <c:xMode val="edge"/>
              <c:yMode val="edge"/>
              <c:x val="0"/>
              <c:y val="0.50372578241430732"/>
            </c:manualLayout>
          </c:layout>
          <c:spPr>
            <a:noFill/>
            <a:ln w="25400">
              <a:noFill/>
            </a:ln>
          </c:spPr>
        </c:title>
        <c:numFmt formatCode="0" sourceLinked="0"/>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95364224"/>
        <c:crosses val="autoZero"/>
        <c:crossBetween val="between"/>
        <c:majorUnit val="50"/>
      </c:valAx>
      <c:spPr>
        <a:noFill/>
        <a:ln w="25400">
          <a:noFill/>
        </a:ln>
      </c:spPr>
    </c:plotArea>
    <c:legend>
      <c:legendPos val="r"/>
      <c:layout>
        <c:manualLayout>
          <c:xMode val="edge"/>
          <c:yMode val="edge"/>
          <c:x val="0.73972602739726023"/>
          <c:y val="0.43219076005961288"/>
          <c:w val="0.12118018967334032"/>
          <c:h val="6.1102831594634872E-2"/>
        </c:manualLayout>
      </c:layout>
      <c:spPr>
        <a:solidFill>
          <a:srgbClr val="FFFFFF"/>
        </a:solidFill>
        <a:ln w="3175">
          <a:solidFill>
            <a:srgbClr val="000000"/>
          </a:solidFill>
          <a:prstDash val="solid"/>
        </a:ln>
      </c:spPr>
      <c:txPr>
        <a:bodyPr/>
        <a:lstStyle/>
        <a:p>
          <a:pPr>
            <a:defRPr sz="2025" b="0" i="0" u="none" strike="noStrike" baseline="0">
              <a:solidFill>
                <a:srgbClr val="000000"/>
              </a:solidFill>
              <a:latin typeface="Arial"/>
              <a:ea typeface="Arial"/>
              <a:cs typeface="Arial"/>
            </a:defRPr>
          </a:pPr>
          <a:endParaRPr lang="en-US"/>
        </a:p>
      </c:txPr>
    </c:legend>
    <c:plotVisOnly val="1"/>
    <c:dispBlanksAs val="gap"/>
  </c:chart>
  <c:spPr>
    <a:noFill/>
    <a:ln w="9525">
      <a:noFill/>
    </a:ln>
  </c:spPr>
  <c:txPr>
    <a:bodyPr/>
    <a:lstStyle/>
    <a:p>
      <a:pPr>
        <a:defRPr sz="1050" b="0" i="0" u="none" strike="noStrike" baseline="0">
          <a:solidFill>
            <a:srgbClr val="000000"/>
          </a:solidFill>
          <a:latin typeface="Arial"/>
          <a:ea typeface="Arial"/>
          <a:cs typeface="Arial"/>
        </a:defRPr>
      </a:pPr>
      <a:endParaRPr lang="en-US"/>
    </a:p>
  </c:txPr>
  <c:externalData r:id="rId2"/>
  <c:userShapes r:id="rId3"/>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050" b="0" i="0" u="none" strike="noStrike" baseline="0">
                <a:solidFill>
                  <a:srgbClr val="000000"/>
                </a:solidFill>
                <a:latin typeface="Arial"/>
                <a:ea typeface="Arial"/>
                <a:cs typeface="Arial"/>
              </a:defRPr>
            </a:pPr>
            <a:r>
              <a:rPr lang="en-US" sz="2725" b="1" i="0" u="none" strike="noStrike" baseline="0">
                <a:solidFill>
                  <a:srgbClr val="000000"/>
                </a:solidFill>
                <a:latin typeface="Arial"/>
                <a:cs typeface="Arial"/>
              </a:rPr>
              <a:t>EXHIBIT 8</a:t>
            </a:r>
          </a:p>
          <a:p>
            <a:pPr>
              <a:defRPr sz="1050" b="0" i="0" u="none" strike="noStrike" baseline="0">
                <a:solidFill>
                  <a:srgbClr val="000000"/>
                </a:solidFill>
                <a:latin typeface="Arial"/>
                <a:ea typeface="Arial"/>
                <a:cs typeface="Arial"/>
              </a:defRPr>
            </a:pPr>
            <a:r>
              <a:rPr lang="en-US" sz="2800" b="1" i="0" u="none" strike="noStrike" baseline="0">
                <a:solidFill>
                  <a:srgbClr val="000000"/>
                </a:solidFill>
                <a:latin typeface="Arial"/>
                <a:cs typeface="Arial"/>
              </a:rPr>
              <a:t>Mobile Source Emissions</a:t>
            </a:r>
          </a:p>
          <a:p>
            <a:pPr>
              <a:defRPr sz="1050" b="0" i="0" u="none" strike="noStrike" baseline="0">
                <a:solidFill>
                  <a:srgbClr val="000000"/>
                </a:solidFill>
                <a:latin typeface="Arial"/>
                <a:ea typeface="Arial"/>
                <a:cs typeface="Arial"/>
              </a:defRPr>
            </a:pPr>
            <a:r>
              <a:rPr lang="en-US" sz="2800" b="1" i="0" u="none" strike="noStrike" baseline="0">
                <a:solidFill>
                  <a:srgbClr val="000000"/>
                </a:solidFill>
                <a:latin typeface="Arial"/>
                <a:cs typeface="Arial"/>
              </a:rPr>
              <a:t>PM</a:t>
            </a:r>
            <a:r>
              <a:rPr lang="en-US" sz="2800" b="1" i="0" u="none" strike="noStrike" baseline="-25000">
                <a:solidFill>
                  <a:srgbClr val="000000"/>
                </a:solidFill>
                <a:latin typeface="Arial"/>
                <a:cs typeface="Arial"/>
              </a:rPr>
              <a:t>2.5</a:t>
            </a:r>
            <a:r>
              <a:rPr lang="en-US" sz="2800" b="1" i="0" u="none" strike="noStrike" baseline="0">
                <a:solidFill>
                  <a:srgbClr val="000000"/>
                </a:solidFill>
                <a:latin typeface="Arial"/>
                <a:cs typeface="Arial"/>
              </a:rPr>
              <a:t> Precursor: NOx</a:t>
            </a:r>
          </a:p>
          <a:p>
            <a:pPr>
              <a:defRPr sz="1050" b="0" i="0" u="none" strike="noStrike" baseline="0">
                <a:solidFill>
                  <a:srgbClr val="000000"/>
                </a:solidFill>
                <a:latin typeface="Arial"/>
                <a:ea typeface="Arial"/>
                <a:cs typeface="Arial"/>
              </a:defRPr>
            </a:pPr>
            <a:r>
              <a:rPr lang="en-US" sz="1800" b="1" i="0" u="none" strike="noStrike" baseline="0">
                <a:solidFill>
                  <a:srgbClr val="000000"/>
                </a:solidFill>
                <a:latin typeface="Arial"/>
                <a:cs typeface="Arial"/>
              </a:rPr>
              <a:t>(tons/year in thousands)</a:t>
            </a:r>
            <a:endParaRPr lang="en-US" sz="1800" b="1" i="0" u="none" strike="noStrike" baseline="-25000">
              <a:solidFill>
                <a:srgbClr val="000000"/>
              </a:solidFill>
              <a:latin typeface="Arial"/>
              <a:cs typeface="Arial"/>
            </a:endParaRPr>
          </a:p>
          <a:p>
            <a:pPr>
              <a:defRPr sz="1050" b="0" i="0" u="none" strike="noStrike" baseline="0">
                <a:solidFill>
                  <a:srgbClr val="000000"/>
                </a:solidFill>
                <a:latin typeface="Arial"/>
                <a:ea typeface="Arial"/>
                <a:cs typeface="Arial"/>
              </a:defRPr>
            </a:pPr>
            <a:r>
              <a:rPr lang="en-US" sz="2800" b="1" i="0" u="none" strike="noStrike" baseline="0">
                <a:solidFill>
                  <a:srgbClr val="000000"/>
                </a:solidFill>
                <a:latin typeface="Arial"/>
                <a:cs typeface="Arial"/>
              </a:rPr>
              <a:t>2012 CLRP &amp; FY2013-2018 TIP</a:t>
            </a:r>
          </a:p>
          <a:p>
            <a:pPr>
              <a:defRPr sz="1050" b="0" i="0" u="none" strike="noStrike" baseline="0">
                <a:solidFill>
                  <a:srgbClr val="000000"/>
                </a:solidFill>
                <a:latin typeface="Arial"/>
                <a:ea typeface="Arial"/>
                <a:cs typeface="Arial"/>
              </a:defRPr>
            </a:pPr>
            <a:endParaRPr lang="en-US" sz="2800" b="1" i="0" u="none" strike="noStrike" baseline="0">
              <a:solidFill>
                <a:srgbClr val="000000"/>
              </a:solidFill>
              <a:latin typeface="Arial"/>
              <a:cs typeface="Arial"/>
            </a:endParaRPr>
          </a:p>
        </c:rich>
      </c:tx>
      <c:layout>
        <c:manualLayout>
          <c:xMode val="edge"/>
          <c:yMode val="edge"/>
          <c:x val="0.25992272567615032"/>
          <c:y val="1.451386921958497E-3"/>
        </c:manualLayout>
      </c:layout>
      <c:spPr>
        <a:noFill/>
        <a:ln w="25400">
          <a:noFill/>
        </a:ln>
      </c:spPr>
    </c:title>
    <c:plotArea>
      <c:layout>
        <c:manualLayout>
          <c:layoutTarget val="inner"/>
          <c:xMode val="edge"/>
          <c:yMode val="edge"/>
          <c:x val="8.8514270794684782E-2"/>
          <c:y val="0.2545502747408373"/>
          <c:w val="0.90305584826132768"/>
          <c:h val="0.61973875181422355"/>
        </c:manualLayout>
      </c:layout>
      <c:barChart>
        <c:barDir val="col"/>
        <c:grouping val="clustered"/>
        <c:ser>
          <c:idx val="0"/>
          <c:order val="0"/>
          <c:tx>
            <c:strRef>
              <c:f>'nox Data'!$A$12</c:f>
              <c:strCache>
                <c:ptCount val="1"/>
                <c:pt idx="0">
                  <c:v>precursor NOx</c:v>
                </c:pt>
              </c:strCache>
            </c:strRef>
          </c:tx>
          <c:spPr>
            <a:blipFill dpi="0" rotWithShape="0">
              <a:blip xmlns:r="http://schemas.openxmlformats.org/officeDocument/2006/relationships" r:embed="rId1"/>
              <a:srcRect/>
              <a:tile tx="0" ty="0" sx="100000" sy="100000" flip="none" algn="tl"/>
            </a:blipFill>
            <a:ln w="12700">
              <a:solidFill>
                <a:srgbClr val="000000"/>
              </a:solidFill>
              <a:prstDash val="solid"/>
            </a:ln>
          </c:spPr>
          <c:dLbls>
            <c:numFmt formatCode="#,##0" sourceLinked="0"/>
            <c:txPr>
              <a:bodyPr/>
              <a:lstStyle/>
              <a:p>
                <a:pPr>
                  <a:defRPr baseline="0">
                    <a:solidFill>
                      <a:schemeClr val="bg1"/>
                    </a:solidFill>
                  </a:defRPr>
                </a:pPr>
                <a:endParaRPr lang="en-US"/>
              </a:p>
            </c:txPr>
            <c:dLblPos val="inEnd"/>
            <c:showVal val="1"/>
          </c:dLbls>
          <c:cat>
            <c:numRef>
              <c:f>'nox Data'!$C$11:$H$11</c:f>
              <c:numCache>
                <c:formatCode>General</c:formatCode>
                <c:ptCount val="6"/>
                <c:pt idx="0">
                  <c:v>2002</c:v>
                </c:pt>
                <c:pt idx="1">
                  <c:v>2007</c:v>
                </c:pt>
                <c:pt idx="2">
                  <c:v>2017</c:v>
                </c:pt>
                <c:pt idx="3">
                  <c:v>2020</c:v>
                </c:pt>
                <c:pt idx="4">
                  <c:v>2030</c:v>
                </c:pt>
                <c:pt idx="5">
                  <c:v>2040</c:v>
                </c:pt>
              </c:numCache>
            </c:numRef>
          </c:cat>
          <c:val>
            <c:numRef>
              <c:f>'nox Data'!$C$12:$H$12</c:f>
              <c:numCache>
                <c:formatCode>0.00</c:formatCode>
                <c:ptCount val="6"/>
                <c:pt idx="0">
                  <c:v>98.47</c:v>
                </c:pt>
                <c:pt idx="1">
                  <c:v>60.78</c:v>
                </c:pt>
                <c:pt idx="2">
                  <c:v>24.27</c:v>
                </c:pt>
                <c:pt idx="3">
                  <c:v>17.89</c:v>
                </c:pt>
                <c:pt idx="4">
                  <c:v>12.59</c:v>
                </c:pt>
                <c:pt idx="5">
                  <c:v>12.729999999999999</c:v>
                </c:pt>
              </c:numCache>
            </c:numRef>
          </c:val>
        </c:ser>
        <c:dLbls>
          <c:showVal val="1"/>
        </c:dLbls>
        <c:gapWidth val="110"/>
        <c:axId val="85065728"/>
        <c:axId val="85067264"/>
      </c:barChart>
      <c:catAx>
        <c:axId val="85065728"/>
        <c:scaling>
          <c:orientation val="minMax"/>
        </c:scaling>
        <c:axPos val="b"/>
        <c:numFmt formatCode="General" sourceLinked="1"/>
        <c:majorTickMark val="in"/>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85067264"/>
        <c:crosses val="autoZero"/>
        <c:auto val="1"/>
        <c:lblAlgn val="ctr"/>
        <c:lblOffset val="100"/>
        <c:tickLblSkip val="1"/>
        <c:tickMarkSkip val="1"/>
      </c:catAx>
      <c:valAx>
        <c:axId val="85067264"/>
        <c:scaling>
          <c:orientation val="minMax"/>
          <c:max val="125"/>
          <c:min val="0"/>
        </c:scaling>
        <c:axPos val="l"/>
        <c:title>
          <c:tx>
            <c:rich>
              <a:bodyPr/>
              <a:lstStyle/>
              <a:p>
                <a:pPr>
                  <a:defRPr sz="1050" b="0" i="0" u="none" strike="noStrike" baseline="0">
                    <a:solidFill>
                      <a:srgbClr val="000000"/>
                    </a:solidFill>
                    <a:latin typeface="Arial"/>
                    <a:ea typeface="Arial"/>
                    <a:cs typeface="Arial"/>
                  </a:defRPr>
                </a:pPr>
                <a:r>
                  <a:rPr lang="en-US" sz="1500" b="1" i="0" u="none" strike="noStrike" baseline="0">
                    <a:solidFill>
                      <a:srgbClr val="000000"/>
                    </a:solidFill>
                    <a:latin typeface="Arial"/>
                    <a:cs typeface="Arial"/>
                  </a:rPr>
                  <a:t>NOx</a:t>
                </a:r>
                <a:r>
                  <a:rPr lang="en-US" sz="1500" b="1" i="0" u="none" strike="noStrike" baseline="-25000">
                    <a:solidFill>
                      <a:srgbClr val="000000"/>
                    </a:solidFill>
                    <a:latin typeface="Arial"/>
                    <a:cs typeface="Arial"/>
                  </a:rPr>
                  <a:t> </a:t>
                </a:r>
                <a:r>
                  <a:rPr lang="en-US" sz="1500" b="1" i="0" u="none" strike="noStrike" baseline="0">
                    <a:solidFill>
                      <a:srgbClr val="000000"/>
                    </a:solidFill>
                    <a:latin typeface="Arial"/>
                    <a:cs typeface="Arial"/>
                  </a:rPr>
                  <a:t> (000's) tons/year </a:t>
                </a:r>
              </a:p>
            </c:rich>
          </c:tx>
          <c:layout>
            <c:manualLayout>
              <c:xMode val="edge"/>
              <c:yMode val="edge"/>
              <c:x val="1.4049877063575702E-3"/>
              <c:y val="0.38928741101606917"/>
            </c:manualLayout>
          </c:layout>
          <c:spPr>
            <a:noFill/>
            <a:ln w="25400">
              <a:noFill/>
            </a:ln>
          </c:spPr>
        </c:title>
        <c:numFmt formatCode="0" sourceLinked="0"/>
        <c:tickLblPos val="nextTo"/>
        <c:spPr>
          <a:ln w="3175">
            <a:solidFill>
              <a:srgbClr val="000000"/>
            </a:solidFill>
            <a:prstDash val="solid"/>
          </a:ln>
        </c:spPr>
        <c:txPr>
          <a:bodyPr rot="0" vert="horz"/>
          <a:lstStyle/>
          <a:p>
            <a:pPr>
              <a:defRPr sz="1400" b="1" i="0" u="none" strike="noStrike" baseline="0">
                <a:solidFill>
                  <a:srgbClr val="000000"/>
                </a:solidFill>
                <a:latin typeface="Arial"/>
                <a:ea typeface="Arial"/>
                <a:cs typeface="Arial"/>
              </a:defRPr>
            </a:pPr>
            <a:endParaRPr lang="en-US"/>
          </a:p>
        </c:txPr>
        <c:crossAx val="85065728"/>
        <c:crosses val="autoZero"/>
        <c:crossBetween val="between"/>
        <c:majorUnit val="25"/>
      </c:valAx>
    </c:plotArea>
    <c:plotVisOnly val="1"/>
    <c:dispBlanksAs val="gap"/>
  </c:chart>
  <c:spPr>
    <a:noFill/>
    <a:ln w="9525">
      <a:noFill/>
    </a:ln>
  </c:spPr>
  <c:txPr>
    <a:bodyPr/>
    <a:lstStyle/>
    <a:p>
      <a:pPr>
        <a:defRPr sz="1050" b="0" i="0" u="none" strike="noStrike" baseline="0">
          <a:solidFill>
            <a:srgbClr val="000000"/>
          </a:solidFill>
          <a:latin typeface="Arial"/>
          <a:ea typeface="Arial"/>
          <a:cs typeface="Arial"/>
        </a:defRPr>
      </a:pPr>
      <a:endParaRPr lang="en-US"/>
    </a:p>
  </c:tx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050" b="0" i="0" u="none" strike="noStrike" baseline="0">
                <a:solidFill>
                  <a:srgbClr val="000000"/>
                </a:solidFill>
                <a:latin typeface="Arial"/>
                <a:ea typeface="Arial"/>
                <a:cs typeface="Arial"/>
              </a:defRPr>
            </a:pPr>
            <a:r>
              <a:rPr lang="en-US" sz="2400" b="1" i="0" u="none" strike="noStrike" baseline="0">
                <a:solidFill>
                  <a:srgbClr val="000000"/>
                </a:solidFill>
                <a:latin typeface="Arial"/>
                <a:cs typeface="Arial"/>
              </a:rPr>
              <a:t>EXHIBIT 9</a:t>
            </a:r>
          </a:p>
          <a:p>
            <a:pPr>
              <a:defRPr sz="1050" b="0" i="0" u="none" strike="noStrike" baseline="0">
                <a:solidFill>
                  <a:srgbClr val="000000"/>
                </a:solidFill>
                <a:latin typeface="Arial"/>
                <a:ea typeface="Arial"/>
                <a:cs typeface="Arial"/>
              </a:defRPr>
            </a:pPr>
            <a:r>
              <a:rPr lang="en-US" sz="2400" b="1" i="0" u="none" strike="noStrike" baseline="0">
                <a:solidFill>
                  <a:srgbClr val="000000"/>
                </a:solidFill>
                <a:latin typeface="Arial"/>
                <a:cs typeface="Arial"/>
              </a:rPr>
              <a:t>Mobile Source Emissions</a:t>
            </a:r>
          </a:p>
          <a:p>
            <a:pPr>
              <a:defRPr sz="1050" b="0" i="0" u="none" strike="noStrike" baseline="0">
                <a:solidFill>
                  <a:srgbClr val="000000"/>
                </a:solidFill>
                <a:latin typeface="Arial"/>
                <a:ea typeface="Arial"/>
                <a:cs typeface="Arial"/>
              </a:defRPr>
            </a:pPr>
            <a:r>
              <a:rPr lang="en-US" sz="2400" b="1" i="0" u="none" strike="noStrike" baseline="0">
                <a:solidFill>
                  <a:srgbClr val="000000"/>
                </a:solidFill>
                <a:latin typeface="Arial"/>
                <a:cs typeface="Arial"/>
              </a:rPr>
              <a:t>Direct PM</a:t>
            </a:r>
            <a:r>
              <a:rPr lang="en-US" sz="2400" b="1" i="0" u="none" strike="noStrike" baseline="-25000">
                <a:solidFill>
                  <a:srgbClr val="000000"/>
                </a:solidFill>
                <a:latin typeface="Arial"/>
                <a:cs typeface="Arial"/>
              </a:rPr>
              <a:t>2.5</a:t>
            </a:r>
          </a:p>
          <a:p>
            <a:pPr>
              <a:defRPr sz="1050" b="0" i="0" u="none" strike="noStrike" baseline="0">
                <a:solidFill>
                  <a:srgbClr val="000000"/>
                </a:solidFill>
                <a:latin typeface="Arial"/>
                <a:ea typeface="Arial"/>
                <a:cs typeface="Arial"/>
              </a:defRPr>
            </a:pPr>
            <a:r>
              <a:rPr lang="en-US" sz="2400" b="1" i="0" u="none" strike="noStrike" baseline="0">
                <a:solidFill>
                  <a:srgbClr val="000000"/>
                </a:solidFill>
                <a:latin typeface="Arial"/>
                <a:cs typeface="Arial"/>
              </a:rPr>
              <a:t>(tons/year)</a:t>
            </a:r>
          </a:p>
          <a:p>
            <a:pPr>
              <a:defRPr sz="1050" b="0" i="0" u="none" strike="noStrike" baseline="0">
                <a:solidFill>
                  <a:srgbClr val="000000"/>
                </a:solidFill>
                <a:latin typeface="Arial"/>
                <a:ea typeface="Arial"/>
                <a:cs typeface="Arial"/>
              </a:defRPr>
            </a:pPr>
            <a:r>
              <a:rPr lang="en-US" sz="2400" b="1" i="0" u="none" strike="noStrike" baseline="0">
                <a:solidFill>
                  <a:srgbClr val="000000"/>
                </a:solidFill>
                <a:latin typeface="Arial"/>
                <a:cs typeface="Arial"/>
              </a:rPr>
              <a:t>2012 CLRP &amp; FY2013-2018 TIP</a:t>
            </a:r>
          </a:p>
          <a:p>
            <a:pPr>
              <a:defRPr sz="1050" b="0" i="0" u="none" strike="noStrike" baseline="0">
                <a:solidFill>
                  <a:srgbClr val="000000"/>
                </a:solidFill>
                <a:latin typeface="Arial"/>
                <a:ea typeface="Arial"/>
                <a:cs typeface="Arial"/>
              </a:defRPr>
            </a:pPr>
            <a:endParaRPr lang="en-US" sz="2400" b="1" i="0" u="none" strike="noStrike" baseline="0">
              <a:solidFill>
                <a:srgbClr val="000000"/>
              </a:solidFill>
              <a:latin typeface="Arial"/>
              <a:cs typeface="Arial"/>
            </a:endParaRPr>
          </a:p>
        </c:rich>
      </c:tx>
      <c:layout>
        <c:manualLayout>
          <c:xMode val="edge"/>
          <c:yMode val="edge"/>
          <c:x val="0.25992272567615032"/>
          <c:y val="1.451386921958497E-3"/>
        </c:manualLayout>
      </c:layout>
      <c:spPr>
        <a:noFill/>
        <a:ln w="25400">
          <a:noFill/>
        </a:ln>
      </c:spPr>
    </c:title>
    <c:plotArea>
      <c:layout>
        <c:manualLayout>
          <c:layoutTarget val="inner"/>
          <c:xMode val="edge"/>
          <c:yMode val="edge"/>
          <c:x val="8.8514270794684782E-2"/>
          <c:y val="0.2545502747408373"/>
          <c:w val="0.90305584826132768"/>
          <c:h val="0.61973875181422355"/>
        </c:manualLayout>
      </c:layout>
      <c:barChart>
        <c:barDir val="col"/>
        <c:grouping val="clustered"/>
        <c:ser>
          <c:idx val="0"/>
          <c:order val="0"/>
          <c:tx>
            <c:strRef>
              <c:f>'PM2.5 Data'!$A$12</c:f>
              <c:strCache>
                <c:ptCount val="1"/>
                <c:pt idx="0">
                  <c:v>Direct PM </c:v>
                </c:pt>
              </c:strCache>
            </c:strRef>
          </c:tx>
          <c:spPr>
            <a:blipFill dpi="0" rotWithShape="0">
              <a:blip xmlns:r="http://schemas.openxmlformats.org/officeDocument/2006/relationships" r:embed="rId1"/>
              <a:srcRect/>
              <a:tile tx="0" ty="0" sx="100000" sy="100000" flip="none" algn="tl"/>
            </a:blipFill>
            <a:ln w="12700">
              <a:solidFill>
                <a:srgbClr val="000000"/>
              </a:solidFill>
              <a:prstDash val="solid"/>
            </a:ln>
          </c:spPr>
          <c:dLbls>
            <c:dLbl>
              <c:idx val="0"/>
              <c:layout>
                <c:manualLayout>
                  <c:x val="-1.405098335310852E-3"/>
                  <c:y val="4.0431730206386102E-2"/>
                </c:manualLayout>
              </c:layout>
              <c:tx>
                <c:rich>
                  <a:bodyPr/>
                  <a:lstStyle/>
                  <a:p>
                    <a:r>
                      <a:rPr lang="en-US"/>
                      <a:t>1694</a:t>
                    </a:r>
                  </a:p>
                </c:rich>
              </c:tx>
              <c:dLblPos val="outEnd"/>
            </c:dLbl>
            <c:dLbl>
              <c:idx val="1"/>
              <c:layout/>
              <c:tx>
                <c:rich>
                  <a:bodyPr/>
                  <a:lstStyle/>
                  <a:p>
                    <a:r>
                      <a:rPr lang="en-US"/>
                      <a:t>1130</a:t>
                    </a:r>
                  </a:p>
                </c:rich>
              </c:tx>
              <c:dLblPos val="inEnd"/>
            </c:dLbl>
            <c:dLbl>
              <c:idx val="2"/>
              <c:layout/>
              <c:tx>
                <c:rich>
                  <a:bodyPr/>
                  <a:lstStyle/>
                  <a:p>
                    <a:r>
                      <a:rPr lang="en-US"/>
                      <a:t>774</a:t>
                    </a:r>
                  </a:p>
                </c:rich>
              </c:tx>
              <c:dLblPos val="inEnd"/>
            </c:dLbl>
            <c:dLbl>
              <c:idx val="3"/>
              <c:layout>
                <c:manualLayout>
                  <c:x val="0"/>
                  <c:y val="4.8105591117657116E-2"/>
                </c:manualLayout>
              </c:layout>
              <c:tx>
                <c:rich>
                  <a:bodyPr/>
                  <a:lstStyle/>
                  <a:p>
                    <a:r>
                      <a:rPr lang="en-US"/>
                      <a:t>714</a:t>
                    </a:r>
                  </a:p>
                </c:rich>
              </c:tx>
              <c:dLblPos val="outEnd"/>
            </c:dLbl>
            <c:dLbl>
              <c:idx val="4"/>
              <c:layout/>
              <c:tx>
                <c:rich>
                  <a:bodyPr/>
                  <a:lstStyle/>
                  <a:p>
                    <a:r>
                      <a:rPr lang="en-US"/>
                      <a:t>731</a:t>
                    </a:r>
                  </a:p>
                </c:rich>
              </c:tx>
              <c:dLblPos val="inEnd"/>
            </c:dLbl>
            <c:numFmt formatCode="0" sourceLinked="0"/>
            <c:spPr>
              <a:noFill/>
              <a:ln w="25400">
                <a:noFill/>
              </a:ln>
            </c:spPr>
            <c:txPr>
              <a:bodyPr/>
              <a:lstStyle/>
              <a:p>
                <a:pPr>
                  <a:defRPr sz="1050" b="0" i="0" u="none" strike="noStrike" baseline="0">
                    <a:solidFill>
                      <a:srgbClr val="FFFFFF"/>
                    </a:solidFill>
                    <a:latin typeface="Arial"/>
                    <a:ea typeface="Arial"/>
                    <a:cs typeface="Arial"/>
                  </a:defRPr>
                </a:pPr>
                <a:endParaRPr lang="en-US"/>
              </a:p>
            </c:txPr>
            <c:dLblPos val="inEnd"/>
            <c:showVal val="1"/>
          </c:dLbls>
          <c:cat>
            <c:numRef>
              <c:f>'PM2.5 Data'!$C$11:$H$11</c:f>
              <c:numCache>
                <c:formatCode>General</c:formatCode>
                <c:ptCount val="6"/>
                <c:pt idx="0">
                  <c:v>2002</c:v>
                </c:pt>
                <c:pt idx="1">
                  <c:v>2007</c:v>
                </c:pt>
                <c:pt idx="2">
                  <c:v>2017</c:v>
                </c:pt>
                <c:pt idx="3">
                  <c:v>2020</c:v>
                </c:pt>
                <c:pt idx="4">
                  <c:v>2030</c:v>
                </c:pt>
                <c:pt idx="5">
                  <c:v>2040</c:v>
                </c:pt>
              </c:numCache>
            </c:numRef>
          </c:cat>
          <c:val>
            <c:numRef>
              <c:f>'PM2.5 Data'!$C$12:$H$12</c:f>
              <c:numCache>
                <c:formatCode>0.00</c:formatCode>
                <c:ptCount val="6"/>
                <c:pt idx="0">
                  <c:v>1694.1899999999998</c:v>
                </c:pt>
                <c:pt idx="1">
                  <c:v>1129.72</c:v>
                </c:pt>
                <c:pt idx="2">
                  <c:v>774.07</c:v>
                </c:pt>
                <c:pt idx="3">
                  <c:v>713.73</c:v>
                </c:pt>
                <c:pt idx="4">
                  <c:v>731.33999999999992</c:v>
                </c:pt>
                <c:pt idx="5">
                  <c:v>764.21</c:v>
                </c:pt>
              </c:numCache>
            </c:numRef>
          </c:val>
        </c:ser>
        <c:dLbls>
          <c:showVal val="1"/>
        </c:dLbls>
        <c:gapWidth val="110"/>
        <c:axId val="95426432"/>
        <c:axId val="95427968"/>
      </c:barChart>
      <c:catAx>
        <c:axId val="95426432"/>
        <c:scaling>
          <c:orientation val="minMax"/>
        </c:scaling>
        <c:axPos val="b"/>
        <c:numFmt formatCode="General" sourceLinked="1"/>
        <c:majorTickMark val="in"/>
        <c:tickLblPos val="nextTo"/>
        <c:spPr>
          <a:ln w="3175">
            <a:solidFill>
              <a:srgbClr val="000000"/>
            </a:solidFill>
            <a:prstDash val="solid"/>
          </a:ln>
        </c:spPr>
        <c:txPr>
          <a:bodyPr rot="0" vert="horz"/>
          <a:lstStyle/>
          <a:p>
            <a:pPr>
              <a:defRPr sz="1675" b="1" i="0" u="none" strike="noStrike" baseline="0">
                <a:solidFill>
                  <a:srgbClr val="000000"/>
                </a:solidFill>
                <a:latin typeface="Arial"/>
                <a:ea typeface="Arial"/>
                <a:cs typeface="Arial"/>
              </a:defRPr>
            </a:pPr>
            <a:endParaRPr lang="en-US"/>
          </a:p>
        </c:txPr>
        <c:crossAx val="95427968"/>
        <c:crosses val="autoZero"/>
        <c:auto val="1"/>
        <c:lblAlgn val="ctr"/>
        <c:lblOffset val="100"/>
        <c:tickLblSkip val="1"/>
        <c:tickMarkSkip val="1"/>
      </c:catAx>
      <c:valAx>
        <c:axId val="95427968"/>
        <c:scaling>
          <c:orientation val="minMax"/>
          <c:max val="1750"/>
          <c:min val="0"/>
        </c:scaling>
        <c:axPos val="l"/>
        <c:title>
          <c:tx>
            <c:rich>
              <a:bodyPr/>
              <a:lstStyle/>
              <a:p>
                <a:pPr>
                  <a:defRPr sz="1050" b="0" i="0" u="none" strike="noStrike" baseline="0">
                    <a:solidFill>
                      <a:srgbClr val="000000"/>
                    </a:solidFill>
                    <a:latin typeface="Arial"/>
                    <a:ea typeface="Arial"/>
                    <a:cs typeface="Arial"/>
                  </a:defRPr>
                </a:pPr>
                <a:r>
                  <a:rPr lang="en-US" sz="1500" b="1" i="0" u="none" strike="noStrike" baseline="0">
                    <a:solidFill>
                      <a:srgbClr val="000000"/>
                    </a:solidFill>
                    <a:latin typeface="Arial"/>
                    <a:cs typeface="Arial"/>
                  </a:rPr>
                  <a:t>Direct PM </a:t>
                </a:r>
                <a:r>
                  <a:rPr lang="en-US" sz="1500" b="1" i="0" u="none" strike="noStrike" baseline="-25000">
                    <a:solidFill>
                      <a:srgbClr val="000000"/>
                    </a:solidFill>
                    <a:latin typeface="Arial"/>
                    <a:cs typeface="Arial"/>
                  </a:rPr>
                  <a:t>2.5</a:t>
                </a:r>
                <a:r>
                  <a:rPr lang="en-US" sz="1500" b="1" i="0" u="none" strike="noStrike" baseline="0">
                    <a:solidFill>
                      <a:srgbClr val="000000"/>
                    </a:solidFill>
                    <a:latin typeface="Arial"/>
                    <a:cs typeface="Arial"/>
                  </a:rPr>
                  <a:t> (tons/year)</a:t>
                </a:r>
              </a:p>
            </c:rich>
          </c:tx>
          <c:layout>
            <c:manualLayout>
              <c:xMode val="edge"/>
              <c:yMode val="edge"/>
              <c:x val="1.4049877063575702E-3"/>
              <c:y val="0.38928741101606917"/>
            </c:manualLayout>
          </c:layout>
          <c:spPr>
            <a:noFill/>
            <a:ln w="25400">
              <a:noFill/>
            </a:ln>
          </c:spPr>
        </c:title>
        <c:numFmt formatCode="0" sourceLinked="0"/>
        <c:tickLblPos val="nextTo"/>
        <c:spPr>
          <a:ln w="3175">
            <a:solidFill>
              <a:srgbClr val="000000"/>
            </a:solidFill>
            <a:prstDash val="solid"/>
          </a:ln>
        </c:spPr>
        <c:txPr>
          <a:bodyPr rot="0" vert="horz"/>
          <a:lstStyle/>
          <a:p>
            <a:pPr>
              <a:defRPr sz="1400" b="1" i="0" u="none" strike="noStrike" baseline="0">
                <a:solidFill>
                  <a:srgbClr val="000000"/>
                </a:solidFill>
                <a:latin typeface="Arial"/>
                <a:ea typeface="Arial"/>
                <a:cs typeface="Arial"/>
              </a:defRPr>
            </a:pPr>
            <a:endParaRPr lang="en-US"/>
          </a:p>
        </c:txPr>
        <c:crossAx val="95426432"/>
        <c:crosses val="autoZero"/>
        <c:crossBetween val="between"/>
        <c:majorUnit val="425"/>
      </c:valAx>
      <c:spPr>
        <a:noFill/>
        <a:ln w="25400">
          <a:noFill/>
        </a:ln>
      </c:spPr>
    </c:plotArea>
    <c:plotVisOnly val="1"/>
    <c:dispBlanksAs val="gap"/>
  </c:chart>
  <c:spPr>
    <a:noFill/>
    <a:ln w="9525">
      <a:noFill/>
    </a:ln>
  </c:spPr>
  <c:txPr>
    <a:bodyPr/>
    <a:lstStyle/>
    <a:p>
      <a:pPr>
        <a:defRPr sz="1050" b="0" i="0" u="none" strike="noStrike" baseline="0">
          <a:solidFill>
            <a:srgbClr val="000000"/>
          </a:solidFill>
          <a:latin typeface="Arial"/>
          <a:ea typeface="Arial"/>
          <a:cs typeface="Arial"/>
        </a:defRPr>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0.44678</cdr:x>
      <cdr:y>0.77647</cdr:y>
    </cdr:from>
    <cdr:to>
      <cdr:x>0.97927</cdr:x>
      <cdr:y>0.77647</cdr:y>
    </cdr:to>
    <cdr:sp macro="" textlink="">
      <cdr:nvSpPr>
        <cdr:cNvPr id="107558" name="Line 38"/>
        <cdr:cNvSpPr>
          <a:spLocks xmlns:a="http://schemas.openxmlformats.org/drawingml/2006/main" noChangeShapeType="1"/>
        </cdr:cNvSpPr>
      </cdr:nvSpPr>
      <cdr:spPr bwMode="auto">
        <a:xfrm xmlns:a="http://schemas.openxmlformats.org/drawingml/2006/main">
          <a:off x="4038588" y="5029191"/>
          <a:ext cx="4813297" cy="0"/>
        </a:xfrm>
        <a:prstGeom xmlns:a="http://schemas.openxmlformats.org/drawingml/2006/main" prst="line">
          <a:avLst/>
        </a:prstGeom>
        <a:noFill xmlns:a="http://schemas.openxmlformats.org/drawingml/2006/main"/>
        <a:ln xmlns:a="http://schemas.openxmlformats.org/drawingml/2006/main" w="38100">
          <a:solidFill>
            <a:srgbClr val="FF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0.46365</cdr:x>
      <cdr:y>0.72941</cdr:y>
    </cdr:from>
    <cdr:to>
      <cdr:x>0.95258</cdr:x>
      <cdr:y>0.76426</cdr:y>
    </cdr:to>
    <cdr:sp macro="" textlink="">
      <cdr:nvSpPr>
        <cdr:cNvPr id="107559" name="Text Box 39"/>
        <cdr:cNvSpPr txBox="1">
          <a:spLocks xmlns:a="http://schemas.openxmlformats.org/drawingml/2006/main" noChangeArrowheads="1"/>
        </cdr:cNvSpPr>
      </cdr:nvSpPr>
      <cdr:spPr bwMode="auto">
        <a:xfrm xmlns:a="http://schemas.openxmlformats.org/drawingml/2006/main">
          <a:off x="4191034" y="4724378"/>
          <a:ext cx="4419548" cy="22572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7432" rIns="0" bIns="0" anchor="t" upright="1"/>
        <a:lstStyle xmlns:a="http://schemas.openxmlformats.org/drawingml/2006/main"/>
        <a:p xmlns:a="http://schemas.openxmlformats.org/drawingml/2006/main">
          <a:pPr algn="l" rtl="0">
            <a:defRPr sz="1000"/>
          </a:pPr>
          <a:r>
            <a:rPr lang="en-US" sz="1150" b="1" i="0" u="none" strike="noStrike" baseline="0">
              <a:solidFill>
                <a:srgbClr val="FF0000"/>
              </a:solidFill>
              <a:latin typeface="Arial"/>
              <a:cs typeface="Arial"/>
            </a:rPr>
            <a:t>2008 Reasonable Further Progress Budget :  70.8 T/D</a:t>
          </a:r>
        </a:p>
      </cdr:txBody>
    </cdr:sp>
  </cdr:relSizeAnchor>
  <cdr:relSizeAnchor xmlns:cdr="http://schemas.openxmlformats.org/drawingml/2006/chartDrawing">
    <cdr:from>
      <cdr:x>0.38054</cdr:x>
      <cdr:y>0.54025</cdr:y>
    </cdr:from>
    <cdr:to>
      <cdr:x>0.83929</cdr:x>
      <cdr:y>0.62675</cdr:y>
    </cdr:to>
    <cdr:sp macro="" textlink="">
      <cdr:nvSpPr>
        <cdr:cNvPr id="107560" name="Text Box 40"/>
        <cdr:cNvSpPr txBox="1">
          <a:spLocks xmlns:a="http://schemas.openxmlformats.org/drawingml/2006/main" noChangeArrowheads="1"/>
        </cdr:cNvSpPr>
      </cdr:nvSpPr>
      <cdr:spPr bwMode="auto">
        <a:xfrm xmlns:a="http://schemas.openxmlformats.org/drawingml/2006/main">
          <a:off x="3439796" y="3499231"/>
          <a:ext cx="4146744" cy="56026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0.45522</cdr:x>
      <cdr:y>0.64183</cdr:y>
    </cdr:from>
    <cdr:to>
      <cdr:x>0.97612</cdr:x>
      <cdr:y>0.64581</cdr:y>
    </cdr:to>
    <cdr:sp macro="" textlink="">
      <cdr:nvSpPr>
        <cdr:cNvPr id="107558" name="Line 38"/>
        <cdr:cNvSpPr>
          <a:spLocks xmlns:a="http://schemas.openxmlformats.org/drawingml/2006/main" noChangeShapeType="1"/>
        </cdr:cNvSpPr>
      </cdr:nvSpPr>
      <cdr:spPr bwMode="auto">
        <a:xfrm xmlns:a="http://schemas.openxmlformats.org/drawingml/2006/main">
          <a:off x="4114799" y="4102100"/>
          <a:ext cx="4708525" cy="25431"/>
        </a:xfrm>
        <a:prstGeom xmlns:a="http://schemas.openxmlformats.org/drawingml/2006/main" prst="line">
          <a:avLst/>
        </a:prstGeom>
        <a:noFill xmlns:a="http://schemas.openxmlformats.org/drawingml/2006/main"/>
        <a:ln xmlns:a="http://schemas.openxmlformats.org/drawingml/2006/main" w="38100">
          <a:solidFill>
            <a:srgbClr val="FF0000"/>
          </a:solidFill>
          <a:round/>
          <a:headEnd/>
          <a:tailEnd/>
        </a:ln>
      </cdr:spPr>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0.49736</cdr:x>
      <cdr:y>0.59612</cdr:y>
    </cdr:from>
    <cdr:to>
      <cdr:x>0.90902</cdr:x>
      <cdr:y>0.63526</cdr:y>
    </cdr:to>
    <cdr:sp macro="" textlink="">
      <cdr:nvSpPr>
        <cdr:cNvPr id="107559" name="Text Box 39"/>
        <cdr:cNvSpPr txBox="1">
          <a:spLocks xmlns:a="http://schemas.openxmlformats.org/drawingml/2006/main" noChangeArrowheads="1"/>
        </cdr:cNvSpPr>
      </cdr:nvSpPr>
      <cdr:spPr bwMode="auto">
        <a:xfrm xmlns:a="http://schemas.openxmlformats.org/drawingml/2006/main">
          <a:off x="4495787" y="3809985"/>
          <a:ext cx="3721088" cy="25015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7432" rIns="0" bIns="0" anchor="t" upright="1"/>
        <a:lstStyle xmlns:a="http://schemas.openxmlformats.org/drawingml/2006/main"/>
        <a:p xmlns:a="http://schemas.openxmlformats.org/drawingml/2006/main">
          <a:pPr algn="l" rtl="0">
            <a:defRPr sz="1000"/>
          </a:pPr>
          <a:r>
            <a:rPr lang="en-US" sz="1125" b="1" i="0" u="none" strike="noStrike" baseline="0">
              <a:solidFill>
                <a:srgbClr val="FF0000"/>
              </a:solidFill>
              <a:latin typeface="Arial"/>
              <a:cs typeface="Arial"/>
            </a:rPr>
            <a:t>2008 Reasonable Further Progress Budget: 159.8 T/D</a:t>
          </a:r>
        </a:p>
      </cdr:txBody>
    </cdr:sp>
  </cdr:relSizeAnchor>
  <cdr:relSizeAnchor xmlns:cdr="http://schemas.openxmlformats.org/drawingml/2006/chartDrawing">
    <cdr:from>
      <cdr:x>0.36376</cdr:x>
      <cdr:y>0.38052</cdr:y>
    </cdr:from>
    <cdr:to>
      <cdr:x>0.81451</cdr:x>
      <cdr:y>0.49002</cdr:y>
    </cdr:to>
    <cdr:sp macro="" textlink="">
      <cdr:nvSpPr>
        <cdr:cNvPr id="107562" name="Text Box 42"/>
        <cdr:cNvSpPr txBox="1">
          <a:spLocks xmlns:a="http://schemas.openxmlformats.org/drawingml/2006/main" noChangeArrowheads="1"/>
        </cdr:cNvSpPr>
      </cdr:nvSpPr>
      <cdr:spPr bwMode="auto">
        <a:xfrm xmlns:a="http://schemas.openxmlformats.org/drawingml/2006/main">
          <a:off x="3288120" y="2432021"/>
          <a:ext cx="4074431" cy="69984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0.49716</cdr:x>
      <cdr:y>0.27653</cdr:y>
    </cdr:from>
    <cdr:to>
      <cdr:x>0.9559</cdr:x>
      <cdr:y>0.36328</cdr:y>
    </cdr:to>
    <cdr:sp macro="" textlink="">
      <cdr:nvSpPr>
        <cdr:cNvPr id="107560" name="Text Box 40"/>
        <cdr:cNvSpPr txBox="1">
          <a:spLocks xmlns:a="http://schemas.openxmlformats.org/drawingml/2006/main" noChangeArrowheads="1"/>
        </cdr:cNvSpPr>
      </cdr:nvSpPr>
      <cdr:spPr bwMode="auto">
        <a:xfrm xmlns:a="http://schemas.openxmlformats.org/drawingml/2006/main">
          <a:off x="4493896" y="1803292"/>
          <a:ext cx="4146744" cy="57259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endParaRPr lang="en-US" sz="1025" b="0" i="0" u="none" strike="noStrike" baseline="0">
            <a:solidFill>
              <a:srgbClr val="000000"/>
            </a:solidFill>
            <a:latin typeface="Arial"/>
            <a:cs typeface="Arial"/>
          </a:endParaRPr>
        </a:p>
      </cdr:txBody>
    </cdr:sp>
  </cdr:relSizeAnchor>
  <cdr:relSizeAnchor xmlns:cdr="http://schemas.openxmlformats.org/drawingml/2006/chartDrawing">
    <cdr:from>
      <cdr:x>0.50714</cdr:x>
      <cdr:y>0.93332</cdr:y>
    </cdr:from>
    <cdr:to>
      <cdr:x>0.62189</cdr:x>
      <cdr:y>0.97507</cdr:y>
    </cdr:to>
    <cdr:sp macro="" textlink="">
      <cdr:nvSpPr>
        <cdr:cNvPr id="107561" name="Text Box 41"/>
        <cdr:cNvSpPr txBox="1">
          <a:spLocks xmlns:a="http://schemas.openxmlformats.org/drawingml/2006/main" noChangeArrowheads="1"/>
        </cdr:cNvSpPr>
      </cdr:nvSpPr>
      <cdr:spPr bwMode="auto">
        <a:xfrm xmlns:a="http://schemas.openxmlformats.org/drawingml/2006/main">
          <a:off x="4613136" y="6178461"/>
          <a:ext cx="1043809" cy="27637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500" b="1" i="0" u="none" strike="noStrike" baseline="0">
              <a:solidFill>
                <a:srgbClr val="000000"/>
              </a:solidFill>
              <a:latin typeface="Arial"/>
              <a:cs typeface="Arial"/>
            </a:rPr>
            <a:t>YEAR</a:t>
          </a:r>
        </a:p>
      </cdr:txBody>
    </cdr:sp>
  </cdr:relSizeAnchor>
  <cdr:relSizeAnchor xmlns:cdr="http://schemas.openxmlformats.org/drawingml/2006/chartDrawing">
    <cdr:from>
      <cdr:x>0.59431</cdr:x>
      <cdr:y>0.92941</cdr:y>
    </cdr:from>
    <cdr:to>
      <cdr:x>0.69547</cdr:x>
      <cdr:y>1</cdr:y>
    </cdr:to>
    <cdr:sp macro="" textlink="">
      <cdr:nvSpPr>
        <cdr:cNvPr id="6" name="TextBox 5"/>
        <cdr:cNvSpPr txBox="1"/>
      </cdr:nvSpPr>
      <cdr:spPr>
        <a:xfrm xmlns:a="http://schemas.openxmlformats.org/drawingml/2006/main">
          <a:off x="5372100" y="6019800"/>
          <a:ext cx="914400"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0.51627</cdr:x>
      <cdr:y>0.96618</cdr:y>
    </cdr:from>
    <cdr:to>
      <cdr:x>0.5795</cdr:x>
      <cdr:y>1</cdr:y>
    </cdr:to>
    <cdr:sp macro="" textlink="">
      <cdr:nvSpPr>
        <cdr:cNvPr id="7" name="TextBox 6"/>
        <cdr:cNvSpPr txBox="1"/>
      </cdr:nvSpPr>
      <cdr:spPr>
        <a:xfrm xmlns:a="http://schemas.openxmlformats.org/drawingml/2006/main">
          <a:off x="4696216" y="6453118"/>
          <a:ext cx="575114" cy="2239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a:latin typeface="Arial" pitchFamily="34" charset="0"/>
            <a:cs typeface="Arial" pitchFamily="34" charset="0"/>
          </a:endParaRPr>
        </a:p>
      </cdr:txBody>
    </cdr:sp>
  </cdr:relSizeAnchor>
  <cdr:relSizeAnchor xmlns:cdr="http://schemas.openxmlformats.org/drawingml/2006/chartDrawing">
    <cdr:from>
      <cdr:x>0.51528</cdr:x>
      <cdr:y>0.43597</cdr:y>
    </cdr:from>
    <cdr:to>
      <cdr:x>0.81665</cdr:x>
      <cdr:y>0.62878</cdr:y>
    </cdr:to>
    <cdr:sp macro="" textlink="">
      <cdr:nvSpPr>
        <cdr:cNvPr id="8" name="TextBox 7"/>
        <cdr:cNvSpPr txBox="1"/>
      </cdr:nvSpPr>
      <cdr:spPr>
        <a:xfrm xmlns:a="http://schemas.openxmlformats.org/drawingml/2006/main">
          <a:off x="4657725" y="2886075"/>
          <a:ext cx="2724150" cy="12763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NOTE:  Maryland</a:t>
          </a:r>
          <a:r>
            <a:rPr lang="en-US" sz="1100" baseline="0"/>
            <a:t>, Virginia, and the District of Columbia  withdrew their  PM2.5 mobile budgets previously submitted to EPA.  With no approved mobile budgets,  it is necessary to show that Forecast Year emissions do not exceed Base Year 2002 emissions.</a:t>
          </a:r>
          <a:endParaRPr lang="en-US" sz="1100"/>
        </a:p>
      </cdr:txBody>
    </cdr:sp>
  </cdr:relSizeAnchor>
  <cdr:relSizeAnchor xmlns:cdr="http://schemas.openxmlformats.org/drawingml/2006/chartDrawing">
    <cdr:from>
      <cdr:x>0.12961</cdr:x>
      <cdr:y>0.38561</cdr:y>
    </cdr:from>
    <cdr:to>
      <cdr:x>0.95153</cdr:x>
      <cdr:y>0.38561</cdr:y>
    </cdr:to>
    <cdr:sp macro="" textlink="">
      <cdr:nvSpPr>
        <cdr:cNvPr id="10" name="Straight Connector 9"/>
        <cdr:cNvSpPr/>
      </cdr:nvSpPr>
      <cdr:spPr bwMode="auto">
        <a:xfrm xmlns:a="http://schemas.openxmlformats.org/drawingml/2006/main">
          <a:off x="1171575" y="2552700"/>
          <a:ext cx="7429500" cy="0"/>
        </a:xfrm>
        <a:prstGeom xmlns:a="http://schemas.openxmlformats.org/drawingml/2006/main" prst="line">
          <a:avLst/>
        </a:prstGeom>
        <a:solidFill xmlns:a="http://schemas.openxmlformats.org/drawingml/2006/main">
          <a:srgbClr val="FFFFFF"/>
        </a:solidFill>
        <a:ln xmlns:a="http://schemas.openxmlformats.org/drawingml/2006/main" w="38100" cap="flat" cmpd="sng" algn="ctr">
          <a:solidFill>
            <a:srgbClr val="FF0000"/>
          </a:solidFill>
          <a:prstDash val="sysDash"/>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0.4457</cdr:x>
      <cdr:y>0.45552</cdr:y>
    </cdr:from>
    <cdr:to>
      <cdr:x>0.79486</cdr:x>
      <cdr:y>0.49544</cdr:y>
    </cdr:to>
    <cdr:sp macro="" textlink="">
      <cdr:nvSpPr>
        <cdr:cNvPr id="107559" name="Text Box 39"/>
        <cdr:cNvSpPr txBox="1">
          <a:spLocks xmlns:a="http://schemas.openxmlformats.org/drawingml/2006/main" noChangeArrowheads="1"/>
        </cdr:cNvSpPr>
      </cdr:nvSpPr>
      <cdr:spPr bwMode="auto">
        <a:xfrm xmlns:a="http://schemas.openxmlformats.org/drawingml/2006/main">
          <a:off x="4028812" y="3015485"/>
          <a:ext cx="3156136" cy="26426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endParaRPr lang="en-US" sz="1175" b="1" i="0" u="none" strike="noStrike" baseline="0">
            <a:solidFill>
              <a:srgbClr val="FF0000"/>
            </a:solidFill>
            <a:latin typeface="Arial"/>
            <a:cs typeface="Arial"/>
          </a:endParaRPr>
        </a:p>
      </cdr:txBody>
    </cdr:sp>
  </cdr:relSizeAnchor>
  <cdr:relSizeAnchor xmlns:cdr="http://schemas.openxmlformats.org/drawingml/2006/chartDrawing">
    <cdr:from>
      <cdr:x>0.49716</cdr:x>
      <cdr:y>0.27653</cdr:y>
    </cdr:from>
    <cdr:to>
      <cdr:x>0.9559</cdr:x>
      <cdr:y>0.36328</cdr:y>
    </cdr:to>
    <cdr:sp macro="" textlink="">
      <cdr:nvSpPr>
        <cdr:cNvPr id="107560" name="Text Box 40"/>
        <cdr:cNvSpPr txBox="1">
          <a:spLocks xmlns:a="http://schemas.openxmlformats.org/drawingml/2006/main" noChangeArrowheads="1"/>
        </cdr:cNvSpPr>
      </cdr:nvSpPr>
      <cdr:spPr bwMode="auto">
        <a:xfrm xmlns:a="http://schemas.openxmlformats.org/drawingml/2006/main">
          <a:off x="4493896" y="1803292"/>
          <a:ext cx="4146744" cy="57259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endParaRPr lang="en-US" sz="1025" b="0" i="0" u="none" strike="noStrike" baseline="0">
            <a:solidFill>
              <a:srgbClr val="000000"/>
            </a:solidFill>
            <a:latin typeface="Arial"/>
            <a:cs typeface="Arial"/>
          </a:endParaRPr>
        </a:p>
      </cdr:txBody>
    </cdr:sp>
  </cdr:relSizeAnchor>
  <cdr:relSizeAnchor xmlns:cdr="http://schemas.openxmlformats.org/drawingml/2006/chartDrawing">
    <cdr:from>
      <cdr:x>0.50714</cdr:x>
      <cdr:y>0.93332</cdr:y>
    </cdr:from>
    <cdr:to>
      <cdr:x>0.62189</cdr:x>
      <cdr:y>0.97507</cdr:y>
    </cdr:to>
    <cdr:sp macro="" textlink="">
      <cdr:nvSpPr>
        <cdr:cNvPr id="107561" name="Text Box 41"/>
        <cdr:cNvSpPr txBox="1">
          <a:spLocks xmlns:a="http://schemas.openxmlformats.org/drawingml/2006/main" noChangeArrowheads="1"/>
        </cdr:cNvSpPr>
      </cdr:nvSpPr>
      <cdr:spPr bwMode="auto">
        <a:xfrm xmlns:a="http://schemas.openxmlformats.org/drawingml/2006/main">
          <a:off x="4613136" y="6178461"/>
          <a:ext cx="1043809" cy="27637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500" b="1" i="0" u="none" strike="noStrike" baseline="0">
              <a:solidFill>
                <a:srgbClr val="000000"/>
              </a:solidFill>
              <a:latin typeface="Arial"/>
              <a:cs typeface="Arial"/>
            </a:rPr>
            <a:t>YEAR</a:t>
          </a:r>
        </a:p>
      </cdr:txBody>
    </cdr:sp>
  </cdr:relSizeAnchor>
  <cdr:relSizeAnchor xmlns:cdr="http://schemas.openxmlformats.org/drawingml/2006/chartDrawing">
    <cdr:from>
      <cdr:x>0.59431</cdr:x>
      <cdr:y>0.92941</cdr:y>
    </cdr:from>
    <cdr:to>
      <cdr:x>0.69547</cdr:x>
      <cdr:y>1</cdr:y>
    </cdr:to>
    <cdr:sp macro="" textlink="">
      <cdr:nvSpPr>
        <cdr:cNvPr id="6" name="TextBox 5"/>
        <cdr:cNvSpPr txBox="1"/>
      </cdr:nvSpPr>
      <cdr:spPr>
        <a:xfrm xmlns:a="http://schemas.openxmlformats.org/drawingml/2006/main">
          <a:off x="5372100" y="6019800"/>
          <a:ext cx="914400"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0.51627</cdr:x>
      <cdr:y>0.96618</cdr:y>
    </cdr:from>
    <cdr:to>
      <cdr:x>0.5795</cdr:x>
      <cdr:y>1</cdr:y>
    </cdr:to>
    <cdr:sp macro="" textlink="">
      <cdr:nvSpPr>
        <cdr:cNvPr id="7" name="TextBox 6"/>
        <cdr:cNvSpPr txBox="1"/>
      </cdr:nvSpPr>
      <cdr:spPr>
        <a:xfrm xmlns:a="http://schemas.openxmlformats.org/drawingml/2006/main">
          <a:off x="4696216" y="6453118"/>
          <a:ext cx="575114" cy="2239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a:latin typeface="Arial" pitchFamily="34" charset="0"/>
            <a:cs typeface="Arial" pitchFamily="34" charset="0"/>
          </a:endParaRPr>
        </a:p>
      </cdr:txBody>
    </cdr:sp>
  </cdr:relSizeAnchor>
  <cdr:relSizeAnchor xmlns:cdr="http://schemas.openxmlformats.org/drawingml/2006/chartDrawing">
    <cdr:from>
      <cdr:x>0.56375</cdr:x>
      <cdr:y>0.36403</cdr:y>
    </cdr:from>
    <cdr:to>
      <cdr:x>0.81033</cdr:x>
      <cdr:y>0.50504</cdr:y>
    </cdr:to>
    <cdr:sp macro="" textlink="">
      <cdr:nvSpPr>
        <cdr:cNvPr id="8" name="TextBox 7"/>
        <cdr:cNvSpPr txBox="1"/>
      </cdr:nvSpPr>
      <cdr:spPr>
        <a:xfrm xmlns:a="http://schemas.openxmlformats.org/drawingml/2006/main">
          <a:off x="5095875" y="2409825"/>
          <a:ext cx="2228850" cy="9334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0.56586</cdr:x>
      <cdr:y>0.36547</cdr:y>
    </cdr:from>
    <cdr:to>
      <cdr:x>0.87355</cdr:x>
      <cdr:y>0.53669</cdr:y>
    </cdr:to>
    <cdr:sp macro="" textlink="">
      <cdr:nvSpPr>
        <cdr:cNvPr id="9" name="TextBox 8"/>
        <cdr:cNvSpPr txBox="1"/>
      </cdr:nvSpPr>
      <cdr:spPr>
        <a:xfrm xmlns:a="http://schemas.openxmlformats.org/drawingml/2006/main">
          <a:off x="5114925" y="2419350"/>
          <a:ext cx="2781300" cy="11334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US" sz="1100">
              <a:latin typeface="+mn-lt"/>
              <a:ea typeface="+mn-ea"/>
              <a:cs typeface="+mn-cs"/>
            </a:rPr>
            <a:t>NOTE:  Maryland</a:t>
          </a:r>
          <a:r>
            <a:rPr lang="en-US" sz="1100" baseline="0">
              <a:latin typeface="+mn-lt"/>
              <a:ea typeface="+mn-ea"/>
              <a:cs typeface="+mn-cs"/>
            </a:rPr>
            <a:t>, Virginia, and the District of Columbia  withdrew their  PM2.5 mobile budgets previously submitted to EPA.  With no approved mobile budgets,  it is necessary to show that Forecast Year emissions do not exceed Base Year 2002 emissions.</a:t>
          </a:r>
          <a:endParaRPr lang="en-US" sz="1100">
            <a:latin typeface="+mn-lt"/>
            <a:ea typeface="+mn-ea"/>
            <a:cs typeface="+mn-cs"/>
          </a:endParaRPr>
        </a:p>
        <a:p xmlns:a="http://schemas.openxmlformats.org/drawingml/2006/main">
          <a:endParaRPr lang="en-US" sz="1100"/>
        </a:p>
      </cdr:txBody>
    </cdr:sp>
  </cdr:relSizeAnchor>
  <cdr:relSizeAnchor xmlns:cdr="http://schemas.openxmlformats.org/drawingml/2006/chartDrawing">
    <cdr:from>
      <cdr:x>0.12645</cdr:x>
      <cdr:y>0.27338</cdr:y>
    </cdr:from>
    <cdr:to>
      <cdr:x>0.96944</cdr:x>
      <cdr:y>0.27338</cdr:y>
    </cdr:to>
    <cdr:sp macro="" textlink="">
      <cdr:nvSpPr>
        <cdr:cNvPr id="11" name="Straight Connector 10"/>
        <cdr:cNvSpPr/>
      </cdr:nvSpPr>
      <cdr:spPr bwMode="auto">
        <a:xfrm xmlns:a="http://schemas.openxmlformats.org/drawingml/2006/main">
          <a:off x="1143000" y="1809749"/>
          <a:ext cx="7620000" cy="1"/>
        </a:xfrm>
        <a:prstGeom xmlns:a="http://schemas.openxmlformats.org/drawingml/2006/main" prst="line">
          <a:avLst/>
        </a:prstGeom>
        <a:solidFill xmlns:a="http://schemas.openxmlformats.org/drawingml/2006/main">
          <a:srgbClr val="FFFFFF"/>
        </a:solidFill>
        <a:ln xmlns:a="http://schemas.openxmlformats.org/drawingml/2006/main" w="38100" cap="flat" cmpd="sng" algn="ctr">
          <a:solidFill>
            <a:srgbClr val="FF0000"/>
          </a:solidFill>
          <a:prstDash val="dash"/>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en-US"/>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FBE67A-D237-42C2-B098-AB90628CE2D2}" type="datetimeFigureOut">
              <a:rPr lang="en-US" smtClean="0"/>
              <a:pPr/>
              <a:t>6/19/2012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FBE67A-D237-42C2-B098-AB90628CE2D2}" type="datetimeFigureOut">
              <a:rPr lang="en-US" smtClean="0"/>
              <a:pPr/>
              <a:t>6/19/2012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FBE67A-D237-42C2-B098-AB90628CE2D2}" type="datetimeFigureOut">
              <a:rPr lang="en-US" smtClean="0"/>
              <a:pPr/>
              <a:t>6/19/2012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FBE67A-D237-42C2-B098-AB90628CE2D2}" type="datetimeFigureOut">
              <a:rPr lang="en-US" smtClean="0"/>
              <a:pPr/>
              <a:t>6/19/2012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FBE67A-D237-42C2-B098-AB90628CE2D2}" type="datetimeFigureOut">
              <a:rPr lang="en-US" smtClean="0"/>
              <a:pPr/>
              <a:t>6/19/2012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FBE67A-D237-42C2-B098-AB90628CE2D2}" type="datetimeFigureOut">
              <a:rPr lang="en-US" smtClean="0"/>
              <a:pPr/>
              <a:t>6/19/2012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BE67A-D237-42C2-B098-AB90628CE2D2}" type="datetimeFigureOut">
              <a:rPr lang="en-US" smtClean="0"/>
              <a:pPr/>
              <a:t>6/19/2012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FBE67A-D237-42C2-B098-AB90628CE2D2}" type="datetimeFigureOut">
              <a:rPr lang="en-US" smtClean="0"/>
              <a:pPr/>
              <a:t>6/19/2012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FBE67A-D237-42C2-B098-AB90628CE2D2}" type="datetimeFigureOut">
              <a:rPr lang="en-US" smtClean="0"/>
              <a:pPr/>
              <a:t>6/19/2012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FBE67A-D237-42C2-B098-AB90628CE2D2}" type="datetimeFigureOut">
              <a:rPr lang="en-US" smtClean="0"/>
              <a:pPr/>
              <a:t>6/19/2012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FBE67A-D237-42C2-B098-AB90628CE2D2}" type="datetimeFigureOut">
              <a:rPr lang="en-US" smtClean="0"/>
              <a:pPr/>
              <a:t>6/19/2012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BF6F6E-25F6-47EF-BF8D-F5659CCC5B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BE67A-D237-42C2-B098-AB90628CE2D2}" type="datetimeFigureOut">
              <a:rPr lang="en-US" smtClean="0"/>
              <a:pPr/>
              <a:t>6/19/2012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BF6F6E-25F6-47EF-BF8D-F5659CCC5B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ashington Planning Areas Map Update1 .jpg"/>
          <p:cNvPicPr>
            <a:picLocks noChangeAspect="1"/>
          </p:cNvPicPr>
          <p:nvPr/>
        </p:nvPicPr>
        <p:blipFill>
          <a:blip r:embed="rId2" cstate="print"/>
          <a:stretch>
            <a:fillRect/>
          </a:stretch>
        </p:blipFill>
        <p:spPr>
          <a:xfrm>
            <a:off x="1922318" y="0"/>
            <a:ext cx="5299364"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2 CLRP conformity short report june14_Page_08.jpg"/>
          <p:cNvPicPr>
            <a:picLocks noChangeAspect="1"/>
          </p:cNvPicPr>
          <p:nvPr/>
        </p:nvPicPr>
        <p:blipFill>
          <a:blip r:embed="rId2" cstate="print"/>
          <a:stretch>
            <a:fillRect/>
          </a:stretch>
        </p:blipFill>
        <p:spPr>
          <a:xfrm>
            <a:off x="1922318" y="0"/>
            <a:ext cx="5299364"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2 CLRP conformity short report june14_Page_09.jpg"/>
          <p:cNvPicPr>
            <a:picLocks noChangeAspect="1"/>
          </p:cNvPicPr>
          <p:nvPr/>
        </p:nvPicPr>
        <p:blipFill>
          <a:blip r:embed="rId2" cstate="print"/>
          <a:stretch>
            <a:fillRect/>
          </a:stretch>
        </p:blipFill>
        <p:spPr>
          <a:xfrm>
            <a:off x="134470" y="0"/>
            <a:ext cx="8875059"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2 CLRP conformity short report june14_Page_10.jpg"/>
          <p:cNvPicPr>
            <a:picLocks noChangeAspect="1"/>
          </p:cNvPicPr>
          <p:nvPr/>
        </p:nvPicPr>
        <p:blipFill>
          <a:blip r:embed="rId2" cstate="print"/>
          <a:stretch>
            <a:fillRect/>
          </a:stretch>
        </p:blipFill>
        <p:spPr>
          <a:xfrm>
            <a:off x="134470" y="0"/>
            <a:ext cx="8875059"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2 CLRP conformity short report june14_Page_11.jpg"/>
          <p:cNvPicPr>
            <a:picLocks noChangeAspect="1"/>
          </p:cNvPicPr>
          <p:nvPr/>
        </p:nvPicPr>
        <p:blipFill>
          <a:blip r:embed="rId2" cstate="print"/>
          <a:stretch>
            <a:fillRect/>
          </a:stretch>
        </p:blipFill>
        <p:spPr>
          <a:xfrm>
            <a:off x="134470" y="0"/>
            <a:ext cx="8875059" cy="685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104775" y="152400"/>
          <a:ext cx="9039225" cy="6477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52387" y="233362"/>
          <a:ext cx="9039225" cy="63912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52387" y="119062"/>
          <a:ext cx="9039225" cy="66198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52387" y="119062"/>
          <a:ext cx="9039225" cy="66198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0 comparison5.jpg"/>
          <p:cNvPicPr>
            <a:picLocks noChangeAspect="1"/>
          </p:cNvPicPr>
          <p:nvPr/>
        </p:nvPicPr>
        <p:blipFill>
          <a:blip r:embed="rId2" cstate="print"/>
          <a:stretch>
            <a:fillRect/>
          </a:stretch>
        </p:blipFill>
        <p:spPr>
          <a:xfrm>
            <a:off x="1922318" y="0"/>
            <a:ext cx="5299364"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195</Words>
  <Application>Microsoft Office PowerPoint</Application>
  <PresentationFormat>On-screen Show (4:3)</PresentationFormat>
  <Paragraphs>35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jposey</dc:creator>
  <cp:lastModifiedBy>jposey</cp:lastModifiedBy>
  <cp:revision>6</cp:revision>
  <dcterms:created xsi:type="dcterms:W3CDTF">2012-06-19T15:20:35Z</dcterms:created>
  <dcterms:modified xsi:type="dcterms:W3CDTF">2012-06-19T16:16:14Z</dcterms:modified>
</cp:coreProperties>
</file>