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00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259" r:id="rId10"/>
    <p:sldId id="298" r:id="rId11"/>
    <p:sldId id="286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7F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8" autoAdjust="0"/>
    <p:restoredTop sz="94660"/>
  </p:normalViewPr>
  <p:slideViewPr>
    <p:cSldViewPr>
      <p:cViewPr>
        <p:scale>
          <a:sx n="60" d="100"/>
          <a:sy n="60" d="100"/>
        </p:scale>
        <p:origin x="-240" y="-10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58" tIns="46580" rIns="93158" bIns="465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58" tIns="46580" rIns="93158" bIns="46580" rtlCol="0"/>
          <a:lstStyle>
            <a:lvl1pPr algn="r">
              <a:defRPr sz="1200"/>
            </a:lvl1pPr>
          </a:lstStyle>
          <a:p>
            <a:fld id="{708CA08D-30A4-485C-8B6A-BAB08796A0BA}" type="datetimeFigureOut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58" tIns="46580" rIns="93158" bIns="465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58" tIns="46580" rIns="93158" bIns="46580" rtlCol="0" anchor="b"/>
          <a:lstStyle>
            <a:lvl1pPr algn="r">
              <a:defRPr sz="1200"/>
            </a:lvl1pPr>
          </a:lstStyle>
          <a:p>
            <a:fld id="{0F70D973-0402-473E-9D9D-8BFF614AAA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58" tIns="46580" rIns="93158" bIns="465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58" tIns="46580" rIns="93158" bIns="46580" rtlCol="0"/>
          <a:lstStyle>
            <a:lvl1pPr algn="r">
              <a:defRPr sz="1200"/>
            </a:lvl1pPr>
          </a:lstStyle>
          <a:p>
            <a:fld id="{75415C2F-E7CD-4329-A824-CCBC4BA35D48}" type="datetimeFigureOut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8" tIns="46580" rIns="93158" bIns="465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58" tIns="46580" rIns="93158" bIns="465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58" tIns="46580" rIns="93158" bIns="465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58" tIns="46580" rIns="93158" bIns="46580" rtlCol="0" anchor="b"/>
          <a:lstStyle>
            <a:lvl1pPr algn="r">
              <a:defRPr sz="1200"/>
            </a:lvl1pPr>
          </a:lstStyle>
          <a:p>
            <a:fld id="{BCCA1F73-6FDB-4EB5-AE80-6CBE60ABC50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0DF31-3CD4-494D-9556-FE89D280FCA0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0DF31-3CD4-494D-9556-FE89D280FCA0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0DF31-3CD4-494D-9556-FE89D280FCA0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D90C9-89C7-46B7-A2B5-355F17A6B713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20DF-E4C4-46AE-A3D1-F34DEAE61396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5F46-B34B-4826-8ED3-7B9EF5080DC1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4AE6-D6F5-47A1-891E-EBF594D03B96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11CDD-26A6-4D8B-87CB-86D8E5D6DB08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663E3-48F1-4810-8698-6E0A1156079E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1A0B2-09C1-404F-89DD-48D26A3E5F30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D2EC6-7460-424E-850F-12410C03590C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8409A-EAAB-4D8F-89E9-C85843F41469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39F8-A7A0-4272-8318-811BA9ABBCB6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9269-FB92-4CE3-B492-E6368412F5D8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00FE7-4BC9-464C-9803-170F237244B8}" type="datetime1">
              <a:rPr lang="en-US" smtClean="0"/>
              <a:pPr/>
              <a:t>1/26/2012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4BD2E-A5B7-43C7-80A8-FE7EAE5C28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hyperlink" Target="http://www.flickr.com/photos/otavio_dc/452709166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wcog.org/transportation/prioritie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3400"/>
            <a:ext cx="9144000" cy="3143250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AFA Listening Session on Draft TPB Regional Transportation Priorities Plan (RTPP)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886200"/>
            <a:ext cx="7086600" cy="1752600"/>
          </a:xfrm>
        </p:spPr>
        <p:txBody>
          <a:bodyPr>
            <a:normAutofit/>
          </a:bodyPr>
          <a:lstStyle/>
          <a:p>
            <a:endParaRPr lang="en-US" sz="500" dirty="0"/>
          </a:p>
          <a:p>
            <a:r>
              <a:rPr lang="en-US" dirty="0" smtClean="0"/>
              <a:t>January 26, 2012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0" y="57912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John Swanson and Gareth James</a:t>
            </a:r>
          </a:p>
          <a:p>
            <a:pPr algn="ctr"/>
            <a:r>
              <a:rPr lang="en-US" dirty="0" smtClean="0"/>
              <a:t>Department of Transportation Planning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855127457_a7c3ae67e6.jpg"/>
          <p:cNvPicPr>
            <a:picLocks noChangeAspect="1"/>
          </p:cNvPicPr>
          <p:nvPr/>
        </p:nvPicPr>
        <p:blipFill>
          <a:blip r:embed="rId2" cstate="print"/>
          <a:srcRect r="11200"/>
          <a:stretch>
            <a:fillRect/>
          </a:stretch>
        </p:blipFill>
        <p:spPr>
          <a:xfrm>
            <a:off x="-457200" y="-304800"/>
            <a:ext cx="10058400" cy="75438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211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An Overview of the Region’s Transportation Goals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20DF-E4C4-46AE-A3D1-F34DEAE61396}" type="datetime1">
              <a:rPr lang="en-US" smtClean="0"/>
              <a:pPr/>
              <a:t>1/26/2012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010400" y="5791200"/>
            <a:ext cx="21336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>A Range of Transportation Alternatives</a:t>
            </a:r>
            <a:endParaRPr lang="en-US" sz="40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29400" y="6356350"/>
            <a:ext cx="2133600" cy="365125"/>
          </a:xfrm>
        </p:spPr>
        <p:txBody>
          <a:bodyPr/>
          <a:lstStyle/>
          <a:p>
            <a:fld id="{911F9467-3854-4C84-B1FF-B9D2D51C7D03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81000" y="1524000"/>
            <a:ext cx="7086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50000"/>
              </a:spcBef>
              <a:buSzPct val="35000"/>
            </a:pPr>
            <a:endParaRPr lang="en-US" sz="2800" dirty="0">
              <a:latin typeface="Gill Sans MT" pitchFamily="34" charset="0"/>
            </a:endParaRPr>
          </a:p>
        </p:txBody>
      </p:sp>
      <p:pic>
        <p:nvPicPr>
          <p:cNvPr id="9" name="Picture 8" descr="outdoor_customers.jpg"/>
          <p:cNvPicPr>
            <a:picLocks noChangeAspect="1"/>
          </p:cNvPicPr>
          <p:nvPr/>
        </p:nvPicPr>
        <p:blipFill>
          <a:blip r:embed="rId4" cstate="print"/>
          <a:srcRect l="4179"/>
          <a:stretch>
            <a:fillRect/>
          </a:stretch>
        </p:blipFill>
        <p:spPr>
          <a:xfrm>
            <a:off x="4724400" y="4191000"/>
            <a:ext cx="3494103" cy="2362200"/>
          </a:xfrm>
          <a:prstGeom prst="rect">
            <a:avLst/>
          </a:prstGeom>
        </p:spPr>
      </p:pic>
      <p:pic>
        <p:nvPicPr>
          <p:cNvPr id="10" name="Picture 9" descr="BusandbicycleFriendshipHeights.jpg"/>
          <p:cNvPicPr>
            <a:picLocks noChangeAspect="1"/>
          </p:cNvPicPr>
          <p:nvPr/>
        </p:nvPicPr>
        <p:blipFill>
          <a:blip r:embed="rId5" cstate="print"/>
          <a:srcRect r="4167"/>
          <a:stretch>
            <a:fillRect/>
          </a:stretch>
        </p:blipFill>
        <p:spPr>
          <a:xfrm>
            <a:off x="4724400" y="1447800"/>
            <a:ext cx="3505200" cy="2514600"/>
          </a:xfrm>
          <a:prstGeom prst="rect">
            <a:avLst/>
          </a:prstGeom>
        </p:spPr>
      </p:pic>
      <p:pic>
        <p:nvPicPr>
          <p:cNvPr id="11" name="Picture 8" descr="f-100_1112 by BeyondDC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600" y="1447800"/>
            <a:ext cx="3352800" cy="2514600"/>
          </a:xfrm>
          <a:prstGeom prst="rect">
            <a:avLst/>
          </a:prstGeom>
          <a:noFill/>
        </p:spPr>
      </p:pic>
      <p:pic>
        <p:nvPicPr>
          <p:cNvPr id="12" name="Picture 11" descr="wwb-Washpos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4400" y="4191000"/>
            <a:ext cx="3429000" cy="239677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10400" y="5791200"/>
            <a:ext cx="21336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04800" y="16764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50000"/>
              </a:spcBef>
              <a:buSzPct val="35000"/>
            </a:pPr>
            <a:endParaRPr lang="en-US" sz="3200" b="1" i="1" dirty="0"/>
          </a:p>
        </p:txBody>
      </p:sp>
      <p:pic>
        <p:nvPicPr>
          <p:cNvPr id="4" name="Picture 2" descr="Bethesda Row in Bethesda, MD by otavio_dc">
            <a:hlinkClick r:id="rId4" tooltip="Bethesda Row in Bethesda, MD by otavio_dc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133600"/>
            <a:ext cx="2667000" cy="3505200"/>
          </a:xfrm>
          <a:prstGeom prst="rect">
            <a:avLst/>
          </a:prstGeom>
          <a:noFill/>
        </p:spPr>
      </p:pic>
      <p:pic>
        <p:nvPicPr>
          <p:cNvPr id="5" name="Picture 4" descr="peds-ballston-beyonddc.jpg"/>
          <p:cNvPicPr>
            <a:picLocks noChangeAspect="1"/>
          </p:cNvPicPr>
          <p:nvPr/>
        </p:nvPicPr>
        <p:blipFill>
          <a:blip r:embed="rId6" cstate="print"/>
          <a:srcRect l="32400" t="17600" r="24400" b="8800"/>
          <a:stretch>
            <a:fillRect/>
          </a:stretch>
        </p:blipFill>
        <p:spPr>
          <a:xfrm>
            <a:off x="3200400" y="2133600"/>
            <a:ext cx="2743200" cy="3505200"/>
          </a:xfrm>
          <a:prstGeom prst="rect">
            <a:avLst/>
          </a:prstGeom>
        </p:spPr>
      </p:pic>
      <p:pic>
        <p:nvPicPr>
          <p:cNvPr id="6" name="Picture 5" descr="peds-adamsmorgan-beyonddc.jpg"/>
          <p:cNvPicPr>
            <a:picLocks noChangeAspect="1"/>
          </p:cNvPicPr>
          <p:nvPr/>
        </p:nvPicPr>
        <p:blipFill>
          <a:blip r:embed="rId7" cstate="print"/>
          <a:srcRect l="12800" t="7407" r="39200" b="7407"/>
          <a:stretch>
            <a:fillRect/>
          </a:stretch>
        </p:blipFill>
        <p:spPr>
          <a:xfrm>
            <a:off x="6172200" y="2133600"/>
            <a:ext cx="2633472" cy="35052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8600" y="533400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000" b="1" dirty="0" smtClean="0">
                <a:latin typeface="+mj-lt"/>
                <a:ea typeface="+mj-ea"/>
                <a:cs typeface="+mj-cs"/>
              </a:rPr>
              <a:t>Activity Centers: </a:t>
            </a:r>
          </a:p>
          <a:p>
            <a:pPr algn="ctr">
              <a:spcBef>
                <a:spcPct val="0"/>
              </a:spcBef>
            </a:pPr>
            <a:r>
              <a:rPr lang="en-US" sz="4000" b="1" dirty="0" smtClean="0">
                <a:latin typeface="+mj-lt"/>
                <a:ea typeface="+mj-ea"/>
                <a:cs typeface="+mj-cs"/>
              </a:rPr>
              <a:t>Concentrated, Mixed-use, </a:t>
            </a:r>
            <a:r>
              <a:rPr lang="en-US" sz="4000" b="1" dirty="0" err="1" smtClean="0">
                <a:latin typeface="+mj-lt"/>
                <a:ea typeface="+mj-ea"/>
                <a:cs typeface="+mj-cs"/>
              </a:rPr>
              <a:t>Walkable</a:t>
            </a:r>
            <a:r>
              <a:rPr lang="en-US" sz="4000" b="1" dirty="0" smtClean="0"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adMaintenance.jpg"/>
          <p:cNvPicPr>
            <a:picLocks noChangeAspect="1"/>
          </p:cNvPicPr>
          <p:nvPr/>
        </p:nvPicPr>
        <p:blipFill>
          <a:blip r:embed="rId4" cstate="print"/>
          <a:srcRect t="16794" b="31297"/>
          <a:stretch>
            <a:fillRect/>
          </a:stretch>
        </p:blipFill>
        <p:spPr>
          <a:xfrm>
            <a:off x="-239149" y="1600200"/>
            <a:ext cx="9655124" cy="5410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533400"/>
            <a:ext cx="6248400" cy="11430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smtClean="0"/>
              <a:t>Maintenance and Safety </a:t>
            </a:r>
            <a:r>
              <a:rPr lang="en-US" sz="3600" i="1" dirty="0" smtClean="0"/>
              <a:t/>
            </a:r>
            <a:br>
              <a:rPr lang="en-US" sz="3600" i="1" dirty="0" smtClean="0"/>
            </a:br>
            <a:endParaRPr lang="en-US" sz="4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1295400"/>
            <a:ext cx="7848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940" t="30306" r="10940" b="14135"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Maximize System Effectiveness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Environment, Energy, Health</a:t>
            </a:r>
            <a:endParaRPr lang="en-US" sz="4000" b="1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8508" y="1524001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9683" t="32542" r="14375" b="12500"/>
          <a:stretch>
            <a:fillRect/>
          </a:stretch>
        </p:blipFill>
        <p:spPr bwMode="auto">
          <a:xfrm>
            <a:off x="-114206" y="1219200"/>
            <a:ext cx="9258206" cy="617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Commerce &amp; </a:t>
            </a:r>
            <a:br>
              <a:rPr lang="en-US" b="1" dirty="0" smtClean="0"/>
            </a:br>
            <a:r>
              <a:rPr lang="en-US" b="1" dirty="0" smtClean="0"/>
              <a:t>International/Inter-regional Travel</a:t>
            </a:r>
            <a:endParaRPr lang="en-US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2904" t="26938" r="17675" b="12452"/>
          <a:stretch>
            <a:fillRect/>
          </a:stretch>
        </p:blipFill>
        <p:spPr bwMode="auto">
          <a:xfrm>
            <a:off x="533400" y="2209800"/>
            <a:ext cx="3411654" cy="419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 l="25625" t="39844" r="26250" b="25781"/>
          <a:stretch>
            <a:fillRect/>
          </a:stretch>
        </p:blipFill>
        <p:spPr bwMode="auto">
          <a:xfrm>
            <a:off x="4343400" y="1676400"/>
            <a:ext cx="38671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 l="14375" t="28125" r="13750" b="14844"/>
          <a:stretch>
            <a:fillRect/>
          </a:stretch>
        </p:blipFill>
        <p:spPr bwMode="auto">
          <a:xfrm>
            <a:off x="4865318" y="4114800"/>
            <a:ext cx="3721274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Background on the RTPP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991600" cy="5562600"/>
          </a:xfrm>
        </p:spPr>
        <p:txBody>
          <a:bodyPr>
            <a:noAutofit/>
          </a:bodyPr>
          <a:lstStyle/>
          <a:p>
            <a:r>
              <a:rPr lang="en-US" sz="2300" u="sng" dirty="0" smtClean="0"/>
              <a:t>May 2010</a:t>
            </a:r>
            <a:r>
              <a:rPr lang="en-US" sz="2300" dirty="0" smtClean="0"/>
              <a:t>: Conversation </a:t>
            </a:r>
            <a:r>
              <a:rPr lang="en-US" sz="2300" dirty="0"/>
              <a:t>on Setting Regional Transportation </a:t>
            </a:r>
            <a:r>
              <a:rPr lang="en-US" sz="2300" dirty="0" smtClean="0"/>
              <a:t>Priorities, following CAC request for TPB to develop a “Regional Priorities Plan” and achieve consensus on a set of performance measures for the plan </a:t>
            </a:r>
          </a:p>
          <a:p>
            <a:endParaRPr lang="en-US" sz="1500" dirty="0" smtClean="0"/>
          </a:p>
          <a:p>
            <a:r>
              <a:rPr lang="en-US" sz="2300" u="sng" dirty="0"/>
              <a:t>July </a:t>
            </a:r>
            <a:r>
              <a:rPr lang="en-US" sz="2300" u="sng" dirty="0" smtClean="0"/>
              <a:t>2010</a:t>
            </a:r>
            <a:r>
              <a:rPr lang="en-US" sz="2300" dirty="0" smtClean="0"/>
              <a:t>: Formation of the TPB’s RTPP Scoping Task Force, including members of the TPB, CAC, Access for All, and the Technical Committee</a:t>
            </a:r>
          </a:p>
          <a:p>
            <a:endParaRPr lang="en-US" sz="1500" dirty="0"/>
          </a:p>
          <a:p>
            <a:r>
              <a:rPr lang="en-US" sz="2300" u="sng" dirty="0" smtClean="0"/>
              <a:t>July 2011</a:t>
            </a:r>
            <a:r>
              <a:rPr lang="en-US" sz="2300" dirty="0" smtClean="0"/>
              <a:t>: Approval of RTPP work scope, building on Regional Goals first identified in the </a:t>
            </a:r>
            <a:r>
              <a:rPr lang="en-US" sz="2300" i="1" dirty="0" smtClean="0"/>
              <a:t>TPB Vision </a:t>
            </a:r>
            <a:r>
              <a:rPr lang="en-US" sz="2300" dirty="0" smtClean="0"/>
              <a:t>and reaffirmed in </a:t>
            </a:r>
            <a:r>
              <a:rPr lang="en-US" sz="2300" i="1" dirty="0" smtClean="0"/>
              <a:t>Region Forward. </a:t>
            </a:r>
            <a:r>
              <a:rPr lang="en-US" sz="2300" dirty="0" smtClean="0"/>
              <a:t>The work scope outlined three main tasks:</a:t>
            </a:r>
          </a:p>
          <a:p>
            <a:pPr lvl="1"/>
            <a:r>
              <a:rPr lang="en-US" sz="1900" dirty="0" smtClean="0"/>
              <a:t>Reaffirm regional goals and agree upon performance measures to be used in identifying regional challenges and appropriate strategies</a:t>
            </a:r>
          </a:p>
          <a:p>
            <a:pPr lvl="1"/>
            <a:r>
              <a:rPr lang="en-US" sz="1900" dirty="0" smtClean="0"/>
              <a:t>Determine regional challenges and strategies to address them</a:t>
            </a:r>
          </a:p>
          <a:p>
            <a:pPr lvl="1"/>
            <a:r>
              <a:rPr lang="en-US" sz="1900" dirty="0" smtClean="0"/>
              <a:t>Develop regional priorities, both funded and unfunded</a:t>
            </a:r>
          </a:p>
          <a:p>
            <a:endParaRPr lang="en-US" sz="2300" dirty="0" smtClean="0"/>
          </a:p>
          <a:p>
            <a:pPr>
              <a:buNone/>
            </a:pPr>
            <a:endParaRPr lang="en-US" sz="2300" i="1" dirty="0" smtClean="0"/>
          </a:p>
          <a:p>
            <a:pPr>
              <a:buNone/>
            </a:pPr>
            <a:endParaRPr lang="en-US" sz="15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1D5EC-4944-441A-8572-98972E04EDF4}" type="datetime1">
              <a:rPr lang="en-US" smtClean="0"/>
              <a:pPr/>
              <a:t>1/26/2012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629650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" y="6096000"/>
            <a:ext cx="381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D9B8F-778D-4E2E-A670-2563FF02110C}" type="datetime1">
              <a:rPr lang="en-US" smtClean="0"/>
              <a:pPr/>
              <a:t>1/26/2012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Jan/Feb 2012: Listening Sessions with Regional Stakeholders and Citizens, including CAC, Access for All, and ACPAC; web-based comment form (</a:t>
            </a:r>
            <a:r>
              <a:rPr lang="en-US" dirty="0" smtClean="0">
                <a:hlinkClick r:id="rId2"/>
              </a:rPr>
              <a:t>http://www.mwcog.org/transportation/priorities/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February 2012: Final Interim Report 1, incorporating feedback received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April 2012: Focus Groups (members of the general public)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June 2012: Draft Interim Report 2 – A revised set of performance measures, challenges, and strategies based on feedback received; and a proposed public outreach schedule through June 2013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July 2012: Final Interim Report 2, incorporating feedback received from TPB, Technical Committee, and CAC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C158-C503-4683-9A06-B13284DD647C}" type="datetime1">
              <a:rPr lang="en-US" smtClean="0"/>
              <a:pPr/>
              <a:t>1/26/2012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2190</TotalTime>
  <Words>294</Words>
  <Application>Microsoft Office PowerPoint</Application>
  <PresentationFormat>On-screen Show (4:3)</PresentationFormat>
  <Paragraphs>42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 AFA Listening Session on Draft TPB Regional Transportation Priorities Plan (RTPP)</vt:lpstr>
      <vt:lpstr>Slide 2</vt:lpstr>
      <vt:lpstr>A Range of Transportation Alternatives</vt:lpstr>
      <vt:lpstr>Slide 4</vt:lpstr>
      <vt:lpstr>Maintenance and Safety  </vt:lpstr>
      <vt:lpstr>Maximize System Effectiveness</vt:lpstr>
      <vt:lpstr>Environment, Energy, Health</vt:lpstr>
      <vt:lpstr>Commerce &amp;  International/Inter-regional Travel</vt:lpstr>
      <vt:lpstr>Background on the RTPP</vt:lpstr>
      <vt:lpstr>Slide 10</vt:lpstr>
      <vt:lpstr>Next Steps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kfoster</dc:creator>
  <cp:lastModifiedBy>dsonenklar</cp:lastModifiedBy>
  <cp:revision>258</cp:revision>
  <dcterms:created xsi:type="dcterms:W3CDTF">2011-10-31T19:57:21Z</dcterms:created>
  <dcterms:modified xsi:type="dcterms:W3CDTF">2012-01-26T16:37:54Z</dcterms:modified>
</cp:coreProperties>
</file>