
<file path=[Content_Types].xml><?xml version="1.0" encoding="utf-8"?>
<Types xmlns="http://schemas.openxmlformats.org/package/2006/content-types">
  <Override PartName="/docProps/core.xml" ContentType="application/vnd.openxmlformats-package.core-properties+xml"/>
  <Override PartName="/ppt/presentation.xml" ContentType="application/vnd.openxmlformats-officedocument.presentationml.presentation.main+xml"/>
  <Override PartName="/ppt/slides/slide1.xml" ContentType="application/vnd.openxmlformats-officedocument.presentationml.slide+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3.xml" ContentType="application/vnd.openxmlformats-officedocument.presentationml.slideLayout+xml"/>
  <Override PartName="/ppt/slideLayouts/slideLayout7.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4.xml" ContentType="application/vnd.openxmlformats-officedocument.presentationml.slideLayout+xml"/>
  <Override PartName="/ppt/slideLayouts/slideLayout9.xml" ContentType="application/vnd.openxmlformats-officedocument.presentationml.slideLayout+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Default Extension="jpeg" ContentType="image/jpeg"/>
  <Default Extension="emf" ContentType="image/x-emf"/>
  <Default Extension="rels" ContentType="application/vnd.openxmlformats-package.relationships+xml"/>
  <Default Extension="xml" ContentType="application/xml"/>
</Types>
</file>

<file path=_rels/.rels>&#65279;<?xml version="1.0" encoding="UTF-8" standalone="yes"?>
<Relationships xmlns="http://schemas.openxmlformats.org/package/2006/relationships">
  <Relationship Id="rId3" Type="http://schemas.openxmlformats.org/package/2006/relationships/metadata/core-properties" Target="docProps/core.xml" />
  <Relationship Id="rId2" Type="http://schemas.openxmlformats.org/package/2006/relationships/metadata/thumbnail" Target="docProps/thumbnail.jpeg" />
  <Relationship Id="rId1" Type="http://schemas.openxmlformats.org/officeDocument/2006/relationships/officeDocument" Target="ppt/presentation.xml" />
  <Relationship Id="rId4" Type="http://schemas.openxmlformats.org/officeDocument/2006/relationships/extended-properties" Target="docProps/app.xml" />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9"/>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5" d="100"/>
          <a:sy n="85" d="100"/>
        </p:scale>
        <p:origin x="-86" y="10"/>
      </p:cViewPr>
      <p:guideLst>
        <p:guide orient="horz" pos="2160"/>
        <p:guide pos="2880"/>
      </p:guideLst>
    </p:cSldViewPr>
  </p:slideViewPr>
  <p:notesTextViewPr>
    <p:cViewPr>
      <p:scale>
        <a:sx n="1" d="1"/>
        <a:sy n="1" d="1"/>
      </p:scale>
      <p:origin x="0" y="0"/>
    </p:cViewPr>
  </p:notesTextViewPr>
  <p:gridSpacing cx="76200" cy="76200"/>
</p:viewPr>
</file>

<file path=ppt/_rels/presentation.xml.rels>&#65279;<?xml version="1.0" encoding="UTF-8" standalone="yes"?>
<Relationships xmlns="http://schemas.openxmlformats.org/package/2006/relationships">
  <Relationship Id="rId2" Type="http://schemas.openxmlformats.org/officeDocument/2006/relationships/slide" Target="slides/slide1.xml" />
  <Relationship Id="rId3" Type="http://schemas.openxmlformats.org/officeDocument/2006/relationships/slide" Target="slides/slide2.xml" />
  <Relationship Id="rId4" Type="http://schemas.openxmlformats.org/officeDocument/2006/relationships/slide" Target="slides/slide3.xml" />
  <Relationship Id="rId5" Type="http://schemas.openxmlformats.org/officeDocument/2006/relationships/slide" Target="slides/slide4.xml" />
  <Relationship Id="rId6" Type="http://schemas.openxmlformats.org/officeDocument/2006/relationships/slide" Target="slides/slide5.xml" />
  <Relationship Id="rId7" Type="http://schemas.openxmlformats.org/officeDocument/2006/relationships/slide" Target="slides/slide6.xml" />
  <Relationship Id="rId8" Type="http://schemas.openxmlformats.org/officeDocument/2006/relationships/slide" Target="slides/slide7.xml" />
  <Relationship Id="rId9" Type="http://schemas.openxmlformats.org/officeDocument/2006/relationships/slide" Target="slides/slide8.xml" />
  <Relationship Id="rId10" Type="http://schemas.openxmlformats.org/officeDocument/2006/relationships/slide" Target="slides/slide9.xml" />
  <Relationship Id="rId11" Type="http://schemas.openxmlformats.org/officeDocument/2006/relationships/slide" Target="slides/slide10.xml" />
  <Relationship Id="rId12" Type="http://schemas.openxmlformats.org/officeDocument/2006/relationships/slide" Target="slides/slide11.xml" />
  <Relationship Id="rId13" Type="http://schemas.openxmlformats.org/officeDocument/2006/relationships/slide" Target="slides/slide12.xml" />
  <Relationship Id="rId14" Type="http://schemas.openxmlformats.org/officeDocument/2006/relationships/slide" Target="slides/slide13.xml" />
  <Relationship Id="rId15" Type="http://schemas.openxmlformats.org/officeDocument/2006/relationships/slide" Target="slides/slide14.xml" />
  <Relationship Id="rId16" Type="http://schemas.openxmlformats.org/officeDocument/2006/relationships/slide" Target="slides/slide15.xml" />
  <Relationship Id="rId17" Type="http://schemas.openxmlformats.org/officeDocument/2006/relationships/slide" Target="slides/slide16.xml" />
  <Relationship Id="rId18" Type="http://schemas.openxmlformats.org/officeDocument/2006/relationships/slide" Target="slides/slide17.xml" />
  <Relationship Id="rId21" Type="http://schemas.openxmlformats.org/officeDocument/2006/relationships/viewProps" Target="viewProps.xml" />
  <Relationship Id="rId20" Type="http://schemas.openxmlformats.org/officeDocument/2006/relationships/presProps" Target="presProps.xml" />
  <Relationship Id="rId1" Type="http://schemas.openxmlformats.org/officeDocument/2006/relationships/slideMaster" Target="slideMasters/slideMaster1.xml" />
  <Relationship Id="rId23" Type="http://schemas.openxmlformats.org/officeDocument/2006/relationships/tableStyles" Target="tableStyles.xml" />
  <Relationship Id="rId19" Type="http://schemas.openxmlformats.org/officeDocument/2006/relationships/notesMaster" Target="notesMasters/notesMaster1.xml" />
  <Relationship Id="rId22" Type="http://schemas.openxmlformats.org/officeDocument/2006/relationships/theme" Target="theme/theme1.xml" />
</Relationships>
</file>

<file path=ppt/notesMasters/_rels/notesMaster1.xml.rels>&#65279;<?xml version="1.0" encoding="UTF-8" standalone="yes"?>
<Relationships xmlns="http://schemas.openxmlformats.org/package/2006/relationships">
  <Relationship Id="rId1" Type="http://schemas.openxmlformats.org/officeDocument/2006/relationships/theme" Target="../theme/theme2.xml" />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1963"/>
          </a:xfrm>
          <a:prstGeom prst="rect">
            <a:avLst/>
          </a:prstGeom>
        </p:spPr>
        <p:txBody>
          <a:bodyPr vert="horz" lIns="91440" tIns="45720" rIns="91440" bIns="45720" rtlCol="0"/>
          <a:lstStyle>
            <a:lvl1pPr algn="r">
              <a:defRPr sz="1200"/>
            </a:lvl1pPr>
          </a:lstStyle>
          <a:p>
            <a:fld id="{0EDFD3A1-06B4-4BCB-9581-A9FE5359A2F1}" type="datetimeFigureOut">
              <a:rPr lang="en-US" smtClean="0"/>
              <a:t>11/22/2011</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387850"/>
            <a:ext cx="5607050" cy="4156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30384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772525"/>
            <a:ext cx="3038475" cy="461963"/>
          </a:xfrm>
          <a:prstGeom prst="rect">
            <a:avLst/>
          </a:prstGeom>
        </p:spPr>
        <p:txBody>
          <a:bodyPr vert="horz" lIns="91440" tIns="45720" rIns="91440" bIns="45720" rtlCol="0" anchor="b"/>
          <a:lstStyle>
            <a:lvl1pPr algn="r">
              <a:defRPr sz="1200"/>
            </a:lvl1pPr>
          </a:lstStyle>
          <a:p>
            <a:fld id="{90E2D965-5C0A-4DD3-9A35-83B993ED65D6}" type="slidenum">
              <a:rPr lang="en-US" smtClean="0"/>
              <a:t>‹#›</a:t>
            </a:fld>
            <a:endParaRPr lang="en-US"/>
          </a:p>
        </p:txBody>
      </p:sp>
    </p:spTree>
    <p:extLst>
      <p:ext uri="{BB962C8B-B14F-4D97-AF65-F5344CB8AC3E}">
        <p14:creationId xmlns:p14="http://schemas.microsoft.com/office/powerpoint/2010/main" val="1433236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
<Relationships xmlns="http://schemas.openxmlformats.org/package/2006/relationships">
  <Relationship Id="rId2" Type="http://schemas.openxmlformats.org/officeDocument/2006/relationships/slide" Target="../slides/slide1.xml" />
  <Relationship Id="rId1" Type="http://schemas.openxmlformats.org/officeDocument/2006/relationships/notesMaster" Target="../notesMasters/notesMaster1.xml" />
</Relationships>
</file>

<file path=ppt/notesSlides/_rels/notesSlide2.xml.rels>&#65279;<?xml version="1.0" encoding="UTF-8" standalone="yes"?>
<Relationships xmlns="http://schemas.openxmlformats.org/package/2006/relationships">
  <Relationship Id="rId2" Type="http://schemas.openxmlformats.org/officeDocument/2006/relationships/slide" Target="../slides/slide2.xml" />
  <Relationship Id="rId1" Type="http://schemas.openxmlformats.org/officeDocument/2006/relationships/notesMaster" Target="../notesMasters/notesMaster1.xml" />
</Relationships>
</file>

<file path=ppt/notesSlides/_rels/notesSlide3.xml.rels>&#65279;<?xml version="1.0" encoding="UTF-8" standalone="yes"?>
<Relationships xmlns="http://schemas.openxmlformats.org/package/2006/relationships">
  <Relationship Id="rId2" Type="http://schemas.openxmlformats.org/officeDocument/2006/relationships/slide" Target="../slides/slide3.xml" />
  <Relationship Id="rId1" Type="http://schemas.openxmlformats.org/officeDocument/2006/relationships/notesMaster" Target="../notesMasters/notesMaster1.xml" />
</Relationships>
</file>

<file path=ppt/notesSlides/_rels/notesSlide4.xml.rels>&#65279;<?xml version="1.0" encoding="UTF-8" standalone="yes"?>
<Relationships xmlns="http://schemas.openxmlformats.org/package/2006/relationships">
  <Relationship Id="rId2" Type="http://schemas.openxmlformats.org/officeDocument/2006/relationships/slide" Target="../slides/slide4.xml" />
  <Relationship Id="rId1" Type="http://schemas.openxmlformats.org/officeDocument/2006/relationships/notesMaster" Target="../notesMasters/notesMaster1.xml" />
</Relationships>
</file>

<file path=ppt/notesSlides/_rels/notesSlide5.xml.rels>&#65279;<?xml version="1.0" encoding="UTF-8" standalone="yes"?>
<Relationships xmlns="http://schemas.openxmlformats.org/package/2006/relationships">
  <Relationship Id="rId2" Type="http://schemas.openxmlformats.org/officeDocument/2006/relationships/slide" Target="../slides/slide5.xml" />
  <Relationship Id="rId1" Type="http://schemas.openxmlformats.org/officeDocument/2006/relationships/notesMaster" Target="../notesMasters/notesMaster1.xml" />
</Relationships>
</file>

<file path=ppt/notesSlides/_rels/notesSlide6.xml.rels>&#65279;<?xml version="1.0" encoding="UTF-8" standalone="yes"?>
<Relationships xmlns="http://schemas.openxmlformats.org/package/2006/relationships">
  <Relationship Id="rId2" Type="http://schemas.openxmlformats.org/officeDocument/2006/relationships/slide" Target="../slides/slide6.xml" />
  <Relationship Id="rId1" Type="http://schemas.openxmlformats.org/officeDocument/2006/relationships/notesMaster" Target="../notesMasters/notesMaster1.xml" />
</Relationships>
</file>

<file path=ppt/notesSlides/_rels/notesSlide7.xml.rels>&#65279;<?xml version="1.0" encoding="UTF-8" standalone="yes"?>
<Relationships xmlns="http://schemas.openxmlformats.org/package/2006/relationships">
  <Relationship Id="rId2" Type="http://schemas.openxmlformats.org/officeDocument/2006/relationships/slide" Target="../slides/slide7.xml" />
  <Relationship Id="rId1" Type="http://schemas.openxmlformats.org/officeDocument/2006/relationships/notesMaster" Target="../notesMasters/notesMaster1.xml" />
</Relationships>
</file>

<file path=ppt/notesSlides/_rels/notesSlide8.xml.rels>&#65279;<?xml version="1.0" encoding="UTF-8" standalone="yes"?>
<Relationships xmlns="http://schemas.openxmlformats.org/package/2006/relationships">
  <Relationship Id="rId2" Type="http://schemas.openxmlformats.org/officeDocument/2006/relationships/slide" Target="../slides/slide8.xml" />
  <Relationship Id="rId1" Type="http://schemas.openxmlformats.org/officeDocument/2006/relationships/notesMaster" Target="../notesMasters/notesMaster1.xml" />
</Relationships>
</file>

<file path=ppt/notesSlides/_rels/notesSlide9.xml.rels>&#65279;<?xml version="1.0" encoding="UTF-8" standalone="yes"?>
<Relationships xmlns="http://schemas.openxmlformats.org/package/2006/relationships">
  <Relationship Id="rId2" Type="http://schemas.openxmlformats.org/officeDocument/2006/relationships/slide" Target="../slides/slide9.xml" />
  <Relationship Id="rId1" Type="http://schemas.openxmlformats.org/officeDocument/2006/relationships/notesMaster" Target="../notesMasters/notesMaster1.xml" />
</Relationships>
</file>

<file path=ppt/notesSlides/_rels/notesSlide10.xml.rels>&#65279;<?xml version="1.0" encoding="UTF-8" standalone="yes"?>
<Relationships xmlns="http://schemas.openxmlformats.org/package/2006/relationships">
  <Relationship Id="rId2" Type="http://schemas.openxmlformats.org/officeDocument/2006/relationships/slide" Target="../slides/slide10.xml" />
  <Relationship Id="rId1" Type="http://schemas.openxmlformats.org/officeDocument/2006/relationships/notesMaster" Target="../notesMasters/notesMaster1.xml" />
</Relationships>
</file>

<file path=ppt/notesSlides/_rels/notesSlide11.xml.rels>&#65279;<?xml version="1.0" encoding="UTF-8" standalone="yes"?>
<Relationships xmlns="http://schemas.openxmlformats.org/package/2006/relationships">
  <Relationship Id="rId2" Type="http://schemas.openxmlformats.org/officeDocument/2006/relationships/slide" Target="../slides/slide11.xml" />
  <Relationship Id="rId1" Type="http://schemas.openxmlformats.org/officeDocument/2006/relationships/notesMaster" Target="../notesMasters/notesMaster1.xml" />
</Relationships>
</file>

<file path=ppt/notesSlides/_rels/notesSlide12.xml.rels>&#65279;<?xml version="1.0" encoding="UTF-8" standalone="yes"?>
<Relationships xmlns="http://schemas.openxmlformats.org/package/2006/relationships">
  <Relationship Id="rId2" Type="http://schemas.openxmlformats.org/officeDocument/2006/relationships/slide" Target="../slides/slide12.xml" />
  <Relationship Id="rId1" Type="http://schemas.openxmlformats.org/officeDocument/2006/relationships/notesMaster" Target="../notesMasters/notesMaster1.xml" />
</Relationships>
</file>

<file path=ppt/notesSlides/_rels/notesSlide13.xml.rels>&#65279;<?xml version="1.0" encoding="UTF-8" standalone="yes"?>
<Relationships xmlns="http://schemas.openxmlformats.org/package/2006/relationships">
  <Relationship Id="rId2" Type="http://schemas.openxmlformats.org/officeDocument/2006/relationships/slide" Target="../slides/slide13.xml" />
  <Relationship Id="rId1" Type="http://schemas.openxmlformats.org/officeDocument/2006/relationships/notesMaster" Target="../notesMasters/notesMaster1.xml" />
</Relationships>
</file>

<file path=ppt/notesSlides/_rels/notesSlide14.xml.rels>&#65279;<?xml version="1.0" encoding="UTF-8" standalone="yes"?>
<Relationships xmlns="http://schemas.openxmlformats.org/package/2006/relationships">
  <Relationship Id="rId2" Type="http://schemas.openxmlformats.org/officeDocument/2006/relationships/slide" Target="../slides/slide14.xml" />
  <Relationship Id="rId1" Type="http://schemas.openxmlformats.org/officeDocument/2006/relationships/notesMaster" Target="../notesMasters/notesMaster1.xml" />
</Relationships>
</file>

<file path=ppt/notesSlides/_rels/notesSlide15.xml.rels>&#65279;<?xml version="1.0" encoding="UTF-8" standalone="yes"?>
<Relationships xmlns="http://schemas.openxmlformats.org/package/2006/relationships">
  <Relationship Id="rId2" Type="http://schemas.openxmlformats.org/officeDocument/2006/relationships/slide" Target="../slides/slide15.xml" />
  <Relationship Id="rId1" Type="http://schemas.openxmlformats.org/officeDocument/2006/relationships/notesMaster" Target="../notesMasters/notesMaster1.xml" />
</Relationships>
</file>

<file path=ppt/notesSlides/_rels/notesSlide16.xml.rels>&#65279;<?xml version="1.0" encoding="UTF-8" standalone="yes"?>
<Relationships xmlns="http://schemas.openxmlformats.org/package/2006/relationships">
  <Relationship Id="rId2" Type="http://schemas.openxmlformats.org/officeDocument/2006/relationships/slide" Target="../slides/slide16.xml" />
  <Relationship Id="rId1" Type="http://schemas.openxmlformats.org/officeDocument/2006/relationships/notesMaster" Target="../notesMasters/notesMaster1.xml" />
</Relationships>
</file>

<file path=ppt/notesSlides/_rels/notesSlide17.xml.rels>&#65279;<?xml version="1.0" encoding="UTF-8" standalone="yes"?>
<Relationships xmlns="http://schemas.openxmlformats.org/package/2006/relationships">
  <Relationship Id="rId2" Type="http://schemas.openxmlformats.org/officeDocument/2006/relationships/slide" Target="../slides/slide17.xml" />
  <Relationship Id="rId1" Type="http://schemas.openxmlformats.org/officeDocument/2006/relationships/notesMaster" Target="../notesMasters/notesMaster1.xml" />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2026755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3996201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393930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2192682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970771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3426933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2652713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1048041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4478279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37305068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2660344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2539034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6159763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38092877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36875886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21580503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2435477837"/>
      </p:ext>
    </p:extLst>
  </p:cSld>
  <p:clrMapOvr>
    <a:masterClrMapping/>
  </p:clrMapOvr>
</p:notes>
</file>

<file path=ppt/slideLayouts/_rels/slideLayout1.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2.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3.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4.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5.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6.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7.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8.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9.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0.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1.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E9CEF750-6AF0-4469-97AF-B2B5453098F4}" type="datetimeFigureOut">
              <a:rPr lang="en-US" smtClean="0"/>
              <a:t>11/22/2011</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959C25C5-B7CF-4381-9974-F53B7F645C58}" type="slidenum">
              <a:rPr lang="en-US" smtClean="0"/>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9CEF750-6AF0-4469-97AF-B2B5453098F4}" type="datetimeFigureOut">
              <a:rPr lang="en-US" smtClean="0"/>
              <a:t>11/22/2011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59C25C5-B7CF-4381-9974-F53B7F645C5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9CEF750-6AF0-4469-97AF-B2B5453098F4}" type="datetimeFigureOut">
              <a:rPr lang="en-US" smtClean="0"/>
              <a:t>11/22/2011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59C25C5-B7CF-4381-9974-F53B7F645C58}" type="slidenum">
              <a:rPr lang="en-US" smtClean="0"/>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9CEF750-6AF0-4469-97AF-B2B5453098F4}" type="datetimeFigureOut">
              <a:rPr lang="en-US" smtClean="0"/>
              <a:t>11/22/2011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59C25C5-B7CF-4381-9974-F53B7F645C5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9CEF750-6AF0-4469-97AF-B2B5453098F4}" type="datetimeFigureOut">
              <a:rPr lang="en-US" smtClean="0"/>
              <a:t>11/22/2011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959C25C5-B7CF-4381-9974-F53B7F645C5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E9CEF750-6AF0-4469-97AF-B2B5453098F4}" type="datetimeFigureOut">
              <a:rPr lang="en-US" smtClean="0"/>
              <a:t>11/22/2011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959C25C5-B7CF-4381-9974-F53B7F645C5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E9CEF750-6AF0-4469-97AF-B2B5453098F4}" type="datetimeFigureOut">
              <a:rPr lang="en-US" smtClean="0"/>
              <a:t>11/22/2011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959C25C5-B7CF-4381-9974-F53B7F645C58}"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9CEF750-6AF0-4469-97AF-B2B5453098F4}" type="datetimeFigureOut">
              <a:rPr lang="en-US" smtClean="0"/>
              <a:t>11/22/2011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59C25C5-B7CF-4381-9974-F53B7F645C5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E9CEF750-6AF0-4469-97AF-B2B5453098F4}" type="datetimeFigureOut">
              <a:rPr lang="en-US" smtClean="0"/>
              <a:t>11/22/2011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59C25C5-B7CF-4381-9974-F53B7F645C58}"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9CEF750-6AF0-4469-97AF-B2B5453098F4}" type="datetimeFigureOut">
              <a:rPr lang="en-US" smtClean="0"/>
              <a:t>11/22/2011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59C25C5-B7CF-4381-9974-F53B7F645C5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9CEF750-6AF0-4469-97AF-B2B5453098F4}" type="datetimeFigureOut">
              <a:rPr lang="en-US" smtClean="0"/>
              <a:t>11/22/2011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59C25C5-B7CF-4381-9974-F53B7F645C58}" type="slidenum">
              <a:rPr lang="en-US" smtClean="0"/>
              <a:t>‹#›</a:t>
            </a:fld>
            <a:endParaRPr lang="en-US"/>
          </a:p>
        </p:txBody>
      </p:sp>
    </p:spTree>
  </p:cSld>
  <p:clrMapOvr>
    <a:masterClrMapping/>
  </p:clrMapOvr>
</p:sldLayout>
</file>

<file path=ppt/slideMasters/_rels/slideMaster1.xml.rels>&#65279;<?xml version="1.0" encoding="UTF-8" standalone="yes"?>
<Relationships xmlns="http://schemas.openxmlformats.org/package/2006/relationships">
  <Relationship Id="rId8" Type="http://schemas.openxmlformats.org/officeDocument/2006/relationships/slideLayout" Target="../slideLayouts/slideLayout8.xml" />
  <Relationship Id="rId3" Type="http://schemas.openxmlformats.org/officeDocument/2006/relationships/slideLayout" Target="../slideLayouts/slideLayout3.xml" />
  <Relationship Id="rId7" Type="http://schemas.openxmlformats.org/officeDocument/2006/relationships/slideLayout" Target="../slideLayouts/slideLayout7.xml" />
  <Relationship Id="rId12" Type="http://schemas.openxmlformats.org/officeDocument/2006/relationships/theme" Target="../theme/theme1.xml" />
  <Relationship Id="rId2" Type="http://schemas.openxmlformats.org/officeDocument/2006/relationships/slideLayout" Target="../slideLayouts/slideLayout2.xml" />
  <Relationship Id="rId1" Type="http://schemas.openxmlformats.org/officeDocument/2006/relationships/slideLayout" Target="../slideLayouts/slideLayout1.xml" />
  <Relationship Id="rId6" Type="http://schemas.openxmlformats.org/officeDocument/2006/relationships/slideLayout" Target="../slideLayouts/slideLayout6.xml" />
  <Relationship Id="rId11" Type="http://schemas.openxmlformats.org/officeDocument/2006/relationships/slideLayout" Target="../slideLayouts/slideLayout11.xml" />
  <Relationship Id="rId5" Type="http://schemas.openxmlformats.org/officeDocument/2006/relationships/slideLayout" Target="../slideLayouts/slideLayout5.xml" />
  <Relationship Id="rId10" Type="http://schemas.openxmlformats.org/officeDocument/2006/relationships/slideLayout" Target="../slideLayouts/slideLayout10.xml" />
  <Relationship Id="rId4" Type="http://schemas.openxmlformats.org/officeDocument/2006/relationships/slideLayout" Target="../slideLayouts/slideLayout4.xml" />
  <Relationship Id="rId9" Type="http://schemas.openxmlformats.org/officeDocument/2006/relationships/slideLayout" Target="../slideLayouts/slideLayout9.xml" />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E9CEF750-6AF0-4469-97AF-B2B5453098F4}" type="datetimeFigureOut">
              <a:rPr lang="en-US" smtClean="0"/>
              <a:t>11/22/2011</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959C25C5-B7CF-4381-9974-F53B7F645C58}" type="slidenum">
              <a:rPr lang="en-US" smtClean="0"/>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&#65279;<?xml version="1.0" encoding="UTF-8" standalone="yes"?>
<Relationships xmlns="http://schemas.openxmlformats.org/package/2006/relationships">
  <Relationship Id="rId2" Type="http://schemas.openxmlformats.org/officeDocument/2006/relationships/notesSlide" Target="../notesSlides/notesSlide1.xml" />
  <Relationship Id="rId1" Type="http://schemas.openxmlformats.org/officeDocument/2006/relationships/slideLayout" Target="../slideLayouts/slideLayout1.xml" />
</Relationships>
</file>

<file path=ppt/slides/_rels/slide2.xml.rels>&#65279;<?xml version="1.0" encoding="UTF-8" standalone="yes"?>
<Relationships xmlns="http://schemas.openxmlformats.org/package/2006/relationships">
  <Relationship Id="rId2" Type="http://schemas.openxmlformats.org/officeDocument/2006/relationships/notesSlide" Target="../notesSlides/notesSlide2.xml" />
  <Relationship Id="rId1" Type="http://schemas.openxmlformats.org/officeDocument/2006/relationships/slideLayout" Target="../slideLayouts/slideLayout2.xml" />
</Relationships>
</file>

<file path=ppt/slides/_rels/slide3.xml.rels>&#65279;<?xml version="1.0" encoding="UTF-8" standalone="yes"?>
<Relationships xmlns="http://schemas.openxmlformats.org/package/2006/relationships">
  <Relationship Id="rId2" Type="http://schemas.openxmlformats.org/officeDocument/2006/relationships/notesSlide" Target="../notesSlides/notesSlide3.xml" />
  <Relationship Id="rId1" Type="http://schemas.openxmlformats.org/officeDocument/2006/relationships/slideLayout" Target="../slideLayouts/slideLayout2.xml" />
</Relationships>
</file>

<file path=ppt/slides/_rels/slide4.xml.rels>&#65279;<?xml version="1.0" encoding="UTF-8" standalone="yes"?>
<Relationships xmlns="http://schemas.openxmlformats.org/package/2006/relationships">
  <Relationship Id="rId2" Type="http://schemas.openxmlformats.org/officeDocument/2006/relationships/notesSlide" Target="../notesSlides/notesSlide4.xml" />
  <Relationship Id="rId1" Type="http://schemas.openxmlformats.org/officeDocument/2006/relationships/slideLayout" Target="../slideLayouts/slideLayout2.xml" />
</Relationships>
</file>

<file path=ppt/slides/_rels/slide5.xml.rels>&#65279;<?xml version="1.0" encoding="UTF-8" standalone="yes"?>
<Relationships xmlns="http://schemas.openxmlformats.org/package/2006/relationships">
  <Relationship Id="rId2" Type="http://schemas.openxmlformats.org/officeDocument/2006/relationships/notesSlide" Target="../notesSlides/notesSlide5.xml" />
  <Relationship Id="rId1" Type="http://schemas.openxmlformats.org/officeDocument/2006/relationships/slideLayout" Target="../slideLayouts/slideLayout2.xml" />
</Relationships>
</file>

<file path=ppt/slides/_rels/slide6.xml.rels>&#65279;<?xml version="1.0" encoding="UTF-8" standalone="yes"?>
<Relationships xmlns="http://schemas.openxmlformats.org/package/2006/relationships">
  <Relationship Id="rId2" Type="http://schemas.openxmlformats.org/officeDocument/2006/relationships/notesSlide" Target="../notesSlides/notesSlide6.xml" />
  <Relationship Id="rId1" Type="http://schemas.openxmlformats.org/officeDocument/2006/relationships/slideLayout" Target="../slideLayouts/slideLayout2.xml" />
</Relationships>
</file>

<file path=ppt/slides/_rels/slide7.xml.rels>&#65279;<?xml version="1.0" encoding="UTF-8" standalone="yes"?>
<Relationships xmlns="http://schemas.openxmlformats.org/package/2006/relationships">
  <Relationship Id="rId2" Type="http://schemas.openxmlformats.org/officeDocument/2006/relationships/notesSlide" Target="../notesSlides/notesSlide7.xml" />
  <Relationship Id="rId1" Type="http://schemas.openxmlformats.org/officeDocument/2006/relationships/slideLayout" Target="../slideLayouts/slideLayout2.xml" />
</Relationships>
</file>

<file path=ppt/slides/_rels/slide8.xml.rels>&#65279;<?xml version="1.0" encoding="UTF-8" standalone="yes"?>
<Relationships xmlns="http://schemas.openxmlformats.org/package/2006/relationships">
  <Relationship Id="rId2" Type="http://schemas.openxmlformats.org/officeDocument/2006/relationships/notesSlide" Target="../notesSlides/notesSlide8.xml" />
  <Relationship Id="rId1" Type="http://schemas.openxmlformats.org/officeDocument/2006/relationships/slideLayout" Target="../slideLayouts/slideLayout2.xml" />
</Relationships>
</file>

<file path=ppt/slides/_rels/slide9.xml.rels>&#65279;<?xml version="1.0" encoding="UTF-8" standalone="yes"?>
<Relationships xmlns="http://schemas.openxmlformats.org/package/2006/relationships">
  <Relationship Id="rId3" Type="http://schemas.openxmlformats.org/officeDocument/2006/relationships/image" Target="../media/image2.emf" />
  <Relationship Id="rId2" Type="http://schemas.openxmlformats.org/officeDocument/2006/relationships/notesSlide" Target="../notesSlides/notesSlide9.xml" />
  <Relationship Id="rId1" Type="http://schemas.openxmlformats.org/officeDocument/2006/relationships/slideLayout" Target="../slideLayouts/slideLayout2.xml" />
</Relationships>
</file>

<file path=ppt/slides/_rels/slide10.xml.rels>&#65279;<?xml version="1.0" encoding="UTF-8" standalone="yes"?>
<Relationships xmlns="http://schemas.openxmlformats.org/package/2006/relationships">
  <Relationship Id="rId2" Type="http://schemas.openxmlformats.org/officeDocument/2006/relationships/notesSlide" Target="../notesSlides/notesSlide10.xml" />
  <Relationship Id="rId1" Type="http://schemas.openxmlformats.org/officeDocument/2006/relationships/slideLayout" Target="../slideLayouts/slideLayout2.xml" />
</Relationships>
</file>

<file path=ppt/slides/_rels/slide11.xml.rels>&#65279;<?xml version="1.0" encoding="UTF-8" standalone="yes"?>
<Relationships xmlns="http://schemas.openxmlformats.org/package/2006/relationships">
  <Relationship Id="rId2" Type="http://schemas.openxmlformats.org/officeDocument/2006/relationships/notesSlide" Target="../notesSlides/notesSlide11.xml" />
  <Relationship Id="rId1" Type="http://schemas.openxmlformats.org/officeDocument/2006/relationships/slideLayout" Target="../slideLayouts/slideLayout2.xml" />
</Relationships>
</file>

<file path=ppt/slides/_rels/slide12.xml.rels>&#65279;<?xml version="1.0" encoding="UTF-8" standalone="yes"?>
<Relationships xmlns="http://schemas.openxmlformats.org/package/2006/relationships">
  <Relationship Id="rId2" Type="http://schemas.openxmlformats.org/officeDocument/2006/relationships/notesSlide" Target="../notesSlides/notesSlide12.xml" />
  <Relationship Id="rId1" Type="http://schemas.openxmlformats.org/officeDocument/2006/relationships/slideLayout" Target="../slideLayouts/slideLayout2.xml" />
</Relationships>
</file>

<file path=ppt/slides/_rels/slide13.xml.rels>&#65279;<?xml version="1.0" encoding="UTF-8" standalone="yes"?>
<Relationships xmlns="http://schemas.openxmlformats.org/package/2006/relationships">
  <Relationship Id="rId2" Type="http://schemas.openxmlformats.org/officeDocument/2006/relationships/notesSlide" Target="../notesSlides/notesSlide13.xml" />
  <Relationship Id="rId1" Type="http://schemas.openxmlformats.org/officeDocument/2006/relationships/slideLayout" Target="../slideLayouts/slideLayout2.xml" />
</Relationships>
</file>

<file path=ppt/slides/_rels/slide14.xml.rels>&#65279;<?xml version="1.0" encoding="UTF-8" standalone="yes"?>
<Relationships xmlns="http://schemas.openxmlformats.org/package/2006/relationships">
  <Relationship Id="rId3" Type="http://schemas.openxmlformats.org/officeDocument/2006/relationships/image" Target="../media/image3.emf" />
  <Relationship Id="rId2" Type="http://schemas.openxmlformats.org/officeDocument/2006/relationships/notesSlide" Target="../notesSlides/notesSlide14.xml" />
  <Relationship Id="rId1" Type="http://schemas.openxmlformats.org/officeDocument/2006/relationships/slideLayout" Target="../slideLayouts/slideLayout2.xml" />
</Relationships>
</file>

<file path=ppt/slides/_rels/slide15.xml.rels>&#65279;<?xml version="1.0" encoding="UTF-8" standalone="yes"?>
<Relationships xmlns="http://schemas.openxmlformats.org/package/2006/relationships">
  <Relationship Id="rId3" Type="http://schemas.openxmlformats.org/officeDocument/2006/relationships/image" Target="../media/image4.emf" />
  <Relationship Id="rId2" Type="http://schemas.openxmlformats.org/officeDocument/2006/relationships/notesSlide" Target="../notesSlides/notesSlide15.xml" />
  <Relationship Id="rId1" Type="http://schemas.openxmlformats.org/officeDocument/2006/relationships/slideLayout" Target="../slideLayouts/slideLayout2.xml" />
</Relationships>
</file>

<file path=ppt/slides/_rels/slide16.xml.rels>&#65279;<?xml version="1.0" encoding="UTF-8" standalone="yes"?>
<Relationships xmlns="http://schemas.openxmlformats.org/package/2006/relationships">
  <Relationship Id="rId2" Type="http://schemas.openxmlformats.org/officeDocument/2006/relationships/notesSlide" Target="../notesSlides/notesSlide16.xml" />
  <Relationship Id="rId1" Type="http://schemas.openxmlformats.org/officeDocument/2006/relationships/slideLayout" Target="../slideLayouts/slideLayout2.xml" />
</Relationships>
</file>

<file path=ppt/slides/_rels/slide17.xml.rels>&#65279;<?xml version="1.0" encoding="UTF-8" standalone="yes"?>
<Relationships xmlns="http://schemas.openxmlformats.org/package/2006/relationships">
  <Relationship Id="rId2" Type="http://schemas.openxmlformats.org/officeDocument/2006/relationships/notesSlide" Target="../notesSlides/notesSlide17.xml" />
  <Relationship Id="rId1" Type="http://schemas.openxmlformats.org/officeDocument/2006/relationships/slideLayout" Target="../slideLayouts/slideLayout2.xml" />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Electric Vehicle Charging Stations and The Americans With Disabilities Act</a:t>
            </a:r>
            <a:endParaRPr lang="en-US" dirty="0"/>
          </a:p>
        </p:txBody>
      </p:sp>
      <p:sp>
        <p:nvSpPr>
          <p:cNvPr id="3" name="Subtitle 2"/>
          <p:cNvSpPr>
            <a:spLocks noGrp="1"/>
          </p:cNvSpPr>
          <p:nvPr>
            <p:ph type="subTitle" idx="1"/>
          </p:nvPr>
        </p:nvSpPr>
        <p:spPr/>
        <p:txBody>
          <a:bodyPr>
            <a:normAutofit/>
          </a:bodyPr>
          <a:lstStyle/>
          <a:p>
            <a:r>
              <a:rPr lang="en-US" dirty="0" smtClean="0"/>
              <a:t>Prepared by The Fairfax County Office of Human Rights and Equity Programs </a:t>
            </a:r>
          </a:p>
          <a:p>
            <a:r>
              <a:rPr lang="en-US" dirty="0" smtClean="0"/>
              <a:t>November 29, 2011</a:t>
            </a:r>
            <a:endParaRPr lang="en-US" dirty="0"/>
          </a:p>
        </p:txBody>
      </p:sp>
    </p:spTree>
    <p:extLst>
      <p:ext uri="{BB962C8B-B14F-4D97-AF65-F5344CB8AC3E}">
        <p14:creationId xmlns:p14="http://schemas.microsoft.com/office/powerpoint/2010/main" val="881222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ADA?</a:t>
            </a:r>
            <a:endParaRPr lang="en-US" dirty="0"/>
          </a:p>
        </p:txBody>
      </p:sp>
      <p:sp>
        <p:nvSpPr>
          <p:cNvPr id="3" name="Content Placeholder 2"/>
          <p:cNvSpPr>
            <a:spLocks noGrp="1"/>
          </p:cNvSpPr>
          <p:nvPr>
            <p:ph idx="1"/>
          </p:nvPr>
        </p:nvSpPr>
        <p:spPr/>
        <p:txBody>
          <a:bodyPr/>
          <a:lstStyle/>
          <a:p>
            <a:pPr lvl="0"/>
            <a:r>
              <a:rPr lang="en-US" dirty="0"/>
              <a:t>The Americans With Disabilities Act (ADA) was enacted in 1990 and later amended in the ADA Amendments Act of 2008 (ADAAA), which became effective January 1, 2009.</a:t>
            </a:r>
          </a:p>
          <a:p>
            <a:endParaRPr lang="en-US" dirty="0"/>
          </a:p>
        </p:txBody>
      </p:sp>
    </p:spTree>
    <p:extLst>
      <p:ext uri="{BB962C8B-B14F-4D97-AF65-F5344CB8AC3E}">
        <p14:creationId xmlns:p14="http://schemas.microsoft.com/office/powerpoint/2010/main" val="4087865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ADA?</a:t>
            </a:r>
            <a:endParaRPr lang="en-US" dirty="0"/>
          </a:p>
        </p:txBody>
      </p:sp>
      <p:sp>
        <p:nvSpPr>
          <p:cNvPr id="3" name="Content Placeholder 2"/>
          <p:cNvSpPr>
            <a:spLocks noGrp="1"/>
          </p:cNvSpPr>
          <p:nvPr>
            <p:ph idx="1"/>
          </p:nvPr>
        </p:nvSpPr>
        <p:spPr/>
        <p:txBody>
          <a:bodyPr/>
          <a:lstStyle/>
          <a:p>
            <a:pPr lvl="0"/>
            <a:r>
              <a:rPr lang="en-US" dirty="0"/>
              <a:t>The Findings and Purposes of the ADAAA provide that “…in enacting the Americans with Disabilities Act of 1990 (ADA), Congress intended that the Act “provide a clear and comprehensive national mandate for the elimination of discrimination against individuals with disabilities” and provide broad coverage….”</a:t>
            </a:r>
          </a:p>
        </p:txBody>
      </p:sp>
    </p:spTree>
    <p:extLst>
      <p:ext uri="{BB962C8B-B14F-4D97-AF65-F5344CB8AC3E}">
        <p14:creationId xmlns:p14="http://schemas.microsoft.com/office/powerpoint/2010/main" val="2527735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II Applies to Who?</a:t>
            </a:r>
            <a:endParaRPr lang="en-US" dirty="0"/>
          </a:p>
        </p:txBody>
      </p:sp>
      <p:sp>
        <p:nvSpPr>
          <p:cNvPr id="3" name="Content Placeholder 2"/>
          <p:cNvSpPr>
            <a:spLocks noGrp="1"/>
          </p:cNvSpPr>
          <p:nvPr>
            <p:ph idx="1"/>
          </p:nvPr>
        </p:nvSpPr>
        <p:spPr/>
        <p:txBody>
          <a:bodyPr>
            <a:normAutofit fontScale="85000" lnSpcReduction="10000"/>
          </a:bodyPr>
          <a:lstStyle/>
          <a:p>
            <a:pPr lvl="0"/>
            <a:r>
              <a:rPr lang="en-US" dirty="0"/>
              <a:t>Title II of the ADA covers all activities of State and local governments regardless of the government entity's size or receipt of Federal funding. Title II requires that State and local governments give people with disabilities an equal opportunity to benefit from all of their programs, services, and activities (e.g. public education, employment, transportation, recreation, health care, social services, courts, voting, and town meetings).  Public entities are not required to take actions that would result in undue financial and administrative burdens.</a:t>
            </a:r>
          </a:p>
          <a:p>
            <a:endParaRPr lang="en-US" dirty="0"/>
          </a:p>
        </p:txBody>
      </p:sp>
    </p:spTree>
    <p:extLst>
      <p:ext uri="{BB962C8B-B14F-4D97-AF65-F5344CB8AC3E}">
        <p14:creationId xmlns:p14="http://schemas.microsoft.com/office/powerpoint/2010/main" val="12080179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II Applies to Who?</a:t>
            </a:r>
            <a:endParaRPr lang="en-US" dirty="0"/>
          </a:p>
        </p:txBody>
      </p:sp>
      <p:sp>
        <p:nvSpPr>
          <p:cNvPr id="3" name="Content Placeholder 2"/>
          <p:cNvSpPr>
            <a:spLocks noGrp="1"/>
          </p:cNvSpPr>
          <p:nvPr>
            <p:ph idx="1"/>
          </p:nvPr>
        </p:nvSpPr>
        <p:spPr/>
        <p:txBody>
          <a:bodyPr/>
          <a:lstStyle/>
          <a:p>
            <a:r>
              <a:rPr lang="en-US" dirty="0"/>
              <a:t>Private individuals may bring lawsuits to enforce their rights under title II and may receive remedies, including reasonable attorney's fees. Individuals may also file complaints with eight designated Federal agencies, including the Department of Justice and the Department of Transportation.</a:t>
            </a:r>
          </a:p>
          <a:p>
            <a:endParaRPr lang="en-US" dirty="0"/>
          </a:p>
        </p:txBody>
      </p:sp>
    </p:spTree>
    <p:extLst>
      <p:ext uri="{BB962C8B-B14F-4D97-AF65-F5344CB8AC3E}">
        <p14:creationId xmlns:p14="http://schemas.microsoft.com/office/powerpoint/2010/main" val="99986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III Applies to Who?</a:t>
            </a:r>
            <a:endParaRPr lang="en-US" dirty="0"/>
          </a:p>
        </p:txBody>
      </p:sp>
      <p:sp>
        <p:nvSpPr>
          <p:cNvPr id="3" name="Content Placeholder 2"/>
          <p:cNvSpPr>
            <a:spLocks noGrp="1"/>
          </p:cNvSpPr>
          <p:nvPr>
            <p:ph idx="1"/>
          </p:nvPr>
        </p:nvSpPr>
        <p:spPr/>
        <p:txBody>
          <a:bodyPr>
            <a:normAutofit fontScale="70000" lnSpcReduction="20000"/>
          </a:bodyPr>
          <a:lstStyle/>
          <a:p>
            <a:pPr lvl="0"/>
            <a:r>
              <a:rPr lang="en-US" dirty="0"/>
              <a:t>Title III of the ADA covers businesses and nonprofit service providers that are public accommodations, privately operated entities offering certain types of courses and examinations, privately operated transportation, and commercial facilities. Public accommodations are private entities who own, lease, lease to, or operate facilities such as restaurants, retail stores, hotels, movie theaters, private schools, convention centers, doctors' offices, homeless shelters, transportation depots, zoos, funeral homes, day care centers, and recreation facilities including sports stadiums and fitness clubs. Private clubs and religious organizations are exempt from the ADA's title III requirements for public accommodations.  Transportation services provided by private entities are also covered by title III.</a:t>
            </a:r>
          </a:p>
          <a:p>
            <a:endParaRPr lang="en-US" dirty="0"/>
          </a:p>
        </p:txBody>
      </p:sp>
    </p:spTree>
    <p:extLst>
      <p:ext uri="{BB962C8B-B14F-4D97-AF65-F5344CB8AC3E}">
        <p14:creationId xmlns:p14="http://schemas.microsoft.com/office/powerpoint/2010/main" val="2726294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III Applies to Who?</a:t>
            </a:r>
            <a:endParaRPr lang="en-US" dirty="0"/>
          </a:p>
        </p:txBody>
      </p:sp>
      <p:sp>
        <p:nvSpPr>
          <p:cNvPr id="3" name="Content Placeholder 2"/>
          <p:cNvSpPr>
            <a:spLocks noGrp="1"/>
          </p:cNvSpPr>
          <p:nvPr>
            <p:ph idx="1"/>
          </p:nvPr>
        </p:nvSpPr>
        <p:spPr/>
        <p:txBody>
          <a:bodyPr>
            <a:normAutofit fontScale="85000" lnSpcReduction="20000"/>
          </a:bodyPr>
          <a:lstStyle/>
          <a:p>
            <a:r>
              <a:rPr lang="en-US" dirty="0"/>
              <a:t>Public accommodations must comply with basic nondiscrimination requirements that prohibit exclusion, segregation, and unequal treatment. They also must comply with specific requirements related to architectural standards for new and altered buildings. Additionally, public accommodations must remove barriers in existing buildings where it is easy to do so without much difficulty or expense, given the public accommodation's resources.  Barrier removal need be accomplished only when it is "readily achievable" to do so.  Readily achievable mean "easily accomplishable and able to be carried out without much difficulty or expense."</a:t>
            </a:r>
          </a:p>
          <a:p>
            <a:endParaRPr lang="en-US" dirty="0"/>
          </a:p>
        </p:txBody>
      </p:sp>
    </p:spTree>
    <p:extLst>
      <p:ext uri="{BB962C8B-B14F-4D97-AF65-F5344CB8AC3E}">
        <p14:creationId xmlns:p14="http://schemas.microsoft.com/office/powerpoint/2010/main" val="1452770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Standards Apply to EV Charging Stations</a:t>
            </a:r>
            <a:endParaRPr lang="en-US" dirty="0"/>
          </a:p>
        </p:txBody>
      </p:sp>
      <p:sp>
        <p:nvSpPr>
          <p:cNvPr id="3" name="Content Placeholder 2"/>
          <p:cNvSpPr>
            <a:spLocks noGrp="1"/>
          </p:cNvSpPr>
          <p:nvPr>
            <p:ph idx="1"/>
          </p:nvPr>
        </p:nvSpPr>
        <p:spPr/>
        <p:txBody>
          <a:bodyPr/>
          <a:lstStyle/>
          <a:p>
            <a:pPr lvl="0"/>
            <a:r>
              <a:rPr lang="en-US" dirty="0"/>
              <a:t>On March 15, 2012, compliance with the 2010 ADA Standards for Accessible Design will be required for new construction and alterations. </a:t>
            </a:r>
          </a:p>
          <a:p>
            <a:endParaRPr lang="en-US" dirty="0"/>
          </a:p>
        </p:txBody>
      </p:sp>
    </p:spTree>
    <p:extLst>
      <p:ext uri="{BB962C8B-B14F-4D97-AF65-F5344CB8AC3E}">
        <p14:creationId xmlns:p14="http://schemas.microsoft.com/office/powerpoint/2010/main" val="828294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Many Accessible Spaces Are Required Under the ADA?</a:t>
            </a:r>
            <a:endParaRPr lang="en-US" dirty="0"/>
          </a:p>
        </p:txBody>
      </p:sp>
      <p:pic>
        <p:nvPicPr>
          <p:cNvPr id="1026"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2193062" y="1902235"/>
            <a:ext cx="5983426" cy="3891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098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Access Aisles?</a:t>
            </a:r>
            <a:endParaRPr lang="en-US" dirty="0"/>
          </a:p>
        </p:txBody>
      </p:sp>
      <p:sp>
        <p:nvSpPr>
          <p:cNvPr id="3" name="Content Placeholder 2"/>
          <p:cNvSpPr>
            <a:spLocks noGrp="1"/>
          </p:cNvSpPr>
          <p:nvPr>
            <p:ph idx="1"/>
          </p:nvPr>
        </p:nvSpPr>
        <p:spPr/>
        <p:txBody>
          <a:bodyPr/>
          <a:lstStyle/>
          <a:p>
            <a:pPr lvl="0"/>
            <a:r>
              <a:rPr lang="en-US" dirty="0"/>
              <a:t>Access aisles serving car and van parking spaces shall be 60 inches (1525 mm) wide minimum.  Access aisles shall extend the full length of the parking spaces they serve.  Access aisles shall be marked so as to discourage parking in them.</a:t>
            </a:r>
          </a:p>
          <a:p>
            <a:endParaRPr lang="en-US" dirty="0"/>
          </a:p>
        </p:txBody>
      </p:sp>
    </p:spTree>
    <p:extLst>
      <p:ext uri="{BB962C8B-B14F-4D97-AF65-F5344CB8AC3E}">
        <p14:creationId xmlns:p14="http://schemas.microsoft.com/office/powerpoint/2010/main" val="3717272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About Accessible Routes?</a:t>
            </a: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a:t>Parking spaces that serve a particular building or facility shall be located on the shortest </a:t>
            </a:r>
            <a:r>
              <a:rPr lang="en-US" i="1" dirty="0"/>
              <a:t>accessible</a:t>
            </a:r>
            <a:r>
              <a:rPr lang="en-US" dirty="0"/>
              <a:t> route from parking to an entrance.  Where parking serves more than one </a:t>
            </a:r>
            <a:r>
              <a:rPr lang="en-US" i="1" dirty="0"/>
              <a:t>accessible</a:t>
            </a:r>
            <a:r>
              <a:rPr lang="en-US" dirty="0"/>
              <a:t> entrance, parking spaces shall be dispersed and located on the shortest </a:t>
            </a:r>
            <a:r>
              <a:rPr lang="en-US" i="1" dirty="0"/>
              <a:t>accessible</a:t>
            </a:r>
            <a:r>
              <a:rPr lang="en-US" dirty="0"/>
              <a:t> route to the </a:t>
            </a:r>
            <a:r>
              <a:rPr lang="en-US" i="1" dirty="0"/>
              <a:t>accessible</a:t>
            </a:r>
            <a:r>
              <a:rPr lang="en-US" dirty="0"/>
              <a:t> entrances.  In parking facilities that do not serve a particular building or facility, parking spaces shall be located on the shortest </a:t>
            </a:r>
            <a:r>
              <a:rPr lang="en-US" i="1" dirty="0"/>
              <a:t>accessible</a:t>
            </a:r>
            <a:r>
              <a:rPr lang="en-US" dirty="0"/>
              <a:t> route to an </a:t>
            </a:r>
            <a:r>
              <a:rPr lang="en-US" i="1" dirty="0"/>
              <a:t>accessible</a:t>
            </a:r>
            <a:r>
              <a:rPr lang="en-US" dirty="0"/>
              <a:t> pedestrian entrance of the parking facility.</a:t>
            </a:r>
          </a:p>
          <a:p>
            <a:endParaRPr lang="en-US" dirty="0"/>
          </a:p>
        </p:txBody>
      </p:sp>
    </p:spTree>
    <p:extLst>
      <p:ext uri="{BB962C8B-B14F-4D97-AF65-F5344CB8AC3E}">
        <p14:creationId xmlns:p14="http://schemas.microsoft.com/office/powerpoint/2010/main" val="39700116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Must EV Charging Stations Be Accessible?</a:t>
            </a:r>
            <a:endParaRPr lang="en-US" dirty="0"/>
          </a:p>
        </p:txBody>
      </p:sp>
      <p:sp>
        <p:nvSpPr>
          <p:cNvPr id="3" name="Content Placeholder 2"/>
          <p:cNvSpPr>
            <a:spLocks noGrp="1"/>
          </p:cNvSpPr>
          <p:nvPr>
            <p:ph idx="1"/>
          </p:nvPr>
        </p:nvSpPr>
        <p:spPr/>
        <p:txBody>
          <a:bodyPr/>
          <a:lstStyle/>
          <a:p>
            <a:pPr lvl="0"/>
            <a:r>
              <a:rPr lang="en-US" dirty="0"/>
              <a:t>Even though federal accessibility standards do not specifically address electric vehicle (EV) charging stations, it is </a:t>
            </a:r>
            <a:r>
              <a:rPr lang="en-US" b="1" u="sng" dirty="0"/>
              <a:t>required</a:t>
            </a:r>
            <a:r>
              <a:rPr lang="en-US" dirty="0"/>
              <a:t> to incorporate ADA accessibility requirements to in the design of and installation of commercial charging stations.  EV charging stations are required to be accessible because they offer a service to the general public.</a:t>
            </a:r>
          </a:p>
          <a:p>
            <a:endParaRPr lang="en-US" dirty="0"/>
          </a:p>
        </p:txBody>
      </p:sp>
    </p:spTree>
    <p:extLst>
      <p:ext uri="{BB962C8B-B14F-4D97-AF65-F5344CB8AC3E}">
        <p14:creationId xmlns:p14="http://schemas.microsoft.com/office/powerpoint/2010/main" val="2556750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Accessibility Issues Need to Be Considered?</a:t>
            </a:r>
            <a:endParaRPr lang="en-US" dirty="0"/>
          </a:p>
        </p:txBody>
      </p:sp>
      <p:sp>
        <p:nvSpPr>
          <p:cNvPr id="3" name="Content Placeholder 2"/>
          <p:cNvSpPr>
            <a:spLocks noGrp="1"/>
          </p:cNvSpPr>
          <p:nvPr>
            <p:ph idx="1"/>
          </p:nvPr>
        </p:nvSpPr>
        <p:spPr/>
        <p:txBody>
          <a:bodyPr/>
          <a:lstStyle/>
          <a:p>
            <a:pPr lvl="0"/>
            <a:r>
              <a:rPr lang="en-US" dirty="0"/>
              <a:t>Connector and receptacle heights, special curb cutouts, and disabled parking access are some of the measures that may be necessary to make a charging station fully accessible for the disabled.</a:t>
            </a:r>
          </a:p>
          <a:p>
            <a:endParaRPr lang="en-US" dirty="0"/>
          </a:p>
        </p:txBody>
      </p:sp>
    </p:spTree>
    <p:extLst>
      <p:ext uri="{BB962C8B-B14F-4D97-AF65-F5344CB8AC3E}">
        <p14:creationId xmlns:p14="http://schemas.microsoft.com/office/powerpoint/2010/main" val="2165343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Other Jurisdictions Doing?</a:t>
            </a:r>
            <a:endParaRPr lang="en-US" dirty="0"/>
          </a:p>
        </p:txBody>
      </p:sp>
      <p:pic>
        <p:nvPicPr>
          <p:cNvPr id="1026"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2196107" y="2234549"/>
            <a:ext cx="5977336" cy="3227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6762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Other Jurisdictions Doing?</a:t>
            </a:r>
            <a:endParaRPr lang="en-US" dirty="0"/>
          </a:p>
        </p:txBody>
      </p:sp>
      <p:pic>
        <p:nvPicPr>
          <p:cNvPr id="3074"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2196107" y="2090495"/>
            <a:ext cx="5977336" cy="3515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6378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If It Costs Too Much?</a:t>
            </a:r>
            <a:endParaRPr lang="en-US" dirty="0"/>
          </a:p>
        </p:txBody>
      </p:sp>
      <p:sp>
        <p:nvSpPr>
          <p:cNvPr id="3" name="Content Placeholder 2"/>
          <p:cNvSpPr>
            <a:spLocks noGrp="1"/>
          </p:cNvSpPr>
          <p:nvPr>
            <p:ph idx="1"/>
          </p:nvPr>
        </p:nvSpPr>
        <p:spPr/>
        <p:txBody>
          <a:bodyPr/>
          <a:lstStyle/>
          <a:p>
            <a:pPr lvl="0"/>
            <a:r>
              <a:rPr lang="en-US" dirty="0"/>
              <a:t>Alterations made to provide an accessible path of travel to the altered area will be deemed disproportionate to the overall alteration when the cost exceeds 20% of the cost of the alteration to the primary function area. </a:t>
            </a:r>
          </a:p>
          <a:p>
            <a:endParaRPr lang="en-US" dirty="0"/>
          </a:p>
        </p:txBody>
      </p:sp>
    </p:spTree>
    <p:extLst>
      <p:ext uri="{BB962C8B-B14F-4D97-AF65-F5344CB8AC3E}">
        <p14:creationId xmlns:p14="http://schemas.microsoft.com/office/powerpoint/2010/main" val="1783950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 Stations and The ADA</a:t>
            </a:r>
            <a:endParaRPr lang="en-US" dirty="0"/>
          </a:p>
        </p:txBody>
      </p:sp>
      <p:sp>
        <p:nvSpPr>
          <p:cNvPr id="3" name="Content Placeholder 2"/>
          <p:cNvSpPr>
            <a:spLocks noGrp="1"/>
          </p:cNvSpPr>
          <p:nvPr>
            <p:ph idx="1"/>
          </p:nvPr>
        </p:nvSpPr>
        <p:spPr/>
        <p:txBody>
          <a:bodyPr/>
          <a:lstStyle/>
          <a:p>
            <a:pPr lvl="0"/>
            <a:r>
              <a:rPr lang="en-US" dirty="0"/>
              <a:t>Design requirements provided by the 2010 ADA Standards for Accessible Design can and should be applied in the design and installation of all publicly available EV Charging Stations.</a:t>
            </a:r>
          </a:p>
          <a:p>
            <a:endParaRPr lang="en-US" dirty="0"/>
          </a:p>
        </p:txBody>
      </p:sp>
    </p:spTree>
    <p:extLst>
      <p:ext uri="{BB962C8B-B14F-4D97-AF65-F5344CB8AC3E}">
        <p14:creationId xmlns:p14="http://schemas.microsoft.com/office/powerpoint/2010/main" val="3919340479"/>
      </p:ext>
    </p:extLst>
  </p:cSld>
  <p:clrMapOvr>
    <a:masterClrMapping/>
  </p:clrMapOvr>
</p:sld>
</file>

<file path=ppt/theme/_rels/theme1.xml.rels>&#65279;<?xml version="1.0" encoding="UTF-8" standalone="yes"?>
<Relationships xmlns="http://schemas.openxmlformats.org/package/2006/relationships">
  <Relationship Id="rId1" Type="http://schemas.openxmlformats.org/officeDocument/2006/relationships/image" Target="../media/image1.jpeg" />
</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Words>812</Words>
  <Application>Microsoft Office PowerPoint</Application>
  <PresentationFormat>On-screen Show (4:3)</PresentationFormat>
  <Paragraphs>32</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Solstice</vt:lpstr>
      <vt:lpstr>Electric Vehicle Charging Stations and The Americans With Disabilities Act</vt:lpstr>
      <vt:lpstr>What is the ADA?</vt:lpstr>
      <vt:lpstr>What is the ADA?</vt:lpstr>
      <vt:lpstr>Title II Applies to Who?</vt:lpstr>
      <vt:lpstr>Title II Applies to Who?</vt:lpstr>
      <vt:lpstr>Title III Applies to Who?</vt:lpstr>
      <vt:lpstr>Title III Applies to Who?</vt:lpstr>
      <vt:lpstr>What Standards Apply to EV Charging Stations</vt:lpstr>
      <vt:lpstr>How Many Accessible Spaces Are Required Under the ADA?</vt:lpstr>
      <vt:lpstr>What About Access Aisles?</vt:lpstr>
      <vt:lpstr>What About Accessible Routes?</vt:lpstr>
      <vt:lpstr>Must EV Charging Stations Be Accessible?</vt:lpstr>
      <vt:lpstr>What Accessibility Issues Need to Be Considered?</vt:lpstr>
      <vt:lpstr>What Are Other Jurisdictions Doing?</vt:lpstr>
      <vt:lpstr>What Are Other Jurisdictions Doing?</vt:lpstr>
      <vt:lpstr>What If It Costs Too Much?</vt:lpstr>
      <vt:lpstr>EV Stations and The ADA</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