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8"/>
  </p:notesMasterIdLst>
  <p:handoutMasterIdLst>
    <p:handoutMasterId r:id="rId9"/>
  </p:handoutMasterIdLst>
  <p:sldIdLst>
    <p:sldId id="256" r:id="rId2"/>
    <p:sldId id="375" r:id="rId3"/>
    <p:sldId id="373" r:id="rId4"/>
    <p:sldId id="374" r:id="rId5"/>
    <p:sldId id="376" r:id="rId6"/>
    <p:sldId id="30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  <a:srgbClr val="FFFFFF"/>
    <a:srgbClr val="008000"/>
    <a:srgbClr val="000099"/>
    <a:srgbClr val="FF6600"/>
    <a:srgbClr val="FF9933"/>
    <a:srgbClr val="9900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0" autoAdjust="0"/>
    <p:restoredTop sz="84985" autoAdjust="0"/>
  </p:normalViewPr>
  <p:slideViewPr>
    <p:cSldViewPr>
      <p:cViewPr>
        <p:scale>
          <a:sx n="75" d="100"/>
          <a:sy n="75" d="100"/>
        </p:scale>
        <p:origin x="-612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636" y="3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01644-6DD5-4CBA-93F4-A8AA4688BB19}" type="datetimeFigureOut">
              <a:rPr lang="en-US" smtClean="0"/>
              <a:t>3/17/2011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039FE-2B52-4C53-99AD-D1B732E640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0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344025"/>
            <a:ext cx="5485158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78CB4B-15AD-4582-AA58-4844D22AE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3895E3-8648-41CB-9653-B934EB7BB8C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22AB9-D58E-41BB-A2A3-3260781A7492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22AB9-D58E-41BB-A2A3-3260781A7492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22AB9-D58E-41BB-A2A3-3260781A7492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22AB9-D58E-41BB-A2A3-3260781A7492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53E54-D9FB-4DC8-9375-A97D55373A01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  <a:prstGeom prst="rect">
            <a:avLst/>
          </a:prstGeo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4455-38B5-4069-A813-18D34D76F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6C810-5A2F-418B-B0F9-4375ECD30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0B68-5A99-40CC-B9C1-3173CC61B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5731E-92F9-479E-AA23-B4F5003D6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19923-756A-4BA2-A838-4ECAB2810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1E53B-9064-456B-ACEA-48924CA3D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74406-9A7D-47AF-89BA-39EB53A00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AC8CC-DF3C-4BCC-909A-1679EB7D6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C00E7-9CCD-4643-93AF-5ADB3A537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E3603-D225-43D7-B6A5-4D4336C1F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3A153-33F2-4D24-AEB4-DA953BE8D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7E208-2523-410A-BB59-D2685C4B2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fld id="{CCA7C938-A3C4-4651-89DF-E2005C60C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5368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69" name="Line 9"/>
            <p:cNvSpPr>
              <a:spLocks noChangeShapeType="1"/>
            </p:cNvSpPr>
            <p:nvPr/>
          </p:nvSpPr>
          <p:spPr bwMode="auto">
            <a:xfrm>
              <a:off x="480" y="960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/>
            </a:p>
          </p:txBody>
        </p:sp>
      </p:grp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dcleanenergy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hyperlink" Target="http://www.mcecloa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852487"/>
          </a:xfrm>
        </p:spPr>
        <p:txBody>
          <a:bodyPr/>
          <a:lstStyle/>
          <a:p>
            <a:pPr eaLnBrk="1" hangingPunct="1"/>
            <a:endParaRPr lang="en-US" sz="1600" b="1" dirty="0" smtClean="0">
              <a:latin typeface="Times New Roman" pitchFamily="18" charset="0"/>
            </a:endParaRPr>
          </a:p>
          <a:p>
            <a:pPr eaLnBrk="1" hangingPunct="1"/>
            <a:endParaRPr lang="en-US" sz="1600" b="1" dirty="0" smtClean="0">
              <a:latin typeface="Times New Roman" pitchFamily="18" charset="0"/>
            </a:endParaRPr>
          </a:p>
          <a:p>
            <a:pPr eaLnBrk="1" hangingPunct="1"/>
            <a:endParaRPr lang="en-US" sz="1600" b="1" dirty="0" smtClean="0">
              <a:latin typeface="Times New Roman" pitchFamily="18" charset="0"/>
            </a:endParaRPr>
          </a:p>
          <a:p>
            <a:pPr eaLnBrk="1" hangingPunct="1"/>
            <a:r>
              <a:rPr lang="en-US" sz="1600" b="1" dirty="0" smtClean="0">
                <a:latin typeface="Times New Roman" pitchFamily="18" charset="0"/>
              </a:rPr>
              <a:t>Daniel </a:t>
            </a:r>
            <a:r>
              <a:rPr lang="en-US" sz="1600" b="1" dirty="0" err="1" smtClean="0">
                <a:latin typeface="Times New Roman" pitchFamily="18" charset="0"/>
              </a:rPr>
              <a:t>Bresette</a:t>
            </a:r>
            <a:endParaRPr lang="en-US" sz="1600" b="1" dirty="0" smtClean="0">
              <a:latin typeface="Times New Roman" pitchFamily="18" charset="0"/>
            </a:endParaRPr>
          </a:p>
          <a:p>
            <a:pPr eaLnBrk="1" hangingPunct="1"/>
            <a:r>
              <a:rPr lang="en-US" sz="1600" b="1" dirty="0" smtClean="0">
                <a:latin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</a:rPr>
              <a:t>Program Manager</a:t>
            </a:r>
          </a:p>
          <a:p>
            <a:pPr eaLnBrk="1" hangingPunct="1"/>
            <a:r>
              <a:rPr lang="en-US" sz="1600" dirty="0" smtClean="0">
                <a:latin typeface="Times New Roman" pitchFamily="18" charset="0"/>
              </a:rPr>
              <a:t>Maryland Energy Administration</a:t>
            </a:r>
          </a:p>
          <a:p>
            <a:pPr eaLnBrk="1" hangingPunct="1"/>
            <a:r>
              <a:rPr lang="en-US" sz="1600" dirty="0" smtClean="0">
                <a:latin typeface="Times New Roman" pitchFamily="18" charset="0"/>
              </a:rPr>
              <a:t>March 17, 2011</a:t>
            </a:r>
          </a:p>
          <a:p>
            <a:pPr eaLnBrk="1" hangingPunct="1"/>
            <a:endParaRPr lang="en-US" sz="1600" dirty="0" smtClean="0">
              <a:latin typeface="Times New Roman" pitchFamily="18" charset="0"/>
            </a:endParaRPr>
          </a:p>
        </p:txBody>
      </p:sp>
      <p:pic>
        <p:nvPicPr>
          <p:cNvPr id="3075" name="Picture 8" descr="MEALogo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685800"/>
            <a:ext cx="31242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381000" y="1828800"/>
            <a:ext cx="8305800" cy="139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EECBG and SEP Mid-Atlantic Regional Peer Exchange Meeting</a:t>
            </a:r>
          </a:p>
          <a:p>
            <a:pPr algn="ctr"/>
            <a:r>
              <a:rPr lang="en-US" sz="1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Presentation of the</a:t>
            </a:r>
          </a:p>
          <a:p>
            <a:pPr algn="ctr"/>
            <a:r>
              <a:rPr lang="en-US" sz="105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Maryland Home Energy Loan Program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153400" cy="1143000"/>
          </a:xfrm>
        </p:spPr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Context and Background</a:t>
            </a:r>
            <a:endParaRPr lang="en-US" sz="3200" b="1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038600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 the outset of ARRA, MEA recognized a need for an accessible and affordable residential financing option for homeowners seeking to improve the efficiency of their homes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Municipalities and counties in Maryland were in varied stages of investigating, developing, and implementing property-assessed clean energy (PACE) programs to leverage ARRA and provide financing to property-owners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 partnered with the Maryland Clean Energy Center, a quasi-governmental organization with a mission focused on “green” growth and economic development, to facilitate PACE programs across the State in conjunction with ongoing municipal and county efforts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Unfortunately, following the decisions of the Federal housing regulators, MEA, MCEC, and involved municipalities and counties abandoned PACE efforts in mid-2010 and began searching for an alternative program model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153400" cy="1143000"/>
          </a:xfrm>
        </p:spPr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Maryland Home Energy Loan Program Development</a:t>
            </a:r>
            <a:endParaRPr lang="en-US" sz="3200" b="1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038600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 and MCEC enlisted DOE technical assistance for program-development and legal support to identify and analyze post-PACE financing program model options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goals for the new program remained the same: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Provide a sustainable financing option that will be viable post-ARRA 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Attain some degree of leverage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Achieve efficiency first, but keep open to include renewable installations later</a:t>
            </a: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After several months of deliberations, MEA and MCEC settled on an unsecured efficiency finance program based on the successful Pennsylvania Keystone Home Energy Loan Program (HELP) for several reasons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track record of lending and efficiency improvements in a neighboring state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At a minimum, the opportunity to structure loans to take advantage of the emerging secondary market for efficiency loans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 existing Home Performance infrastructure to drive marketing and outreach</a:t>
            </a: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153400" cy="1143000"/>
          </a:xfrm>
        </p:spPr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Maryland HELP Implementation </a:t>
            </a:r>
            <a:endParaRPr lang="en-US" sz="3200" b="1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038600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 and MCEC decided to launch a “first phase” program by lending $500,000 of ARRA funding to establish a process, identify issues to resolve, and solve start-up problems 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Maryland homeowners who clear a creditworthiness review (e.g., a minimum 640 credit score, no bankruptcy in past seven years, 50% debt-to-income ratio) are eligible to take loans to finance improvements in primary residences only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First-phase loans—from $2,500, up to a maximum of $20,000—cover efficiency improvements identified in a Home Performance energy assessment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Fixed 6.99% interest rate for up to a 10-year term with no prepayment penalty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Loan repayments will revolve over time, extending the reach of the program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MCEC and its service provider, AFC First, coordinated with MEA and the Home Performance network to provide two in-person training sessions and post resources online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 launched its Home Performance Rebate program at the same time, which helped increase exposure of Maryland HELP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153400" cy="1143000"/>
          </a:xfrm>
        </p:spPr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Maryland HELP Outlook</a:t>
            </a:r>
            <a:endParaRPr lang="en-US" sz="3200" b="1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038600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 far MCEC has provided 11 loans for an average of about $8,500 to Maryland homeowners to improve the energy efficiency of their homes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MCEC is actively engaging, educating, and meeting with utilities, banks, credit unions, and other potential private-sector partners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MCEC received positive replies from a February RFP to attract sources of private capital to sustain the program beyond the first phase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MCEC plans to set aside a portion of its remaining ARRA grant to establish a loan-loss reserve to provide investors and private-sector partners protection from defaults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added security of a loan-loss reserve should justify a reduced cost-of-capital and therefore lower the interest rate paid by borrowers and mitigate the need for substantial rate buy-downs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MCEC is also coordinating with Energy Programs Consortium and the Warehouse for Energy Efficiency Loans (WHEEL) to facilitate the eventual inclusion of Maryland HELP loans in a secondary-market sale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3505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</a:rPr>
              <a:t>Visit the Maryland Clean Energy Center online at: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hlinkClick r:id="rId3"/>
              </a:rPr>
              <a:t>www.mdcleanenergy.org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</a:rPr>
              <a:t> or 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hlinkClick r:id="rId4"/>
              </a:rPr>
              <a:t>www.mcecloans.com</a:t>
            </a:r>
            <a:endParaRPr lang="en-US" sz="32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</a:rPr>
              <a:t>For more information, please contact: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1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20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en-US" sz="7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</a:rPr>
              <a:t>(410) 260-7655 or (800) 72-ENERGY</a:t>
            </a:r>
          </a:p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</a:rPr>
              <a:t>www.energy.maryland.gov</a:t>
            </a:r>
          </a:p>
          <a:p>
            <a:pPr eaLnBrk="1" hangingPunct="1"/>
            <a:endParaRPr lang="en-US" sz="2400" dirty="0" smtClean="0">
              <a:latin typeface="Times New Roman" pitchFamily="18" charset="0"/>
            </a:endParaRPr>
          </a:p>
        </p:txBody>
      </p:sp>
      <p:pic>
        <p:nvPicPr>
          <p:cNvPr id="13316" name="Picture 6" descr="sgg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23863"/>
            <a:ext cx="21336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 descr="MEALogone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4495800"/>
            <a:ext cx="365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30861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Terry Daly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Maryland Clean Energy Center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Loan Program Manager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(301) 738-6285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648200" y="30861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Daniel Bresette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Maryland Energy Administration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Program Manager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Times New Roman"/>
                <a:ea typeface="Calibri"/>
              </a:rPr>
              <a:t>(410) 260-7655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8247</TotalTime>
  <Words>692</Words>
  <Application>Microsoft Office PowerPoint</Application>
  <PresentationFormat>On-screen Show (4:3)</PresentationFormat>
  <Paragraphs>73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Studio</vt:lpstr>
      <vt:lpstr>Slide 1</vt:lpstr>
      <vt:lpstr>Context and Background</vt:lpstr>
      <vt:lpstr>Maryland Home Energy Loan Program Development</vt:lpstr>
      <vt:lpstr>Maryland HELP Implementation </vt:lpstr>
      <vt:lpstr>Maryland HELP Outlook</vt:lpstr>
      <vt:lpstr>Slide 6</vt:lpstr>
    </vt:vector>
  </TitlesOfParts>
  <Company>MD Energy Administration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Maryland:  Taking Control Of Its Energy Future</dc:title>
  <dc:creator>ctwomey</dc:creator>
  <cp:lastModifiedBy>lboggs</cp:lastModifiedBy>
  <cp:revision>783</cp:revision>
  <dcterms:created xsi:type="dcterms:W3CDTF">2008-06-23T19:27:14Z</dcterms:created>
  <dcterms:modified xsi:type="dcterms:W3CDTF">2011-03-17T12:17:18Z</dcterms:modified>
</cp:coreProperties>
</file>