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10"/>
  </p:notesMasterIdLst>
  <p:sldIdLst>
    <p:sldId id="256" r:id="rId2"/>
    <p:sldId id="258" r:id="rId3"/>
    <p:sldId id="266" r:id="rId4"/>
    <p:sldId id="263" r:id="rId5"/>
    <p:sldId id="268" r:id="rId6"/>
    <p:sldId id="269" r:id="rId7"/>
    <p:sldId id="261" r:id="rId8"/>
    <p:sldId id="262" r:id="rId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6797E689-B99B-4E29-AA7F-EEE8B00D80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01E377-3BAF-4CD6-9EA4-A1B37F7E6806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7A0E31-07DD-463D-B0C4-173CB28BD70C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7A0E31-07DD-463D-B0C4-173CB28BD70C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544BAC-A04A-4994-8D53-DBEEC2697C7B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00AF8B-B7AC-4431-80C0-585FFDDCA8CD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00AF8B-B7AC-4431-80C0-585FFDDCA8CD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00AF8B-B7AC-4431-80C0-585FFDDCA8CD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2C7905-39C6-4648-9114-3A3D29D92AF5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3960E-0E17-41FE-AA66-FD5996F62F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E6785-248D-40A7-84F5-DA240E2D10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E78B3-07D7-453E-8D91-ADC42BECDB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4538B-BFA0-4214-A3BA-D505C34AEB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44CBD-B188-4285-83E5-7BA9D5B572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042D0-4FA7-4319-A68C-3F8E40453E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C96A8-3189-4BB0-A1C2-BEDB2C8D7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3D4B6-22AC-49DC-BB43-C1F1DA6F0D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1245B-827E-42E6-B48C-319B0C2837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6A5E5-0CF3-4000-AE33-AF23301BA8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DB919-FF9D-4449-8692-21886845A0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115E2-712F-4AA2-9882-9B4FD58743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F0A90A1E-DF31-441A-BB0B-1BE48D26F2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2295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2286000"/>
          </a:xfrm>
        </p:spPr>
        <p:txBody>
          <a:bodyPr/>
          <a:lstStyle/>
          <a:p>
            <a:pPr eaLnBrk="1" hangingPunct="1"/>
            <a:r>
              <a:rPr lang="en-US" sz="4600" dirty="0" smtClean="0"/>
              <a:t>EPA’s New National Ambient Air Quality Standard for Sulfur Dioxide (SO</a:t>
            </a:r>
            <a:r>
              <a:rPr lang="en-US" sz="4600" baseline="-25000" dirty="0" smtClean="0"/>
              <a:t>2</a:t>
            </a:r>
            <a:r>
              <a:rPr lang="en-US" sz="4600" dirty="0" smtClean="0"/>
              <a:t>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00600"/>
            <a:ext cx="6400800" cy="17526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Sunil Kumar</a:t>
            </a:r>
          </a:p>
          <a:p>
            <a:pPr algn="ctr" eaLnBrk="1" hangingPunct="1"/>
            <a:r>
              <a:rPr lang="en-US" dirty="0" smtClean="0"/>
              <a:t>MWAQC</a:t>
            </a:r>
          </a:p>
          <a:p>
            <a:pPr algn="ctr" eaLnBrk="1" hangingPunct="1"/>
            <a:r>
              <a:rPr lang="en-US" dirty="0" smtClean="0"/>
              <a:t>July 28, 2010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53960E-0E17-41FE-AA66-FD5996F62FE6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Final Standard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382000" cy="51054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New SO2 Standard (published June 22, 2010):</a:t>
            </a:r>
          </a:p>
          <a:p>
            <a:pPr lvl="1" eaLnBrk="1" hangingPunct="1"/>
            <a:r>
              <a:rPr lang="en-US" sz="2400" dirty="0" smtClean="0"/>
              <a:t>1-hour SO2 standard - </a:t>
            </a:r>
            <a:r>
              <a:rPr lang="en-US" sz="2400" b="1" dirty="0" smtClean="0"/>
              <a:t>75 ppb</a:t>
            </a:r>
            <a:r>
              <a:rPr lang="en-US" sz="2400" dirty="0" smtClean="0"/>
              <a:t>. </a:t>
            </a:r>
          </a:p>
          <a:p>
            <a:pPr lvl="1" eaLnBrk="1" hangingPunct="1"/>
            <a:endParaRPr lang="en-US" sz="2400" dirty="0" smtClean="0"/>
          </a:p>
          <a:p>
            <a:pPr eaLnBrk="1" hangingPunct="1"/>
            <a:r>
              <a:rPr lang="en-US" sz="2800" dirty="0" smtClean="0"/>
              <a:t>1971 SO2 standards:</a:t>
            </a:r>
          </a:p>
          <a:p>
            <a:pPr lvl="1" eaLnBrk="1" hangingPunct="1"/>
            <a:r>
              <a:rPr lang="en-US" sz="2400" dirty="0" smtClean="0"/>
              <a:t>Annual average - 30 ppb</a:t>
            </a:r>
          </a:p>
          <a:p>
            <a:pPr lvl="1" eaLnBrk="1" hangingPunct="1"/>
            <a:r>
              <a:rPr lang="en-US" sz="2400" dirty="0" smtClean="0"/>
              <a:t>24-Hour average – 140 ppb </a:t>
            </a:r>
          </a:p>
          <a:p>
            <a:pPr lvl="1" eaLnBrk="1" hangingPunct="1"/>
            <a:r>
              <a:rPr lang="en-US" sz="2400" dirty="0" smtClean="0"/>
              <a:t>Both annual &amp; 24-hour average standards above have been discontinued.</a:t>
            </a:r>
          </a:p>
          <a:p>
            <a:pPr lvl="1" eaLnBrk="1" hangingPunct="1"/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5E6785-248D-40A7-84F5-DA240E2D108B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Final Standard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229600" cy="51054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Form of Standard – </a:t>
            </a:r>
          </a:p>
          <a:p>
            <a:pPr lvl="1" eaLnBrk="1" hangingPunct="1"/>
            <a:r>
              <a:rPr lang="en-US" sz="2400" dirty="0" smtClean="0"/>
              <a:t>3-year average of the 99th percentile of the annual distribution of daily maximum 1-hour average concentrations.</a:t>
            </a:r>
          </a:p>
          <a:p>
            <a:pPr lvl="1"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Changes to SO2 monitoring network &amp; reporting requirements.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Air Quality Index (AQI) revised based on the new 1-hour standard.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5E6785-248D-40A7-84F5-DA240E2D108B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Little health evidence to suggest an association between long-term exposure to SO2 and public health effects.</a:t>
            </a:r>
          </a:p>
          <a:p>
            <a:endParaRPr lang="en-US" sz="2400" dirty="0" smtClean="0"/>
          </a:p>
          <a:p>
            <a:r>
              <a:rPr lang="en-US" sz="2400" dirty="0" smtClean="0"/>
              <a:t>New 1-hour standard would better protect public by reducing people’s exposure to high short-term (5 minutes to 24 hours) SO2 concentrations.</a:t>
            </a:r>
          </a:p>
          <a:p>
            <a:endParaRPr lang="en-US" sz="2400" dirty="0" smtClean="0"/>
          </a:p>
          <a:p>
            <a:r>
              <a:rPr lang="en-US" sz="2400" dirty="0" smtClean="0"/>
              <a:t>New 1-hour standard would continue to prevent SO2 concentrations from exceeding the old 24-hour and annual standards. </a:t>
            </a:r>
          </a:p>
          <a:p>
            <a:endParaRPr lang="en-US" sz="24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1534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4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Why a 1-hour </a:t>
            </a:r>
            <a:r>
              <a:rPr lang="en-US" sz="42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standard ?                 </a:t>
            </a:r>
            <a:endParaRPr lang="en-US" sz="42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5E6785-248D-40A7-84F5-DA240E2D108B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Compliance with the New Standard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5635" y="1219200"/>
            <a:ext cx="8042565" cy="4911725"/>
          </a:xfrm>
        </p:spPr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dirty="0" smtClean="0"/>
              <a:t>Hybrid approach (monitoring/modeling) to assess compliance with the 1-hour standard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en-US" sz="800" dirty="0" smtClean="0"/>
          </a:p>
          <a:p>
            <a:pPr marL="695325" lvl="2" indent="-342900"/>
            <a:r>
              <a:rPr lang="en-US" sz="2000" dirty="0" smtClean="0"/>
              <a:t>Modeling approach - Medium to larger sources</a:t>
            </a:r>
          </a:p>
          <a:p>
            <a:pPr marL="695325" lvl="2" indent="-342900"/>
            <a:endParaRPr lang="en-US" sz="800" dirty="0" smtClean="0"/>
          </a:p>
          <a:p>
            <a:pPr marL="1354138" lvl="4" indent="-342900"/>
            <a:endParaRPr lang="en-US" sz="800" dirty="0" smtClean="0"/>
          </a:p>
          <a:p>
            <a:pPr marL="695325" lvl="2" indent="-342900"/>
            <a:r>
              <a:rPr lang="en-US" sz="2000" dirty="0" smtClean="0"/>
              <a:t>Monitoring approach - Smaller sources and sources not as conducive to modeling</a:t>
            </a:r>
          </a:p>
          <a:p>
            <a:pPr marL="695325" lvl="2" indent="-342900"/>
            <a:endParaRPr lang="en-US" sz="2000" dirty="0" smtClean="0"/>
          </a:p>
          <a:p>
            <a:pPr marL="15875"/>
            <a:r>
              <a:rPr lang="en-US" sz="2400" dirty="0" smtClean="0"/>
              <a:t>Draft Modeling and implementation guidance expected    </a:t>
            </a:r>
          </a:p>
          <a:p>
            <a:pPr marL="15875">
              <a:buNone/>
            </a:pPr>
            <a:r>
              <a:rPr lang="en-US" sz="2400" dirty="0" smtClean="0"/>
              <a:t>    soon</a:t>
            </a:r>
          </a:p>
          <a:p>
            <a:pPr marL="695325" lvl="2" indent="-342900"/>
            <a:endParaRPr lang="en-US" sz="2000" dirty="0" smtClean="0"/>
          </a:p>
          <a:p>
            <a:pPr marL="695325" lvl="2" indent="-342900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5E6785-248D-40A7-84F5-DA240E2D108B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Monitoring Network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458200" cy="4835525"/>
          </a:xfrm>
        </p:spPr>
        <p:txBody>
          <a:bodyPr/>
          <a:lstStyle/>
          <a:p>
            <a:r>
              <a:rPr lang="en-US" sz="2400" dirty="0" smtClean="0"/>
              <a:t>Washington region - 3 monitors needed at locations of expected maximum short-term concentrations </a:t>
            </a:r>
            <a:r>
              <a:rPr lang="en-US" sz="1800" dirty="0" smtClean="0"/>
              <a:t>(EPA criteria)</a:t>
            </a:r>
          </a:p>
          <a:p>
            <a:endParaRPr lang="en-US" sz="2400" dirty="0" smtClean="0"/>
          </a:p>
          <a:p>
            <a:r>
              <a:rPr lang="en-US" sz="2400" dirty="0" smtClean="0"/>
              <a:t>Existing SO2 network (of 3 monitors) - Not primarily configured for the above criteria of location.</a:t>
            </a:r>
          </a:p>
          <a:p>
            <a:endParaRPr lang="en-US" sz="2400" dirty="0" smtClean="0"/>
          </a:p>
          <a:p>
            <a:endParaRPr lang="en-US" sz="800" dirty="0" smtClean="0"/>
          </a:p>
          <a:p>
            <a:r>
              <a:rPr lang="en-US" sz="2400" dirty="0" smtClean="0"/>
              <a:t>States &amp; EPA – Will work together on deciding monitor locations.</a:t>
            </a:r>
          </a:p>
          <a:p>
            <a:endParaRPr lang="en-US" sz="8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All new monitors operational by Jan. 1, 2013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5E6785-248D-40A7-84F5-DA240E2D108B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Designation Approach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8839200" cy="4953000"/>
          </a:xfrm>
        </p:spPr>
        <p:txBody>
          <a:bodyPr/>
          <a:lstStyle/>
          <a:p>
            <a:endParaRPr lang="en-US" sz="800" dirty="0" smtClean="0"/>
          </a:p>
          <a:p>
            <a:r>
              <a:rPr lang="en-US" sz="2400" dirty="0" smtClean="0"/>
              <a:t>Presumptive </a:t>
            </a:r>
            <a:r>
              <a:rPr lang="en-US" sz="2400" dirty="0" smtClean="0"/>
              <a:t>nonattainment boundary = </a:t>
            </a:r>
            <a:r>
              <a:rPr lang="en-US" sz="2400" dirty="0" smtClean="0"/>
              <a:t>County </a:t>
            </a:r>
            <a:r>
              <a:rPr lang="en-US" sz="1600" dirty="0" smtClean="0"/>
              <a:t>(unless </a:t>
            </a:r>
            <a:r>
              <a:rPr lang="en-US" sz="1600" dirty="0" smtClean="0"/>
              <a:t>state demonstrates otherwise</a:t>
            </a:r>
            <a:r>
              <a:rPr lang="en-US" sz="1600" dirty="0" smtClean="0"/>
              <a:t>)</a:t>
            </a:r>
          </a:p>
          <a:p>
            <a:endParaRPr lang="en-US" sz="800" dirty="0" smtClean="0"/>
          </a:p>
          <a:p>
            <a:pPr lvl="2" eaLnBrk="1" hangingPunct="1"/>
            <a:r>
              <a:rPr lang="en-US" sz="2000" dirty="0" smtClean="0"/>
              <a:t>Different </a:t>
            </a:r>
            <a:r>
              <a:rPr lang="en-US" sz="2000" dirty="0" smtClean="0"/>
              <a:t>from </a:t>
            </a:r>
            <a:r>
              <a:rPr lang="en-US" sz="2000" dirty="0" smtClean="0"/>
              <a:t>“</a:t>
            </a:r>
            <a:r>
              <a:rPr lang="en-US" sz="2000" dirty="0" smtClean="0"/>
              <a:t>Nonattainment </a:t>
            </a:r>
            <a:r>
              <a:rPr lang="en-US" sz="2000" dirty="0" smtClean="0"/>
              <a:t>region” consisting of a group </a:t>
            </a:r>
            <a:r>
              <a:rPr lang="en-US" sz="2000" dirty="0" smtClean="0"/>
              <a:t>of </a:t>
            </a:r>
            <a:r>
              <a:rPr lang="en-US" sz="2000" dirty="0" smtClean="0"/>
              <a:t>counties approach </a:t>
            </a:r>
            <a:r>
              <a:rPr lang="en-US" sz="2000" dirty="0" smtClean="0"/>
              <a:t>used for ozone &amp; </a:t>
            </a:r>
            <a:r>
              <a:rPr lang="en-US" sz="2000" dirty="0" smtClean="0"/>
              <a:t>PM2.5</a:t>
            </a:r>
          </a:p>
          <a:p>
            <a:pPr lvl="2" eaLnBrk="1" hangingPunct="1"/>
            <a:endParaRPr lang="en-US" sz="800" dirty="0" smtClean="0"/>
          </a:p>
          <a:p>
            <a:pPr lvl="2" eaLnBrk="1" hangingPunct="1"/>
            <a:r>
              <a:rPr lang="en-US" sz="2000" dirty="0" smtClean="0"/>
              <a:t>SO2 a local issue, not a regional issue like ozone and PM2.5</a:t>
            </a:r>
          </a:p>
          <a:p>
            <a:endParaRPr lang="en-US" sz="800" dirty="0" smtClean="0"/>
          </a:p>
          <a:p>
            <a:r>
              <a:rPr lang="en-US" sz="2400" dirty="0" smtClean="0"/>
              <a:t>Initial designations - based on data from existing monitors and, where provided by states, appropriate </a:t>
            </a:r>
            <a:r>
              <a:rPr lang="en-US" sz="2400" dirty="0" smtClean="0"/>
              <a:t>modeling</a:t>
            </a:r>
          </a:p>
          <a:p>
            <a:endParaRPr lang="en-US" sz="800" dirty="0" smtClean="0"/>
          </a:p>
          <a:p>
            <a:endParaRPr lang="en-US" sz="800" dirty="0" smtClean="0"/>
          </a:p>
          <a:p>
            <a:r>
              <a:rPr lang="en-US" sz="2400" dirty="0" smtClean="0"/>
              <a:t>Highest </a:t>
            </a:r>
            <a:r>
              <a:rPr lang="en-US" sz="2400" dirty="0" smtClean="0"/>
              <a:t>Design Value (</a:t>
            </a:r>
            <a:r>
              <a:rPr lang="en-US" sz="2400" dirty="0" smtClean="0"/>
              <a:t>2007-09 data):</a:t>
            </a:r>
          </a:p>
          <a:p>
            <a:pPr lvl="1"/>
            <a:r>
              <a:rPr lang="en-US" sz="2000" dirty="0" smtClean="0"/>
              <a:t>36 </a:t>
            </a:r>
            <a:r>
              <a:rPr lang="en-US" sz="2000" dirty="0" smtClean="0"/>
              <a:t>ppb (Alexandria, VA)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5E6785-248D-40A7-84F5-DA240E2D108B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/>
            <a:r>
              <a:rPr lang="en-US" dirty="0" smtClean="0"/>
              <a:t>Implementation </a:t>
            </a:r>
            <a:r>
              <a:rPr lang="en-US" dirty="0" smtClean="0"/>
              <a:t>Schedule</a:t>
            </a:r>
          </a:p>
        </p:txBody>
      </p:sp>
      <p:graphicFrame>
        <p:nvGraphicFramePr>
          <p:cNvPr id="24648" name="Group 72"/>
          <p:cNvGraphicFramePr>
            <a:graphicFrameLocks noGrp="1"/>
          </p:cNvGraphicFramePr>
          <p:nvPr>
            <p:ph type="tbl" idx="1"/>
          </p:nvPr>
        </p:nvGraphicFramePr>
        <p:xfrm>
          <a:off x="762000" y="1600200"/>
          <a:ext cx="8077200" cy="3812223"/>
        </p:xfrm>
        <a:graphic>
          <a:graphicData uri="http://schemas.openxmlformats.org/drawingml/2006/table">
            <a:tbl>
              <a:tblPr/>
              <a:tblGrid>
                <a:gridCol w="5562600"/>
                <a:gridCol w="2514600"/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Milestone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en-US" sz="2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Final </a:t>
                      </a:r>
                      <a:r>
                        <a:rPr lang="en-US" sz="2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Rule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lang="en-US" sz="2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June </a:t>
                      </a:r>
                      <a:r>
                        <a:rPr lang="en-US" sz="2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22, </a:t>
                      </a:r>
                      <a:r>
                        <a:rPr lang="en-US" sz="2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State Designation Recommendation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June 2011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EPA Designations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June 2012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SIP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(Attainment &amp; Unclassifiable Areas)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June 2013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SIP (Nonattainment Area)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February 2014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Attainment Date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August 2017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E115E2-712F-4AA2-9882-9B4FD5874316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2053</TotalTime>
  <Words>409</Words>
  <Application>Microsoft Office PowerPoint</Application>
  <PresentationFormat>On-screen Show (4:3)</PresentationFormat>
  <Paragraphs>89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Edge</vt:lpstr>
      <vt:lpstr>EPA’s New National Ambient Air Quality Standard for Sulfur Dioxide (SO2)</vt:lpstr>
      <vt:lpstr>Final Standard </vt:lpstr>
      <vt:lpstr>Final Standard </vt:lpstr>
      <vt:lpstr>Slide 4</vt:lpstr>
      <vt:lpstr>Compliance with the New Standard</vt:lpstr>
      <vt:lpstr>Monitoring Network</vt:lpstr>
      <vt:lpstr>Designation Approach</vt:lpstr>
      <vt:lpstr>Implementation Schedule</vt:lpstr>
    </vt:vector>
  </TitlesOfParts>
  <Company>Metropolitan Washington Council of Governments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EPA Proposal to Revise the national Ambient Air Quality Standard for Nitrogen Disoxide (NO2)</dc:title>
  <dc:creator>jrohlfs</dc:creator>
  <cp:lastModifiedBy>Sunil Kumar</cp:lastModifiedBy>
  <cp:revision>190</cp:revision>
  <dcterms:created xsi:type="dcterms:W3CDTF">2009-09-17T13:31:30Z</dcterms:created>
  <dcterms:modified xsi:type="dcterms:W3CDTF">2010-07-26T13:43:29Z</dcterms:modified>
</cp:coreProperties>
</file>