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65" r:id="rId2"/>
    <p:sldId id="302" r:id="rId3"/>
    <p:sldId id="303" r:id="rId4"/>
    <p:sldId id="282" r:id="rId5"/>
    <p:sldId id="286" r:id="rId6"/>
    <p:sldId id="275" r:id="rId7"/>
    <p:sldId id="291" r:id="rId8"/>
    <p:sldId id="307" r:id="rId9"/>
    <p:sldId id="316" r:id="rId10"/>
    <p:sldId id="317" r:id="rId11"/>
    <p:sldId id="342" r:id="rId12"/>
    <p:sldId id="343" r:id="rId13"/>
    <p:sldId id="344" r:id="rId14"/>
    <p:sldId id="333" r:id="rId15"/>
    <p:sldId id="321" r:id="rId16"/>
    <p:sldId id="301" r:id="rId1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06/relationships/legacyDocTextInfo" Target="legacyDocTextInfo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170764" cy="480388"/>
          </a:xfrm>
          <a:prstGeom prst="rect">
            <a:avLst/>
          </a:prstGeom>
        </p:spPr>
        <p:txBody>
          <a:bodyPr vert="horz" lIns="96352" tIns="48176" rIns="96352" bIns="48176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750" y="0"/>
            <a:ext cx="3170763" cy="480388"/>
          </a:xfrm>
          <a:prstGeom prst="rect">
            <a:avLst/>
          </a:prstGeom>
        </p:spPr>
        <p:txBody>
          <a:bodyPr vert="horz" lIns="96352" tIns="48176" rIns="96352" bIns="48176" rtlCol="0"/>
          <a:lstStyle>
            <a:lvl1pPr algn="r">
              <a:defRPr sz="1400"/>
            </a:lvl1pPr>
          </a:lstStyle>
          <a:p>
            <a:fld id="{AF4F96E8-C26D-48DE-85D9-DC46E13A01CC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19173"/>
            <a:ext cx="3170764" cy="480388"/>
          </a:xfrm>
          <a:prstGeom prst="rect">
            <a:avLst/>
          </a:prstGeom>
        </p:spPr>
        <p:txBody>
          <a:bodyPr vert="horz" lIns="96352" tIns="48176" rIns="96352" bIns="48176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50" y="9119173"/>
            <a:ext cx="3170763" cy="480388"/>
          </a:xfrm>
          <a:prstGeom prst="rect">
            <a:avLst/>
          </a:prstGeom>
        </p:spPr>
        <p:txBody>
          <a:bodyPr vert="horz" lIns="96352" tIns="48176" rIns="96352" bIns="48176" rtlCol="0" anchor="b"/>
          <a:lstStyle>
            <a:lvl1pPr algn="r">
              <a:defRPr sz="1400"/>
            </a:lvl1pPr>
          </a:lstStyle>
          <a:p>
            <a:fld id="{99A97C8A-3C95-4DB4-A310-1E323F76C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7412" tIns="48706" rIns="97412" bIns="48706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7412" tIns="48706" rIns="97412" bIns="48706" rtlCol="0"/>
          <a:lstStyle>
            <a:lvl1pPr algn="r">
              <a:defRPr sz="1400"/>
            </a:lvl1pPr>
          </a:lstStyle>
          <a:p>
            <a:fld id="{AA5B40F6-FF45-49FE-90D6-7AE1F5F11F48}" type="datetimeFigureOut">
              <a:rPr lang="en-US" smtClean="0"/>
              <a:pPr/>
              <a:t>3/9/2010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412" tIns="48706" rIns="97412" bIns="4870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7412" tIns="48706" rIns="97412" bIns="487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7412" tIns="48706" rIns="97412" bIns="48706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7412" tIns="48706" rIns="97412" bIns="48706" rtlCol="0" anchor="b"/>
          <a:lstStyle>
            <a:lvl1pPr algn="r">
              <a:defRPr sz="1400"/>
            </a:lvl1pPr>
          </a:lstStyle>
          <a:p>
            <a:fld id="{0FB2CF90-14BC-45AF-B188-C0CBA92A58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7DE82A7-C647-4200-ACC7-FD645B1395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wcog.org/clrp/elements/cmp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wcog.org/commuter2/pdf/2008_CongestionManagement_Process.pdf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wcog.org/uploads/committee-documents/aF5bVlpc20090920152341.pdf" TargetMode="External"/><Relationship Id="rId2" Type="http://schemas.openxmlformats.org/officeDocument/2006/relationships/hyperlink" Target="http://www.mwcog.org/store/item.asp?PUBLICATION_ID=354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Update on the </a:t>
            </a:r>
            <a:br>
              <a:rPr lang="en-US" sz="3200" b="1" dirty="0" smtClean="0"/>
            </a:br>
            <a:r>
              <a:rPr lang="en-US" sz="3200" b="1" dirty="0" smtClean="0"/>
              <a:t>Congestion Management Process (</a:t>
            </a:r>
            <a:r>
              <a:rPr lang="en-US" sz="3200" b="1" dirty="0" err="1" smtClean="0"/>
              <a:t>CMP</a:t>
            </a:r>
            <a:r>
              <a:rPr lang="en-US" sz="3200" b="1" dirty="0" smtClean="0"/>
              <a:t>)</a:t>
            </a:r>
            <a:br>
              <a:rPr lang="en-US" sz="3200" b="1" dirty="0" smtClean="0"/>
            </a:br>
            <a:endParaRPr lang="en-US" sz="2600" b="1" dirty="0"/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Freight Subcommittee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March 11, 2010</a:t>
            </a:r>
            <a:endParaRPr lang="en-US" sz="1600" dirty="0" smtClean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Wenjing Pu and Andrew Meese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National Capital Region Transportation Planning Board (</a:t>
            </a:r>
            <a:r>
              <a:rPr lang="en-US" sz="1600" dirty="0" err="1" smtClean="0">
                <a:solidFill>
                  <a:schemeClr val="tx1"/>
                </a:solidFill>
              </a:rPr>
              <a:t>TPB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CMP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000" dirty="0" smtClean="0"/>
              <a:t>A Congestion Management Process (</a:t>
            </a:r>
            <a:r>
              <a:rPr lang="en-US" sz="3000" dirty="0" err="1" smtClean="0"/>
              <a:t>CMP</a:t>
            </a:r>
            <a:r>
              <a:rPr lang="en-US" sz="3000" dirty="0" smtClean="0"/>
              <a:t>) is a federal requirement in metropolitan transportation </a:t>
            </a:r>
            <a:r>
              <a:rPr lang="en-US" sz="3000" dirty="0" smtClean="0"/>
              <a:t>planning</a:t>
            </a:r>
          </a:p>
          <a:p>
            <a:pPr lvl="1">
              <a:lnSpc>
                <a:spcPct val="80000"/>
              </a:lnSpc>
              <a:spcAft>
                <a:spcPct val="50000"/>
              </a:spcAft>
            </a:pPr>
            <a:endParaRPr lang="en-US" sz="1200" dirty="0" smtClean="0"/>
          </a:p>
          <a:p>
            <a:pPr lvl="1">
              <a:lnSpc>
                <a:spcPct val="80000"/>
              </a:lnSpc>
              <a:spcAft>
                <a:spcPct val="50000"/>
              </a:spcAft>
            </a:pPr>
            <a:r>
              <a:rPr lang="en-US" sz="2600" dirty="0" smtClean="0"/>
              <a:t>Identify congestion, develop and select appropriate strategies to reduce congestion.</a:t>
            </a:r>
          </a:p>
          <a:p>
            <a:pPr lvl="1">
              <a:lnSpc>
                <a:spcPct val="80000"/>
              </a:lnSpc>
              <a:spcAft>
                <a:spcPct val="50000"/>
              </a:spcAft>
            </a:pPr>
            <a:r>
              <a:rPr lang="en-US" sz="2600" dirty="0" smtClean="0"/>
              <a:t>No single occupant vehicle (</a:t>
            </a:r>
            <a:r>
              <a:rPr lang="en-US" sz="2600" dirty="0" err="1" smtClean="0"/>
              <a:t>SOV</a:t>
            </a:r>
            <a:r>
              <a:rPr lang="en-US" sz="2600" dirty="0" smtClean="0"/>
              <a:t>) project capacity expanding project can receive federal funds unless it shows that the </a:t>
            </a:r>
            <a:r>
              <a:rPr lang="en-US" sz="2600" dirty="0" err="1" smtClean="0"/>
              <a:t>CMP</a:t>
            </a:r>
            <a:r>
              <a:rPr lang="en-US" sz="2600" dirty="0" smtClean="0"/>
              <a:t> has been considered.</a:t>
            </a:r>
            <a:endParaRPr lang="en-US" sz="2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Update on the Congestion Management Process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EB745-CEDC-4669-967E-160717C4FF19}" type="slidenum">
              <a:rPr lang="en-US"/>
              <a:pPr/>
              <a:t>3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CMP</a:t>
            </a:r>
            <a:r>
              <a:rPr lang="en-US" dirty="0" smtClean="0"/>
              <a:t> </a:t>
            </a:r>
            <a:r>
              <a:rPr lang="en-US" dirty="0" smtClean="0"/>
              <a:t>components</a:t>
            </a:r>
            <a:endParaRPr lang="en-US" dirty="0" smtClean="0"/>
          </a:p>
        </p:txBody>
      </p:sp>
      <p:graphicFrame>
        <p:nvGraphicFramePr>
          <p:cNvPr id="16387" name="Organization Chart 3"/>
          <p:cNvGraphicFramePr>
            <a:graphicFrameLocks/>
          </p:cNvGraphicFramePr>
          <p:nvPr>
            <p:ph type="dgm" idx="1"/>
          </p:nvPr>
        </p:nvGraphicFramePr>
        <p:xfrm>
          <a:off x="457200" y="1614488"/>
          <a:ext cx="8229600" cy="44958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CMP</a:t>
            </a:r>
            <a:r>
              <a:rPr lang="en-US" dirty="0" smtClean="0"/>
              <a:t> component of the </a:t>
            </a:r>
            <a:r>
              <a:rPr lang="en-US" dirty="0" err="1" smtClean="0"/>
              <a:t>CLRP</a:t>
            </a:r>
            <a:endParaRPr lang="en-US" dirty="0" smtClean="0"/>
          </a:p>
          <a:p>
            <a:pPr marL="990600" lvl="1" indent="-533400">
              <a:lnSpc>
                <a:spcPct val="80000"/>
              </a:lnSpc>
            </a:pPr>
            <a:r>
              <a:rPr lang="en-US" dirty="0" smtClean="0">
                <a:latin typeface="Calibri (Body)"/>
                <a:hlinkClick r:id="rId2"/>
              </a:rPr>
              <a:t>www.mwcog.org/clrp/elements/cmp</a:t>
            </a:r>
            <a:r>
              <a:rPr lang="en-US" dirty="0" smtClean="0">
                <a:latin typeface="Calibri (Body)"/>
              </a:rPr>
              <a:t> 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dirty="0" smtClean="0">
                <a:latin typeface="Calibri (Body)"/>
              </a:rPr>
              <a:t>Identify congestion in the region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dirty="0" smtClean="0">
                <a:latin typeface="Calibri (Body)"/>
              </a:rPr>
              <a:t>Develop and document a process describing how congestion management is considered at critical stages in the metropolitan transportation planning </a:t>
            </a:r>
            <a:r>
              <a:rPr lang="en-US" dirty="0" smtClean="0">
                <a:latin typeface="Calibri (Body)"/>
              </a:rPr>
              <a:t>process</a:t>
            </a:r>
          </a:p>
          <a:p>
            <a:pPr marL="990600" lvl="1" indent="-533400">
              <a:lnSpc>
                <a:spcPct val="80000"/>
              </a:lnSpc>
            </a:pPr>
            <a:endParaRPr lang="en-US" dirty="0" smtClean="0">
              <a:latin typeface="Calibri (Body)"/>
            </a:endParaRPr>
          </a:p>
          <a:p>
            <a:pPr>
              <a:lnSpc>
                <a:spcPct val="80000"/>
              </a:lnSpc>
            </a:pPr>
            <a:r>
              <a:rPr lang="en-US" dirty="0" smtClean="0"/>
              <a:t>Congestion Management Documentation Forms for the </a:t>
            </a:r>
            <a:r>
              <a:rPr lang="en-US" dirty="0" err="1" smtClean="0"/>
              <a:t>CLRP</a:t>
            </a:r>
            <a:r>
              <a:rPr lang="en-US" dirty="0" smtClean="0"/>
              <a:t> and TIP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1800" dirty="0" smtClean="0">
                <a:latin typeface="Calibri (Body)"/>
              </a:rPr>
              <a:t>Supporting </a:t>
            </a:r>
            <a:r>
              <a:rPr lang="en-US" sz="1800" dirty="0" err="1" smtClean="0">
                <a:latin typeface="Calibri (Body)"/>
              </a:rPr>
              <a:t>CMP</a:t>
            </a:r>
            <a:r>
              <a:rPr lang="en-US" sz="1800" dirty="0" smtClean="0">
                <a:latin typeface="Calibri (Body)"/>
              </a:rPr>
              <a:t> reference material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1800" dirty="0" smtClean="0">
                <a:latin typeface="Calibri (Body)"/>
              </a:rPr>
              <a:t>Reviewed and accepted by Travel Management Subcommittee and </a:t>
            </a:r>
            <a:r>
              <a:rPr lang="en-US" sz="1800" dirty="0" err="1" smtClean="0">
                <a:latin typeface="Calibri (Body)"/>
              </a:rPr>
              <a:t>TPB</a:t>
            </a:r>
            <a:r>
              <a:rPr lang="en-US" sz="1800" dirty="0" smtClean="0">
                <a:latin typeface="Calibri (Body)"/>
              </a:rPr>
              <a:t> Technical Committee</a:t>
            </a:r>
          </a:p>
          <a:p>
            <a:pPr marL="990600" lvl="1" indent="-533400">
              <a:lnSpc>
                <a:spcPct val="80000"/>
              </a:lnSpc>
            </a:pPr>
            <a:endParaRPr lang="en-US" sz="1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b="1" dirty="0" err="1" smtClean="0"/>
              <a:t>CMP</a:t>
            </a:r>
            <a:r>
              <a:rPr lang="en-US" b="1" dirty="0" smtClean="0"/>
              <a:t> Technical Report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1800" dirty="0" smtClean="0">
                <a:latin typeface="Calibri (Body)"/>
              </a:rPr>
              <a:t>Supporting technical background document to the </a:t>
            </a:r>
            <a:r>
              <a:rPr lang="en-US" sz="1800" dirty="0" err="1" smtClean="0">
                <a:latin typeface="Calibri (Body)"/>
              </a:rPr>
              <a:t>CMP</a:t>
            </a:r>
            <a:endParaRPr lang="en-US" sz="1800" dirty="0" smtClean="0">
              <a:latin typeface="Calibri (Body)"/>
            </a:endParaRPr>
          </a:p>
          <a:p>
            <a:pPr lvl="1">
              <a:lnSpc>
                <a:spcPct val="80000"/>
              </a:lnSpc>
              <a:buNone/>
            </a:pPr>
            <a:r>
              <a:rPr lang="en-US" sz="1600" dirty="0" smtClean="0">
                <a:latin typeface="Calibri (Body)"/>
              </a:rPr>
              <a:t>	</a:t>
            </a:r>
            <a:endParaRPr lang="en-US" sz="1600" i="1" dirty="0" smtClean="0">
              <a:latin typeface="Calibri (Body)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 smtClean="0"/>
              <a:t>Three major </a:t>
            </a:r>
            <a:r>
              <a:rPr lang="en-US" dirty="0" err="1" smtClean="0"/>
              <a:t>CMP</a:t>
            </a:r>
            <a:r>
              <a:rPr lang="en-US" dirty="0" smtClean="0"/>
              <a:t> activities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dirty="0" smtClean="0"/>
              <a:t>Previous release: 2008 </a:t>
            </a:r>
            <a:r>
              <a:rPr lang="en-US" dirty="0" err="1" smtClean="0"/>
              <a:t>CMP</a:t>
            </a:r>
            <a:r>
              <a:rPr lang="en-US" dirty="0" smtClean="0"/>
              <a:t> Technical Report (June, 2008), available @ </a:t>
            </a:r>
            <a:r>
              <a:rPr lang="en-US" sz="1200" u="sng" dirty="0" smtClean="0">
                <a:hlinkClick r:id="rId2"/>
              </a:rPr>
              <a:t>http://</a:t>
            </a:r>
            <a:r>
              <a:rPr lang="en-US" sz="1200" u="sng" dirty="0" smtClean="0">
                <a:hlinkClick r:id="rId2"/>
              </a:rPr>
              <a:t>www.mwcog.org/commuter2/pdf/2008_CongestionManagement_Process.pdf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Status of the </a:t>
            </a:r>
            <a:r>
              <a:rPr lang="en-US" b="1" dirty="0" smtClean="0"/>
              <a:t>2010 </a:t>
            </a:r>
            <a:r>
              <a:rPr lang="en-US" b="1" dirty="0" err="1" smtClean="0"/>
              <a:t>CMP</a:t>
            </a:r>
            <a:r>
              <a:rPr lang="en-US" b="1" dirty="0" smtClean="0"/>
              <a:t> Technical Report</a:t>
            </a:r>
          </a:p>
          <a:p>
            <a:pPr lvl="1"/>
            <a:r>
              <a:rPr lang="en-US" dirty="0" smtClean="0"/>
              <a:t>February</a:t>
            </a:r>
            <a:r>
              <a:rPr lang="en-US" dirty="0" smtClean="0"/>
              <a:t>: Preliminary draft </a:t>
            </a:r>
            <a:r>
              <a:rPr lang="en-US" dirty="0" smtClean="0"/>
              <a:t>finished</a:t>
            </a:r>
          </a:p>
          <a:p>
            <a:pPr lvl="1"/>
            <a:r>
              <a:rPr lang="en-US" dirty="0" smtClean="0"/>
              <a:t>Now: </a:t>
            </a:r>
            <a:r>
              <a:rPr lang="en-US" dirty="0" smtClean="0"/>
              <a:t> </a:t>
            </a:r>
            <a:r>
              <a:rPr lang="en-US" u="sng" dirty="0" smtClean="0"/>
              <a:t>under internal </a:t>
            </a:r>
            <a:r>
              <a:rPr lang="en-US" u="sng" dirty="0" smtClean="0"/>
              <a:t>review and revising</a:t>
            </a:r>
            <a:endParaRPr lang="en-US" u="sng" dirty="0" smtClean="0"/>
          </a:p>
          <a:p>
            <a:pPr lvl="1"/>
            <a:r>
              <a:rPr lang="en-US" dirty="0" smtClean="0"/>
              <a:t>April/May: </a:t>
            </a:r>
            <a:r>
              <a:rPr lang="en-US" dirty="0" smtClean="0"/>
              <a:t>Draft release for comments</a:t>
            </a:r>
          </a:p>
          <a:p>
            <a:pPr lvl="1"/>
            <a:r>
              <a:rPr lang="en-US" dirty="0" smtClean="0"/>
              <a:t>June: </a:t>
            </a:r>
            <a:r>
              <a:rPr lang="en-US" dirty="0" smtClean="0"/>
              <a:t>Final report release</a:t>
            </a:r>
            <a:endParaRPr lang="en-US" sz="1200" i="1" dirty="0" smtClean="0">
              <a:latin typeface="Calibri (Body)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 err="1" smtClean="0"/>
              <a:t>CMP</a:t>
            </a:r>
            <a:r>
              <a:rPr lang="en-US" dirty="0" smtClean="0"/>
              <a:t> </a:t>
            </a:r>
            <a:r>
              <a:rPr lang="en-US" dirty="0" smtClean="0"/>
              <a:t>Technical Report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TPB</a:t>
            </a:r>
            <a:r>
              <a:rPr lang="en-US" dirty="0" smtClean="0"/>
              <a:t> freeway aerial photography survey</a:t>
            </a:r>
          </a:p>
          <a:p>
            <a:pPr lvl="1"/>
            <a:r>
              <a:rPr lang="en-US" dirty="0" smtClean="0"/>
              <a:t>300+ centerline miles of freeways surveyed every 3 years</a:t>
            </a:r>
          </a:p>
          <a:p>
            <a:pPr lvl="1"/>
            <a:r>
              <a:rPr lang="en-US" dirty="0" smtClean="0"/>
              <a:t>Spring 2008 survey report: </a:t>
            </a:r>
            <a:r>
              <a:rPr lang="en-US" sz="1200" dirty="0" smtClean="0">
                <a:hlinkClick r:id="rId2"/>
              </a:rPr>
              <a:t>http://www.mwcog.org/store/item.asp?PUBLICATION_ID=354</a:t>
            </a:r>
            <a:endParaRPr lang="en-US" sz="1200" dirty="0" smtClean="0"/>
          </a:p>
          <a:p>
            <a:r>
              <a:rPr lang="en-US" dirty="0" err="1" smtClean="0"/>
              <a:t>TPB</a:t>
            </a:r>
            <a:r>
              <a:rPr lang="en-US" dirty="0" smtClean="0"/>
              <a:t> arterial floating car travel time studies</a:t>
            </a:r>
          </a:p>
          <a:p>
            <a:pPr lvl="1"/>
            <a:r>
              <a:rPr lang="en-US" dirty="0" smtClean="0"/>
              <a:t>400+ miles of arterials surveyed every 3 years</a:t>
            </a:r>
          </a:p>
          <a:p>
            <a:pPr lvl="1"/>
            <a:r>
              <a:rPr lang="en-US" dirty="0" smtClean="0"/>
              <a:t>FY2009 </a:t>
            </a:r>
            <a:r>
              <a:rPr lang="en-US" dirty="0" smtClean="0"/>
              <a:t>study results: </a:t>
            </a:r>
            <a:r>
              <a:rPr lang="en-US" sz="1200" dirty="0" smtClean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www.mwcog.org/uploads/committee-documents/aF5bVlpc20090920152341.pdf</a:t>
            </a:r>
            <a:r>
              <a:rPr lang="en-US" sz="1200" dirty="0" smtClean="0"/>
              <a:t> </a:t>
            </a:r>
            <a:endParaRPr lang="en-US" sz="1200" dirty="0" smtClean="0"/>
          </a:p>
          <a:p>
            <a:r>
              <a:rPr lang="en-US" b="1" dirty="0" smtClean="0"/>
              <a:t>I-95 Corridor Coalition (</a:t>
            </a:r>
            <a:r>
              <a:rPr lang="en-US" b="1" dirty="0" err="1" smtClean="0"/>
              <a:t>INRIX</a:t>
            </a:r>
            <a:r>
              <a:rPr lang="en-US" b="1" dirty="0" smtClean="0"/>
              <a:t>, Inc.) traffic monitoring</a:t>
            </a:r>
          </a:p>
          <a:p>
            <a:pPr lvl="1"/>
            <a:r>
              <a:rPr lang="en-US" dirty="0" smtClean="0"/>
              <a:t>200 centerline miles of freeways and 190 centerline miles of arterials in </a:t>
            </a:r>
            <a:r>
              <a:rPr lang="en-US" dirty="0" err="1" smtClean="0"/>
              <a:t>TPB</a:t>
            </a:r>
            <a:r>
              <a:rPr lang="en-US" dirty="0" smtClean="0"/>
              <a:t> member jurisdictions</a:t>
            </a:r>
          </a:p>
          <a:p>
            <a:pPr lvl="1"/>
            <a:r>
              <a:rPr lang="en-US" dirty="0" smtClean="0"/>
              <a:t>GPS-probe data</a:t>
            </a:r>
          </a:p>
          <a:p>
            <a:pPr lvl="1"/>
            <a:r>
              <a:rPr lang="en-US" dirty="0" smtClean="0"/>
              <a:t>Continuous monitoring (24/7/365)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Congestion monitoring in the National Capital Region</a:t>
            </a:r>
            <a:endParaRPr lang="en-US" sz="26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8686800" cy="4373563"/>
          </a:xfrm>
        </p:spPr>
        <p:txBody>
          <a:bodyPr/>
          <a:lstStyle/>
          <a:p>
            <a:r>
              <a:rPr lang="en-US" dirty="0" smtClean="0"/>
              <a:t>Travel </a:t>
            </a:r>
            <a:r>
              <a:rPr lang="en-US" dirty="0" smtClean="0"/>
              <a:t>time index = </a:t>
            </a:r>
            <a:r>
              <a:rPr lang="en-US" dirty="0" smtClean="0"/>
              <a:t>actual travel </a:t>
            </a:r>
            <a:r>
              <a:rPr lang="en-US" dirty="0" smtClean="0"/>
              <a:t>time / free-flow travel </a:t>
            </a:r>
            <a:r>
              <a:rPr lang="en-US" dirty="0" smtClean="0"/>
              <a:t>time</a:t>
            </a:r>
            <a:endParaRPr lang="en-US" dirty="0" smtClean="0"/>
          </a:p>
          <a:p>
            <a:r>
              <a:rPr lang="en-US" dirty="0" smtClean="0"/>
              <a:t>The travel time index expresses the average amount of </a:t>
            </a:r>
            <a:r>
              <a:rPr lang="en-US" b="1" dirty="0" smtClean="0"/>
              <a:t>extra time </a:t>
            </a:r>
            <a:r>
              <a:rPr lang="en-US" dirty="0" smtClean="0"/>
              <a:t>it takes to travel </a:t>
            </a:r>
            <a:r>
              <a:rPr lang="en-US" dirty="0" smtClean="0"/>
              <a:t>relative </a:t>
            </a:r>
            <a:r>
              <a:rPr lang="en-US" dirty="0" smtClean="0"/>
              <a:t>to free-flow </a:t>
            </a:r>
            <a:r>
              <a:rPr lang="en-US" dirty="0" smtClean="0"/>
              <a:t>travel</a:t>
            </a:r>
            <a:endParaRPr lang="en-US" dirty="0" smtClean="0"/>
          </a:p>
          <a:p>
            <a:r>
              <a:rPr lang="en-US" dirty="0" smtClean="0"/>
              <a:t>Example: a travel time index of 1.3 indicates a 20-minute free-flow trip will take 26 minutes (1.3 times of free flow travel time) during the peak travel time periods, a 6-minute (30 percent) travel time </a:t>
            </a:r>
            <a:r>
              <a:rPr lang="en-US" dirty="0" smtClean="0"/>
              <a:t>penalty</a:t>
            </a:r>
          </a:p>
          <a:p>
            <a:r>
              <a:rPr lang="en-US" dirty="0" smtClean="0"/>
              <a:t>Three perspectives of analysis:</a:t>
            </a:r>
          </a:p>
          <a:p>
            <a:pPr lvl="1"/>
            <a:r>
              <a:rPr lang="en-US" dirty="0" smtClean="0"/>
              <a:t>Spatiotemporal distribution</a:t>
            </a:r>
          </a:p>
          <a:p>
            <a:pPr lvl="1"/>
            <a:r>
              <a:rPr lang="en-US" dirty="0" smtClean="0"/>
              <a:t>Month-to-month variation</a:t>
            </a:r>
          </a:p>
          <a:p>
            <a:pPr lvl="1"/>
            <a:r>
              <a:rPr lang="en-US" dirty="0" smtClean="0"/>
              <a:t>Time of day and day of week variation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 smtClean="0"/>
              <a:t>Travel Time Index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r="407"/>
          <a:stretch>
            <a:fillRect/>
          </a:stretch>
        </p:blipFill>
        <p:spPr bwMode="auto">
          <a:xfrm>
            <a:off x="0" y="0"/>
            <a:ext cx="8955175" cy="683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Month-to-month </a:t>
            </a:r>
            <a:r>
              <a:rPr lang="en-US" sz="3200" dirty="0" smtClean="0"/>
              <a:t>t</a:t>
            </a:r>
            <a:r>
              <a:rPr lang="en-US" sz="3200" dirty="0" smtClean="0"/>
              <a:t>ravel time </a:t>
            </a:r>
            <a:r>
              <a:rPr lang="en-US" sz="3200" dirty="0" smtClean="0"/>
              <a:t>i</a:t>
            </a:r>
            <a:r>
              <a:rPr lang="en-US" sz="3200" dirty="0" smtClean="0"/>
              <a:t>ndex</a:t>
            </a:r>
            <a:endParaRPr lang="en-US" sz="26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02/23/2010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Content Placeholder 13"/>
          <p:cNvSpPr>
            <a:spLocks noGrp="1"/>
          </p:cNvSpPr>
          <p:nvPr>
            <p:ph sz="half" idx="2"/>
          </p:nvPr>
        </p:nvSpPr>
        <p:spPr>
          <a:xfrm>
            <a:off x="914400" y="1447800"/>
            <a:ext cx="7467600" cy="6858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smtClean="0"/>
              <a:t>Travel time index by </a:t>
            </a:r>
            <a:r>
              <a:rPr lang="en-US" dirty="0" smtClean="0"/>
              <a:t>month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for the I-95 Corridor Coalition covered highways</a:t>
            </a:r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133600"/>
            <a:ext cx="7086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02/23/2010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7239000" cy="416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Comparison of Travel Time Index in December 2008 and 2009</a:t>
            </a:r>
            <a:br>
              <a:rPr lang="en-US" sz="2400" dirty="0" smtClean="0"/>
            </a:br>
            <a:r>
              <a:rPr lang="en-US" sz="2400" dirty="0" smtClean="0"/>
              <a:t> for the I-95 Corridor Coalition Covered </a:t>
            </a:r>
            <a:r>
              <a:rPr lang="en-US" sz="2400" dirty="0" smtClean="0"/>
              <a:t>Highways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Time of day and day of week travel time index</a:t>
            </a:r>
            <a:endParaRPr lang="en-US" sz="26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02/23/2010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Content Placeholder 13"/>
          <p:cNvSpPr>
            <a:spLocks noGrp="1"/>
          </p:cNvSpPr>
          <p:nvPr>
            <p:ph sz="half" idx="2"/>
          </p:nvPr>
        </p:nvSpPr>
        <p:spPr>
          <a:xfrm>
            <a:off x="914400" y="1447800"/>
            <a:ext cx="7467600" cy="6858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smtClean="0"/>
              <a:t>Travel time index by </a:t>
            </a:r>
            <a:r>
              <a:rPr lang="en-US" dirty="0" smtClean="0"/>
              <a:t>time of day and day of week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for the I-95 Corridor Coalition covered highways</a:t>
            </a:r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057400"/>
            <a:ext cx="5943600" cy="402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8686800" cy="4373563"/>
          </a:xfrm>
        </p:spPr>
        <p:txBody>
          <a:bodyPr/>
          <a:lstStyle/>
          <a:p>
            <a:r>
              <a:rPr lang="en-US" i="1" dirty="0" smtClean="0"/>
              <a:t>Planning time index = 95</a:t>
            </a:r>
            <a:r>
              <a:rPr lang="en-US" i="1" baseline="30000" dirty="0" smtClean="0"/>
              <a:t>th</a:t>
            </a:r>
            <a:r>
              <a:rPr lang="en-US" i="1" dirty="0" smtClean="0"/>
              <a:t> percentile travel time / free-flow travel time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is the ratio of the total time needed to ensure </a:t>
            </a:r>
            <a:r>
              <a:rPr lang="en-US" b="1" dirty="0" smtClean="0"/>
              <a:t>on-time arrival </a:t>
            </a:r>
            <a:r>
              <a:rPr lang="en-US" dirty="0" smtClean="0"/>
              <a:t>95% of the time as compared to a free-flow travel time.</a:t>
            </a:r>
          </a:p>
          <a:p>
            <a:r>
              <a:rPr lang="en-US" dirty="0" smtClean="0"/>
              <a:t>Example: a value of 1.3 means that a traveler should budget an additional 6 minute buffer (</a:t>
            </a:r>
            <a:r>
              <a:rPr lang="en-US" i="1" dirty="0" smtClean="0"/>
              <a:t>total</a:t>
            </a:r>
            <a:r>
              <a:rPr lang="en-US" dirty="0" smtClean="0"/>
              <a:t> 26 minute) for a 20-minute free flow trip time to ensure on-time arrival for 95% of the time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 smtClean="0"/>
              <a:t>Planning  Time Index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8686800" cy="4373563"/>
          </a:xfrm>
        </p:spPr>
        <p:txBody>
          <a:bodyPr>
            <a:normAutofit/>
          </a:bodyPr>
          <a:lstStyle/>
          <a:p>
            <a:r>
              <a:rPr lang="en-US" dirty="0" smtClean="0"/>
              <a:t>Buffer </a:t>
            </a:r>
            <a:r>
              <a:rPr lang="en-US" dirty="0" smtClean="0"/>
              <a:t>time index = </a:t>
            </a:r>
            <a:r>
              <a:rPr lang="en-US" dirty="0" smtClean="0"/>
              <a:t>(95</a:t>
            </a:r>
            <a:r>
              <a:rPr lang="en-US" baseline="30000" dirty="0" smtClean="0"/>
              <a:t>th</a:t>
            </a:r>
            <a:r>
              <a:rPr lang="en-US" dirty="0" smtClean="0"/>
              <a:t> percentile travel time – average travel time)/ average travel time</a:t>
            </a:r>
            <a:endParaRPr lang="en-US" dirty="0" smtClean="0"/>
          </a:p>
          <a:p>
            <a:r>
              <a:rPr lang="en-US" dirty="0" smtClean="0"/>
              <a:t>The Buffer Time Index (</a:t>
            </a:r>
            <a:r>
              <a:rPr lang="en-US" dirty="0" err="1" smtClean="0"/>
              <a:t>BTI</a:t>
            </a:r>
            <a:r>
              <a:rPr lang="en-US" dirty="0" smtClean="0"/>
              <a:t>) represents the extra time (or </a:t>
            </a:r>
            <a:r>
              <a:rPr lang="en-US" dirty="0" smtClean="0"/>
              <a:t>time cushion</a:t>
            </a:r>
            <a:r>
              <a:rPr lang="en-US" dirty="0" smtClean="0"/>
              <a:t>) that travelers must add to their average travel time </a:t>
            </a:r>
            <a:r>
              <a:rPr lang="en-US" dirty="0" smtClean="0"/>
              <a:t>when planning </a:t>
            </a:r>
            <a:r>
              <a:rPr lang="en-US" dirty="0" smtClean="0"/>
              <a:t>trips to ensure on-time arrival. </a:t>
            </a:r>
            <a:endParaRPr lang="en-US" dirty="0" smtClean="0"/>
          </a:p>
          <a:p>
            <a:r>
              <a:rPr lang="en-US" dirty="0" smtClean="0"/>
              <a:t>Example: </a:t>
            </a:r>
            <a:r>
              <a:rPr lang="en-US" dirty="0" smtClean="0"/>
              <a:t>a </a:t>
            </a:r>
            <a:r>
              <a:rPr lang="en-US" dirty="0" err="1" smtClean="0"/>
              <a:t>BTI</a:t>
            </a:r>
            <a:r>
              <a:rPr lang="en-US" dirty="0" smtClean="0"/>
              <a:t> of </a:t>
            </a:r>
            <a:r>
              <a:rPr lang="en-US" dirty="0" smtClean="0"/>
              <a:t>0.3 means </a:t>
            </a:r>
            <a:r>
              <a:rPr lang="en-US" dirty="0" smtClean="0"/>
              <a:t>that for a trip that usually takes 20 minutes a </a:t>
            </a:r>
            <a:r>
              <a:rPr lang="en-US" dirty="0" smtClean="0"/>
              <a:t>traveler should </a:t>
            </a:r>
            <a:r>
              <a:rPr lang="en-US" dirty="0" smtClean="0"/>
              <a:t>budget an additional 6 minutes to ensure </a:t>
            </a:r>
            <a:r>
              <a:rPr lang="en-US" dirty="0" smtClean="0"/>
              <a:t>on-time arrival </a:t>
            </a:r>
            <a:r>
              <a:rPr lang="en-US" dirty="0" smtClean="0"/>
              <a:t>95 percent of the time</a:t>
            </a:r>
            <a:r>
              <a:rPr lang="en-U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 smtClean="0"/>
              <a:t>Buffer Time Index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r="244"/>
          <a:stretch>
            <a:fillRect/>
          </a:stretch>
        </p:blipFill>
        <p:spPr bwMode="auto">
          <a:xfrm>
            <a:off x="0" y="0"/>
            <a:ext cx="8969832" cy="683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05113" cy="680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8686800" cy="4373563"/>
          </a:xfrm>
        </p:spPr>
        <p:txBody>
          <a:bodyPr/>
          <a:lstStyle/>
          <a:p>
            <a:r>
              <a:rPr lang="en-US" dirty="0" smtClean="0"/>
              <a:t>Continuing work on </a:t>
            </a:r>
            <a:r>
              <a:rPr lang="en-US" dirty="0" err="1" smtClean="0"/>
              <a:t>CMP</a:t>
            </a:r>
            <a:r>
              <a:rPr lang="en-US" dirty="0" smtClean="0"/>
              <a:t> Technical Report</a:t>
            </a:r>
          </a:p>
          <a:p>
            <a:pPr lvl="1">
              <a:buFont typeface="Times New Roman" pitchFamily="18" charset="0"/>
              <a:buChar char="–"/>
            </a:pPr>
            <a:r>
              <a:rPr lang="en-US" dirty="0" smtClean="0"/>
              <a:t>Will return as needed to the </a:t>
            </a:r>
            <a:r>
              <a:rPr lang="en-US" dirty="0" smtClean="0"/>
              <a:t>Freight Subcommittee </a:t>
            </a:r>
            <a:r>
              <a:rPr lang="en-US" dirty="0" smtClean="0"/>
              <a:t>for further </a:t>
            </a:r>
            <a:r>
              <a:rPr lang="en-US" dirty="0" smtClean="0"/>
              <a:t>discussions</a:t>
            </a:r>
            <a:endParaRPr lang="en-US" dirty="0" smtClean="0"/>
          </a:p>
          <a:p>
            <a:pPr lvl="1">
              <a:buFont typeface="Times New Roman" pitchFamily="18" charset="0"/>
              <a:buChar char="–"/>
            </a:pPr>
            <a:endParaRPr lang="en-US" dirty="0" smtClean="0"/>
          </a:p>
          <a:p>
            <a:r>
              <a:rPr lang="en-US" dirty="0" smtClean="0"/>
              <a:t>Continuing discussions of how </a:t>
            </a:r>
            <a:r>
              <a:rPr lang="en-US" dirty="0" err="1" smtClean="0"/>
              <a:t>CMP</a:t>
            </a:r>
            <a:r>
              <a:rPr lang="en-US" dirty="0" smtClean="0"/>
              <a:t> and </a:t>
            </a:r>
            <a:r>
              <a:rPr lang="en-US" dirty="0" smtClean="0"/>
              <a:t>Freight Subcommittee </a:t>
            </a:r>
            <a:r>
              <a:rPr lang="en-US" dirty="0" smtClean="0"/>
              <a:t>programs interact</a:t>
            </a:r>
          </a:p>
          <a:p>
            <a:pPr lvl="1">
              <a:buFont typeface="Times New Roman" pitchFamily="18" charset="0"/>
              <a:buChar char="–"/>
            </a:pPr>
            <a:r>
              <a:rPr lang="en-US" dirty="0" smtClean="0"/>
              <a:t>Freight congestion analysis</a:t>
            </a:r>
            <a:endParaRPr lang="en-US" dirty="0" smtClean="0"/>
          </a:p>
          <a:p>
            <a:pPr lvl="1">
              <a:buFont typeface="Times New Roman" pitchFamily="18" charset="0"/>
              <a:buChar char="–"/>
            </a:pPr>
            <a:r>
              <a:rPr lang="en-US" dirty="0" smtClean="0"/>
              <a:t>Freight reliability analysis</a:t>
            </a:r>
          </a:p>
          <a:p>
            <a:pPr lvl="1">
              <a:buFont typeface="Times New Roman" pitchFamily="18" charset="0"/>
              <a:buChar char="–"/>
            </a:pPr>
            <a:r>
              <a:rPr lang="en-US" dirty="0" smtClean="0"/>
              <a:t>Congestion relief strategies</a:t>
            </a:r>
          </a:p>
          <a:p>
            <a:pPr lvl="1">
              <a:buFont typeface="Times New Roman" pitchFamily="18" charset="0"/>
              <a:buChar char="–"/>
            </a:pPr>
            <a:r>
              <a:rPr lang="en-US" dirty="0" smtClean="0"/>
              <a:t>Etc.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Outlook</a:t>
            </a:r>
            <a:endParaRPr lang="en-US" sz="26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03/11/2010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Update on the Congestion Management Process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3308</TotalTime>
  <Words>759</Words>
  <Application>Microsoft Office PowerPoint</Application>
  <PresentationFormat>On-screen Show (4:3)</PresentationFormat>
  <Paragraphs>130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Update on the  Congestion Management Process (CMP) </vt:lpstr>
      <vt:lpstr>What is CMP</vt:lpstr>
      <vt:lpstr>CMP components</vt:lpstr>
      <vt:lpstr>Three major CMP activities</vt:lpstr>
      <vt:lpstr>CMP Technical Report</vt:lpstr>
      <vt:lpstr>Congestion monitoring in the National Capital Region</vt:lpstr>
      <vt:lpstr>Travel Time Index</vt:lpstr>
      <vt:lpstr>Slide 8</vt:lpstr>
      <vt:lpstr>Month-to-month travel time index</vt:lpstr>
      <vt:lpstr>Comparison of Travel Time Index in December 2008 and 2009  for the I-95 Corridor Coalition Covered Highways</vt:lpstr>
      <vt:lpstr>Time of day and day of week travel time index</vt:lpstr>
      <vt:lpstr>Planning  Time Index</vt:lpstr>
      <vt:lpstr>Buffer Time Index</vt:lpstr>
      <vt:lpstr>Slide 14</vt:lpstr>
      <vt:lpstr>Slide 15</vt:lpstr>
      <vt:lpstr>Outlook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Congestion Management Process </dc:title>
  <dc:creator/>
  <cp:lastModifiedBy>Wenjing Pu</cp:lastModifiedBy>
  <cp:revision>310</cp:revision>
  <dcterms:created xsi:type="dcterms:W3CDTF">2006-08-16T00:00:00Z</dcterms:created>
  <dcterms:modified xsi:type="dcterms:W3CDTF">2010-03-10T17:05:13Z</dcterms:modified>
</cp:coreProperties>
</file>