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71" r:id="rId3"/>
    <p:sldId id="269" r:id="rId4"/>
    <p:sldId id="275" r:id="rId5"/>
    <p:sldId id="274" r:id="rId6"/>
    <p:sldId id="277" r:id="rId7"/>
    <p:sldId id="262" r:id="rId8"/>
    <p:sldId id="283" r:id="rId9"/>
    <p:sldId id="272" r:id="rId10"/>
    <p:sldId id="267" r:id="rId11"/>
    <p:sldId id="280" r:id="rId12"/>
    <p:sldId id="291" r:id="rId13"/>
    <p:sldId id="290" r:id="rId14"/>
    <p:sldId id="289" r:id="rId15"/>
    <p:sldId id="288" r:id="rId16"/>
    <p:sldId id="293" r:id="rId17"/>
    <p:sldId id="278" r:id="rId18"/>
    <p:sldId id="294" r:id="rId19"/>
    <p:sldId id="282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CC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0" d="100"/>
          <a:sy n="100" d="100"/>
        </p:scale>
        <p:origin x="-3552" y="-108"/>
      </p:cViewPr>
      <p:guideLst>
        <p:guide orient="horz" pos="2928"/>
        <p:guide pos="220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475" cy="46513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76907DC0-25B1-4A72-8139-1424F57AA902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675"/>
            <a:ext cx="3038475" cy="46513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A7B869EA-1C6E-4045-8578-D9FF0D3FB3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r">
              <a:defRPr sz="1200"/>
            </a:lvl1pPr>
          </a:lstStyle>
          <a:p>
            <a:fld id="{084BEAD3-C3EF-45AE-A096-A9E6C4C854A9}" type="datetimeFigureOut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8" tIns="46584" rIns="93168" bIns="465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68" tIns="46584" rIns="93168" bIns="4658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967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7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r">
              <a:defRPr sz="1200"/>
            </a:lvl1pPr>
          </a:lstStyle>
          <a:p>
            <a:fld id="{5C99E7EF-DCE8-4151-B35F-2063297BDD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21D64-C436-4E65-90D5-3D8A0DE06596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F269B-D195-4165-A0D5-C94692B7FAB2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FD50F-E885-4D3D-97ED-E3F4A8EE98B7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CA77-59DD-43F2-A055-0DB488061AC6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9A576-1DBB-4152-8DEA-55076F166B90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BEF68-3465-4199-B354-26AF89FF1DFC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0F7-14E0-40BB-B10C-7FF8895A7F32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43C1-0816-4822-B35D-EE944A13ACC4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8A8B-A25D-4F8C-A3E3-85AB67B24D38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E119-A7D5-4985-9422-F66D7CDB648C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35F3-BD5B-4D71-A7C9-9A2E44191466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1B9B3-077A-4743-9DB5-44B381F83090}" type="datetime1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3CCA8-9FB8-4F1B-9A01-5A0F1BBEC4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Worksheet2.xls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83820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MAP-21 Performance-Based  Planning:</a:t>
            </a:r>
            <a:br>
              <a:rPr lang="en-US" dirty="0" smtClean="0"/>
            </a:br>
            <a:r>
              <a:rPr lang="en-US" sz="3600" dirty="0" smtClean="0"/>
              <a:t>A Focus on Congestion Mitigation and Air Quality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 Moving Ahead for Progress in the 21st Century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81600"/>
            <a:ext cx="7696200" cy="1676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Presentation to the Transportation Planning </a:t>
            </a:r>
            <a:r>
              <a:rPr lang="en-US" sz="1800" dirty="0" smtClean="0"/>
              <a:t>Board</a:t>
            </a:r>
            <a:endParaRPr lang="en-US" sz="1800" dirty="0" smtClean="0"/>
          </a:p>
          <a:p>
            <a:r>
              <a:rPr lang="en-US" sz="2400" dirty="0" smtClean="0"/>
              <a:t>Ronald F. Kirby</a:t>
            </a:r>
          </a:p>
          <a:p>
            <a:r>
              <a:rPr lang="en-US" sz="1800" dirty="0" smtClean="0"/>
              <a:t>Director, Department of Transportation Planning</a:t>
            </a:r>
          </a:p>
          <a:p>
            <a:r>
              <a:rPr lang="en-US" sz="1800" dirty="0" smtClean="0"/>
              <a:t>April </a:t>
            </a:r>
            <a:r>
              <a:rPr lang="en-US" sz="1800" dirty="0" smtClean="0"/>
              <a:t>17, </a:t>
            </a:r>
            <a:r>
              <a:rPr lang="en-US" sz="1800" dirty="0" smtClean="0"/>
              <a:t>2013</a:t>
            </a:r>
            <a:endParaRPr lang="en-US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457200"/>
            <a:ext cx="4876800" cy="26574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BAB9-910C-4E82-9A15-7559274C487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96200" y="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Item </a:t>
            </a:r>
            <a:r>
              <a:rPr lang="en-US" dirty="0" smtClean="0"/>
              <a:t>#8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Performance-Based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MAP-21, Section 150.  </a:t>
            </a:r>
            <a:r>
              <a:rPr lang="en-US" sz="2000" u="sng" dirty="0" smtClean="0"/>
              <a:t>National Goals and Performance Management Measures</a:t>
            </a:r>
          </a:p>
          <a:p>
            <a:pPr>
              <a:buNone/>
            </a:pPr>
            <a:r>
              <a:rPr lang="en-US" sz="2000" dirty="0" smtClean="0"/>
              <a:t>     (a)  Declaration of Policy―Performance management will…provide a means to the most efficient investment of Federal transportation funds by refocusing on national transportation goals…and improving project </a:t>
            </a:r>
            <a:r>
              <a:rPr lang="en-US" sz="2000" dirty="0" err="1" smtClean="0"/>
              <a:t>decisionmaking</a:t>
            </a:r>
            <a:r>
              <a:rPr lang="en-US" sz="2000" dirty="0" smtClean="0"/>
              <a:t> through performance-based planning and programming.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MAP-21, Section 1201.  </a:t>
            </a:r>
            <a:r>
              <a:rPr lang="en-US" sz="2000" u="sng" dirty="0" smtClean="0"/>
              <a:t>Metropolitan Transportation Planning</a:t>
            </a:r>
            <a:endParaRPr lang="en-US" sz="2000" i="1" u="sng" dirty="0"/>
          </a:p>
          <a:p>
            <a:pPr>
              <a:buNone/>
            </a:pPr>
            <a:r>
              <a:rPr lang="en-US" sz="2000" i="1" dirty="0" smtClean="0"/>
              <a:t>      </a:t>
            </a:r>
            <a:r>
              <a:rPr lang="en-US" sz="2000" dirty="0" smtClean="0"/>
              <a:t>The metropolitan transportation planning process shall provide for the establishment and use of a performance-based approach to transportation decisionmaking to support the national goals…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Funding mostly formula, some USDOT discretion, no earmarks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Performance-Based Planning and Programming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New National Goals Under MAP-21</a:t>
            </a:r>
            <a:endParaRPr lang="en-US" sz="31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04800" y="1524000"/>
            <a:ext cx="4191000" cy="639762"/>
          </a:xfrm>
          <a:ln w="1905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Metropolitan Planning Process continued from previous law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17975" cy="639762"/>
          </a:xfrm>
          <a:noFill/>
          <a:ln w="19050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000" dirty="0" smtClean="0"/>
              <a:t>New National Goals from MAP-21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4648200" y="2209800"/>
          <a:ext cx="4114800" cy="2957513"/>
        </p:xfrm>
        <a:graphic>
          <a:graphicData uri="http://schemas.openxmlformats.org/presentationml/2006/ole">
            <p:oleObj spid="_x0000_s26626" name="Worksheet" r:id="rId3" imgW="3476611" imgH="2143057" progId="Excel.Sheet.12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304800" y="2209800"/>
          <a:ext cx="4191000" cy="3225800"/>
        </p:xfrm>
        <a:graphic>
          <a:graphicData uri="http://schemas.openxmlformats.org/presentationml/2006/ole">
            <p:oleObj spid="_x0000_s26627" name="Worksheet" r:id="rId4" imgW="3476611" imgH="2676457" progId="Excel.Sheet.12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200" y="61722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Title 23, Sec. 1201, Subsection 134(h)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48200" y="61722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Title 23, Sec. 1203, Subsection 150(b)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5562600"/>
            <a:ext cx="822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 cmpd="sng">
            <a:solidFill>
              <a:schemeClr val="tx1"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National Goals related to Scope of Metropolitan Planning Process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/>
              <a:t>Performance Measures Required by MAP-21 Title 23, Section 150(c)-</a:t>
            </a:r>
            <a:r>
              <a:rPr lang="en-US" sz="3200" u="sng" dirty="0" smtClean="0"/>
              <a:t>Highways</a:t>
            </a:r>
            <a:endParaRPr lang="en-US" sz="3200" u="sng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u="sng" dirty="0" smtClean="0"/>
              <a:t>Secretary shall…limit performance measures only to those described in this subsection</a:t>
            </a:r>
            <a:r>
              <a:rPr lang="en-US" sz="1600" dirty="0" smtClean="0"/>
              <a:t>: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National Highway Performance Program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Minimum standards…in developing and operating bridge and pavement management systems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Condition of pavement on the Interstate System and on the National Highway System (NHS) (excluding Interstate)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Condition of bridges on the NHS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Performance of the Interstate System and the NHS (excluding Interstate)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Minimum levels for the condition of pavement on the Interstate System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1800" dirty="0" smtClean="0"/>
              <a:t>Highway Safety Improvement Program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Serious injuries and fatalities per vehicle mile traveled and the number of serious injuries and fatalities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1800" dirty="0" smtClean="0"/>
              <a:t>Congestion Mitigation and Air Quality Program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Traffic congestion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On-road mobile source emissions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1800" dirty="0" smtClean="0"/>
              <a:t>National Freight Movement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1400" dirty="0" smtClean="0"/>
              <a:t>Assess freight movement on the Interstate System</a:t>
            </a:r>
            <a:endParaRPr lang="en-US" sz="1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/>
              <a:t>Performance Measures Required by MAP-21 Title 49, Chapter 53-</a:t>
            </a:r>
            <a:r>
              <a:rPr lang="en-US" sz="3200" u="sng" dirty="0" smtClean="0"/>
              <a:t>Public Transportation</a:t>
            </a:r>
            <a:endParaRPr lang="en-US" sz="3200" u="sng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pPr marL="571500" indent="-514350">
              <a:buFont typeface="Wingdings" pitchFamily="2" charset="2"/>
              <a:buChar char="Ø"/>
            </a:pPr>
            <a:r>
              <a:rPr lang="en-US" sz="1600" dirty="0" smtClean="0"/>
              <a:t>Applies to all recipients.  ‘Recipient’ means a State or local governmental authority, or any other operator of the public transportation system, that receives federal financial assistance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2400" dirty="0" smtClean="0"/>
              <a:t>Transit Asset Management Plan</a:t>
            </a:r>
          </a:p>
          <a:p>
            <a:pPr marL="1371600" lvl="2" indent="-514350"/>
            <a:r>
              <a:rPr lang="en-US" sz="1600" dirty="0" smtClean="0"/>
              <a:t>Definition of ‘state of good repair’ that includes objective standards for measuring the condition of capital assets of recipients, including equipment, rolling stock, infrastructure, and facilities </a:t>
            </a:r>
          </a:p>
          <a:p>
            <a:pPr marL="1371600" lvl="2" indent="-514350"/>
            <a:r>
              <a:rPr lang="en-US" sz="1600" dirty="0" smtClean="0"/>
              <a:t>Secretary shall issue a final rule to establish performance measures based on the ‘state of good repair’ standards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2400" dirty="0" smtClean="0"/>
              <a:t>National Public Transportation Safety Plan</a:t>
            </a:r>
          </a:p>
          <a:p>
            <a:pPr marL="1371600" lvl="2" indent="-514350"/>
            <a:r>
              <a:rPr lang="en-US" sz="1600" dirty="0" smtClean="0"/>
              <a:t>Safety performance criteria for all modes of public transportation</a:t>
            </a:r>
          </a:p>
          <a:p>
            <a:pPr marL="1371600" lvl="2" indent="-514350"/>
            <a:r>
              <a:rPr lang="en-US" sz="1600" dirty="0" smtClean="0"/>
              <a:t>Minimum safety performance standards for public transportation vehicles</a:t>
            </a:r>
          </a:p>
          <a:p>
            <a:pPr marL="1371600" lvl="2" indent="-514350"/>
            <a:r>
              <a:rPr lang="en-US" sz="1600" dirty="0" smtClean="0"/>
              <a:t>Public transportation safety certification training program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2400" dirty="0" smtClean="0"/>
              <a:t>Public Transportation Agency Safety Plan </a:t>
            </a:r>
          </a:p>
          <a:p>
            <a:pPr marL="1371600" lvl="2" indent="-514350"/>
            <a:r>
              <a:rPr lang="en-US" sz="1600" dirty="0" smtClean="0"/>
              <a:t>States/transit recipients establish a comprehensive agency safety plan </a:t>
            </a:r>
            <a:br>
              <a:rPr lang="en-US" sz="1600" dirty="0" smtClean="0"/>
            </a:br>
            <a:r>
              <a:rPr lang="en-US" sz="1600" dirty="0" smtClean="0"/>
              <a:t>(1-year after the effective date of the performance measures on ‘state of good repair’ final rule)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PBPP Accountability/Penalties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32500" lnSpcReduction="20000"/>
          </a:bodyPr>
          <a:lstStyle/>
          <a:p>
            <a:r>
              <a:rPr lang="en-US" sz="4900" dirty="0" smtClean="0"/>
              <a:t>State Performance Management</a:t>
            </a:r>
          </a:p>
          <a:p>
            <a:pPr lvl="1"/>
            <a:r>
              <a:rPr lang="en-US" sz="4900" dirty="0" smtClean="0"/>
              <a:t>States that do not achieve or make significant progress toward targets for two reporting periods must address in following report how the state will achieve the targets</a:t>
            </a:r>
          </a:p>
          <a:p>
            <a:endParaRPr lang="en-US" sz="4900" dirty="0" smtClean="0"/>
          </a:p>
          <a:p>
            <a:r>
              <a:rPr lang="en-US" sz="4900" dirty="0" smtClean="0"/>
              <a:t>Interstate System and National Highway System (NHS) Bridge Conditions</a:t>
            </a:r>
          </a:p>
          <a:p>
            <a:pPr lvl="1"/>
            <a:r>
              <a:rPr lang="en-US" sz="4900" dirty="0" smtClean="0"/>
              <a:t>If, for two reporting periods, the condition of the Interstate System…falls below the minimum condition level, the State shall be required to obligate and transfer funds to meet minimum conditions</a:t>
            </a:r>
          </a:p>
          <a:p>
            <a:pPr lvl="1"/>
            <a:r>
              <a:rPr lang="en-US" sz="4900" dirty="0" smtClean="0"/>
              <a:t>If greater than 10% of the deck area of bridges in the State on the NHS is located on bridges that have been classified as structurally deficient, a specified portion of funds…shall be set aside…only for eligible projects on bridges on the NHS</a:t>
            </a:r>
          </a:p>
          <a:p>
            <a:endParaRPr lang="en-US" sz="4900" dirty="0" smtClean="0"/>
          </a:p>
          <a:p>
            <a:r>
              <a:rPr lang="en-US" sz="4900" dirty="0" smtClean="0"/>
              <a:t>High-Risk Rural Road Safety</a:t>
            </a:r>
          </a:p>
          <a:p>
            <a:pPr lvl="1"/>
            <a:r>
              <a:rPr lang="en-US" sz="4900" dirty="0" smtClean="0"/>
              <a:t>If rural road fatality rates increase over the most recent 2-year period for which data is available, the State shall obligate in the next fiscal year an amount equal to at least 200% of the amount of funds the State received for fiscal year 2009 for high risk rural roads</a:t>
            </a:r>
          </a:p>
          <a:p>
            <a:endParaRPr lang="en-US" sz="4900" dirty="0" smtClean="0"/>
          </a:p>
          <a:p>
            <a:r>
              <a:rPr lang="en-US" sz="4900" dirty="0" smtClean="0"/>
              <a:t>MPO Certification</a:t>
            </a:r>
          </a:p>
          <a:p>
            <a:pPr lvl="1"/>
            <a:r>
              <a:rPr lang="en-US" sz="4900" dirty="0" smtClean="0"/>
              <a:t>If a metropolitan planning process serving a transportation management area is not certified (as required every 4 years), the Secretary may withhold up to 20% of the MPO’s funds under metropolitan transportation planning</a:t>
            </a:r>
            <a:r>
              <a:rPr lang="en-US" dirty="0" smtClean="0"/>
              <a:t>		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Timeline on PBPP Requirements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43800" y="3048000"/>
          <a:ext cx="1447800" cy="1022985"/>
        </p:xfrm>
        <a:graphic>
          <a:graphicData uri="http://schemas.openxmlformats.org/drawingml/2006/table">
            <a:tbl>
              <a:tblPr/>
              <a:tblGrid>
                <a:gridCol w="1447800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5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Public Transportation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6395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Highway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395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Metropolitan Planning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395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Federal Action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1219200"/>
          <a:ext cx="7052652" cy="5351562"/>
        </p:xfrm>
        <a:graphic>
          <a:graphicData uri="http://schemas.openxmlformats.org/drawingml/2006/table">
            <a:tbl>
              <a:tblPr/>
              <a:tblGrid>
                <a:gridCol w="1324245"/>
                <a:gridCol w="5728407"/>
              </a:tblGrid>
              <a:tr h="26913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MAP 21 PBPP </a:t>
                      </a:r>
                      <a:r>
                        <a:rPr lang="fr-FR" sz="16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Implementation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Timeline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61" marR="4861" marT="48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Action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7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10/1/12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MAP-21 date of Enactment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2574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10/1/13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Final rule for public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transport 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state of good repair performance measures 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and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standards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7948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1/1/14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Federal public transport recipients shall establish performance targets in relation to performance measures established by the Secretary, and report each year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6287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Fall 2013, FTA est.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National Public Transportation Safety Plan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52574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Fall 2014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Public Transportation Agency Safety Plan                                                            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year after National Public Transportation Safety Plan)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59483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4/1/14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Secretary promulgates rulemaking that establishes performance measures and standards required under MAP-21, following 90-day comment period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6287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4/1/15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States set performance targets for measures established by Secretary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2574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10/1/15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MPOs establish performance targets 180 days after States/public transportation providers establish performance targets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6287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10/1/16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States submit to Secretary report on progress in achieving targets…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7948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10/1/17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Secretary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submits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 Congress a report on the effectiveness of the performance-based planning process of metropolitan planning organizations</a:t>
                      </a:r>
                    </a:p>
                  </a:txBody>
                  <a:tcPr marL="4861" marR="4861" marT="48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772400" y="5029200"/>
            <a:ext cx="990600" cy="1295400"/>
          </a:xfrm>
          <a:prstGeom prst="rect">
            <a:avLst/>
          </a:prstGeom>
          <a:solidFill>
            <a:srgbClr val="EBEC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848600" y="5029200"/>
            <a:ext cx="838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Performance Measures</a:t>
            </a:r>
            <a:br>
              <a:rPr lang="en-US" dirty="0" smtClean="0"/>
            </a:br>
            <a:r>
              <a:rPr lang="en-US" dirty="0" smtClean="0"/>
              <a:t>3-Tier Staged Rule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8580161" cy="534263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" y="64770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 FHWA sponsored MAP-21 Webinar, March 18, 2013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PBPP Coordination Efforts Underway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fontScale="925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FHWA consultation meetings with states/MPOs/associations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January 8</a:t>
            </a:r>
            <a:r>
              <a:rPr lang="en-US" baseline="30000" dirty="0" smtClean="0"/>
              <a:t>th</a:t>
            </a:r>
            <a:r>
              <a:rPr lang="en-US" dirty="0" smtClean="0"/>
              <a:t>:  FHWA MAP-21 Performance Management Listening Session on Target Setting:  Facilitated “Conversations”:  Considerations in Target Setting</a:t>
            </a:r>
          </a:p>
          <a:p>
            <a:pPr lvl="1"/>
            <a:r>
              <a:rPr lang="en-US" dirty="0" smtClean="0"/>
              <a:t>Targets are bound by available resources</a:t>
            </a:r>
          </a:p>
          <a:p>
            <a:pPr lvl="1"/>
            <a:r>
              <a:rPr lang="en-US" dirty="0" smtClean="0"/>
              <a:t>States and MPOs will need to be balancing performance in many areas</a:t>
            </a:r>
          </a:p>
          <a:p>
            <a:pPr lvl="1"/>
            <a:r>
              <a:rPr lang="en-US" dirty="0" smtClean="0"/>
              <a:t>Many entities may be key in achieving targets</a:t>
            </a:r>
          </a:p>
          <a:p>
            <a:pPr lvl="1"/>
            <a:r>
              <a:rPr lang="en-US" dirty="0" smtClean="0"/>
              <a:t>Unplanned events may impact the ability to achieve a target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PBPP Coordination Efforts Underway Cont.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AASHTO Letter, </a:t>
            </a:r>
            <a:r>
              <a:rPr lang="en-US" sz="1200" dirty="0" smtClean="0"/>
              <a:t>November 26, 2012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28600" y="2174875"/>
            <a:ext cx="4268788" cy="39512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few themes:</a:t>
            </a:r>
          </a:p>
          <a:p>
            <a:pPr lvl="1"/>
            <a:r>
              <a:rPr lang="en-US" sz="1900" b="1" dirty="0" smtClean="0"/>
              <a:t>Reduce and Re-use</a:t>
            </a:r>
          </a:p>
          <a:p>
            <a:pPr lvl="1">
              <a:buNone/>
            </a:pPr>
            <a:r>
              <a:rPr lang="en-US" sz="1900" b="1" dirty="0"/>
              <a:t> </a:t>
            </a:r>
            <a:r>
              <a:rPr lang="en-US" sz="1900" b="1" dirty="0" smtClean="0"/>
              <a:t>    </a:t>
            </a:r>
            <a:r>
              <a:rPr lang="en-US" sz="1900" dirty="0" smtClean="0"/>
              <a:t>“[N]</a:t>
            </a:r>
            <a:r>
              <a:rPr lang="en-US" sz="1900" dirty="0" err="1" smtClean="0"/>
              <a:t>ational</a:t>
            </a:r>
            <a:r>
              <a:rPr lang="en-US" sz="1900" dirty="0" smtClean="0"/>
              <a:t>-level performance measures should build upon existing performance measures, management practices, data sets and reporting processes”</a:t>
            </a:r>
          </a:p>
          <a:p>
            <a:pPr lvl="1"/>
            <a:r>
              <a:rPr lang="en-US" sz="1900" b="1" dirty="0" smtClean="0"/>
              <a:t>Communicate</a:t>
            </a:r>
          </a:p>
          <a:p>
            <a:pPr lvl="1">
              <a:buNone/>
            </a:pPr>
            <a:r>
              <a:rPr lang="en-US" sz="1900" b="1" dirty="0"/>
              <a:t> </a:t>
            </a:r>
            <a:r>
              <a:rPr lang="en-US" sz="1900" b="1" dirty="0" smtClean="0"/>
              <a:t>    </a:t>
            </a:r>
            <a:r>
              <a:rPr lang="en-US" sz="1900" dirty="0" smtClean="0"/>
              <a:t>“Messaging the impact and meaning…to the public…is vital to the success of this [PBPP] initiative”</a:t>
            </a:r>
          </a:p>
          <a:p>
            <a:pPr lvl="1">
              <a:buNone/>
            </a:pP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AMPO Letter, </a:t>
            </a:r>
            <a:r>
              <a:rPr lang="en-US" sz="1200" dirty="0" smtClean="0"/>
              <a:t>December 7, 2012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495800" y="2209800"/>
            <a:ext cx="4041775" cy="3951288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A few themes:</a:t>
            </a:r>
          </a:p>
          <a:p>
            <a:pPr lvl="1"/>
            <a:r>
              <a:rPr lang="en-US" sz="7600" b="1" dirty="0" smtClean="0"/>
              <a:t>Financial Constraint</a:t>
            </a:r>
          </a:p>
          <a:p>
            <a:pPr lvl="1">
              <a:buNone/>
            </a:pPr>
            <a:r>
              <a:rPr lang="en-US" sz="7600" dirty="0" smtClean="0"/>
              <a:t>	“MPOs will have to assess and balance the targets in context of the overall goals and financial capabilities of their individual metropolitan areas”</a:t>
            </a:r>
            <a:endParaRPr lang="en-US" sz="7600" dirty="0"/>
          </a:p>
          <a:p>
            <a:pPr lvl="1"/>
            <a:r>
              <a:rPr lang="en-US" sz="7600" b="1" dirty="0" smtClean="0"/>
              <a:t>Air Quality Conformity</a:t>
            </a:r>
          </a:p>
          <a:p>
            <a:pPr lvl="1">
              <a:buNone/>
            </a:pPr>
            <a:r>
              <a:rPr lang="en-US" sz="7600" b="1" dirty="0"/>
              <a:t> </a:t>
            </a:r>
            <a:r>
              <a:rPr lang="en-US" sz="7600" b="1" dirty="0" smtClean="0"/>
              <a:t>     </a:t>
            </a:r>
            <a:r>
              <a:rPr lang="en-US" sz="7600" dirty="0" smtClean="0"/>
              <a:t>“Measurements chosen for  on-road mobile source emissions should be consistent with existing federal air quality planning and conformity requirements”</a:t>
            </a:r>
          </a:p>
          <a:p>
            <a:pPr lvl="1">
              <a:buNone/>
            </a:pPr>
            <a:endParaRPr lang="en-US" sz="7200" dirty="0" smtClean="0"/>
          </a:p>
          <a:p>
            <a:pPr>
              <a:buNone/>
            </a:pPr>
            <a:endParaRPr lang="en-US" sz="7200" dirty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06680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/>
              <a:t>Association letters for consideration by US DOT as part of rulemaking process</a:t>
            </a:r>
            <a:endParaRPr lang="en-US" sz="2000" u="sng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5791200"/>
            <a:ext cx="20859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1447800"/>
            <a:ext cx="727334" cy="159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PBPP Focus for the TPB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Responsibilities to be coordinated with States/transit agencies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State of Good Repair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Safety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Explicit TPB Responsibilities for Congestion Mitigation and Air Quality 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MPO Performance Plan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Requirement/opportunity for increased focus on congestion, with active engagement of all TPB member agencies and processes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Mobile emissions likely to be governed largely by current air quality requirements</a:t>
            </a:r>
          </a:p>
          <a:p>
            <a:pPr marL="914400" lvl="1" indent="-514350">
              <a:buFont typeface="Wingdings" pitchFamily="2" charset="2"/>
              <a:buChar char="ü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0668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1066800"/>
            <a:ext cx="822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106680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/>
              <a:t>FY 2014 UPWP begins to address new PBPP responsibilities</a:t>
            </a:r>
            <a:endParaRPr lang="en-US" sz="2000" u="sn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 Evaluation and Assessment of Projects</a:t>
            </a:r>
          </a:p>
          <a:p>
            <a:pPr>
              <a:buNone/>
            </a:pPr>
            <a:r>
              <a:rPr lang="en-US" dirty="0" smtClean="0"/>
              <a:t>(k)  Priority for Use of Funds in PM 2.5 Areas</a:t>
            </a:r>
          </a:p>
          <a:p>
            <a:pPr>
              <a:buNone/>
            </a:pPr>
            <a:r>
              <a:rPr lang="en-US" dirty="0" smtClean="0"/>
              <a:t>(l)  Performance Plan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Congestion Mitigation and Air Quality (CMAQ) Program, Section 1113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 Evaluation and Assessment of Projects</a:t>
            </a:r>
          </a:p>
          <a:p>
            <a:pPr marL="514350" indent="-514350">
              <a:buNone/>
            </a:pPr>
            <a:r>
              <a:rPr lang="en-US" sz="3000" dirty="0" smtClean="0"/>
              <a:t>1. 	Database</a:t>
            </a:r>
            <a:r>
              <a:rPr lang="en-US" dirty="0" smtClean="0"/>
              <a:t>	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sz="2400" dirty="0" smtClean="0"/>
              <a:t>“Secretary shall maintain and disseminate a </a:t>
            </a:r>
            <a:r>
              <a:rPr lang="en-US" sz="2400" u="sng" dirty="0" smtClean="0"/>
              <a:t>cumulative database describing the impacts of the projects</a:t>
            </a:r>
            <a:r>
              <a:rPr lang="en-US" sz="2400" dirty="0" smtClean="0"/>
              <a:t>, including specific information about each project…based on reductions in congestion and emissions”</a:t>
            </a:r>
          </a:p>
          <a:p>
            <a:pPr marL="514350" indent="-514350">
              <a:buNone/>
            </a:pPr>
            <a:r>
              <a:rPr lang="en-US" sz="3000" dirty="0" smtClean="0"/>
              <a:t>2. 	Cost Effectiveness</a:t>
            </a:r>
          </a:p>
          <a:p>
            <a:pPr marL="512763" lvl="1" indent="-3175">
              <a:buNone/>
            </a:pPr>
            <a:r>
              <a:rPr lang="en-US" sz="2400" dirty="0" smtClean="0"/>
              <a:t>“Secretary, in consultation with the Administrator of the EPA, shall evaluate projects on a periodic basis and </a:t>
            </a:r>
            <a:r>
              <a:rPr lang="en-US" sz="2400" u="sng" dirty="0" smtClean="0"/>
              <a:t>develop a table…that illustrates the cost-effectiveness of a range of project types</a:t>
            </a:r>
            <a:r>
              <a:rPr lang="en-US" sz="2400" dirty="0" smtClean="0"/>
              <a:t>…as to how the projects mitigate congestion and improve air quality.  The table shall show measures of cost-effectiveness, such as dollars per ton of emissions reduced.”</a:t>
            </a:r>
            <a:endParaRPr lang="en-US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Congestion Mitigation and Air Quality (CMAQ) Program, Section 1113 Cont.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(k) Priority for Use of Funds in PM 2.5 Areas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Requirement</a:t>
            </a:r>
          </a:p>
          <a:p>
            <a:pPr marL="514350"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“For any State that has a nonattainment or maintenance area for fine particulate matter, </a:t>
            </a:r>
            <a:r>
              <a:rPr lang="en-US" sz="2400" u="sng" dirty="0" smtClean="0"/>
              <a:t>an amount equal to 25 percent of the funds</a:t>
            </a:r>
            <a:r>
              <a:rPr lang="en-US" sz="2400" dirty="0" smtClean="0"/>
              <a:t> apportioned under section 104(b)(4) …shall be obligated to projects that reduce such fine particulate matter emissions in such area, including diesel retrofits”  </a:t>
            </a:r>
          </a:p>
          <a:p>
            <a:pPr marL="514350">
              <a:buNone/>
            </a:pPr>
            <a:r>
              <a:rPr lang="en-US" sz="2400" dirty="0" smtClean="0"/>
              <a:t>2.	Applicability to CMAQ funds for FY 2013 and FY 2014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Congestion Mitigation and Air Quality (CMAQ) Program, Section 1113 Cont.</a:t>
            </a:r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5334000"/>
            <a:ext cx="17811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lphaLcParenBoth" startAt="12"/>
            </a:pPr>
            <a:r>
              <a:rPr lang="en-US" sz="3000" dirty="0" smtClean="0"/>
              <a:t>Performance Plan-Each MPO…representing a nonattainment or maintenance area shall develop a performance plan that:</a:t>
            </a:r>
          </a:p>
          <a:p>
            <a:pPr marL="912813" indent="-514350">
              <a:buNone/>
            </a:pPr>
            <a:r>
              <a:rPr lang="en-US" sz="2400" dirty="0" smtClean="0"/>
              <a:t>(A)   Includes an </a:t>
            </a:r>
            <a:r>
              <a:rPr lang="en-US" sz="2400" u="sng" dirty="0" smtClean="0"/>
              <a:t>area baseline level</a:t>
            </a:r>
            <a:r>
              <a:rPr lang="en-US" sz="2400" dirty="0" smtClean="0"/>
              <a:t> for traffic congestion and on-road mobile source emissions for which the area is in nonattainment or maintenance;</a:t>
            </a:r>
          </a:p>
          <a:p>
            <a:pPr marL="914400" lvl="1" indent="-514350">
              <a:buNone/>
            </a:pPr>
            <a:r>
              <a:rPr lang="en-US" sz="2400" dirty="0" smtClean="0"/>
              <a:t>(B)	Describes progress made in achieving the performance </a:t>
            </a:r>
            <a:r>
              <a:rPr lang="en-US" sz="2400" u="sng" dirty="0" smtClean="0"/>
              <a:t>targets</a:t>
            </a:r>
            <a:r>
              <a:rPr lang="en-US" sz="2400" dirty="0" smtClean="0"/>
              <a:t>; and</a:t>
            </a:r>
          </a:p>
          <a:p>
            <a:pPr marL="914400" lvl="1" indent="-514350">
              <a:buNone/>
            </a:pPr>
            <a:r>
              <a:rPr lang="en-US" sz="2400" dirty="0" smtClean="0"/>
              <a:t>(C)	Includes a description of projects identified for funding under this section and how such projects will contribute to achieving emission and traffic congestion reduction </a:t>
            </a:r>
            <a:r>
              <a:rPr lang="en-US" sz="2400" u="sng" dirty="0" smtClean="0"/>
              <a:t>targets</a:t>
            </a:r>
            <a:r>
              <a:rPr lang="en-US" sz="2400" dirty="0" smtClean="0"/>
              <a:t>.</a:t>
            </a:r>
          </a:p>
          <a:p>
            <a:pPr marL="914400" lvl="1" indent="-514350">
              <a:buAutoNum type="alphaLcParenBoth" startAt="12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Congestion Mitigation and Air Quality (CMAQ) Program, Section 1113 Cont.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Congestion Mitigation and Air Quality (CMAQ) Program, Section 1113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Some TPB Programs have been designed to support congestion reduction and improve air quality</a:t>
            </a:r>
            <a:endParaRPr lang="en-US" dirty="0" smtClean="0"/>
          </a:p>
          <a:p>
            <a:pPr lvl="1"/>
            <a:r>
              <a:rPr lang="en-US" sz="2000" dirty="0" smtClean="0"/>
              <a:t>Commuter Connections Program</a:t>
            </a:r>
          </a:p>
          <a:p>
            <a:pPr lvl="1"/>
            <a:r>
              <a:rPr lang="en-US" sz="2000" dirty="0" smtClean="0"/>
              <a:t>Metropolitan Area Transportation Operations Center (MATOC)</a:t>
            </a:r>
          </a:p>
          <a:p>
            <a:r>
              <a:rPr lang="en-US" sz="2800" dirty="0" smtClean="0"/>
              <a:t>TPB already develops “baseline level for traffic congestion and on-road mobile source emissions”</a:t>
            </a:r>
          </a:p>
          <a:p>
            <a:r>
              <a:rPr lang="en-US" sz="2800" dirty="0" smtClean="0"/>
              <a:t>Target-Setting will be </a:t>
            </a:r>
            <a:r>
              <a:rPr lang="en-US" sz="2800" smtClean="0"/>
              <a:t>a </a:t>
            </a:r>
            <a:r>
              <a:rPr lang="en-US" sz="2800" smtClean="0"/>
              <a:t>new </a:t>
            </a:r>
            <a:r>
              <a:rPr lang="en-US" sz="2800" dirty="0" smtClean="0"/>
              <a:t>undertaking</a:t>
            </a:r>
          </a:p>
          <a:p>
            <a:pPr lvl="1"/>
            <a:r>
              <a:rPr lang="en-US" sz="2400" dirty="0" smtClean="0"/>
              <a:t>Await establishment of performance measures by US DOT due by 4/1/2014, then targets must be set by 10/1/2015</a:t>
            </a:r>
          </a:p>
          <a:p>
            <a:r>
              <a:rPr lang="en-US" sz="2800" dirty="0" smtClean="0"/>
              <a:t>TPB coordination with states and public transit agencies to describe how CMAQ-funded projects contribute to achieving emissions and traffic congestion reduction targets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Recent TTI Report on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National Capital Region #1 in congestion with regard to average congestion delay per commuter</a:t>
            </a:r>
          </a:p>
          <a:p>
            <a:r>
              <a:rPr lang="en-US" dirty="0" smtClean="0"/>
              <a:t>TTI Planning Time Index represents an unrealistically high level for “reliability planning”</a:t>
            </a:r>
          </a:p>
          <a:p>
            <a:r>
              <a:rPr lang="en-US" dirty="0" smtClean="0"/>
              <a:t>Can we develop additional measures and targets to address congestion in our region with more specificity by location, direction, and time-of-day?</a:t>
            </a:r>
          </a:p>
          <a:p>
            <a:r>
              <a:rPr lang="en-US" dirty="0" smtClean="0"/>
              <a:t>Our region also ranks high in transit, bicycle, pedestrian, and carpool measures, which help mitigate the impact of traffic congestion for many residents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76400"/>
            <a:ext cx="4067908" cy="3048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8600" y="1143000"/>
            <a:ext cx="845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dirty="0" smtClean="0"/>
              <a:t>Texas Transportation Institute </a:t>
            </a:r>
            <a:r>
              <a:rPr lang="en-US" i="1" dirty="0" smtClean="0"/>
              <a:t>2012 Urban Mobility Report</a:t>
            </a:r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Proposed TPB Comment to US DOT on Performance Measures and Target-Setting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u="sng" dirty="0" smtClean="0"/>
              <a:t>Performance Measures</a:t>
            </a:r>
            <a:r>
              <a:rPr lang="en-US" dirty="0" smtClean="0"/>
              <a:t> should be: </a:t>
            </a:r>
          </a:p>
          <a:p>
            <a:pPr lvl="1"/>
            <a:r>
              <a:rPr lang="en-US" dirty="0" smtClean="0"/>
              <a:t>Based on readily available data and technical methods</a:t>
            </a:r>
          </a:p>
          <a:p>
            <a:pPr lvl="1"/>
            <a:r>
              <a:rPr lang="en-US" dirty="0" smtClean="0"/>
              <a:t>Meaningful to the general public</a:t>
            </a:r>
          </a:p>
          <a:p>
            <a:pPr lvl="1"/>
            <a:r>
              <a:rPr lang="en-US" dirty="0" smtClean="0"/>
              <a:t>Amenable to disaggregation to reflect local priorities</a:t>
            </a:r>
          </a:p>
          <a:p>
            <a:r>
              <a:rPr lang="en-US" u="sng" dirty="0" smtClean="0"/>
              <a:t>Target-Setting</a:t>
            </a:r>
            <a:r>
              <a:rPr lang="en-US" dirty="0" smtClean="0"/>
              <a:t> should be:</a:t>
            </a:r>
            <a:endParaRPr lang="en-US" u="sng" dirty="0" smtClean="0"/>
          </a:p>
          <a:p>
            <a:pPr lvl="1"/>
            <a:r>
              <a:rPr lang="en-US" dirty="0" smtClean="0"/>
              <a:t>Based on local cost-effectiveness and cost benefit analyses</a:t>
            </a:r>
          </a:p>
          <a:p>
            <a:pPr lvl="1"/>
            <a:r>
              <a:rPr lang="en-US" dirty="0" smtClean="0"/>
              <a:t>Bounded by available resources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3CCA8-9FB8-4F1B-9A01-5A0F1BBEC4EA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/>
              <a:t>Ronald F. Kirby</a:t>
            </a:r>
          </a:p>
          <a:p>
            <a:r>
              <a:rPr lang="en-US" sz="2400" dirty="0" smtClean="0"/>
              <a:t>Director, Department of Transportation Planning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EFA0-BA7A-4EF4-91AB-53D59C602F1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1464</Words>
  <Application>Microsoft Office PowerPoint</Application>
  <PresentationFormat>On-screen Show (4:3)</PresentationFormat>
  <Paragraphs>195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Worksheet</vt:lpstr>
      <vt:lpstr>MAP-21 Performance-Based  Planning: A Focus on Congestion Mitigation and Air Quality  Moving Ahead for Progress in the 21st Century </vt:lpstr>
      <vt:lpstr>Performance-Based Approach</vt:lpstr>
      <vt:lpstr>Performance-Based Planning and Programming New National Goals Under MAP-21</vt:lpstr>
      <vt:lpstr>Performance Measures Required by MAP-21 Title 23, Section 150(c)-Highways</vt:lpstr>
      <vt:lpstr>Performance Measures Required by MAP-21 Title 49, Chapter 53-Public Transportation</vt:lpstr>
      <vt:lpstr>PBPP Accountability/Penalties</vt:lpstr>
      <vt:lpstr>Timeline on PBPP Requirements</vt:lpstr>
      <vt:lpstr>Performance Measures 3-Tier Staged Rule</vt:lpstr>
      <vt:lpstr>PBPP Coordination Efforts Underway</vt:lpstr>
      <vt:lpstr>PBPP Coordination Efforts Underway Cont.</vt:lpstr>
      <vt:lpstr>PBPP Focus for the TPB</vt:lpstr>
      <vt:lpstr>Congestion Mitigation and Air Quality (CMAQ) Program, Section 1113</vt:lpstr>
      <vt:lpstr>Congestion Mitigation and Air Quality (CMAQ) Program, Section 1113 Cont.</vt:lpstr>
      <vt:lpstr>Congestion Mitigation and Air Quality (CMAQ) Program, Section 1113 Cont.</vt:lpstr>
      <vt:lpstr>Congestion Mitigation and Air Quality (CMAQ) Program, Section 1113 Cont.</vt:lpstr>
      <vt:lpstr>Congestion Mitigation and Air Quality (CMAQ) Program, Section 1113 Cont.</vt:lpstr>
      <vt:lpstr>Recent TTI Report on Congestion</vt:lpstr>
      <vt:lpstr>Proposed TPB Comment to US DOT on Performance Measures and Target-Setting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kfoster</dc:creator>
  <cp:lastModifiedBy>kfoster</cp:lastModifiedBy>
  <cp:revision>249</cp:revision>
  <dcterms:created xsi:type="dcterms:W3CDTF">2013-01-31T17:47:42Z</dcterms:created>
  <dcterms:modified xsi:type="dcterms:W3CDTF">2013-04-10T21:04:42Z</dcterms:modified>
</cp:coreProperties>
</file>