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9" r:id="rId1"/>
    <p:sldMasterId id="2147483791" r:id="rId2"/>
  </p:sldMasterIdLst>
  <p:notesMasterIdLst>
    <p:notesMasterId r:id="rId17"/>
  </p:notesMasterIdLst>
  <p:handoutMasterIdLst>
    <p:handoutMasterId r:id="rId18"/>
  </p:handoutMasterIdLst>
  <p:sldIdLst>
    <p:sldId id="316" r:id="rId3"/>
    <p:sldId id="271" r:id="rId4"/>
    <p:sldId id="320" r:id="rId5"/>
    <p:sldId id="321" r:id="rId6"/>
    <p:sldId id="291" r:id="rId7"/>
    <p:sldId id="272" r:id="rId8"/>
    <p:sldId id="260" r:id="rId9"/>
    <p:sldId id="261" r:id="rId10"/>
    <p:sldId id="284" r:id="rId11"/>
    <p:sldId id="327" r:id="rId12"/>
    <p:sldId id="329" r:id="rId13"/>
    <p:sldId id="330" r:id="rId14"/>
    <p:sldId id="325" r:id="rId15"/>
    <p:sldId id="287" r:id="rId16"/>
  </p:sldIdLst>
  <p:sldSz cx="9144000" cy="6858000" type="screen4x3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458A"/>
    <a:srgbClr val="BC0024"/>
    <a:srgbClr val="003366"/>
    <a:srgbClr val="CCEC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364" autoAdjust="0"/>
    <p:restoredTop sz="93310" autoAdjust="0"/>
  </p:normalViewPr>
  <p:slideViewPr>
    <p:cSldViewPr>
      <p:cViewPr varScale="1">
        <p:scale>
          <a:sx n="101" d="100"/>
          <a:sy n="101" d="100"/>
        </p:scale>
        <p:origin x="-31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1" d="100"/>
          <a:sy n="81" d="100"/>
        </p:scale>
        <p:origin x="-2052" y="-84"/>
      </p:cViewPr>
      <p:guideLst>
        <p:guide orient="horz" pos="2928"/>
        <p:guide pos="2208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7628" cy="464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1" tIns="46586" rIns="93171" bIns="46586" numCol="1" anchor="t" anchorCtr="0" compatLnSpc="1">
            <a:prstTxWarp prst="textNoShape">
              <a:avLst/>
            </a:prstTxWarp>
          </a:bodyPr>
          <a:lstStyle>
            <a:lvl1pPr defTabSz="931670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1183" y="0"/>
            <a:ext cx="3037628" cy="464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1" tIns="46586" rIns="93171" bIns="46586" numCol="1" anchor="t" anchorCtr="0" compatLnSpc="1">
            <a:prstTxWarp prst="textNoShape">
              <a:avLst/>
            </a:prstTxWarp>
          </a:bodyPr>
          <a:lstStyle>
            <a:lvl1pPr algn="r" defTabSz="931670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222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30627"/>
            <a:ext cx="3037628" cy="464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1" tIns="46586" rIns="93171" bIns="46586" numCol="1" anchor="b" anchorCtr="0" compatLnSpc="1">
            <a:prstTxWarp prst="textNoShape">
              <a:avLst/>
            </a:prstTxWarp>
          </a:bodyPr>
          <a:lstStyle>
            <a:lvl1pPr defTabSz="931670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222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1183" y="8830627"/>
            <a:ext cx="3037628" cy="464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1" tIns="46586" rIns="93171" bIns="46586" numCol="1" anchor="b" anchorCtr="0" compatLnSpc="1">
            <a:prstTxWarp prst="textNoShape">
              <a:avLst/>
            </a:prstTxWarp>
          </a:bodyPr>
          <a:lstStyle>
            <a:lvl1pPr algn="r" defTabSz="931670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DBDDD809-A6A1-41F9-8254-F0D91FFD4F6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628" cy="464184"/>
          </a:xfrm>
          <a:prstGeom prst="rect">
            <a:avLst/>
          </a:prstGeom>
        </p:spPr>
        <p:txBody>
          <a:bodyPr vert="horz" lIns="91577" tIns="45789" rIns="91577" bIns="45789" rtlCol="0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1183" y="0"/>
            <a:ext cx="3037628" cy="464184"/>
          </a:xfrm>
          <a:prstGeom prst="rect">
            <a:avLst/>
          </a:prstGeom>
        </p:spPr>
        <p:txBody>
          <a:bodyPr vert="horz" lIns="91577" tIns="45789" rIns="91577" bIns="45789" rtlCol="0"/>
          <a:lstStyle>
            <a:lvl1pPr algn="r">
              <a:defRPr sz="1200" smtClean="0"/>
            </a:lvl1pPr>
          </a:lstStyle>
          <a:p>
            <a:pPr>
              <a:defRPr/>
            </a:pPr>
            <a:fld id="{4906C9BB-8A43-4828-A164-62485869C2EA}" type="datetimeFigureOut">
              <a:rPr lang="en-US"/>
              <a:pPr>
                <a:defRPr/>
              </a:pPr>
              <a:t>7/18/2012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8500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577" tIns="45789" rIns="91577" bIns="45789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359" y="4416108"/>
            <a:ext cx="5607684" cy="4182427"/>
          </a:xfrm>
          <a:prstGeom prst="rect">
            <a:avLst/>
          </a:prstGeom>
        </p:spPr>
        <p:txBody>
          <a:bodyPr vert="horz" lIns="91577" tIns="45789" rIns="91577" bIns="45789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30627"/>
            <a:ext cx="3037628" cy="464184"/>
          </a:xfrm>
          <a:prstGeom prst="rect">
            <a:avLst/>
          </a:prstGeom>
        </p:spPr>
        <p:txBody>
          <a:bodyPr vert="horz" lIns="91577" tIns="45789" rIns="91577" bIns="45789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1183" y="8830627"/>
            <a:ext cx="3037628" cy="464184"/>
          </a:xfrm>
          <a:prstGeom prst="rect">
            <a:avLst/>
          </a:prstGeom>
        </p:spPr>
        <p:txBody>
          <a:bodyPr vert="horz" lIns="91577" tIns="45789" rIns="91577" bIns="45789" rtlCol="0" anchor="b"/>
          <a:lstStyle>
            <a:lvl1pPr algn="r">
              <a:defRPr sz="1200" smtClean="0"/>
            </a:lvl1pPr>
          </a:lstStyle>
          <a:p>
            <a:pPr>
              <a:defRPr/>
            </a:pPr>
            <a:fld id="{8AC41EEC-6E1F-41CD-9272-3D444078276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204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93C2CF2-EDCE-4B6B-9446-87F10F4B93C6}" type="slidenum">
              <a:rPr lang="en-US"/>
              <a:pPr/>
              <a:t>1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 dirty="0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 dirty="0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 dirty="0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44213AF-26F6-41FA-8D85-E2C5388D6E58}" type="datetimeFigureOut">
              <a:rPr lang="en-US" smtClean="0"/>
              <a:pPr/>
              <a:t>7/18/2012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kumimoji="0" lang="en-US" dirty="0">
              <a:solidFill>
                <a:schemeClr val="accent1">
                  <a:tint val="20000"/>
                </a:schemeClr>
              </a:solidFill>
            </a:endParaRPr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  <p:pic>
        <p:nvPicPr>
          <p:cNvPr id="13" name="Picture 6" descr="CC-041-02-CarFree-Logo-C1.jpg"/>
          <p:cNvPicPr>
            <a:picLocks noChangeAspect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77200" y="4953000"/>
            <a:ext cx="885825" cy="165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EA339B5F-9611-4950-BF3A-0963DD3D4F98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pic>
        <p:nvPicPr>
          <p:cNvPr id="8" name="Picture 7" descr="2012 Car Free Day Logo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7848600" y="4495800"/>
            <a:ext cx="1139952" cy="1773936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E5C16727-834B-42FD-8868-F61E880C0E45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 dirty="0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856CE992-6614-452A-80A3-45900714D735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C5987B88-E143-47DE-B3DD-137947AA5012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E08670BE-B7EF-47A8-88B9-5E16B997855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pic>
        <p:nvPicPr>
          <p:cNvPr id="8" name="Picture 7" descr="2012 Car Free Day Logo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7696200" y="4343400"/>
            <a:ext cx="1139952" cy="1773936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16D1E5A5-8CB4-4684-A310-0D9B23052927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pPr>
              <a:defRPr/>
            </a:pP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0B6967E7-6A50-4627-983B-ACB9194181F7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dirty="0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A0BD64A4-288D-4C2D-B37A-93E5370B3F6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 dirty="0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F017D6D2-AEB6-4DC4-876A-F9B02EB995A6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FAA3BEC5-9A81-4439-8C2C-7E8E386E34C2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FB962-BB5E-4705-AACE-F43B0392B5A3}" type="datetimeFigureOut">
              <a:rPr lang="en-US" smtClean="0"/>
              <a:pPr/>
              <a:t>7/18/2012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C8AC2-7122-4F55-BB6D-A639437F804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FB962-BB5E-4705-AACE-F43B0392B5A3}" type="datetimeFigureOut">
              <a:rPr lang="en-US" smtClean="0"/>
              <a:pPr/>
              <a:t>7/18/2012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C8AC2-7122-4F55-BB6D-A639437F804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FB962-BB5E-4705-AACE-F43B0392B5A3}" type="datetimeFigureOut">
              <a:rPr lang="en-US" smtClean="0"/>
              <a:pPr/>
              <a:t>7/18/2012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C8AC2-7122-4F55-BB6D-A639437F804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FB962-BB5E-4705-AACE-F43B0392B5A3}" type="datetimeFigureOut">
              <a:rPr lang="en-US" smtClean="0"/>
              <a:pPr/>
              <a:t>7/18/2012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C8AC2-7122-4F55-BB6D-A639437F804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FB962-BB5E-4705-AACE-F43B0392B5A3}" type="datetimeFigureOut">
              <a:rPr lang="en-US" smtClean="0"/>
              <a:pPr/>
              <a:t>7/18/2012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C8AC2-7122-4F55-BB6D-A639437F804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FB962-BB5E-4705-AACE-F43B0392B5A3}" type="datetimeFigureOut">
              <a:rPr lang="en-US" smtClean="0"/>
              <a:pPr/>
              <a:t>7/18/2012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C8AC2-7122-4F55-BB6D-A639437F804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FB962-BB5E-4705-AACE-F43B0392B5A3}" type="datetimeFigureOut">
              <a:rPr lang="en-US" smtClean="0"/>
              <a:pPr/>
              <a:t>7/18/2012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C8AC2-7122-4F55-BB6D-A639437F804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FB962-BB5E-4705-AACE-F43B0392B5A3}" type="datetimeFigureOut">
              <a:rPr lang="en-US" smtClean="0"/>
              <a:pPr/>
              <a:t>7/18/2012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C8AC2-7122-4F55-BB6D-A639437F804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FB962-BB5E-4705-AACE-F43B0392B5A3}" type="datetimeFigureOut">
              <a:rPr lang="en-US" smtClean="0"/>
              <a:pPr/>
              <a:t>7/18/2012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C8AC2-7122-4F55-BB6D-A639437F804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FB962-BB5E-4705-AACE-F43B0392B5A3}" type="datetimeFigureOut">
              <a:rPr lang="en-US" smtClean="0"/>
              <a:pPr/>
              <a:t>7/18/2012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C8AC2-7122-4F55-BB6D-A639437F804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FB962-BB5E-4705-AACE-F43B0392B5A3}" type="datetimeFigureOut">
              <a:rPr lang="en-US" smtClean="0"/>
              <a:pPr/>
              <a:t>7/18/2012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C8AC2-7122-4F55-BB6D-A639437F804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en-US" dirty="0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BA6CC93E-B1E3-4285-9765-63D4570E1D2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80" r:id="rId1"/>
    <p:sldLayoutId id="2147483781" r:id="rId2"/>
    <p:sldLayoutId id="2147483782" r:id="rId3"/>
    <p:sldLayoutId id="2147483783" r:id="rId4"/>
    <p:sldLayoutId id="2147483784" r:id="rId5"/>
    <p:sldLayoutId id="2147483785" r:id="rId6"/>
    <p:sldLayoutId id="2147483786" r:id="rId7"/>
    <p:sldLayoutId id="2147483787" r:id="rId8"/>
    <p:sldLayoutId id="2147483788" r:id="rId9"/>
    <p:sldLayoutId id="2147483789" r:id="rId10"/>
    <p:sldLayoutId id="2147483790" r:id="rId11"/>
  </p:sldLayoutIdLst>
  <p:transition>
    <p:fade/>
  </p:transition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7FB962-BB5E-4705-AACE-F43B0392B5A3}" type="datetimeFigureOut">
              <a:rPr lang="en-US" smtClean="0"/>
              <a:pPr/>
              <a:t>7/18/2012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6C8AC2-7122-4F55-BB6D-A639437F804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2" r:id="rId1"/>
    <p:sldLayoutId id="2147483793" r:id="rId2"/>
    <p:sldLayoutId id="2147483794" r:id="rId3"/>
    <p:sldLayoutId id="2147483795" r:id="rId4"/>
    <p:sldLayoutId id="2147483796" r:id="rId5"/>
    <p:sldLayoutId id="2147483797" r:id="rId6"/>
    <p:sldLayoutId id="2147483798" r:id="rId7"/>
    <p:sldLayoutId id="2147483799" r:id="rId8"/>
    <p:sldLayoutId id="2147483800" r:id="rId9"/>
    <p:sldLayoutId id="2147483801" r:id="rId10"/>
    <p:sldLayoutId id="2147483802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://wamu.org/" TargetMode="External"/><Relationship Id="rId13" Type="http://schemas.openxmlformats.org/officeDocument/2006/relationships/image" Target="../media/image19.png"/><Relationship Id="rId3" Type="http://schemas.openxmlformats.org/officeDocument/2006/relationships/image" Target="../media/image12.jpeg"/><Relationship Id="rId7" Type="http://schemas.openxmlformats.org/officeDocument/2006/relationships/image" Target="../media/image16.jpeg"/><Relationship Id="rId12" Type="http://schemas.openxmlformats.org/officeDocument/2006/relationships/hyperlink" Target="http://hyattsville.patch.com/" TargetMode="Externa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11" Type="http://schemas.openxmlformats.org/officeDocument/2006/relationships/image" Target="../media/image18.jpeg"/><Relationship Id="rId5" Type="http://schemas.openxmlformats.org/officeDocument/2006/relationships/image" Target="../media/image14.png"/><Relationship Id="rId10" Type="http://schemas.openxmlformats.org/officeDocument/2006/relationships/hyperlink" Target="http://www.washingtontimes.com/" TargetMode="External"/><Relationship Id="rId4" Type="http://schemas.openxmlformats.org/officeDocument/2006/relationships/image" Target="../media/image13.png"/><Relationship Id="rId9" Type="http://schemas.openxmlformats.org/officeDocument/2006/relationships/image" Target="../media/image17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image" Target="../media/image23.png"/><Relationship Id="rId7" Type="http://schemas.openxmlformats.org/officeDocument/2006/relationships/image" Target="../media/image26.jpe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jpeg"/><Relationship Id="rId5" Type="http://schemas.openxmlformats.org/officeDocument/2006/relationships/image" Target="../media/image24.png"/><Relationship Id="rId4" Type="http://schemas.openxmlformats.org/officeDocument/2006/relationships/hyperlink" Target="http://twitter.com/CarFreeMetroDC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7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hyperlink" Target="http://www.flickr.com/photos/lrargerich/2969955438/" TargetMode="External"/><Relationship Id="rId1" Type="http://schemas.openxmlformats.org/officeDocument/2006/relationships/slideLayout" Target="../slideLayouts/slideLayout6.xml"/><Relationship Id="rId4" Type="http://schemas.openxmlformats.org/officeDocument/2006/relationships/hyperlink" Target="mailto:nramfos@mwcog.or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2"/>
          <p:cNvSpPr txBox="1">
            <a:spLocks noChangeArrowheads="1"/>
          </p:cNvSpPr>
          <p:nvPr/>
        </p:nvSpPr>
        <p:spPr bwMode="auto">
          <a:xfrm>
            <a:off x="533400" y="1981200"/>
            <a:ext cx="8077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US" dirty="0"/>
          </a:p>
        </p:txBody>
      </p:sp>
      <p:sp>
        <p:nvSpPr>
          <p:cNvPr id="3075" name="TextBox 5"/>
          <p:cNvSpPr txBox="1">
            <a:spLocks noChangeArrowheads="1"/>
          </p:cNvSpPr>
          <p:nvPr/>
        </p:nvSpPr>
        <p:spPr bwMode="auto">
          <a:xfrm>
            <a:off x="762000" y="2209800"/>
            <a:ext cx="7315200" cy="20005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  <a:p>
            <a:pPr>
              <a:defRPr/>
            </a:pPr>
            <a:r>
              <a:rPr lang="en-US" sz="3600" dirty="0" smtClean="0">
                <a:solidFill>
                  <a:schemeClr val="bg1"/>
                </a:solidFill>
                <a:latin typeface="+mn-lt"/>
                <a:cs typeface="+mn-cs"/>
              </a:rPr>
              <a:t>National Capital Region Transportation Planning Board</a:t>
            </a:r>
            <a:endParaRPr lang="en-US" sz="3600" dirty="0">
              <a:solidFill>
                <a:schemeClr val="bg1"/>
              </a:solidFill>
              <a:latin typeface="+mn-lt"/>
              <a:cs typeface="+mn-cs"/>
            </a:endParaRPr>
          </a:p>
          <a:p>
            <a:pPr>
              <a:defRPr/>
            </a:pPr>
            <a:r>
              <a:rPr lang="en-US" sz="3600" dirty="0">
                <a:solidFill>
                  <a:schemeClr val="bg1"/>
                </a:solidFill>
                <a:latin typeface="+mn-lt"/>
                <a:cs typeface="+mn-cs"/>
              </a:rPr>
              <a:t>July </a:t>
            </a:r>
            <a:r>
              <a:rPr lang="en-US" sz="3600" dirty="0" smtClean="0">
                <a:solidFill>
                  <a:schemeClr val="bg1"/>
                </a:solidFill>
                <a:latin typeface="+mn-lt"/>
                <a:cs typeface="+mn-cs"/>
              </a:rPr>
              <a:t>18, 2012</a:t>
            </a:r>
            <a:endParaRPr lang="en-US" sz="3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4100" name="Picture 5" descr="comconlogoonly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4343400"/>
            <a:ext cx="4465638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09" name="Rectangle 1"/>
          <p:cNvSpPr>
            <a:spLocks noChangeArrowheads="1"/>
          </p:cNvSpPr>
          <p:nvPr/>
        </p:nvSpPr>
        <p:spPr bwMode="auto">
          <a:xfrm>
            <a:off x="8183481" y="59323"/>
            <a:ext cx="960519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ITEM #7</a:t>
            </a:r>
            <a:endParaRPr kumimoji="0" lang="en-US" sz="18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 txBox="1">
            <a:spLocks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>
              <a:defRPr/>
            </a:pPr>
            <a:r>
              <a:rPr lang="en-US" sz="4400" kern="0" dirty="0">
                <a:solidFill>
                  <a:schemeClr val="bg1"/>
                </a:solidFill>
                <a:latin typeface="Calibri" pitchFamily="34" charset="0"/>
                <a:ea typeface="+mj-ea"/>
                <a:cs typeface="Calibri" pitchFamily="34" charset="0"/>
              </a:rPr>
              <a:t>Car Free Day Background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38200" y="1295401"/>
            <a:ext cx="6781800" cy="4893647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  <a:defRPr/>
            </a:pPr>
            <a:r>
              <a:rPr lang="en-US" sz="2400" dirty="0" smtClean="0">
                <a:latin typeface="+mn-lt"/>
                <a:cs typeface="+mn-cs"/>
              </a:rPr>
              <a:t>First </a:t>
            </a:r>
            <a:r>
              <a:rPr lang="en-US" sz="2400" dirty="0">
                <a:latin typeface="+mn-lt"/>
                <a:cs typeface="+mn-cs"/>
              </a:rPr>
              <a:t>took place in the DC region in 2007. </a:t>
            </a:r>
          </a:p>
          <a:p>
            <a:pPr>
              <a:buFont typeface="Arial" pitchFamily="34" charset="0"/>
              <a:buChar char="•"/>
              <a:defRPr/>
            </a:pPr>
            <a:endParaRPr lang="en-US" sz="2400" dirty="0">
              <a:latin typeface="+mn-lt"/>
              <a:cs typeface="+mn-cs"/>
            </a:endParaRPr>
          </a:p>
          <a:p>
            <a:pPr>
              <a:buFont typeface="Arial" pitchFamily="34" charset="0"/>
              <a:buChar char="•"/>
              <a:defRPr/>
            </a:pPr>
            <a:r>
              <a:rPr lang="en-US" sz="2400" dirty="0" smtClean="0">
                <a:latin typeface="+mn-lt"/>
                <a:cs typeface="+mn-cs"/>
              </a:rPr>
              <a:t>Event </a:t>
            </a:r>
            <a:r>
              <a:rPr lang="en-US" sz="2400" dirty="0">
                <a:latin typeface="+mn-lt"/>
                <a:cs typeface="+mn-cs"/>
              </a:rPr>
              <a:t>started in Europe in 1995, went global </a:t>
            </a:r>
            <a:r>
              <a:rPr lang="en-US" sz="2400" dirty="0" smtClean="0">
                <a:latin typeface="+mn-lt"/>
                <a:cs typeface="+mn-cs"/>
              </a:rPr>
              <a:t>in 2000 and </a:t>
            </a:r>
            <a:r>
              <a:rPr lang="en-US" sz="2400" dirty="0">
                <a:latin typeface="+mn-lt"/>
                <a:cs typeface="+mn-cs"/>
              </a:rPr>
              <a:t>is part of  Europe’s mobility week.</a:t>
            </a:r>
          </a:p>
          <a:p>
            <a:pPr>
              <a:buFont typeface="Arial" pitchFamily="34" charset="0"/>
              <a:buChar char="•"/>
              <a:defRPr/>
            </a:pPr>
            <a:endParaRPr lang="en-US" sz="2400" dirty="0">
              <a:latin typeface="+mn-lt"/>
              <a:cs typeface="+mn-cs"/>
            </a:endParaRPr>
          </a:p>
          <a:p>
            <a:pPr>
              <a:buFont typeface="Arial" pitchFamily="34" charset="0"/>
              <a:buChar char="•"/>
              <a:defRPr/>
            </a:pPr>
            <a:r>
              <a:rPr lang="en-US" sz="2400" dirty="0" smtClean="0">
                <a:latin typeface="+mn-lt"/>
                <a:cs typeface="+mn-cs"/>
              </a:rPr>
              <a:t>For </a:t>
            </a:r>
            <a:r>
              <a:rPr lang="en-US" sz="2400" dirty="0">
                <a:latin typeface="+mn-lt"/>
                <a:cs typeface="+mn-cs"/>
              </a:rPr>
              <a:t>at least one day during mobility week, cities </a:t>
            </a:r>
            <a:r>
              <a:rPr lang="en-US" sz="2400" dirty="0" smtClean="0">
                <a:latin typeface="+mn-lt"/>
                <a:cs typeface="+mn-cs"/>
              </a:rPr>
              <a:t>set aside </a:t>
            </a:r>
            <a:r>
              <a:rPr lang="en-US" sz="2400" dirty="0">
                <a:latin typeface="+mn-lt"/>
                <a:cs typeface="+mn-cs"/>
              </a:rPr>
              <a:t>an area solely for pedestrians, cyclists and public transit that is ordinarily used by cars.</a:t>
            </a:r>
            <a:br>
              <a:rPr lang="en-US" sz="2400" dirty="0">
                <a:latin typeface="+mn-lt"/>
                <a:cs typeface="+mn-cs"/>
              </a:rPr>
            </a:br>
            <a:r>
              <a:rPr lang="en-US" sz="2400" dirty="0">
                <a:latin typeface="+mn-lt"/>
                <a:cs typeface="+mn-cs"/>
              </a:rPr>
              <a:t> </a:t>
            </a:r>
            <a:endParaRPr lang="en-US" sz="2400" dirty="0" smtClean="0">
              <a:latin typeface="+mn-lt"/>
              <a:cs typeface="+mn-cs"/>
            </a:endParaRPr>
          </a:p>
          <a:p>
            <a:pPr>
              <a:buFont typeface="Arial" pitchFamily="34" charset="0"/>
              <a:buChar char="•"/>
              <a:defRPr/>
            </a:pPr>
            <a:r>
              <a:rPr lang="en-US" sz="2400" dirty="0" smtClean="0">
                <a:latin typeface="+mn-lt"/>
                <a:cs typeface="+mn-cs"/>
              </a:rPr>
              <a:t>Car Free Day is celebrated in 1,500 cities in 40 countries. </a:t>
            </a:r>
          </a:p>
          <a:p>
            <a:pPr>
              <a:buFont typeface="Arial" pitchFamily="34" charset="0"/>
              <a:buChar char="•"/>
              <a:defRPr/>
            </a:pPr>
            <a:endParaRPr lang="en-US" sz="2400" dirty="0" smtClean="0">
              <a:latin typeface="+mn-lt"/>
              <a:cs typeface="+mn-cs"/>
            </a:endParaRPr>
          </a:p>
          <a:p>
            <a:pPr>
              <a:buFont typeface="Arial" pitchFamily="34" charset="0"/>
              <a:buChar char="•"/>
              <a:defRPr/>
            </a:pPr>
            <a:r>
              <a:rPr lang="en-US" sz="2400" dirty="0" smtClean="0">
                <a:latin typeface="+mn-lt"/>
                <a:cs typeface="+mn-cs"/>
              </a:rPr>
              <a:t>This year World Car Free Day is on a Saturday.</a:t>
            </a:r>
            <a:endParaRPr lang="en-US" sz="2400" dirty="0">
              <a:latin typeface="+mn-lt"/>
              <a:cs typeface="+mn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b="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Car Free Day Background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4800" y="1447800"/>
            <a:ext cx="7315200" cy="393954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>
            <a:sp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sz="2400" dirty="0">
                <a:cs typeface="+mn-cs"/>
              </a:rPr>
              <a:t> </a:t>
            </a:r>
            <a:r>
              <a:rPr lang="en-US" sz="2400" dirty="0">
                <a:solidFill>
                  <a:srgbClr val="BC0024"/>
                </a:solidFill>
                <a:latin typeface="+mn-lt"/>
                <a:cs typeface="+mn-cs"/>
              </a:rPr>
              <a:t> </a:t>
            </a:r>
            <a:r>
              <a:rPr lang="en-US" sz="2400" dirty="0">
                <a:latin typeface="+mn-lt"/>
                <a:cs typeface="+mn-cs"/>
              </a:rPr>
              <a:t>Regional rollout occurred in 2008 with TPB support.</a:t>
            </a:r>
          </a:p>
          <a:p>
            <a:pPr>
              <a:buFont typeface="Arial" charset="0"/>
              <a:buChar char="•"/>
              <a:defRPr/>
            </a:pPr>
            <a:endParaRPr lang="en-US" dirty="0">
              <a:latin typeface="+mn-lt"/>
              <a:cs typeface="+mn-cs"/>
            </a:endParaRPr>
          </a:p>
          <a:p>
            <a:pPr>
              <a:buFont typeface="Arial" charset="0"/>
              <a:buChar char="•"/>
              <a:defRPr/>
            </a:pPr>
            <a:r>
              <a:rPr lang="en-US" sz="2400" dirty="0" smtClean="0">
                <a:latin typeface="+mn-lt"/>
                <a:cs typeface="+mn-cs"/>
              </a:rPr>
              <a:t>  COG’s </a:t>
            </a:r>
            <a:r>
              <a:rPr lang="en-US" sz="2400" dirty="0">
                <a:latin typeface="+mn-lt"/>
                <a:cs typeface="+mn-cs"/>
              </a:rPr>
              <a:t>Commuter Connections program promotes and </a:t>
            </a:r>
            <a:r>
              <a:rPr lang="en-US" sz="2400" dirty="0" smtClean="0">
                <a:latin typeface="+mn-lt"/>
                <a:cs typeface="+mn-cs"/>
              </a:rPr>
              <a:t>   organizes </a:t>
            </a:r>
            <a:r>
              <a:rPr lang="en-US" sz="2400" dirty="0">
                <a:latin typeface="+mn-lt"/>
                <a:cs typeface="+mn-cs"/>
              </a:rPr>
              <a:t>the annual Car Free Day event along with its network members.</a:t>
            </a:r>
          </a:p>
          <a:p>
            <a:pPr>
              <a:buFont typeface="Arial" charset="0"/>
              <a:buChar char="•"/>
              <a:defRPr/>
            </a:pPr>
            <a:endParaRPr lang="en-US" sz="2000" dirty="0">
              <a:latin typeface="+mn-lt"/>
              <a:cs typeface="+mn-cs"/>
            </a:endParaRPr>
          </a:p>
          <a:p>
            <a:pPr>
              <a:buFont typeface="Arial" charset="0"/>
              <a:buChar char="•"/>
              <a:defRPr/>
            </a:pPr>
            <a:r>
              <a:rPr lang="en-US" sz="2400" dirty="0">
                <a:latin typeface="+mn-lt"/>
                <a:cs typeface="+mn-cs"/>
              </a:rPr>
              <a:t>  Invites Washington region citizens to try alternative forms of transportation such as transit, bicycling and walking.</a:t>
            </a:r>
          </a:p>
          <a:p>
            <a:pPr>
              <a:buFont typeface="Arial" charset="0"/>
              <a:buChar char="•"/>
              <a:defRPr/>
            </a:pPr>
            <a:endParaRPr lang="en-US" sz="2000" dirty="0">
              <a:latin typeface="+mn-lt"/>
              <a:cs typeface="+mn-cs"/>
            </a:endParaRPr>
          </a:p>
          <a:p>
            <a:pPr>
              <a:buFont typeface="Arial" charset="0"/>
              <a:buChar char="•"/>
              <a:defRPr/>
            </a:pPr>
            <a:r>
              <a:rPr lang="en-US" sz="2400" dirty="0">
                <a:latin typeface="+mn-lt"/>
                <a:cs typeface="+mn-cs"/>
              </a:rPr>
              <a:t>  Includes car-lite methods such as </a:t>
            </a:r>
            <a:r>
              <a:rPr lang="en-US" sz="2400" dirty="0" smtClean="0">
                <a:latin typeface="+mn-lt"/>
                <a:cs typeface="+mn-cs"/>
              </a:rPr>
              <a:t>carpooling.</a:t>
            </a:r>
            <a:endParaRPr lang="en-US" sz="2400" dirty="0">
              <a:latin typeface="+mn-lt"/>
              <a:cs typeface="+mn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>
          <a:xfrm>
            <a:off x="533400" y="0"/>
            <a:ext cx="8229600" cy="1143000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International</a:t>
            </a:r>
          </a:p>
        </p:txBody>
      </p:sp>
      <p:pic>
        <p:nvPicPr>
          <p:cNvPr id="7173" name="Picture 6" descr="wcfday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86600" y="2895600"/>
            <a:ext cx="1670050" cy="87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6" name="AutoShape 14" descr="http://www.worldcarfree.net/wcfd/ecard/bikes.gif"/>
          <p:cNvSpPr>
            <a:spLocks noChangeAspect="1" noChangeArrowheads="1"/>
          </p:cNvSpPr>
          <p:nvPr/>
        </p:nvSpPr>
        <p:spPr bwMode="auto">
          <a:xfrm>
            <a:off x="155575" y="-1943100"/>
            <a:ext cx="2695575" cy="4048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pic>
        <p:nvPicPr>
          <p:cNvPr id="25601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4419600"/>
            <a:ext cx="3018322" cy="22621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3" name="Picture 3" descr="car fre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5800" y="1143000"/>
            <a:ext cx="2019300" cy="3022219"/>
          </a:xfrm>
          <a:prstGeom prst="rect">
            <a:avLst/>
          </a:prstGeom>
          <a:noFill/>
        </p:spPr>
      </p:pic>
      <p:pic>
        <p:nvPicPr>
          <p:cNvPr id="25605" name="Picture 5" descr="http://sphotos-a.xx.fbcdn.net/hphotos-prn1/45724_458972708614_46091_n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114800" y="4724400"/>
            <a:ext cx="2743200" cy="1905000"/>
          </a:xfrm>
          <a:prstGeom prst="rect">
            <a:avLst/>
          </a:prstGeom>
          <a:noFill/>
        </p:spPr>
      </p:pic>
      <p:pic>
        <p:nvPicPr>
          <p:cNvPr id="25607" name="Picture 7" descr="http://sphotos-a.xx.fbcdn.net/hphotos-ash4/317091_10150350681198489_297468052_n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657600" y="0"/>
            <a:ext cx="5486400" cy="2362200"/>
          </a:xfrm>
          <a:prstGeom prst="rect">
            <a:avLst/>
          </a:prstGeom>
          <a:noFill/>
        </p:spPr>
      </p:pic>
      <p:pic>
        <p:nvPicPr>
          <p:cNvPr id="25609" name="Picture 9" descr="http://sphotos-b.xx.fbcdn.net/hphotos-ash4/391892_324047440955022_2087536683_n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200400" y="2514600"/>
            <a:ext cx="3581400" cy="2057401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 eaLnBrk="1" hangingPunct="1"/>
            <a:r>
              <a:rPr lang="en-US" dirty="0" smtClean="0">
                <a:solidFill>
                  <a:schemeClr val="bg1"/>
                </a:solidFill>
              </a:rPr>
              <a:t>2011 Media Coverage Headlines</a:t>
            </a:r>
          </a:p>
        </p:txBody>
      </p:sp>
      <p:sp>
        <p:nvSpPr>
          <p:cNvPr id="8195" name="Rectangle 4"/>
          <p:cNvSpPr>
            <a:spLocks noChangeArrowheads="1"/>
          </p:cNvSpPr>
          <p:nvPr/>
        </p:nvSpPr>
        <p:spPr bwMode="auto">
          <a:xfrm>
            <a:off x="457200" y="2209800"/>
            <a:ext cx="18415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sz="1400" b="1" dirty="0"/>
          </a:p>
          <a:p>
            <a:pPr eaLnBrk="0" hangingPunct="0"/>
            <a:endParaRPr lang="en-US" dirty="0"/>
          </a:p>
        </p:txBody>
      </p:sp>
      <p:sp>
        <p:nvSpPr>
          <p:cNvPr id="8196" name="Rectangle 5"/>
          <p:cNvSpPr>
            <a:spLocks noChangeArrowheads="1"/>
          </p:cNvSpPr>
          <p:nvPr/>
        </p:nvSpPr>
        <p:spPr bwMode="auto">
          <a:xfrm>
            <a:off x="457200" y="3733800"/>
            <a:ext cx="18415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sz="1400" b="1" dirty="0"/>
          </a:p>
          <a:p>
            <a:pPr eaLnBrk="0" hangingPunct="0"/>
            <a:endParaRPr lang="en-US" dirty="0"/>
          </a:p>
        </p:txBody>
      </p:sp>
      <p:pic>
        <p:nvPicPr>
          <p:cNvPr id="8198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76800" y="6248400"/>
            <a:ext cx="2457450" cy="34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9" name="Picture 12" descr="paper_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86400" y="2133600"/>
            <a:ext cx="1768475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01" name="Picture 11" descr="twp_logo_30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3400" y="1143000"/>
            <a:ext cx="2760663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02" name="Picture 14" descr="NBC Washingt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267200" y="1447800"/>
            <a:ext cx="2700338" cy="280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03" name="Picture 19" descr="wjla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772400" y="1295400"/>
            <a:ext cx="1016000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07" name="Picture 18" descr="WTOP Logo.jpg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048000" y="5715000"/>
            <a:ext cx="1219200" cy="54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78" name="Picture 2" descr="WAMU 88.5">
            <a:hlinkClick r:id="rId8"/>
          </p:cNvPr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85800" y="1676400"/>
            <a:ext cx="1657350" cy="807290"/>
          </a:xfrm>
          <a:prstGeom prst="rect">
            <a:avLst/>
          </a:prstGeom>
          <a:noFill/>
        </p:spPr>
      </p:pic>
      <p:pic>
        <p:nvPicPr>
          <p:cNvPr id="12290" name="Picture 2" descr="The Washington Times Online Edition">
            <a:hlinkClick r:id="rId10"/>
          </p:cNvPr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4953000" y="5638800"/>
            <a:ext cx="2743200" cy="409433"/>
          </a:xfrm>
          <a:prstGeom prst="rect">
            <a:avLst/>
          </a:prstGeom>
          <a:noFill/>
        </p:spPr>
      </p:pic>
      <p:pic>
        <p:nvPicPr>
          <p:cNvPr id="12292" name="Picture 4" descr="Hyattsville Patch">
            <a:hlinkClick r:id="rId12"/>
          </p:cNvPr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2147483647" y="26236613"/>
            <a:ext cx="3248025" cy="428625"/>
          </a:xfrm>
          <a:prstGeom prst="rect">
            <a:avLst/>
          </a:prstGeom>
          <a:noFill/>
        </p:spPr>
      </p:pic>
      <p:pic>
        <p:nvPicPr>
          <p:cNvPr id="12294" name="Picture 6" descr="Hyattsville Patch">
            <a:hlinkClick r:id="rId12"/>
          </p:cNvPr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2147483647" y="26236613"/>
            <a:ext cx="3248025" cy="428625"/>
          </a:xfrm>
          <a:prstGeom prst="rect">
            <a:avLst/>
          </a:prstGeom>
          <a:noFill/>
        </p:spPr>
      </p:pic>
      <p:pic>
        <p:nvPicPr>
          <p:cNvPr id="12296" name="Picture 8" descr="Hyattsville Patch">
            <a:hlinkClick r:id="rId12"/>
          </p:cNvPr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2147483647" y="26220738"/>
            <a:ext cx="3248025" cy="428625"/>
          </a:xfrm>
          <a:prstGeom prst="rect">
            <a:avLst/>
          </a:prstGeom>
          <a:noFill/>
        </p:spPr>
      </p:pic>
      <p:pic>
        <p:nvPicPr>
          <p:cNvPr id="20" name="Picture 19" descr="Hyattsville Patch.jp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3124200" y="2057400"/>
            <a:ext cx="1600200" cy="381000"/>
          </a:xfrm>
          <a:prstGeom prst="rect">
            <a:avLst/>
          </a:prstGeom>
        </p:spPr>
      </p:pic>
      <p:sp>
        <p:nvSpPr>
          <p:cNvPr id="8197" name="Rectangle 6"/>
          <p:cNvSpPr>
            <a:spLocks noChangeArrowheads="1"/>
          </p:cNvSpPr>
          <p:nvPr/>
        </p:nvSpPr>
        <p:spPr bwMode="auto">
          <a:xfrm>
            <a:off x="228600" y="2578221"/>
            <a:ext cx="8763000" cy="32316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tIns="91440" bIns="91440" anchor="ctr">
            <a:spAutoFit/>
          </a:bodyPr>
          <a:lstStyle/>
          <a:p>
            <a:pPr>
              <a:buFont typeface="Arial" charset="0"/>
              <a:buChar char="•"/>
            </a:pPr>
            <a:r>
              <a:rPr lang="en-US" b="1" i="1" dirty="0" smtClean="0">
                <a:solidFill>
                  <a:schemeClr val="bg1"/>
                </a:solidFill>
              </a:rPr>
              <a:t>  Commuter Connections Encourages Area Residents to Pledge for Car Free          Day  </a:t>
            </a:r>
            <a:endParaRPr lang="en-US" b="1" i="1" dirty="0">
              <a:solidFill>
                <a:schemeClr val="bg1"/>
              </a:solidFill>
            </a:endParaRPr>
          </a:p>
          <a:p>
            <a:pPr>
              <a:buFont typeface="Arial" charset="0"/>
              <a:buChar char="•"/>
            </a:pPr>
            <a:r>
              <a:rPr lang="en-US" b="1" dirty="0">
                <a:solidFill>
                  <a:schemeClr val="bg1"/>
                </a:solidFill>
              </a:rPr>
              <a:t>  </a:t>
            </a:r>
            <a:r>
              <a:rPr lang="en-US" b="1" dirty="0" smtClean="0">
                <a:solidFill>
                  <a:schemeClr val="bg1"/>
                </a:solidFill>
              </a:rPr>
              <a:t>Pledge to go Car Free for A Day</a:t>
            </a:r>
            <a:endParaRPr lang="en-US" b="1" dirty="0">
              <a:solidFill>
                <a:schemeClr val="bg1"/>
              </a:solidFill>
            </a:endParaRPr>
          </a:p>
          <a:p>
            <a:pPr>
              <a:buFont typeface="Arial" charset="0"/>
              <a:buChar char="•"/>
            </a:pPr>
            <a:r>
              <a:rPr lang="en-US" b="1" i="1" dirty="0">
                <a:solidFill>
                  <a:schemeClr val="bg1"/>
                </a:solidFill>
              </a:rPr>
              <a:t>  </a:t>
            </a:r>
            <a:r>
              <a:rPr lang="en-US" b="1" i="1" dirty="0" smtClean="0">
                <a:solidFill>
                  <a:schemeClr val="bg1"/>
                </a:solidFill>
              </a:rPr>
              <a:t>DC Area Universities Join Together to promote Environmental Stewardship</a:t>
            </a:r>
          </a:p>
          <a:p>
            <a:pPr>
              <a:buFont typeface="Arial" charset="0"/>
              <a:buChar char="•"/>
            </a:pPr>
            <a:r>
              <a:rPr lang="en-US" b="1" i="1" dirty="0" smtClean="0">
                <a:solidFill>
                  <a:schemeClr val="bg1"/>
                </a:solidFill>
              </a:rPr>
              <a:t>  </a:t>
            </a:r>
            <a:r>
              <a:rPr lang="en-US" b="1" dirty="0" smtClean="0">
                <a:solidFill>
                  <a:schemeClr val="bg1"/>
                </a:solidFill>
              </a:rPr>
              <a:t>Flippin’ Pizza Wants You to Go Car Free Sept. 22 – September 16, 2011</a:t>
            </a:r>
            <a:endParaRPr lang="en-US" b="1" dirty="0">
              <a:solidFill>
                <a:schemeClr val="bg1"/>
              </a:solidFill>
            </a:endParaRPr>
          </a:p>
          <a:p>
            <a:pPr>
              <a:buFont typeface="Arial" charset="0"/>
              <a:buChar char="•"/>
            </a:pP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i="1" dirty="0" smtClean="0">
                <a:solidFill>
                  <a:schemeClr val="bg1"/>
                </a:solidFill>
              </a:rPr>
              <a:t>Car-Free Day a Possibility for DC?</a:t>
            </a:r>
            <a:endParaRPr lang="en-US" b="1" i="1" dirty="0">
              <a:solidFill>
                <a:schemeClr val="bg1"/>
              </a:solidFill>
            </a:endParaRPr>
          </a:p>
          <a:p>
            <a:pPr>
              <a:buFont typeface="Arial" charset="0"/>
              <a:buChar char="•"/>
            </a:pPr>
            <a:r>
              <a:rPr lang="en-US" b="1" i="1" dirty="0">
                <a:solidFill>
                  <a:schemeClr val="bg1"/>
                </a:solidFill>
              </a:rPr>
              <a:t> </a:t>
            </a:r>
            <a:r>
              <a:rPr lang="en-US" b="1" i="1" dirty="0" smtClean="0">
                <a:solidFill>
                  <a:schemeClr val="bg1"/>
                </a:solidFill>
              </a:rPr>
              <a:t>Ten Thousand People Pledge to Go Car Free on Thursday</a:t>
            </a:r>
            <a:endParaRPr lang="en-US" b="1" i="1" dirty="0">
              <a:solidFill>
                <a:schemeClr val="bg1"/>
              </a:solidFill>
            </a:endParaRPr>
          </a:p>
          <a:p>
            <a:pPr>
              <a:buFont typeface="Arial" charset="0"/>
              <a:buChar char="•"/>
            </a:pPr>
            <a:r>
              <a:rPr lang="en-US" b="1" i="1" dirty="0">
                <a:solidFill>
                  <a:schemeClr val="bg1"/>
                </a:solidFill>
              </a:rPr>
              <a:t> </a:t>
            </a:r>
            <a:r>
              <a:rPr lang="en-US" b="1" i="1" dirty="0" smtClean="0">
                <a:solidFill>
                  <a:schemeClr val="bg1"/>
                </a:solidFill>
              </a:rPr>
              <a:t>Car Free Day Promotes Commuting Alternatives</a:t>
            </a:r>
          </a:p>
          <a:p>
            <a:pPr>
              <a:buFont typeface="Arial" charset="0"/>
              <a:buChar char="•"/>
            </a:pPr>
            <a:r>
              <a:rPr lang="en-US" b="1" i="1" dirty="0" smtClean="0">
                <a:solidFill>
                  <a:schemeClr val="bg1"/>
                </a:solidFill>
              </a:rPr>
              <a:t> Leave your car home, it’s world car-free day</a:t>
            </a:r>
          </a:p>
          <a:p>
            <a:pPr>
              <a:buFont typeface="Arial" charset="0"/>
              <a:buChar char="•"/>
            </a:pPr>
            <a:r>
              <a:rPr lang="en-US" b="1" i="1" dirty="0" smtClean="0">
                <a:solidFill>
                  <a:schemeClr val="bg1"/>
                </a:solidFill>
              </a:rPr>
              <a:t> Car Free Day Encourages People to Find Another way</a:t>
            </a:r>
          </a:p>
          <a:p>
            <a:pPr>
              <a:buFont typeface="Arial" charset="0"/>
              <a:buChar char="•"/>
            </a:pPr>
            <a:r>
              <a:rPr lang="en-US" b="1" i="1" dirty="0" smtClean="0">
                <a:solidFill>
                  <a:schemeClr val="bg1"/>
                </a:solidFill>
              </a:rPr>
              <a:t> Participate in Car Free Day 2011</a:t>
            </a:r>
            <a:endParaRPr lang="en-US" b="1" i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 Box 2"/>
          <p:cNvSpPr txBox="1">
            <a:spLocks noChangeArrowheads="1"/>
          </p:cNvSpPr>
          <p:nvPr/>
        </p:nvSpPr>
        <p:spPr bwMode="auto">
          <a:xfrm>
            <a:off x="533400" y="1981200"/>
            <a:ext cx="8077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US" dirty="0"/>
          </a:p>
        </p:txBody>
      </p:sp>
      <p:sp>
        <p:nvSpPr>
          <p:cNvPr id="9219" name="Title 4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Open Participation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990600"/>
            <a:ext cx="7162800" cy="6001643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en-US" sz="2400" dirty="0">
                <a:solidFill>
                  <a:srgbClr val="BC0024"/>
                </a:solidFill>
                <a:cs typeface="+mn-cs"/>
              </a:rPr>
              <a:t> </a:t>
            </a:r>
            <a:r>
              <a:rPr lang="en-US" sz="2400" dirty="0">
                <a:cs typeface="+mn-cs"/>
              </a:rPr>
              <a:t>Pledge to be Car Free at </a:t>
            </a:r>
            <a:r>
              <a:rPr lang="en-US" sz="2400" dirty="0" smtClean="0">
                <a:cs typeface="+mn-cs"/>
              </a:rPr>
              <a:t>www.carfreemetrodc.org</a:t>
            </a:r>
            <a:endParaRPr lang="en-US" sz="2400" dirty="0">
              <a:cs typeface="+mn-cs"/>
            </a:endParaRPr>
          </a:p>
          <a:p>
            <a:pPr>
              <a:defRPr/>
            </a:pPr>
            <a:r>
              <a:rPr lang="en-US" sz="2400" dirty="0">
                <a:cs typeface="+mn-cs"/>
              </a:rPr>
              <a:t> </a:t>
            </a:r>
            <a:endParaRPr lang="en-US" sz="1200" dirty="0">
              <a:cs typeface="+mn-cs"/>
            </a:endParaRPr>
          </a:p>
          <a:p>
            <a:pPr lvl="2">
              <a:buFont typeface="Wingdings" pitchFamily="2" charset="2"/>
              <a:buChar char="ü"/>
              <a:defRPr/>
            </a:pPr>
            <a:r>
              <a:rPr lang="en-US" sz="2400" dirty="0">
                <a:cs typeface="+mn-cs"/>
              </a:rPr>
              <a:t>  Workers </a:t>
            </a:r>
          </a:p>
          <a:p>
            <a:pPr lvl="2">
              <a:buFont typeface="Wingdings" pitchFamily="2" charset="2"/>
              <a:buChar char="ü"/>
              <a:defRPr/>
            </a:pPr>
            <a:r>
              <a:rPr lang="en-US" sz="2400" dirty="0">
                <a:cs typeface="+mn-cs"/>
              </a:rPr>
              <a:t>  Students</a:t>
            </a:r>
          </a:p>
          <a:p>
            <a:pPr lvl="2">
              <a:buFont typeface="Wingdings" pitchFamily="2" charset="2"/>
              <a:buChar char="ü"/>
              <a:defRPr/>
            </a:pPr>
            <a:r>
              <a:rPr lang="en-US" sz="2400" dirty="0">
                <a:cs typeface="+mn-cs"/>
              </a:rPr>
              <a:t>  Homemakers</a:t>
            </a:r>
          </a:p>
          <a:p>
            <a:pPr lvl="2">
              <a:buFont typeface="Wingdings" pitchFamily="2" charset="2"/>
              <a:buChar char="ü"/>
              <a:defRPr/>
            </a:pPr>
            <a:r>
              <a:rPr lang="en-US" sz="2400" dirty="0">
                <a:cs typeface="+mn-cs"/>
              </a:rPr>
              <a:t>  Seniors</a:t>
            </a:r>
          </a:p>
          <a:p>
            <a:pPr lvl="1">
              <a:buFontTx/>
              <a:buChar char="•"/>
              <a:defRPr/>
            </a:pPr>
            <a:endParaRPr lang="en-US" sz="1200" dirty="0">
              <a:cs typeface="+mn-cs"/>
            </a:endParaRPr>
          </a:p>
          <a:p>
            <a:pPr lvl="1">
              <a:buFontTx/>
              <a:buChar char="•"/>
              <a:defRPr/>
            </a:pPr>
            <a:r>
              <a:rPr lang="en-US" sz="2400" dirty="0">
                <a:cs typeface="+mn-cs"/>
              </a:rPr>
              <a:t> </a:t>
            </a:r>
            <a:r>
              <a:rPr lang="en-US" sz="2400" dirty="0" smtClean="0">
                <a:cs typeface="+mn-cs"/>
              </a:rPr>
              <a:t>	Primary </a:t>
            </a:r>
            <a:r>
              <a:rPr lang="en-US" sz="2400" dirty="0">
                <a:cs typeface="+mn-cs"/>
              </a:rPr>
              <a:t>targets are individuals who </a:t>
            </a:r>
            <a:r>
              <a:rPr lang="en-US" sz="2400" dirty="0" smtClean="0">
                <a:cs typeface="+mn-cs"/>
              </a:rPr>
              <a:t>	ordinarily   travel </a:t>
            </a:r>
            <a:r>
              <a:rPr lang="en-US" sz="2400" dirty="0">
                <a:cs typeface="+mn-cs"/>
              </a:rPr>
              <a:t>alone by car for </a:t>
            </a:r>
            <a:r>
              <a:rPr lang="en-US" sz="2400" dirty="0" smtClean="0">
                <a:cs typeface="+mn-cs"/>
              </a:rPr>
              <a:t>errands, 	leisure, classes and those working on the 	weekends. </a:t>
            </a:r>
            <a:endParaRPr lang="en-US" sz="2400" dirty="0">
              <a:cs typeface="+mn-cs"/>
            </a:endParaRPr>
          </a:p>
          <a:p>
            <a:pPr lvl="1">
              <a:buFontTx/>
              <a:buChar char="•"/>
              <a:defRPr/>
            </a:pPr>
            <a:endParaRPr lang="en-US" sz="1200" dirty="0">
              <a:cs typeface="+mn-cs"/>
            </a:endParaRPr>
          </a:p>
          <a:p>
            <a:pPr lvl="1">
              <a:buFontTx/>
              <a:buChar char="•"/>
              <a:defRPr/>
            </a:pPr>
            <a:r>
              <a:rPr lang="en-US" sz="2400" dirty="0">
                <a:cs typeface="+mn-cs"/>
              </a:rPr>
              <a:t> </a:t>
            </a:r>
            <a:r>
              <a:rPr lang="en-US" sz="2400" dirty="0" smtClean="0">
                <a:cs typeface="+mn-cs"/>
              </a:rPr>
              <a:t>	Secondary </a:t>
            </a:r>
            <a:r>
              <a:rPr lang="en-US" sz="2400" dirty="0">
                <a:cs typeface="+mn-cs"/>
              </a:rPr>
              <a:t>groups are those already in         </a:t>
            </a:r>
            <a:r>
              <a:rPr lang="en-US" sz="2400" dirty="0" smtClean="0">
                <a:cs typeface="+mn-cs"/>
              </a:rPr>
              <a:t>	Car </a:t>
            </a:r>
            <a:r>
              <a:rPr lang="en-US" sz="2400" dirty="0">
                <a:cs typeface="+mn-cs"/>
              </a:rPr>
              <a:t>Free travel modes.</a:t>
            </a:r>
          </a:p>
          <a:p>
            <a:pPr lvl="1">
              <a:buFontTx/>
              <a:buChar char="•"/>
              <a:defRPr/>
            </a:pPr>
            <a:endParaRPr lang="en-US" sz="2400" dirty="0">
              <a:cs typeface="+mn-cs"/>
            </a:endParaRPr>
          </a:p>
          <a:p>
            <a:pPr lvl="1">
              <a:buFontTx/>
              <a:buChar char="•"/>
              <a:defRPr/>
            </a:pPr>
            <a:r>
              <a:rPr lang="en-US" sz="2400" dirty="0">
                <a:cs typeface="+mn-cs"/>
              </a:rPr>
              <a:t> </a:t>
            </a:r>
            <a:r>
              <a:rPr lang="en-US" sz="2400" dirty="0" smtClean="0">
                <a:cs typeface="+mn-cs"/>
              </a:rPr>
              <a:t>	11,800 </a:t>
            </a:r>
            <a:r>
              <a:rPr lang="en-US" sz="2400" dirty="0">
                <a:cs typeface="+mn-cs"/>
              </a:rPr>
              <a:t>pledges received in </a:t>
            </a:r>
            <a:r>
              <a:rPr lang="en-US" sz="2400" dirty="0" smtClean="0">
                <a:cs typeface="+mn-cs"/>
              </a:rPr>
              <a:t>2011, a 70% 	increase </a:t>
            </a:r>
            <a:r>
              <a:rPr lang="en-US" sz="2400" dirty="0">
                <a:cs typeface="+mn-cs"/>
              </a:rPr>
              <a:t>from </a:t>
            </a:r>
            <a:r>
              <a:rPr lang="en-US" sz="2400" dirty="0" smtClean="0">
                <a:cs typeface="+mn-cs"/>
              </a:rPr>
              <a:t>2010.</a:t>
            </a:r>
            <a:endParaRPr lang="en-US" dirty="0">
              <a:cs typeface="+mn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3"/>
          <p:cNvSpPr txBox="1">
            <a:spLocks noChangeArrowheads="1"/>
          </p:cNvSpPr>
          <p:nvPr/>
        </p:nvSpPr>
        <p:spPr bwMode="auto">
          <a:xfrm>
            <a:off x="533400" y="1981200"/>
            <a:ext cx="8077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US" dirty="0"/>
          </a:p>
        </p:txBody>
      </p:sp>
      <p:sp>
        <p:nvSpPr>
          <p:cNvPr id="10243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2012 Car Free Day Web Site</a:t>
            </a:r>
          </a:p>
        </p:txBody>
      </p:sp>
      <p:pic>
        <p:nvPicPr>
          <p:cNvPr id="21" name="Picture 20" descr="Car-Free-Day 2012 Home Pag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00200" y="1219200"/>
            <a:ext cx="4876800" cy="4953000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 Box 3"/>
          <p:cNvSpPr txBox="1">
            <a:spLocks noChangeArrowheads="1"/>
          </p:cNvSpPr>
          <p:nvPr/>
        </p:nvSpPr>
        <p:spPr bwMode="auto">
          <a:xfrm>
            <a:off x="533400" y="1981200"/>
            <a:ext cx="8077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US" dirty="0"/>
          </a:p>
        </p:txBody>
      </p:sp>
      <p:sp>
        <p:nvSpPr>
          <p:cNvPr id="11267" name="Title 8"/>
          <p:cNvSpPr>
            <a:spLocks noGrp="1"/>
          </p:cNvSpPr>
          <p:nvPr>
            <p:ph type="title"/>
          </p:nvPr>
        </p:nvSpPr>
        <p:spPr>
          <a:xfrm>
            <a:off x="457200" y="-152400"/>
            <a:ext cx="8229600" cy="1143000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2012 Pledge Form</a:t>
            </a:r>
          </a:p>
        </p:txBody>
      </p:sp>
      <p:pic>
        <p:nvPicPr>
          <p:cNvPr id="6" name="Picture 5" descr="Car-Free-Day Pledge Forrm 2012_Page_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28800" y="766482"/>
            <a:ext cx="5105400" cy="6091517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Posters</a:t>
            </a:r>
          </a:p>
          <a:p>
            <a:r>
              <a:rPr lang="en-US" dirty="0" smtClean="0"/>
              <a:t>Social Media</a:t>
            </a:r>
          </a:p>
          <a:p>
            <a:r>
              <a:rPr lang="en-US" dirty="0" smtClean="0"/>
              <a:t>Radio Advertising</a:t>
            </a:r>
          </a:p>
          <a:p>
            <a:r>
              <a:rPr lang="en-US" dirty="0" smtClean="0"/>
              <a:t>Transit Advertising</a:t>
            </a:r>
            <a:endParaRPr lang="en-US" dirty="0"/>
          </a:p>
        </p:txBody>
      </p:sp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solidFill>
                  <a:schemeClr val="bg1"/>
                </a:solidFill>
              </a:rPr>
              <a:t>Promotion</a:t>
            </a:r>
          </a:p>
        </p:txBody>
      </p:sp>
      <p:sp>
        <p:nvSpPr>
          <p:cNvPr id="12291" name="Text Box 3"/>
          <p:cNvSpPr txBox="1">
            <a:spLocks noChangeArrowheads="1"/>
          </p:cNvSpPr>
          <p:nvPr/>
        </p:nvSpPr>
        <p:spPr bwMode="auto">
          <a:xfrm>
            <a:off x="533400" y="1981200"/>
            <a:ext cx="8077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US" dirty="0"/>
          </a:p>
        </p:txBody>
      </p:sp>
      <p:pic>
        <p:nvPicPr>
          <p:cNvPr id="6" name="Picture 3" descr="facebook_logo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00400" y="152400"/>
            <a:ext cx="9144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 descr="http://twitter.com/images/resources/twitter-bird-light-bgs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90800" y="914400"/>
            <a:ext cx="2857500" cy="2857500"/>
          </a:xfrm>
          <a:prstGeom prst="rect">
            <a:avLst/>
          </a:prstGeom>
          <a:noFill/>
        </p:spPr>
      </p:pic>
      <p:pic>
        <p:nvPicPr>
          <p:cNvPr id="8" name="Picture 4" descr="http://www.carfreemetrodc.org/images/Twitter_48x48.png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657600" y="990600"/>
            <a:ext cx="609600" cy="609600"/>
          </a:xfrm>
          <a:prstGeom prst="rect">
            <a:avLst/>
          </a:prstGeom>
          <a:noFill/>
        </p:spPr>
      </p:pic>
      <p:pic>
        <p:nvPicPr>
          <p:cNvPr id="8193" name="Picture 1" descr="C:\Users\nramfos\AppData\Local\Microsoft\Windows\Temporary Internet Files\Content.Outlook\FUCCGS68\IMAG0090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676400" y="3733800"/>
            <a:ext cx="3570794" cy="2353236"/>
          </a:xfrm>
          <a:prstGeom prst="rect">
            <a:avLst/>
          </a:prstGeom>
          <a:noFill/>
        </p:spPr>
      </p:pic>
      <p:pic>
        <p:nvPicPr>
          <p:cNvPr id="8195" name="Picture 3" descr="C:\Users\nramfos\AppData\Local\Microsoft\Windows\Temporary Internet Files\Content.Outlook\FUCCGS68\CC-068-05-CarFree-sttc-bnnr-ad-c1v2-01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3276600"/>
            <a:ext cx="1600200" cy="1828800"/>
          </a:xfrm>
          <a:prstGeom prst="rect">
            <a:avLst/>
          </a:prstGeom>
          <a:noFill/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334000" y="0"/>
            <a:ext cx="3810000" cy="441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Local Events</a:t>
            </a:r>
          </a:p>
        </p:txBody>
      </p:sp>
      <p:pic>
        <p:nvPicPr>
          <p:cNvPr id="6145" name="Picture 1" descr="C:\Users\nramfos\AppData\Local\Microsoft\Windows\Temporary Internet Files\Content.Outlook\FUCCGS68\DSC0861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57800" y="762000"/>
            <a:ext cx="4038600" cy="2699838"/>
          </a:xfrm>
          <a:prstGeom prst="rect">
            <a:avLst/>
          </a:prstGeom>
          <a:noFill/>
        </p:spPr>
      </p:pic>
      <p:pic>
        <p:nvPicPr>
          <p:cNvPr id="8" name="Picture 2" descr="C:\Users\nramfos\AppData\Local\Microsoft\Windows\Temporary Internet Files\Content.Outlook\FUCCGS68\Car Free Day - Bicyclist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1219200"/>
            <a:ext cx="4413354" cy="2639359"/>
          </a:xfrm>
          <a:prstGeom prst="rect">
            <a:avLst/>
          </a:prstGeom>
          <a:noFill/>
        </p:spPr>
      </p:pic>
      <p:pic>
        <p:nvPicPr>
          <p:cNvPr id="6146" name="Picture 2" descr="C:\Users\nramfos\AppData\Local\Microsoft\Windows\Temporary Internet Files\Content.Outlook\FUCCGS68\Car Free Day - Filling out cards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191000" y="4419600"/>
            <a:ext cx="3276600" cy="1959535"/>
          </a:xfrm>
          <a:prstGeom prst="rect">
            <a:avLst/>
          </a:prstGeom>
          <a:noFill/>
        </p:spPr>
      </p:pic>
      <p:pic>
        <p:nvPicPr>
          <p:cNvPr id="6147" name="Picture 3" descr="C:\Users\nramfos\AppData\Local\Microsoft\Windows\Temporary Internet Files\Content.Outlook\FUCCGS68\Car Free Day - people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4191000"/>
            <a:ext cx="3556000" cy="2667000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U.S. Street Closures, </a:t>
            </a:r>
            <a:r>
              <a:rPr lang="en-US" sz="6000" dirty="0" smtClean="0">
                <a:solidFill>
                  <a:schemeClr val="tx1"/>
                </a:solidFill>
              </a:rPr>
              <a:t>BIG</a:t>
            </a:r>
            <a:r>
              <a:rPr lang="en-US" dirty="0" smtClean="0">
                <a:solidFill>
                  <a:schemeClr val="tx1"/>
                </a:solidFill>
              </a:rPr>
              <a:t>…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 cstate="print"/>
          <a:srcRect l="11316" r="5814"/>
          <a:stretch>
            <a:fillRect/>
          </a:stretch>
        </p:blipFill>
        <p:spPr bwMode="auto">
          <a:xfrm>
            <a:off x="381000" y="1371600"/>
            <a:ext cx="4033229" cy="19202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2057400"/>
            <a:ext cx="2804283" cy="37490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8" name="Content Placeholder 4" descr="LosAngeles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28600" y="3810000"/>
            <a:ext cx="3986418" cy="26517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…and </a:t>
            </a:r>
            <a:r>
              <a:rPr lang="en-US" sz="2800" dirty="0" smtClean="0"/>
              <a:t>small</a:t>
            </a:r>
            <a:endParaRPr lang="en-US" sz="2800" dirty="0"/>
          </a:p>
        </p:txBody>
      </p:sp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1447800"/>
            <a:ext cx="3695930" cy="24688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1905000"/>
            <a:ext cx="2948940" cy="39319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4" cstate="print"/>
          <a:srcRect l="4071" t="4045" r="3264" b="7280"/>
          <a:stretch>
            <a:fillRect/>
          </a:stretch>
        </p:blipFill>
        <p:spPr bwMode="auto">
          <a:xfrm>
            <a:off x="609600" y="4191000"/>
            <a:ext cx="2876686" cy="24688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sz="3600" dirty="0" smtClean="0">
                <a:solidFill>
                  <a:schemeClr val="bg1"/>
                </a:solidFill>
              </a:rPr>
              <a:t>10,000 Pledges - Goal</a:t>
            </a:r>
          </a:p>
          <a:p>
            <a:pPr>
              <a:defRPr/>
            </a:pPr>
            <a:r>
              <a:rPr lang="en-US" sz="3600" dirty="0" smtClean="0">
                <a:solidFill>
                  <a:schemeClr val="bg1"/>
                </a:solidFill>
              </a:rPr>
              <a:t>TPB Proclamation</a:t>
            </a:r>
          </a:p>
          <a:p>
            <a:pPr>
              <a:defRPr/>
            </a:pPr>
            <a:r>
              <a:rPr lang="en-US" sz="3600" dirty="0" smtClean="0">
                <a:solidFill>
                  <a:schemeClr val="bg1"/>
                </a:solidFill>
              </a:rPr>
              <a:t>Pledges and Podcasts from TPB Members</a:t>
            </a:r>
          </a:p>
          <a:p>
            <a:pPr>
              <a:defRPr/>
            </a:pPr>
            <a:r>
              <a:rPr lang="en-US" sz="3600" dirty="0" smtClean="0">
                <a:solidFill>
                  <a:schemeClr val="bg1"/>
                </a:solidFill>
              </a:rPr>
              <a:t>Local Activities/Events/Street Closures</a:t>
            </a:r>
          </a:p>
          <a:p>
            <a:pPr>
              <a:defRPr/>
            </a:pPr>
            <a:r>
              <a:rPr lang="en-US" sz="3600" dirty="0" smtClean="0">
                <a:solidFill>
                  <a:schemeClr val="bg1"/>
                </a:solidFill>
              </a:rPr>
              <a:t>Media Coverage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>
                <a:solidFill>
                  <a:schemeClr val="bg1"/>
                </a:solidFill>
              </a:rPr>
              <a:t>2012 CFD Call To Action</a:t>
            </a:r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dirty="0" smtClean="0"/>
          </a:p>
        </p:txBody>
      </p:sp>
      <p:pic>
        <p:nvPicPr>
          <p:cNvPr id="14338" name="Picture 2" descr="http://thecityfix.com/files/2011/09/empty-road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66800" y="381000"/>
            <a:ext cx="6324600" cy="5257800"/>
          </a:xfrm>
          <a:prstGeom prst="rect">
            <a:avLst/>
          </a:prstGeom>
          <a:noFill/>
        </p:spPr>
      </p:pic>
      <p:sp>
        <p:nvSpPr>
          <p:cNvPr id="7" name="Rectangle 6"/>
          <p:cNvSpPr/>
          <p:nvPr/>
        </p:nvSpPr>
        <p:spPr>
          <a:xfrm>
            <a:off x="2362200" y="3124200"/>
            <a:ext cx="3886200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smtClean="0">
                <a:solidFill>
                  <a:srgbClr val="BC0024"/>
                </a:solidFill>
              </a:rPr>
              <a:t> 	</a:t>
            </a:r>
            <a:r>
              <a:rPr lang="en-US" b="1" dirty="0" smtClean="0">
                <a:solidFill>
                  <a:schemeClr val="bg1"/>
                </a:solidFill>
                <a:latin typeface="Arial Black" pitchFamily="34" charset="0"/>
              </a:rPr>
              <a:t>Questions?</a:t>
            </a:r>
          </a:p>
          <a:p>
            <a:endParaRPr lang="en-US" b="1" dirty="0" smtClean="0">
              <a:solidFill>
                <a:schemeClr val="bg1"/>
              </a:solidFill>
              <a:latin typeface="Arial Black" pitchFamily="34" charset="0"/>
            </a:endParaRPr>
          </a:p>
          <a:p>
            <a:r>
              <a:rPr lang="en-US" b="1" dirty="0" smtClean="0">
                <a:solidFill>
                  <a:schemeClr val="bg1"/>
                </a:solidFill>
                <a:latin typeface="Arial Black" pitchFamily="34" charset="0"/>
              </a:rPr>
              <a:t>	Nicholas Ramfos</a:t>
            </a:r>
          </a:p>
          <a:p>
            <a:r>
              <a:rPr lang="en-US" dirty="0" smtClean="0">
                <a:solidFill>
                  <a:schemeClr val="bg1"/>
                </a:solidFill>
                <a:latin typeface="Arial Black" pitchFamily="34" charset="0"/>
              </a:rPr>
              <a:t>	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  <a:hlinkClick r:id="rId4"/>
              </a:rPr>
              <a:t>nramfos@mwcog.org</a:t>
            </a:r>
            <a:endParaRPr lang="en-US" dirty="0" smtClean="0">
              <a:solidFill>
                <a:schemeClr val="accent1">
                  <a:lumMod val="75000"/>
                </a:schemeClr>
              </a:solidFill>
              <a:latin typeface="Arial Black" pitchFamily="34" charset="0"/>
            </a:endParaRPr>
          </a:p>
          <a:p>
            <a:endParaRPr lang="en-US" b="1" dirty="0" smtClean="0">
              <a:solidFill>
                <a:schemeClr val="bg1"/>
              </a:solidFill>
              <a:latin typeface="Arial Black" pitchFamily="34" charset="0"/>
            </a:endParaRPr>
          </a:p>
          <a:p>
            <a:r>
              <a:rPr lang="en-US" dirty="0" smtClean="0">
                <a:solidFill>
                  <a:schemeClr val="bg1"/>
                </a:solidFill>
                <a:latin typeface="Arial Black" pitchFamily="34" charset="0"/>
              </a:rPr>
              <a:t>	</a:t>
            </a:r>
            <a:r>
              <a:rPr lang="en-US" b="1" dirty="0" smtClean="0">
                <a:solidFill>
                  <a:schemeClr val="bg1"/>
                </a:solidFill>
                <a:latin typeface="Arial Black" pitchFamily="34" charset="0"/>
              </a:rPr>
              <a:t>(202) 962-3313</a:t>
            </a:r>
            <a:endParaRPr lang="en-US" b="1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1905</TotalTime>
  <Words>316</Words>
  <Application>Microsoft Office PowerPoint</Application>
  <PresentationFormat>On-screen Show (4:3)</PresentationFormat>
  <Paragraphs>69</Paragraphs>
  <Slides>14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14</vt:i4>
      </vt:variant>
    </vt:vector>
  </HeadingPairs>
  <TitlesOfParts>
    <vt:vector size="16" baseType="lpstr">
      <vt:lpstr>Concourse</vt:lpstr>
      <vt:lpstr>Custom Design</vt:lpstr>
      <vt:lpstr>Slide 1</vt:lpstr>
      <vt:lpstr>Slide 2</vt:lpstr>
      <vt:lpstr>Car Free Day Background</vt:lpstr>
      <vt:lpstr>International</vt:lpstr>
      <vt:lpstr>2011 Media Coverage Headlines</vt:lpstr>
      <vt:lpstr>Open Participation</vt:lpstr>
      <vt:lpstr>2012 Car Free Day Web Site</vt:lpstr>
      <vt:lpstr>2012 Pledge Form</vt:lpstr>
      <vt:lpstr>Promotion</vt:lpstr>
      <vt:lpstr>Local Events</vt:lpstr>
      <vt:lpstr>U.S. Street Closures, BIG…</vt:lpstr>
      <vt:lpstr>…and small</vt:lpstr>
      <vt:lpstr>2012 CFD Call To Action</vt:lpstr>
      <vt:lpstr>Slide 14</vt:lpstr>
    </vt:vector>
  </TitlesOfParts>
  <Company>Metropolitan Washington Council of Governments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lmiller</dc:creator>
  <cp:lastModifiedBy>nramfos</cp:lastModifiedBy>
  <cp:revision>301</cp:revision>
  <dcterms:created xsi:type="dcterms:W3CDTF">2008-09-03T18:06:09Z</dcterms:created>
  <dcterms:modified xsi:type="dcterms:W3CDTF">2012-07-18T18:39:13Z</dcterms:modified>
</cp:coreProperties>
</file>