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7" r:id="rId2"/>
    <p:sldId id="258" r:id="rId3"/>
    <p:sldId id="259" r:id="rId4"/>
    <p:sldId id="260" r:id="rId5"/>
    <p:sldId id="261" r:id="rId6"/>
    <p:sldId id="263" r:id="rId7"/>
    <p:sldId id="264" r:id="rId8"/>
    <p:sldId id="265" r:id="rId9"/>
    <p:sldId id="266" r:id="rId10"/>
    <p:sldId id="267" r:id="rId11"/>
    <p:sldId id="277" r:id="rId12"/>
    <p:sldId id="278" r:id="rId13"/>
    <p:sldId id="268" r:id="rId14"/>
    <p:sldId id="269" r:id="rId15"/>
    <p:sldId id="270" r:id="rId16"/>
    <p:sldId id="271" r:id="rId17"/>
    <p:sldId id="272" r:id="rId18"/>
    <p:sldId id="273" r:id="rId19"/>
    <p:sldId id="274" r:id="rId20"/>
    <p:sldId id="275" r:id="rId21"/>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lIns="92446" tIns="46223" rIns="92446" bIns="46223" rtlCol="0"/>
          <a:lstStyle>
            <a:lvl1pPr algn="r">
              <a:defRPr sz="1200"/>
            </a:lvl1pPr>
          </a:lstStyle>
          <a:p>
            <a:r>
              <a:rPr lang="en-US" smtClean="0"/>
              <a:t>6/20/2012</a:t>
            </a:r>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2446" tIns="46223" rIns="92446" bIns="46223" rtlCol="0" anchor="b"/>
          <a:lstStyle>
            <a:lvl1pPr algn="r">
              <a:defRPr sz="1200"/>
            </a:lvl1pPr>
          </a:lstStyle>
          <a:p>
            <a:fld id="{350A371A-944B-4BD6-BD99-DD22CE35EBE4}" type="slidenum">
              <a:rPr lang="en-US" smtClean="0"/>
              <a:pPr/>
              <a:t>‹#›</a:t>
            </a:fld>
            <a:endParaRPr lang="en-US"/>
          </a:p>
        </p:txBody>
      </p:sp>
    </p:spTree>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r>
              <a:rPr lang="en-US" smtClean="0"/>
              <a:t>6/20/2012</a:t>
            </a:r>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398FC506-2881-40CF-96CD-E3A6E4FB28DB}" type="slidenum">
              <a:rPr lang="en-US" smtClean="0"/>
              <a:pPr/>
              <a:t>‹#›</a:t>
            </a:fld>
            <a:endParaRPr lang="en-US"/>
          </a:p>
        </p:txBody>
      </p:sp>
    </p:spTree>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30228E-1D8D-4D63-BCD3-34BFA29D60DD}" type="slidenum">
              <a:rPr lang="en-US" smtClean="0"/>
              <a:pPr/>
              <a:t>1</a:t>
            </a:fld>
            <a:endParaRPr lang="en-US"/>
          </a:p>
        </p:txBody>
      </p:sp>
      <p:sp>
        <p:nvSpPr>
          <p:cNvPr id="5" name="Date Placeholder 4"/>
          <p:cNvSpPr>
            <a:spLocks noGrp="1"/>
          </p:cNvSpPr>
          <p:nvPr>
            <p:ph type="dt" idx="11"/>
          </p:nvPr>
        </p:nvSpPr>
        <p:spPr/>
        <p:txBody>
          <a:bodyPr/>
          <a:lstStyle/>
          <a:p>
            <a:r>
              <a:rPr lang="en-US" smtClean="0"/>
              <a:t>6/20/2012</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Context:</a:t>
            </a:r>
          </a:p>
          <a:p>
            <a:pPr lvl="1"/>
            <a:r>
              <a:rPr lang="en-US" dirty="0" smtClean="0"/>
              <a:t>Growing region </a:t>
            </a:r>
            <a:r>
              <a:rPr lang="en-US" dirty="0" smtClean="0">
                <a:sym typeface="Wingdings" pitchFamily="2" charset="2"/>
              </a:rPr>
              <a:t> </a:t>
            </a:r>
            <a:r>
              <a:rPr lang="en-US" dirty="0" smtClean="0"/>
              <a:t>greater demands on our transportation network</a:t>
            </a:r>
          </a:p>
          <a:p>
            <a:pPr lvl="1"/>
            <a:r>
              <a:rPr lang="en-US" dirty="0" smtClean="0"/>
              <a:t>Funding becoming more limited, uncertain</a:t>
            </a:r>
          </a:p>
          <a:p>
            <a:pPr lvl="1"/>
            <a:r>
              <a:rPr lang="en-US" dirty="0" smtClean="0"/>
              <a:t>Regional transportation Vision and Goals</a:t>
            </a:r>
          </a:p>
          <a:p>
            <a:pPr lvl="1"/>
            <a:r>
              <a:rPr lang="en-US" dirty="0" smtClean="0"/>
              <a:t>CLRP implements transportation projects and programs</a:t>
            </a:r>
          </a:p>
          <a:p>
            <a:r>
              <a:rPr lang="en-US" dirty="0" smtClean="0"/>
              <a:t>Decision-makers will be challenged to make critical improvements to roads, public transportation and pedestrian and bicycle facilities.</a:t>
            </a:r>
          </a:p>
          <a:p>
            <a:pPr defTabSz="917132">
              <a:buFont typeface="Arial" pitchFamily="34" charset="0"/>
              <a:buChar char="•"/>
              <a:defRPr/>
            </a:pPr>
            <a:endParaRPr lang="en-US" dirty="0" smtClean="0"/>
          </a:p>
          <a:p>
            <a:pPr defTabSz="917132">
              <a:buFont typeface="Arial" pitchFamily="34" charset="0"/>
              <a:buChar char="•"/>
              <a:defRPr/>
            </a:pPr>
            <a:r>
              <a:rPr lang="en-US" dirty="0" smtClean="0"/>
              <a:t>The feedback gathered today will influence the development of a new Regional Transportation Priorities Plan (RTPP). </a:t>
            </a:r>
          </a:p>
          <a:p>
            <a:pPr defTabSz="917132">
              <a:buFont typeface="Arial" pitchFamily="34" charset="0"/>
              <a:buChar char="•"/>
              <a:defRPr/>
            </a:pPr>
            <a:r>
              <a:rPr lang="en-US" dirty="0" smtClean="0"/>
              <a:t>The purpose of the RTPP is to identify those transportation strategies that offer the greatest potential contributions to achieving the TPB’s goals for economic opportunity, transportation choices, system safety and efficiency, quality of life and environmental stewardship</a:t>
            </a:r>
          </a:p>
          <a:p>
            <a:pPr defTabSz="917132">
              <a:buFont typeface="Arial" pitchFamily="34" charset="0"/>
              <a:buChar char="•"/>
              <a:defRPr/>
            </a:pPr>
            <a:r>
              <a:rPr lang="en-US" dirty="0" smtClean="0"/>
              <a:t>Ultimately, it is envisioned that 10 to 15 strategies will be identified that the region can agree are the top priorities for meeting our shared goals and addressing regional challenges</a:t>
            </a:r>
          </a:p>
          <a:p>
            <a:pPr defTabSz="917132">
              <a:buFont typeface="Arial" pitchFamily="34" charset="0"/>
              <a:buChar char="•"/>
              <a:defRPr/>
            </a:pPr>
            <a:r>
              <a:rPr lang="en-US" dirty="0" smtClean="0"/>
              <a:t>These strategies would lead to projects and programs that are over and above what’s in the CLRP</a:t>
            </a:r>
          </a:p>
          <a:p>
            <a:endParaRPr lang="en-US" dirty="0"/>
          </a:p>
        </p:txBody>
      </p:sp>
      <p:sp>
        <p:nvSpPr>
          <p:cNvPr id="4" name="Slide Number Placeholder 3"/>
          <p:cNvSpPr>
            <a:spLocks noGrp="1"/>
          </p:cNvSpPr>
          <p:nvPr>
            <p:ph type="sldNum" sz="quarter" idx="10"/>
          </p:nvPr>
        </p:nvSpPr>
        <p:spPr/>
        <p:txBody>
          <a:bodyPr/>
          <a:lstStyle/>
          <a:p>
            <a:fld id="{6A30228E-1D8D-4D63-BCD3-34BFA29D60DD}" type="slidenum">
              <a:rPr lang="en-US" smtClean="0"/>
              <a:pPr/>
              <a:t>2</a:t>
            </a:fld>
            <a:endParaRPr lang="en-US"/>
          </a:p>
        </p:txBody>
      </p:sp>
      <p:sp>
        <p:nvSpPr>
          <p:cNvPr id="5" name="Date Placeholder 4"/>
          <p:cNvSpPr>
            <a:spLocks noGrp="1"/>
          </p:cNvSpPr>
          <p:nvPr>
            <p:ph type="dt" idx="11"/>
          </p:nvPr>
        </p:nvSpPr>
        <p:spPr/>
        <p:txBody>
          <a:bodyPr/>
          <a:lstStyle/>
          <a:p>
            <a:r>
              <a:rPr lang="en-US" smtClean="0"/>
              <a:t>6/20/2012</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30228E-1D8D-4D63-BCD3-34BFA29D60DD}" type="slidenum">
              <a:rPr lang="en-US" smtClean="0"/>
              <a:pPr/>
              <a:t>19</a:t>
            </a:fld>
            <a:endParaRPr lang="en-US"/>
          </a:p>
        </p:txBody>
      </p:sp>
      <p:sp>
        <p:nvSpPr>
          <p:cNvPr id="5" name="Date Placeholder 4"/>
          <p:cNvSpPr>
            <a:spLocks noGrp="1"/>
          </p:cNvSpPr>
          <p:nvPr>
            <p:ph type="dt" idx="11"/>
          </p:nvPr>
        </p:nvSpPr>
        <p:spPr/>
        <p:txBody>
          <a:bodyPr/>
          <a:lstStyle/>
          <a:p>
            <a:r>
              <a:rPr lang="en-US" smtClean="0"/>
              <a:t>6/20/2012</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457200" y="685800"/>
            <a:ext cx="8229600" cy="1143000"/>
          </a:xfrm>
        </p:spPr>
        <p:txBody>
          <a:bodyPr>
            <a:noAutofit/>
          </a:bodyPr>
          <a:lstStyle>
            <a:lvl1pPr>
              <a:defRPr sz="4000" b="1">
                <a:latin typeface="Verdana" pitchFamily="34" charset="0"/>
                <a:ea typeface="Verdana" pitchFamily="34" charset="0"/>
                <a:cs typeface="Verdana" pitchFamily="34" charset="0"/>
              </a:defRPr>
            </a:lvl1pPr>
          </a:lstStyle>
          <a:p>
            <a:r>
              <a:rPr lang="en-US" dirty="0" smtClean="0"/>
              <a:t>Click to edit Master title style</a:t>
            </a:r>
            <a:endParaRPr lang="en-US" dirty="0"/>
          </a:p>
        </p:txBody>
      </p:sp>
      <p:sp>
        <p:nvSpPr>
          <p:cNvPr id="7" name="Content Placeholder 2"/>
          <p:cNvSpPr>
            <a:spLocks noGrp="1"/>
          </p:cNvSpPr>
          <p:nvPr>
            <p:ph idx="1"/>
          </p:nvPr>
        </p:nvSpPr>
        <p:spPr>
          <a:xfrm>
            <a:off x="457200" y="1981200"/>
            <a:ext cx="8229600" cy="4144963"/>
          </a:xfrm>
        </p:spPr>
        <p:txBody>
          <a:bodyPr/>
          <a:lstStyle>
            <a:lvl1pPr>
              <a:defRPr b="0">
                <a:latin typeface="Myriad Pro" pitchFamily="34" charset="0"/>
              </a:defRPr>
            </a:lvl1pPr>
            <a:lvl2pPr>
              <a:defRPr b="0">
                <a:latin typeface="Myriad Pro" pitchFamily="34" charset="0"/>
              </a:defRPr>
            </a:lvl2pPr>
            <a:lvl3pPr>
              <a:defRPr b="0">
                <a:latin typeface="Myriad Pro" pitchFamily="34" charset="0"/>
              </a:defRPr>
            </a:lvl3pPr>
            <a:lvl4pPr>
              <a:defRPr b="0">
                <a:latin typeface="Myriad Pro" pitchFamily="34" charset="0"/>
              </a:defRPr>
            </a:lvl4pPr>
            <a:lvl5pPr>
              <a:defRPr b="0">
                <a:latin typeface="Myriad Pro"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Rectangle 15"/>
          <p:cNvSpPr/>
          <p:nvPr userDrawn="1"/>
        </p:nvSpPr>
        <p:spPr>
          <a:xfrm>
            <a:off x="0" y="0"/>
            <a:ext cx="9144000" cy="609600"/>
          </a:xfrm>
          <a:prstGeom prst="rect">
            <a:avLst/>
          </a:prstGeom>
          <a:solidFill>
            <a:srgbClr val="626A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12"/>
          </p:nvPr>
        </p:nvSpPr>
        <p:spPr>
          <a:xfrm>
            <a:off x="6553200" y="6356350"/>
            <a:ext cx="2133600" cy="365125"/>
          </a:xfrm>
        </p:spPr>
        <p:txBody>
          <a:bodyPr/>
          <a:lstStyle/>
          <a:p>
            <a:fld id="{F079505A-22A1-4425-9E0B-69E963C443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752725"/>
            <a:ext cx="7772400" cy="1362075"/>
          </a:xfrm>
        </p:spPr>
        <p:txBody>
          <a:bodyPr anchor="t"/>
          <a:lstStyle>
            <a:lvl1pPr algn="r">
              <a:defRPr sz="4000" b="1" cap="all">
                <a:latin typeface="Myriad Pro"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1252538"/>
            <a:ext cx="7772400" cy="1500187"/>
          </a:xfrm>
        </p:spPr>
        <p:txBody>
          <a:bodyPr anchor="b"/>
          <a:lstStyle>
            <a:lvl1pPr marL="0" indent="0" algn="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pic>
        <p:nvPicPr>
          <p:cNvPr id="7" name="Picture 2"/>
          <p:cNvPicPr>
            <a:picLocks noChangeAspect="1" noChangeArrowheads="1"/>
          </p:cNvPicPr>
          <p:nvPr userDrawn="1"/>
        </p:nvPicPr>
        <p:blipFill>
          <a:blip r:embed="rId2" cstate="print"/>
          <a:srcRect/>
          <a:stretch>
            <a:fillRect/>
          </a:stretch>
        </p:blipFill>
        <p:spPr bwMode="auto">
          <a:xfrm>
            <a:off x="9296400" y="1295400"/>
            <a:ext cx="1810817" cy="2773363"/>
          </a:xfrm>
          <a:prstGeom prst="rect">
            <a:avLst/>
          </a:prstGeom>
          <a:noFill/>
          <a:ln w="9525">
            <a:noFill/>
            <a:miter lim="800000"/>
            <a:headEnd/>
            <a:tailEnd/>
          </a:ln>
        </p:spPr>
      </p:pic>
      <p:pic>
        <p:nvPicPr>
          <p:cNvPr id="8" name="Picture 3"/>
          <p:cNvPicPr>
            <a:picLocks noChangeAspect="1" noChangeArrowheads="1"/>
          </p:cNvPicPr>
          <p:nvPr userDrawn="1"/>
        </p:nvPicPr>
        <p:blipFill>
          <a:blip r:embed="rId3" cstate="print"/>
          <a:srcRect l="6555"/>
          <a:stretch>
            <a:fillRect/>
          </a:stretch>
        </p:blipFill>
        <p:spPr bwMode="auto">
          <a:xfrm>
            <a:off x="3581400" y="4191000"/>
            <a:ext cx="4876800" cy="1891862"/>
          </a:xfrm>
          <a:prstGeom prst="rect">
            <a:avLst/>
          </a:prstGeom>
          <a:noFill/>
          <a:ln w="9525">
            <a:noFill/>
            <a:miter lim="800000"/>
            <a:headEnd/>
            <a:tailEnd/>
          </a:ln>
        </p:spPr>
      </p:pic>
      <p:pic>
        <p:nvPicPr>
          <p:cNvPr id="9" name="Picture 2"/>
          <p:cNvPicPr>
            <a:picLocks noChangeAspect="1" noChangeArrowheads="1"/>
          </p:cNvPicPr>
          <p:nvPr userDrawn="1"/>
        </p:nvPicPr>
        <p:blipFill>
          <a:blip r:embed="rId4" cstate="print"/>
          <a:srcRect/>
          <a:stretch>
            <a:fillRect/>
          </a:stretch>
        </p:blipFill>
        <p:spPr bwMode="auto">
          <a:xfrm>
            <a:off x="9296400" y="4267200"/>
            <a:ext cx="4724400" cy="755735"/>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752725"/>
            <a:ext cx="7772400" cy="1362075"/>
          </a:xfrm>
        </p:spPr>
        <p:txBody>
          <a:bodyPr anchor="t">
            <a:normAutofit/>
          </a:bodyPr>
          <a:lstStyle>
            <a:lvl1pPr algn="r">
              <a:defRPr sz="3600" b="1" cap="all">
                <a:latin typeface="Myriad Pro"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1252538"/>
            <a:ext cx="7772400" cy="1500187"/>
          </a:xfrm>
        </p:spPr>
        <p:txBody>
          <a:bodyPr anchor="b"/>
          <a:lstStyle>
            <a:lvl1pPr marL="0" indent="0" algn="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pic>
        <p:nvPicPr>
          <p:cNvPr id="7" name="Picture 2"/>
          <p:cNvPicPr>
            <a:picLocks noChangeAspect="1" noChangeArrowheads="1"/>
          </p:cNvPicPr>
          <p:nvPr userDrawn="1"/>
        </p:nvPicPr>
        <p:blipFill>
          <a:blip r:embed="rId2" cstate="print"/>
          <a:srcRect/>
          <a:stretch>
            <a:fillRect/>
          </a:stretch>
        </p:blipFill>
        <p:spPr bwMode="auto">
          <a:xfrm>
            <a:off x="9296400" y="1295400"/>
            <a:ext cx="1810817" cy="2773363"/>
          </a:xfrm>
          <a:prstGeom prst="rect">
            <a:avLst/>
          </a:prstGeom>
          <a:noFill/>
          <a:ln w="9525">
            <a:noFill/>
            <a:miter lim="800000"/>
            <a:headEnd/>
            <a:tailEnd/>
          </a:ln>
        </p:spPr>
      </p:pic>
      <p:pic>
        <p:nvPicPr>
          <p:cNvPr id="9" name="Picture 2"/>
          <p:cNvPicPr>
            <a:picLocks noChangeAspect="1" noChangeArrowheads="1"/>
          </p:cNvPicPr>
          <p:nvPr userDrawn="1"/>
        </p:nvPicPr>
        <p:blipFill>
          <a:blip r:embed="rId3" cstate="print"/>
          <a:srcRect/>
          <a:stretch>
            <a:fillRect/>
          </a:stretch>
        </p:blipFill>
        <p:spPr bwMode="auto">
          <a:xfrm>
            <a:off x="9296400" y="4267200"/>
            <a:ext cx="4724400" cy="755735"/>
          </a:xfrm>
          <a:prstGeom prst="rect">
            <a:avLst/>
          </a:prstGeom>
          <a:noFill/>
          <a:ln w="9525">
            <a:noFill/>
            <a:miter lim="800000"/>
            <a:headEnd/>
            <a:tailEnd/>
          </a:ln>
        </p:spPr>
      </p:pic>
      <p:sp>
        <p:nvSpPr>
          <p:cNvPr id="10" name="Rectangle 9"/>
          <p:cNvSpPr/>
          <p:nvPr userDrawn="1"/>
        </p:nvSpPr>
        <p:spPr>
          <a:xfrm>
            <a:off x="0" y="0"/>
            <a:ext cx="9144000" cy="609600"/>
          </a:xfrm>
          <a:prstGeom prst="rect">
            <a:avLst/>
          </a:prstGeom>
          <a:solidFill>
            <a:srgbClr val="626A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0C7CD-828D-4CA6-9040-273E33FCECC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0C7CD-828D-4CA6-9040-273E33FCECC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0C7CD-828D-4CA6-9040-273E33FCECC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C0C7CD-828D-4CA6-9040-273E33FCECC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C0C7CD-828D-4CA6-9040-273E33FCECC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C0C7CD-828D-4CA6-9040-273E33FCECC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C0C7CD-828D-4CA6-9040-273E33FCECC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C0C7CD-828D-4CA6-9040-273E33FCECC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C0C7CD-828D-4CA6-9040-273E33FCECCA}"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0C7CD-828D-4CA6-9040-273E33FCECCA}"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0C7CD-828D-4CA6-9040-273E33FCECCA}"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457200" y="685800"/>
            <a:ext cx="8229600" cy="1143000"/>
          </a:xfrm>
        </p:spPr>
        <p:txBody>
          <a:bodyPr>
            <a:noAutofit/>
          </a:bodyPr>
          <a:lstStyle>
            <a:lvl1pPr>
              <a:defRPr sz="4000" b="1">
                <a:latin typeface="Verdana" pitchFamily="34" charset="0"/>
                <a:ea typeface="Verdana" pitchFamily="34" charset="0"/>
                <a:cs typeface="Verdana" pitchFamily="34" charset="0"/>
              </a:defRPr>
            </a:lvl1pPr>
          </a:lstStyle>
          <a:p>
            <a:r>
              <a:rPr lang="en-US" dirty="0" smtClean="0"/>
              <a:t>Click to edit Master title style</a:t>
            </a:r>
            <a:endParaRPr lang="en-US" dirty="0"/>
          </a:p>
        </p:txBody>
      </p:sp>
      <p:sp>
        <p:nvSpPr>
          <p:cNvPr id="7" name="Content Placeholder 2"/>
          <p:cNvSpPr>
            <a:spLocks noGrp="1"/>
          </p:cNvSpPr>
          <p:nvPr>
            <p:ph idx="1"/>
          </p:nvPr>
        </p:nvSpPr>
        <p:spPr>
          <a:xfrm>
            <a:off x="457200" y="1981200"/>
            <a:ext cx="8229600" cy="4144963"/>
          </a:xfrm>
        </p:spPr>
        <p:txBody>
          <a:bodyPr/>
          <a:lstStyle>
            <a:lvl1pPr>
              <a:defRPr b="0">
                <a:latin typeface="Myriad Pro" pitchFamily="34" charset="0"/>
              </a:defRPr>
            </a:lvl1pPr>
            <a:lvl2pPr>
              <a:defRPr b="0">
                <a:latin typeface="Myriad Pro" pitchFamily="34" charset="0"/>
              </a:defRPr>
            </a:lvl2pPr>
            <a:lvl3pPr>
              <a:defRPr b="0">
                <a:latin typeface="Myriad Pro" pitchFamily="34" charset="0"/>
              </a:defRPr>
            </a:lvl3pPr>
            <a:lvl4pPr>
              <a:defRPr b="0">
                <a:latin typeface="Myriad Pro" pitchFamily="34" charset="0"/>
              </a:defRPr>
            </a:lvl4pPr>
            <a:lvl5pPr>
              <a:defRPr b="0">
                <a:latin typeface="Myriad Pro"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Rectangle 15"/>
          <p:cNvSpPr/>
          <p:nvPr userDrawn="1"/>
        </p:nvSpPr>
        <p:spPr>
          <a:xfrm>
            <a:off x="0" y="0"/>
            <a:ext cx="9144000" cy="609600"/>
          </a:xfrm>
          <a:prstGeom prst="rect">
            <a:avLst/>
          </a:prstGeom>
          <a:solidFill>
            <a:srgbClr val="626A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12"/>
          </p:nvPr>
        </p:nvSpPr>
        <p:spPr>
          <a:xfrm>
            <a:off x="6553200" y="6356350"/>
            <a:ext cx="2133600" cy="365125"/>
          </a:xfrm>
        </p:spPr>
        <p:txBody>
          <a:bodyPr/>
          <a:lstStyle/>
          <a:p>
            <a:fld id="{F079505A-22A1-4425-9E0B-69E963C443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C0C7CD-828D-4CA6-9040-273E33FCECC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cstate="print"/>
          <a:srcRect/>
          <a:stretch>
            <a:fillRect/>
          </a:stretch>
        </p:blipFill>
        <p:spPr bwMode="auto">
          <a:xfrm>
            <a:off x="6172200" y="1524000"/>
            <a:ext cx="2253746" cy="3451733"/>
          </a:xfrm>
          <a:prstGeom prst="rect">
            <a:avLst/>
          </a:prstGeom>
          <a:noFill/>
          <a:ln w="9525">
            <a:noFill/>
            <a:miter lim="800000"/>
            <a:headEnd/>
            <a:tailEnd/>
          </a:ln>
        </p:spPr>
      </p:pic>
      <p:sp>
        <p:nvSpPr>
          <p:cNvPr id="8" name="TextBox 7"/>
          <p:cNvSpPr txBox="1"/>
          <p:nvPr/>
        </p:nvSpPr>
        <p:spPr>
          <a:xfrm>
            <a:off x="533400" y="1524000"/>
            <a:ext cx="5486400" cy="3416320"/>
          </a:xfrm>
          <a:prstGeom prst="rect">
            <a:avLst/>
          </a:prstGeom>
          <a:noFill/>
        </p:spPr>
        <p:txBody>
          <a:bodyPr wrap="square" rtlCol="0">
            <a:spAutoFit/>
          </a:bodyPr>
          <a:lstStyle/>
          <a:p>
            <a:pPr algn="r"/>
            <a:r>
              <a:rPr lang="en-US" sz="2800" b="1" dirty="0" smtClean="0">
                <a:solidFill>
                  <a:schemeClr val="tx2">
                    <a:lumMod val="50000"/>
                  </a:schemeClr>
                </a:solidFill>
                <a:latin typeface="Candara" pitchFamily="34" charset="0"/>
                <a:ea typeface="Verdana" pitchFamily="34" charset="0"/>
                <a:cs typeface="Verdana" pitchFamily="34" charset="0"/>
              </a:rPr>
              <a:t>Development of the </a:t>
            </a:r>
          </a:p>
          <a:p>
            <a:pPr algn="r"/>
            <a:r>
              <a:rPr lang="en-US" sz="2800" b="1" dirty="0" smtClean="0">
                <a:solidFill>
                  <a:schemeClr val="tx2">
                    <a:lumMod val="50000"/>
                  </a:schemeClr>
                </a:solidFill>
                <a:latin typeface="Candara" pitchFamily="34" charset="0"/>
                <a:ea typeface="Verdana" pitchFamily="34" charset="0"/>
                <a:cs typeface="Verdana" pitchFamily="34" charset="0"/>
              </a:rPr>
              <a:t>Regional Transportation </a:t>
            </a:r>
          </a:p>
          <a:p>
            <a:pPr algn="r"/>
            <a:r>
              <a:rPr lang="en-US" sz="2800" b="1" dirty="0" smtClean="0">
                <a:solidFill>
                  <a:schemeClr val="tx2">
                    <a:lumMod val="50000"/>
                  </a:schemeClr>
                </a:solidFill>
                <a:latin typeface="Candara" pitchFamily="34" charset="0"/>
                <a:ea typeface="Verdana" pitchFamily="34" charset="0"/>
                <a:cs typeface="Verdana" pitchFamily="34" charset="0"/>
              </a:rPr>
              <a:t>Priorities Plan</a:t>
            </a:r>
          </a:p>
          <a:p>
            <a:endParaRPr lang="en-US" sz="2800" b="1" dirty="0" smtClean="0">
              <a:solidFill>
                <a:schemeClr val="tx2">
                  <a:lumMod val="50000"/>
                </a:schemeClr>
              </a:solidFill>
              <a:latin typeface="Candara" pitchFamily="34" charset="0"/>
              <a:ea typeface="Verdana" pitchFamily="34" charset="0"/>
              <a:cs typeface="Verdana" pitchFamily="34" charset="0"/>
            </a:endParaRPr>
          </a:p>
          <a:p>
            <a:endParaRPr lang="en-US" sz="2800" b="1" dirty="0" smtClean="0">
              <a:solidFill>
                <a:schemeClr val="tx2">
                  <a:lumMod val="50000"/>
                </a:schemeClr>
              </a:solidFill>
              <a:latin typeface="Candara" pitchFamily="34" charset="0"/>
              <a:ea typeface="Verdana" pitchFamily="34" charset="0"/>
              <a:cs typeface="Verdana" pitchFamily="34" charset="0"/>
            </a:endParaRPr>
          </a:p>
          <a:p>
            <a:endParaRPr lang="en-US" sz="2800" b="1" dirty="0" smtClean="0">
              <a:solidFill>
                <a:schemeClr val="tx2">
                  <a:lumMod val="50000"/>
                </a:schemeClr>
              </a:solidFill>
              <a:latin typeface="Candara" pitchFamily="34" charset="0"/>
              <a:ea typeface="Verdana" pitchFamily="34" charset="0"/>
              <a:cs typeface="Verdana" pitchFamily="34" charset="0"/>
            </a:endParaRPr>
          </a:p>
          <a:p>
            <a:pPr algn="r"/>
            <a:r>
              <a:rPr lang="en-US" sz="2800" b="1" dirty="0" smtClean="0">
                <a:solidFill>
                  <a:schemeClr val="tx2">
                    <a:lumMod val="50000"/>
                  </a:schemeClr>
                </a:solidFill>
                <a:latin typeface="Candara" pitchFamily="34" charset="0"/>
                <a:ea typeface="Verdana" pitchFamily="34" charset="0"/>
                <a:cs typeface="Verdana" pitchFamily="34" charset="0"/>
              </a:rPr>
              <a:t>June 20, 2012</a:t>
            </a:r>
          </a:p>
          <a:p>
            <a:endParaRPr lang="en-US" sz="2000" b="1" dirty="0" smtClean="0">
              <a:latin typeface="Verdana" pitchFamily="34" charset="0"/>
              <a:ea typeface="Verdana" pitchFamily="34" charset="0"/>
              <a:cs typeface="Verdana" pitchFamily="34" charset="0"/>
            </a:endParaRPr>
          </a:p>
        </p:txBody>
      </p:sp>
      <p:sp>
        <p:nvSpPr>
          <p:cNvPr id="9" name="TextBox 8"/>
          <p:cNvSpPr txBox="1"/>
          <p:nvPr/>
        </p:nvSpPr>
        <p:spPr>
          <a:xfrm>
            <a:off x="5867400" y="228600"/>
            <a:ext cx="2971800" cy="307777"/>
          </a:xfrm>
          <a:prstGeom prst="rect">
            <a:avLst/>
          </a:prstGeom>
          <a:noFill/>
        </p:spPr>
        <p:txBody>
          <a:bodyPr wrap="square" rtlCol="0">
            <a:spAutoFit/>
          </a:bodyPr>
          <a:lstStyle/>
          <a:p>
            <a:pPr algn="r"/>
            <a:r>
              <a:rPr lang="en-US" sz="1400" b="1" dirty="0" smtClean="0">
                <a:latin typeface="+mj-lt"/>
                <a:ea typeface="Verdana" pitchFamily="34" charset="0"/>
                <a:cs typeface="Verdana" pitchFamily="34" charset="0"/>
              </a:rPr>
              <a:t>Item #12</a:t>
            </a:r>
            <a:endParaRPr lang="en-US" sz="1400" b="1" dirty="0">
              <a:latin typeface="+mj-lt"/>
              <a:ea typeface="Verdana" pitchFamily="34" charset="0"/>
              <a:cs typeface="Verdana" pitchFamily="34" charset="0"/>
            </a:endParaRPr>
          </a:p>
        </p:txBody>
      </p:sp>
      <p:sp>
        <p:nvSpPr>
          <p:cNvPr id="7" name="TextBox 6"/>
          <p:cNvSpPr txBox="1"/>
          <p:nvPr/>
        </p:nvSpPr>
        <p:spPr>
          <a:xfrm>
            <a:off x="0" y="6488668"/>
            <a:ext cx="838200" cy="369332"/>
          </a:xfrm>
          <a:prstGeom prst="rect">
            <a:avLst/>
          </a:prstGeom>
          <a:noFill/>
        </p:spPr>
        <p:txBody>
          <a:bodyPr wrap="square" rtlCol="0">
            <a:spAutoFit/>
          </a:bodyPr>
          <a:lstStyle/>
          <a:p>
            <a:endParaRPr lang="en-US" dirty="0"/>
          </a:p>
        </p:txBody>
      </p:sp>
      <p:sp>
        <p:nvSpPr>
          <p:cNvPr id="6" name="TextBox 5"/>
          <p:cNvSpPr txBox="1"/>
          <p:nvPr/>
        </p:nvSpPr>
        <p:spPr>
          <a:xfrm>
            <a:off x="685800" y="5791200"/>
            <a:ext cx="8077200" cy="646331"/>
          </a:xfrm>
          <a:prstGeom prst="rect">
            <a:avLst/>
          </a:prstGeom>
          <a:noFill/>
        </p:spPr>
        <p:txBody>
          <a:bodyPr wrap="square" rtlCol="0">
            <a:spAutoFit/>
          </a:bodyPr>
          <a:lstStyle/>
          <a:p>
            <a:pPr algn="ctr"/>
            <a:r>
              <a:rPr lang="en-US" b="1" dirty="0" smtClean="0">
                <a:latin typeface="Candara" pitchFamily="34" charset="0"/>
              </a:rPr>
              <a:t>National Capital Region Transportation Planning Board </a:t>
            </a:r>
          </a:p>
          <a:p>
            <a:pPr algn="ctr"/>
            <a:r>
              <a:rPr lang="en-US" b="1" dirty="0" smtClean="0">
                <a:latin typeface="Candara" pitchFamily="34" charset="0"/>
              </a:rPr>
              <a:t>Metropolitan Washington Council of Governments</a:t>
            </a:r>
            <a:endParaRPr lang="en-US" b="1" dirty="0">
              <a:latin typeface="Candar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lumMod val="75000"/>
                    <a:lumOff val="25000"/>
                  </a:schemeClr>
                </a:solidFill>
              </a:rPr>
              <a:t>Regional Transportation Priorities Plan (RTPP)</a:t>
            </a:r>
            <a:endParaRPr lang="en-US" dirty="0">
              <a:solidFill>
                <a:schemeClr val="tx1">
                  <a:lumMod val="75000"/>
                  <a:lumOff val="25000"/>
                </a:schemeClr>
              </a:solidFill>
            </a:endParaRPr>
          </a:p>
        </p:txBody>
      </p:sp>
      <p:sp>
        <p:nvSpPr>
          <p:cNvPr id="3" name="Content Placeholder 2"/>
          <p:cNvSpPr>
            <a:spLocks noGrp="1"/>
          </p:cNvSpPr>
          <p:nvPr>
            <p:ph idx="1"/>
          </p:nvPr>
        </p:nvSpPr>
        <p:spPr>
          <a:xfrm>
            <a:off x="914400" y="1981200"/>
            <a:ext cx="3581400" cy="4144963"/>
          </a:xfrm>
        </p:spPr>
        <p:txBody>
          <a:bodyPr>
            <a:normAutofit fontScale="85000" lnSpcReduction="20000"/>
          </a:bodyPr>
          <a:lstStyle/>
          <a:p>
            <a:r>
              <a:rPr lang="en-US" dirty="0" smtClean="0"/>
              <a:t>Scope and Process approved by TPB on July 20, 2011</a:t>
            </a:r>
          </a:p>
          <a:p>
            <a:r>
              <a:rPr lang="en-US" dirty="0" smtClean="0"/>
              <a:t>Will identify 10 to 15 near and long-term regional strategies that  offer the </a:t>
            </a:r>
            <a:r>
              <a:rPr lang="en-US" b="1" dirty="0" smtClean="0"/>
              <a:t>greatest potential for addressing regional challenges</a:t>
            </a:r>
          </a:p>
          <a:p>
            <a:endParaRPr lang="en-US" dirty="0"/>
          </a:p>
        </p:txBody>
      </p:sp>
      <p:pic>
        <p:nvPicPr>
          <p:cNvPr id="5" name="Picture 4" descr="DCVIEW.JPG"/>
          <p:cNvPicPr>
            <a:picLocks noChangeAspect="1"/>
          </p:cNvPicPr>
          <p:nvPr/>
        </p:nvPicPr>
        <p:blipFill>
          <a:blip r:embed="rId3" cstate="print"/>
          <a:stretch>
            <a:fillRect/>
          </a:stretch>
        </p:blipFill>
        <p:spPr>
          <a:xfrm>
            <a:off x="4953000" y="2057400"/>
            <a:ext cx="3048000" cy="3846830"/>
          </a:xfrm>
          <a:prstGeom prst="rect">
            <a:avLst/>
          </a:prstGeom>
        </p:spPr>
      </p:pic>
      <p:sp>
        <p:nvSpPr>
          <p:cNvPr id="7" name="Slide Number Placeholder 6"/>
          <p:cNvSpPr>
            <a:spLocks noGrp="1"/>
          </p:cNvSpPr>
          <p:nvPr>
            <p:ph type="sldNum" sz="quarter" idx="12"/>
          </p:nvPr>
        </p:nvSpPr>
        <p:spPr/>
        <p:txBody>
          <a:bodyPr/>
          <a:lstStyle/>
          <a:p>
            <a:fld id="{F079505A-22A1-4425-9E0B-69E963C443CF}"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z="3200" dirty="0" smtClean="0"/>
              <a:t>Schedule for Developing the RTPP</a:t>
            </a:r>
            <a:endParaRPr lang="en-US" sz="3200" dirty="0"/>
          </a:p>
        </p:txBody>
      </p:sp>
      <p:sp>
        <p:nvSpPr>
          <p:cNvPr id="3" name="Content Placeholder 2"/>
          <p:cNvSpPr>
            <a:spLocks noGrp="1"/>
          </p:cNvSpPr>
          <p:nvPr>
            <p:ph idx="1"/>
          </p:nvPr>
        </p:nvSpPr>
        <p:spPr/>
        <p:txBody>
          <a:bodyPr/>
          <a:lstStyle/>
          <a:p>
            <a:endParaRPr lang="en-US"/>
          </a:p>
        </p:txBody>
      </p:sp>
      <p:pic>
        <p:nvPicPr>
          <p:cNvPr id="4" name="Picture 3"/>
          <p:cNvPicPr/>
          <p:nvPr/>
        </p:nvPicPr>
        <p:blipFill>
          <a:blip r:embed="rId2" cstate="print"/>
          <a:srcRect/>
          <a:stretch>
            <a:fillRect/>
          </a:stretch>
        </p:blipFill>
        <p:spPr bwMode="auto">
          <a:xfrm>
            <a:off x="152400" y="1828800"/>
            <a:ext cx="8763000" cy="4572000"/>
          </a:xfrm>
          <a:prstGeom prst="rect">
            <a:avLst/>
          </a:prstGeom>
          <a:noFill/>
          <a:ln w="9525">
            <a:noFill/>
            <a:miter lim="800000"/>
            <a:headEnd/>
            <a:tailEnd/>
          </a:ln>
        </p:spPr>
      </p:pic>
      <p:sp>
        <p:nvSpPr>
          <p:cNvPr id="11" name="Down Arrow 10"/>
          <p:cNvSpPr/>
          <p:nvPr/>
        </p:nvSpPr>
        <p:spPr>
          <a:xfrm>
            <a:off x="5867400" y="1524000"/>
            <a:ext cx="228600" cy="30480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TextBox 11"/>
          <p:cNvSpPr txBox="1"/>
          <p:nvPr/>
        </p:nvSpPr>
        <p:spPr>
          <a:xfrm>
            <a:off x="1143000" y="5029200"/>
            <a:ext cx="228600" cy="369332"/>
          </a:xfrm>
          <a:prstGeom prst="rect">
            <a:avLst/>
          </a:prstGeom>
          <a:noFill/>
        </p:spPr>
        <p:txBody>
          <a:bodyPr wrap="square" rtlCol="0">
            <a:spAutoFit/>
          </a:bodyPr>
          <a:lstStyle/>
          <a:p>
            <a:r>
              <a:rPr lang="en-US" b="1" dirty="0" smtClean="0"/>
              <a:t>*</a:t>
            </a:r>
            <a:endParaRPr lang="en-US" b="1" dirty="0"/>
          </a:p>
        </p:txBody>
      </p:sp>
      <p:sp>
        <p:nvSpPr>
          <p:cNvPr id="15" name="TextBox 14"/>
          <p:cNvSpPr txBox="1"/>
          <p:nvPr/>
        </p:nvSpPr>
        <p:spPr>
          <a:xfrm>
            <a:off x="228600" y="6324600"/>
            <a:ext cx="5766694" cy="369332"/>
          </a:xfrm>
          <a:prstGeom prst="rect">
            <a:avLst/>
          </a:prstGeom>
          <a:noFill/>
        </p:spPr>
        <p:txBody>
          <a:bodyPr wrap="square" rtlCol="0">
            <a:spAutoFit/>
          </a:bodyPr>
          <a:lstStyle/>
          <a:p>
            <a:r>
              <a:rPr lang="en-US" dirty="0" smtClean="0">
                <a:latin typeface="Myriad Pro" pitchFamily="34" charset="0"/>
              </a:rPr>
              <a:t>* Interim Report #1 presented to TPB on January 18, 2012</a:t>
            </a:r>
            <a:endParaRPr lang="en-US" dirty="0">
              <a:latin typeface="Myriad Pro" pitchFamily="34" charset="0"/>
            </a:endParaRPr>
          </a:p>
        </p:txBody>
      </p:sp>
      <p:sp>
        <p:nvSpPr>
          <p:cNvPr id="9" name="Slide Number Placeholder 8"/>
          <p:cNvSpPr>
            <a:spLocks noGrp="1"/>
          </p:cNvSpPr>
          <p:nvPr>
            <p:ph type="sldNum" sz="quarter" idx="12"/>
          </p:nvPr>
        </p:nvSpPr>
        <p:spPr/>
        <p:txBody>
          <a:bodyPr/>
          <a:lstStyle/>
          <a:p>
            <a:fld id="{F079505A-22A1-4425-9E0B-69E963C443CF}"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lumMod val="75000"/>
                    <a:lumOff val="25000"/>
                  </a:schemeClr>
                </a:solidFill>
              </a:rPr>
              <a:t>Activities Since </a:t>
            </a:r>
            <a:br>
              <a:rPr lang="en-US" dirty="0" smtClean="0">
                <a:solidFill>
                  <a:schemeClr val="tx1">
                    <a:lumMod val="75000"/>
                    <a:lumOff val="25000"/>
                  </a:schemeClr>
                </a:solidFill>
              </a:rPr>
            </a:br>
            <a:r>
              <a:rPr lang="en-US" dirty="0" smtClean="0">
                <a:solidFill>
                  <a:schemeClr val="tx1">
                    <a:lumMod val="75000"/>
                    <a:lumOff val="25000"/>
                  </a:schemeClr>
                </a:solidFill>
              </a:rPr>
              <a:t>January 18, 2012</a:t>
            </a:r>
            <a:endParaRPr lang="en-US" dirty="0">
              <a:solidFill>
                <a:schemeClr val="tx1">
                  <a:lumMod val="75000"/>
                  <a:lumOff val="25000"/>
                </a:schemeClr>
              </a:solidFill>
            </a:endParaRPr>
          </a:p>
        </p:txBody>
      </p:sp>
      <p:sp>
        <p:nvSpPr>
          <p:cNvPr id="3" name="Content Placeholder 2"/>
          <p:cNvSpPr>
            <a:spLocks noGrp="1"/>
          </p:cNvSpPr>
          <p:nvPr>
            <p:ph idx="1"/>
          </p:nvPr>
        </p:nvSpPr>
        <p:spPr>
          <a:xfrm>
            <a:off x="457200" y="1981200"/>
            <a:ext cx="8229600" cy="4648200"/>
          </a:xfrm>
        </p:spPr>
        <p:txBody>
          <a:bodyPr>
            <a:normAutofit/>
          </a:bodyPr>
          <a:lstStyle/>
          <a:p>
            <a:r>
              <a:rPr lang="en-US" b="1" dirty="0" smtClean="0"/>
              <a:t>January/February 2012: Listening Sessions with Regional Stakeholders and Citizens Groups</a:t>
            </a:r>
          </a:p>
          <a:p>
            <a:r>
              <a:rPr lang="en-US" b="1" dirty="0" smtClean="0"/>
              <a:t>June 2, 2012: Citizen Forum</a:t>
            </a:r>
            <a:endParaRPr lang="en-US" dirty="0" smtClean="0"/>
          </a:p>
          <a:p>
            <a:r>
              <a:rPr lang="en-US" dirty="0" smtClean="0"/>
              <a:t>July 2012: Interim Report 2, incorporating feedback received</a:t>
            </a:r>
          </a:p>
          <a:p>
            <a:r>
              <a:rPr lang="en-US" dirty="0" smtClean="0"/>
              <a:t>Fall 2012: Outreach to broader public on challenges and strategies</a:t>
            </a:r>
          </a:p>
          <a:p>
            <a:endParaRPr lang="en-US" dirty="0"/>
          </a:p>
        </p:txBody>
      </p:sp>
      <p:sp>
        <p:nvSpPr>
          <p:cNvPr id="5" name="Slide Number Placeholder 4"/>
          <p:cNvSpPr>
            <a:spLocks noGrp="1"/>
          </p:cNvSpPr>
          <p:nvPr>
            <p:ph type="sldNum" sz="quarter" idx="12"/>
          </p:nvPr>
        </p:nvSpPr>
        <p:spPr/>
        <p:txBody>
          <a:bodyPr/>
          <a:lstStyle/>
          <a:p>
            <a:fld id="{F079505A-22A1-4425-9E0B-69E963C443CF}"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Listening Sessions</a:t>
            </a:r>
            <a:endParaRPr lang="en-US" dirty="0"/>
          </a:p>
        </p:txBody>
      </p:sp>
      <p:sp>
        <p:nvSpPr>
          <p:cNvPr id="4" name="Text Placeholder 3"/>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Listening Session Schedule</a:t>
            </a:r>
            <a:endParaRPr lang="en-US" dirty="0"/>
          </a:p>
        </p:txBody>
      </p:sp>
      <p:sp>
        <p:nvSpPr>
          <p:cNvPr id="8" name="Content Placeholder 7"/>
          <p:cNvSpPr>
            <a:spLocks noGrp="1"/>
          </p:cNvSpPr>
          <p:nvPr>
            <p:ph idx="1"/>
          </p:nvPr>
        </p:nvSpPr>
        <p:spPr/>
        <p:txBody>
          <a:bodyPr/>
          <a:lstStyle/>
          <a:p>
            <a:endParaRPr lang="en-US"/>
          </a:p>
        </p:txBody>
      </p:sp>
      <p:graphicFrame>
        <p:nvGraphicFramePr>
          <p:cNvPr id="4" name="Table 3"/>
          <p:cNvGraphicFramePr>
            <a:graphicFrameLocks noGrp="1"/>
          </p:cNvGraphicFramePr>
          <p:nvPr/>
        </p:nvGraphicFramePr>
        <p:xfrm>
          <a:off x="762000" y="2286000"/>
          <a:ext cx="7315200" cy="4267200"/>
        </p:xfrm>
        <a:graphic>
          <a:graphicData uri="http://schemas.openxmlformats.org/drawingml/2006/table">
            <a:tbl>
              <a:tblPr firstRow="1" bandRow="1">
                <a:tableStyleId>{5C22544A-7EE6-4342-B048-85BDC9FD1C3A}</a:tableStyleId>
              </a:tblPr>
              <a:tblGrid>
                <a:gridCol w="5257800"/>
                <a:gridCol w="2057400"/>
              </a:tblGrid>
              <a:tr h="572621">
                <a:tc>
                  <a:txBody>
                    <a:bodyPr/>
                    <a:lstStyle/>
                    <a:p>
                      <a:r>
                        <a:rPr lang="en-US" sz="2400" dirty="0" smtClean="0"/>
                        <a:t>Stakeholder/Citizen Group</a:t>
                      </a:r>
                      <a:endParaRPr lang="en-US" sz="2400" dirty="0"/>
                    </a:p>
                  </a:txBody>
                  <a:tcPr/>
                </a:tc>
                <a:tc>
                  <a:txBody>
                    <a:bodyPr/>
                    <a:lstStyle/>
                    <a:p>
                      <a:r>
                        <a:rPr lang="en-US" sz="2400" dirty="0" smtClean="0"/>
                        <a:t>Date</a:t>
                      </a:r>
                      <a:endParaRPr lang="en-US" sz="2400" dirty="0"/>
                    </a:p>
                  </a:txBody>
                  <a:tcPr/>
                </a:tc>
              </a:tr>
              <a:tr h="98835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Citizens Advisory Committee (CAC)</a:t>
                      </a:r>
                    </a:p>
                  </a:txBody>
                  <a:tcPr/>
                </a:tc>
                <a:tc>
                  <a:txBody>
                    <a:bodyPr/>
                    <a:lstStyle/>
                    <a:p>
                      <a:r>
                        <a:rPr lang="en-US" sz="2400" dirty="0" smtClean="0"/>
                        <a:t>January</a:t>
                      </a:r>
                      <a:r>
                        <a:rPr lang="en-US" sz="2400" baseline="0" dirty="0" smtClean="0"/>
                        <a:t> 12</a:t>
                      </a:r>
                      <a:endParaRPr lang="en-US" sz="2400" dirty="0"/>
                    </a:p>
                  </a:txBody>
                  <a:tcPr/>
                </a:tc>
              </a:tr>
              <a:tr h="98835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Air </a:t>
                      </a:r>
                      <a:r>
                        <a:rPr lang="en-US" sz="2400" smtClean="0"/>
                        <a:t>and Climate </a:t>
                      </a:r>
                      <a:r>
                        <a:rPr lang="en-US" sz="2400" dirty="0" smtClean="0"/>
                        <a:t>Public Advisory Committee (ACPAC)</a:t>
                      </a:r>
                    </a:p>
                  </a:txBody>
                  <a:tcPr/>
                </a:tc>
                <a:tc>
                  <a:txBody>
                    <a:bodyPr/>
                    <a:lstStyle/>
                    <a:p>
                      <a:r>
                        <a:rPr lang="en-US" sz="2400" dirty="0" smtClean="0"/>
                        <a:t>January 23</a:t>
                      </a:r>
                      <a:endParaRPr lang="en-US" sz="2400" dirty="0"/>
                    </a:p>
                  </a:txBody>
                  <a:tcPr/>
                </a:tc>
              </a:tr>
              <a:tr h="57262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Regional Stakeholder</a:t>
                      </a:r>
                      <a:r>
                        <a:rPr lang="en-US" sz="2400" baseline="0" dirty="0" smtClean="0"/>
                        <a:t> Group 1</a:t>
                      </a:r>
                      <a:endParaRPr lang="en-US" sz="24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February</a:t>
                      </a:r>
                      <a:r>
                        <a:rPr lang="en-US" sz="2400" baseline="0" dirty="0" smtClean="0"/>
                        <a:t> </a:t>
                      </a:r>
                      <a:r>
                        <a:rPr lang="en-US" sz="2400" dirty="0" smtClean="0"/>
                        <a:t>22</a:t>
                      </a:r>
                    </a:p>
                  </a:txBody>
                  <a:tcPr/>
                </a:tc>
              </a:tr>
              <a:tr h="57262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Access for All Committee (AFA)</a:t>
                      </a:r>
                    </a:p>
                  </a:txBody>
                  <a:tcPr/>
                </a:tc>
                <a:tc>
                  <a:txBody>
                    <a:bodyPr/>
                    <a:lstStyle/>
                    <a:p>
                      <a:r>
                        <a:rPr lang="en-US" sz="2400" smtClean="0"/>
                        <a:t>February</a:t>
                      </a:r>
                      <a:r>
                        <a:rPr lang="en-US" sz="2400" baseline="0" smtClean="0"/>
                        <a:t> </a:t>
                      </a:r>
                      <a:r>
                        <a:rPr lang="en-US" sz="2400" smtClean="0"/>
                        <a:t>23</a:t>
                      </a:r>
                      <a:endParaRPr lang="en-US" sz="2400" dirty="0"/>
                    </a:p>
                  </a:txBody>
                  <a:tcPr/>
                </a:tc>
              </a:tr>
              <a:tr h="57262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Regional Stakeholder</a:t>
                      </a:r>
                      <a:r>
                        <a:rPr lang="en-US" sz="2400" baseline="0" dirty="0" smtClean="0"/>
                        <a:t> Group 2</a:t>
                      </a:r>
                      <a:endParaRPr lang="en-US" sz="2400" dirty="0" smtClean="0"/>
                    </a:p>
                  </a:txBody>
                  <a:tcPr/>
                </a:tc>
                <a:tc>
                  <a:txBody>
                    <a:bodyPr/>
                    <a:lstStyle/>
                    <a:p>
                      <a:r>
                        <a:rPr lang="en-US" sz="2400" dirty="0" smtClean="0"/>
                        <a:t>February 24</a:t>
                      </a:r>
                      <a:endParaRPr lang="en-US" sz="2400" dirty="0"/>
                    </a:p>
                  </a:txBody>
                  <a:tcPr/>
                </a:tc>
              </a:tr>
            </a:tbl>
          </a:graphicData>
        </a:graphic>
      </p:graphicFrame>
      <p:sp>
        <p:nvSpPr>
          <p:cNvPr id="6" name="Slide Number Placeholder 5"/>
          <p:cNvSpPr>
            <a:spLocks noGrp="1"/>
          </p:cNvSpPr>
          <p:nvPr>
            <p:ph type="sldNum" sz="quarter" idx="12"/>
          </p:nvPr>
        </p:nvSpPr>
        <p:spPr/>
        <p:txBody>
          <a:bodyPr/>
          <a:lstStyle/>
          <a:p>
            <a:fld id="{F079505A-22A1-4425-9E0B-69E963C443CF}"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Format and Results</a:t>
            </a:r>
            <a:endParaRPr lang="en-US" dirty="0"/>
          </a:p>
        </p:txBody>
      </p:sp>
      <p:sp>
        <p:nvSpPr>
          <p:cNvPr id="5" name="Content Placeholder 4"/>
          <p:cNvSpPr>
            <a:spLocks noGrp="1"/>
          </p:cNvSpPr>
          <p:nvPr>
            <p:ph idx="1"/>
          </p:nvPr>
        </p:nvSpPr>
        <p:spPr/>
        <p:txBody>
          <a:bodyPr>
            <a:normAutofit fontScale="92500" lnSpcReduction="20000"/>
          </a:bodyPr>
          <a:lstStyle/>
          <a:p>
            <a:r>
              <a:rPr lang="en-US" dirty="0" smtClean="0"/>
              <a:t>Format: sessions were approximately 1 - 2 hours long</a:t>
            </a:r>
          </a:p>
          <a:p>
            <a:pPr lvl="1"/>
            <a:r>
              <a:rPr lang="en-US" dirty="0" smtClean="0"/>
              <a:t>Began with a presentation of performance measures and challenges</a:t>
            </a:r>
          </a:p>
          <a:p>
            <a:pPr lvl="1"/>
            <a:r>
              <a:rPr lang="en-US" dirty="0" smtClean="0"/>
              <a:t>When time allowed, a discussion of strategies followed</a:t>
            </a:r>
          </a:p>
          <a:p>
            <a:r>
              <a:rPr lang="en-US" dirty="0" smtClean="0"/>
              <a:t>Results:</a:t>
            </a:r>
          </a:p>
          <a:p>
            <a:pPr lvl="1"/>
            <a:r>
              <a:rPr lang="en-US" dirty="0" smtClean="0"/>
              <a:t>People were somewhat confused by performance measures</a:t>
            </a:r>
          </a:p>
          <a:p>
            <a:pPr lvl="1"/>
            <a:r>
              <a:rPr lang="en-US" dirty="0" smtClean="0"/>
              <a:t>A different approach was needed to better communicate the RTPP</a:t>
            </a:r>
          </a:p>
          <a:p>
            <a:endParaRPr lang="en-US" dirty="0"/>
          </a:p>
        </p:txBody>
      </p:sp>
      <p:sp>
        <p:nvSpPr>
          <p:cNvPr id="7" name="Slide Number Placeholder 6"/>
          <p:cNvSpPr>
            <a:spLocks noGrp="1"/>
          </p:cNvSpPr>
          <p:nvPr>
            <p:ph type="sldNum" sz="quarter" idx="12"/>
          </p:nvPr>
        </p:nvSpPr>
        <p:spPr/>
        <p:txBody>
          <a:bodyPr/>
          <a:lstStyle/>
          <a:p>
            <a:fld id="{F079505A-22A1-4425-9E0B-69E963C443CF}"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June 2 Citizen Forum</a:t>
            </a:r>
            <a:endParaRPr lang="en-US" dirty="0"/>
          </a:p>
        </p:txBody>
      </p:sp>
      <p:sp>
        <p:nvSpPr>
          <p:cNvPr id="3" name="Text Placeholder 2"/>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lumMod val="75000"/>
                    <a:lumOff val="25000"/>
                  </a:schemeClr>
                </a:solidFill>
              </a:rPr>
              <a:t>June 2 Forum</a:t>
            </a:r>
            <a:endParaRPr lang="en-US" dirty="0">
              <a:solidFill>
                <a:schemeClr val="tx1">
                  <a:lumMod val="75000"/>
                  <a:lumOff val="25000"/>
                </a:schemeClr>
              </a:solidFill>
            </a:endParaRPr>
          </a:p>
        </p:txBody>
      </p:sp>
      <p:sp>
        <p:nvSpPr>
          <p:cNvPr id="3" name="Content Placeholder 2"/>
          <p:cNvSpPr>
            <a:spLocks noGrp="1"/>
          </p:cNvSpPr>
          <p:nvPr>
            <p:ph idx="1"/>
          </p:nvPr>
        </p:nvSpPr>
        <p:spPr>
          <a:xfrm>
            <a:off x="381000" y="1905000"/>
            <a:ext cx="6019800" cy="4648200"/>
          </a:xfrm>
        </p:spPr>
        <p:txBody>
          <a:bodyPr>
            <a:normAutofit fontScale="92500"/>
          </a:bodyPr>
          <a:lstStyle/>
          <a:p>
            <a:r>
              <a:rPr lang="en-US" dirty="0" smtClean="0"/>
              <a:t>Independent  firm</a:t>
            </a:r>
          </a:p>
          <a:p>
            <a:pPr lvl="1"/>
            <a:r>
              <a:rPr lang="en-US" dirty="0" smtClean="0"/>
              <a:t>Organized and facilitated forum</a:t>
            </a:r>
          </a:p>
          <a:p>
            <a:pPr lvl="1"/>
            <a:r>
              <a:rPr lang="en-US" dirty="0" smtClean="0"/>
              <a:t>Recruited participants</a:t>
            </a:r>
          </a:p>
          <a:p>
            <a:r>
              <a:rPr lang="en-US" dirty="0" smtClean="0"/>
              <a:t>41 participants</a:t>
            </a:r>
          </a:p>
          <a:p>
            <a:pPr lvl="1"/>
            <a:r>
              <a:rPr lang="en-US" dirty="0" smtClean="0"/>
              <a:t>Largely representative sample of general public from the region</a:t>
            </a:r>
          </a:p>
          <a:p>
            <a:r>
              <a:rPr lang="en-US" dirty="0" smtClean="0"/>
              <a:t>Forum included presentations, table discussions, dynamic participation and keypad polling</a:t>
            </a:r>
          </a:p>
          <a:p>
            <a:endParaRPr lang="en-US" dirty="0"/>
          </a:p>
        </p:txBody>
      </p:sp>
      <p:pic>
        <p:nvPicPr>
          <p:cNvPr id="4" name="Picture 4" descr="Keypad"/>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a:xfrm>
            <a:off x="6411517" y="2971800"/>
            <a:ext cx="2199083" cy="3200400"/>
          </a:xfrm>
          <a:prstGeom prst="rect">
            <a:avLst/>
          </a:prstGeom>
          <a:noFill/>
        </p:spPr>
      </p:pic>
      <p:pic>
        <p:nvPicPr>
          <p:cNvPr id="5" name="Picture 4" descr="AS LOGO 4-27.jpg"/>
          <p:cNvPicPr>
            <a:picLocks noChangeAspect="1"/>
          </p:cNvPicPr>
          <p:nvPr/>
        </p:nvPicPr>
        <p:blipFill>
          <a:blip r:embed="rId3" cstate="print"/>
          <a:stretch>
            <a:fillRect/>
          </a:stretch>
        </p:blipFill>
        <p:spPr>
          <a:xfrm>
            <a:off x="3886200" y="1929072"/>
            <a:ext cx="3048000" cy="481463"/>
          </a:xfrm>
          <a:prstGeom prst="rect">
            <a:avLst/>
          </a:prstGeom>
        </p:spPr>
      </p:pic>
      <p:sp>
        <p:nvSpPr>
          <p:cNvPr id="7" name="Slide Number Placeholder 6"/>
          <p:cNvSpPr>
            <a:spLocks noGrp="1"/>
          </p:cNvSpPr>
          <p:nvPr>
            <p:ph type="sldNum" sz="quarter" idx="12"/>
          </p:nvPr>
        </p:nvSpPr>
        <p:spPr/>
        <p:txBody>
          <a:bodyPr/>
          <a:lstStyle/>
          <a:p>
            <a:fld id="{F079505A-22A1-4425-9E0B-69E963C443CF}"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lumMod val="75000"/>
                    <a:lumOff val="25000"/>
                  </a:schemeClr>
                </a:solidFill>
              </a:rPr>
              <a:t>Forum Objectives</a:t>
            </a:r>
            <a:endParaRPr lang="en-US" dirty="0"/>
          </a:p>
        </p:txBody>
      </p:sp>
      <p:sp>
        <p:nvSpPr>
          <p:cNvPr id="3" name="Content Placeholder 2"/>
          <p:cNvSpPr>
            <a:spLocks noGrp="1"/>
          </p:cNvSpPr>
          <p:nvPr>
            <p:ph idx="1"/>
          </p:nvPr>
        </p:nvSpPr>
        <p:spPr/>
        <p:txBody>
          <a:bodyPr>
            <a:normAutofit/>
          </a:bodyPr>
          <a:lstStyle/>
          <a:p>
            <a:r>
              <a:rPr lang="en-US" dirty="0" smtClean="0"/>
              <a:t>How best to </a:t>
            </a:r>
            <a:r>
              <a:rPr lang="en-US" b="1" dirty="0" smtClean="0"/>
              <a:t>communicate goals, challenges, and strategies </a:t>
            </a:r>
            <a:r>
              <a:rPr lang="en-US" dirty="0" smtClean="0"/>
              <a:t>to the general public?</a:t>
            </a:r>
          </a:p>
          <a:p>
            <a:r>
              <a:rPr lang="en-US" dirty="0" smtClean="0"/>
              <a:t>Are the </a:t>
            </a:r>
            <a:r>
              <a:rPr lang="en-US" b="1" dirty="0" smtClean="0"/>
              <a:t>challenges and strategies presented meaningful</a:t>
            </a:r>
            <a:r>
              <a:rPr lang="en-US" dirty="0" smtClean="0"/>
              <a:t>, and are there </a:t>
            </a:r>
            <a:r>
              <a:rPr lang="en-US" b="1" dirty="0" smtClean="0"/>
              <a:t>additional challenges and/or strategies</a:t>
            </a:r>
            <a:r>
              <a:rPr lang="en-US" dirty="0" smtClean="0"/>
              <a:t> that should be included?</a:t>
            </a:r>
          </a:p>
          <a:p>
            <a:endParaRPr lang="en-US" dirty="0"/>
          </a:p>
        </p:txBody>
      </p:sp>
      <p:sp>
        <p:nvSpPr>
          <p:cNvPr id="5" name="Slide Number Placeholder 4"/>
          <p:cNvSpPr>
            <a:spLocks noGrp="1"/>
          </p:cNvSpPr>
          <p:nvPr>
            <p:ph type="sldNum" sz="quarter" idx="12"/>
          </p:nvPr>
        </p:nvSpPr>
        <p:spPr/>
        <p:txBody>
          <a:bodyPr/>
          <a:lstStyle/>
          <a:p>
            <a:fld id="{F079505A-22A1-4425-9E0B-69E963C443CF}"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Presented Goals and Challenges</a:t>
            </a:r>
            <a:endParaRPr lang="en-US" dirty="0"/>
          </a:p>
        </p:txBody>
      </p:sp>
      <p:sp>
        <p:nvSpPr>
          <p:cNvPr id="6" name="Content Placeholder 5"/>
          <p:cNvSpPr>
            <a:spLocks noGrp="1"/>
          </p:cNvSpPr>
          <p:nvPr>
            <p:ph idx="1"/>
          </p:nvPr>
        </p:nvSpPr>
        <p:spPr/>
        <p:txBody>
          <a:bodyPr>
            <a:normAutofit fontScale="92500" lnSpcReduction="20000"/>
          </a:bodyPr>
          <a:lstStyle/>
          <a:p>
            <a:r>
              <a:rPr lang="en-US" dirty="0" smtClean="0"/>
              <a:t>Six goals based on TPB Vision and Region Forward</a:t>
            </a:r>
          </a:p>
          <a:p>
            <a:r>
              <a:rPr lang="en-US" dirty="0" smtClean="0"/>
              <a:t>Each goal had two challenges developed by TPB staff</a:t>
            </a:r>
          </a:p>
          <a:p>
            <a:r>
              <a:rPr lang="en-US" dirty="0" smtClean="0"/>
              <a:t>Information provided in PowerPoint and Discussion Guide</a:t>
            </a:r>
          </a:p>
          <a:p>
            <a:r>
              <a:rPr lang="en-US" dirty="0" smtClean="0"/>
              <a:t>Table discussion about goals and challenges</a:t>
            </a:r>
          </a:p>
          <a:p>
            <a:r>
              <a:rPr lang="en-US" dirty="0" smtClean="0"/>
              <a:t>Voting on challenges</a:t>
            </a:r>
          </a:p>
          <a:p>
            <a:pPr lvl="1"/>
            <a:r>
              <a:rPr lang="en-US" dirty="0" smtClean="0"/>
              <a:t>Q: “How significant of a problem is this challenge to achieving Regional Goal X”</a:t>
            </a:r>
            <a:endParaRPr lang="en-US" dirty="0"/>
          </a:p>
        </p:txBody>
      </p:sp>
      <p:sp>
        <p:nvSpPr>
          <p:cNvPr id="5" name="Slide Number Placeholder 4"/>
          <p:cNvSpPr>
            <a:spLocks noGrp="1"/>
          </p:cNvSpPr>
          <p:nvPr>
            <p:ph type="sldNum" sz="quarter" idx="12"/>
          </p:nvPr>
        </p:nvSpPr>
        <p:spPr/>
        <p:txBody>
          <a:bodyPr/>
          <a:lstStyle/>
          <a:p>
            <a:fld id="{F079505A-22A1-4425-9E0B-69E963C443CF}"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Presented Six</a:t>
            </a:r>
            <a:br>
              <a:rPr lang="en-US" dirty="0" smtClean="0"/>
            </a:br>
            <a:r>
              <a:rPr lang="en-US" dirty="0" smtClean="0"/>
              <a:t>“Sample” Strategies</a:t>
            </a:r>
            <a:endParaRPr lang="en-US" dirty="0"/>
          </a:p>
        </p:txBody>
      </p:sp>
      <p:sp>
        <p:nvSpPr>
          <p:cNvPr id="6" name="Content Placeholder 5"/>
          <p:cNvSpPr>
            <a:spLocks noGrp="1"/>
          </p:cNvSpPr>
          <p:nvPr>
            <p:ph idx="1"/>
          </p:nvPr>
        </p:nvSpPr>
        <p:spPr>
          <a:xfrm>
            <a:off x="228600" y="1981200"/>
            <a:ext cx="8686800" cy="4648200"/>
          </a:xfrm>
        </p:spPr>
        <p:txBody>
          <a:bodyPr>
            <a:normAutofit fontScale="77500" lnSpcReduction="20000"/>
          </a:bodyPr>
          <a:lstStyle/>
          <a:p>
            <a:r>
              <a:rPr lang="en-US" dirty="0" smtClean="0"/>
              <a:t>Presented a list of 6 sample strategies developed by TPB Staff across a spectrum of:</a:t>
            </a:r>
          </a:p>
          <a:p>
            <a:pPr lvl="1"/>
            <a:r>
              <a:rPr lang="en-US" dirty="0" smtClean="0"/>
              <a:t>Cost</a:t>
            </a:r>
          </a:p>
          <a:p>
            <a:pPr lvl="1"/>
            <a:r>
              <a:rPr lang="en-US" dirty="0" smtClean="0"/>
              <a:t>Time-frame</a:t>
            </a:r>
          </a:p>
          <a:p>
            <a:pPr lvl="1"/>
            <a:r>
              <a:rPr lang="en-US" dirty="0" smtClean="0"/>
              <a:t>Scale</a:t>
            </a:r>
          </a:p>
          <a:p>
            <a:pPr lvl="1"/>
            <a:r>
              <a:rPr lang="en-US" dirty="0" smtClean="0"/>
              <a:t>Specificity</a:t>
            </a:r>
          </a:p>
          <a:p>
            <a:r>
              <a:rPr lang="en-US" dirty="0" smtClean="0"/>
              <a:t>Intended to spur discussion and test different approaches to strategies</a:t>
            </a:r>
          </a:p>
          <a:p>
            <a:r>
              <a:rPr lang="en-US" dirty="0" smtClean="0"/>
              <a:t>Information provided in PowerPoint and Discussion Guide</a:t>
            </a:r>
          </a:p>
          <a:p>
            <a:r>
              <a:rPr lang="en-US" dirty="0" smtClean="0"/>
              <a:t>Table discussion about strategies</a:t>
            </a:r>
          </a:p>
          <a:p>
            <a:r>
              <a:rPr lang="en-US" dirty="0" smtClean="0"/>
              <a:t>Voting</a:t>
            </a:r>
          </a:p>
          <a:p>
            <a:pPr lvl="1"/>
            <a:r>
              <a:rPr lang="en-US" dirty="0" smtClean="0"/>
              <a:t>Q: “How important (scale: 1-5) is it that we pursue this strategy?”</a:t>
            </a:r>
            <a:endParaRPr lang="en-US" dirty="0"/>
          </a:p>
        </p:txBody>
      </p:sp>
      <p:sp>
        <p:nvSpPr>
          <p:cNvPr id="5" name="Slide Number Placeholder 4"/>
          <p:cNvSpPr>
            <a:spLocks noGrp="1"/>
          </p:cNvSpPr>
          <p:nvPr>
            <p:ph type="sldNum" sz="quarter" idx="12"/>
          </p:nvPr>
        </p:nvSpPr>
        <p:spPr/>
        <p:txBody>
          <a:bodyPr/>
          <a:lstStyle/>
          <a:p>
            <a:fld id="{F079505A-22A1-4425-9E0B-69E963C443CF}"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Key Takeaways</a:t>
            </a:r>
            <a:endParaRPr lang="en-US" dirty="0"/>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Takeaway 1 – </a:t>
            </a:r>
            <a:br>
              <a:rPr lang="en-US" dirty="0" smtClean="0"/>
            </a:br>
            <a:r>
              <a:rPr lang="en-US" dirty="0" smtClean="0"/>
              <a:t>Forum Participants’ Ideas</a:t>
            </a:r>
            <a:endParaRPr lang="en-US" dirty="0"/>
          </a:p>
        </p:txBody>
      </p:sp>
      <p:sp>
        <p:nvSpPr>
          <p:cNvPr id="5" name="Content Placeholder 4"/>
          <p:cNvSpPr>
            <a:spLocks noGrp="1"/>
          </p:cNvSpPr>
          <p:nvPr>
            <p:ph idx="1"/>
          </p:nvPr>
        </p:nvSpPr>
        <p:spPr/>
        <p:txBody>
          <a:bodyPr/>
          <a:lstStyle/>
          <a:p>
            <a:r>
              <a:rPr lang="en-US" dirty="0" smtClean="0"/>
              <a:t>The participants had some new challenges that could be included in the RTPP</a:t>
            </a:r>
          </a:p>
          <a:p>
            <a:pPr lvl="1"/>
            <a:r>
              <a:rPr lang="en-US" dirty="0" smtClean="0"/>
              <a:t>Lack of transparency, trust in management, and maintenance oversight</a:t>
            </a:r>
          </a:p>
          <a:p>
            <a:pPr lvl="1"/>
            <a:r>
              <a:rPr lang="en-US" dirty="0" smtClean="0"/>
              <a:t>No forum for underdeveloped communities to articulate their needs</a:t>
            </a:r>
          </a:p>
          <a:p>
            <a:pPr lvl="1"/>
            <a:r>
              <a:rPr lang="en-US" dirty="0" smtClean="0"/>
              <a:t>Difficult to strike proper balance between development and environmental preservation</a:t>
            </a:r>
            <a:endParaRPr lang="en-US" dirty="0"/>
          </a:p>
        </p:txBody>
      </p:sp>
      <p:sp>
        <p:nvSpPr>
          <p:cNvPr id="7" name="Slide Number Placeholder 6"/>
          <p:cNvSpPr>
            <a:spLocks noGrp="1"/>
          </p:cNvSpPr>
          <p:nvPr>
            <p:ph type="sldNum" sz="quarter" idx="12"/>
          </p:nvPr>
        </p:nvSpPr>
        <p:spPr/>
        <p:txBody>
          <a:bodyPr/>
          <a:lstStyle/>
          <a:p>
            <a:fld id="{F079505A-22A1-4425-9E0B-69E963C443CF}"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Takeaway 2 – </a:t>
            </a:r>
            <a:br>
              <a:rPr lang="en-US" dirty="0" smtClean="0"/>
            </a:br>
            <a:r>
              <a:rPr lang="en-US" dirty="0" smtClean="0"/>
              <a:t>Challenges </a:t>
            </a:r>
            <a:r>
              <a:rPr lang="en-US" dirty="0" smtClean="0">
                <a:sym typeface="Wingdings" pitchFamily="2" charset="2"/>
              </a:rPr>
              <a:t> Strategies</a:t>
            </a:r>
            <a:endParaRPr lang="en-US" dirty="0"/>
          </a:p>
        </p:txBody>
      </p:sp>
      <p:sp>
        <p:nvSpPr>
          <p:cNvPr id="5" name="Content Placeholder 4"/>
          <p:cNvSpPr>
            <a:spLocks noGrp="1"/>
          </p:cNvSpPr>
          <p:nvPr>
            <p:ph idx="1"/>
          </p:nvPr>
        </p:nvSpPr>
        <p:spPr/>
        <p:txBody>
          <a:bodyPr>
            <a:normAutofit/>
          </a:bodyPr>
          <a:lstStyle/>
          <a:p>
            <a:r>
              <a:rPr lang="en-US" dirty="0" smtClean="0"/>
              <a:t>Continue to emphasize the importance of regional challenges as a context for developing strategies</a:t>
            </a:r>
          </a:p>
          <a:p>
            <a:r>
              <a:rPr lang="en-US" dirty="0" smtClean="0"/>
              <a:t>RTPP materials and outreach tools should make it clear that strategies must emanate from challenges</a:t>
            </a:r>
            <a:endParaRPr lang="en-US" dirty="0"/>
          </a:p>
        </p:txBody>
      </p:sp>
      <p:sp>
        <p:nvSpPr>
          <p:cNvPr id="7" name="Slide Number Placeholder 6"/>
          <p:cNvSpPr>
            <a:spLocks noGrp="1"/>
          </p:cNvSpPr>
          <p:nvPr>
            <p:ph type="sldNum" sz="quarter" idx="12"/>
          </p:nvPr>
        </p:nvSpPr>
        <p:spPr/>
        <p:txBody>
          <a:bodyPr/>
          <a:lstStyle/>
          <a:p>
            <a:fld id="{F079505A-22A1-4425-9E0B-69E963C443CF}"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685800"/>
            <a:ext cx="9144000" cy="1143000"/>
          </a:xfrm>
        </p:spPr>
        <p:txBody>
          <a:bodyPr/>
          <a:lstStyle/>
          <a:p>
            <a:r>
              <a:rPr lang="en-US" dirty="0" smtClean="0"/>
              <a:t>Takeaway 3 – Strategies Need Funding Mechanisms</a:t>
            </a:r>
            <a:endParaRPr lang="en-US" dirty="0"/>
          </a:p>
        </p:txBody>
      </p:sp>
      <p:sp>
        <p:nvSpPr>
          <p:cNvPr id="5" name="Content Placeholder 4"/>
          <p:cNvSpPr>
            <a:spLocks noGrp="1"/>
          </p:cNvSpPr>
          <p:nvPr>
            <p:ph idx="1"/>
          </p:nvPr>
        </p:nvSpPr>
        <p:spPr/>
        <p:txBody>
          <a:bodyPr>
            <a:normAutofit/>
          </a:bodyPr>
          <a:lstStyle/>
          <a:p>
            <a:r>
              <a:rPr lang="en-US" dirty="0" smtClean="0"/>
              <a:t>Participants understood that funding is tight</a:t>
            </a:r>
          </a:p>
          <a:p>
            <a:r>
              <a:rPr lang="en-US" dirty="0" smtClean="0"/>
              <a:t>More complete funding information would have helped participants in evaluating strategies</a:t>
            </a:r>
          </a:p>
        </p:txBody>
      </p:sp>
      <p:sp>
        <p:nvSpPr>
          <p:cNvPr id="7" name="Slide Number Placeholder 6"/>
          <p:cNvSpPr>
            <a:spLocks noGrp="1"/>
          </p:cNvSpPr>
          <p:nvPr>
            <p:ph type="sldNum" sz="quarter" idx="12"/>
          </p:nvPr>
        </p:nvSpPr>
        <p:spPr/>
        <p:txBody>
          <a:bodyPr/>
          <a:lstStyle/>
          <a:p>
            <a:fld id="{F079505A-22A1-4425-9E0B-69E963C443CF}"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Takeaway 4 – Clear and Concise Communication</a:t>
            </a:r>
            <a:endParaRPr lang="en-US" dirty="0"/>
          </a:p>
        </p:txBody>
      </p:sp>
      <p:sp>
        <p:nvSpPr>
          <p:cNvPr id="5" name="Content Placeholder 4"/>
          <p:cNvSpPr>
            <a:spLocks noGrp="1"/>
          </p:cNvSpPr>
          <p:nvPr>
            <p:ph idx="1"/>
          </p:nvPr>
        </p:nvSpPr>
        <p:spPr/>
        <p:txBody>
          <a:bodyPr>
            <a:normAutofit fontScale="92500" lnSpcReduction="10000"/>
          </a:bodyPr>
          <a:lstStyle/>
          <a:p>
            <a:r>
              <a:rPr lang="en-US" dirty="0" smtClean="0"/>
              <a:t>Still room for improvement to effectively communicate the RTPP</a:t>
            </a:r>
          </a:p>
          <a:p>
            <a:pPr lvl="1"/>
            <a:r>
              <a:rPr lang="en-US" dirty="0" smtClean="0"/>
              <a:t>Simplify goal language</a:t>
            </a:r>
          </a:p>
          <a:p>
            <a:pPr lvl="1"/>
            <a:r>
              <a:rPr lang="en-US" dirty="0" smtClean="0"/>
              <a:t>Use examples to help explain challenges</a:t>
            </a:r>
          </a:p>
          <a:p>
            <a:pPr lvl="1"/>
            <a:r>
              <a:rPr lang="en-US" dirty="0" smtClean="0"/>
              <a:t>All strategies need full explanation</a:t>
            </a:r>
          </a:p>
          <a:p>
            <a:r>
              <a:rPr lang="en-US" dirty="0" smtClean="0"/>
              <a:t>Employ more:</a:t>
            </a:r>
          </a:p>
          <a:p>
            <a:pPr lvl="1"/>
            <a:r>
              <a:rPr lang="en-US" dirty="0" smtClean="0"/>
              <a:t>Examples</a:t>
            </a:r>
          </a:p>
          <a:p>
            <a:pPr lvl="1"/>
            <a:r>
              <a:rPr lang="en-US" dirty="0" smtClean="0"/>
              <a:t>Pictures</a:t>
            </a:r>
          </a:p>
          <a:p>
            <a:pPr lvl="1"/>
            <a:r>
              <a:rPr lang="en-US" dirty="0" smtClean="0"/>
              <a:t>Simple charts and graphs</a:t>
            </a:r>
          </a:p>
          <a:p>
            <a:pPr lvl="1"/>
            <a:endParaRPr lang="en-US" dirty="0"/>
          </a:p>
        </p:txBody>
      </p:sp>
      <p:sp>
        <p:nvSpPr>
          <p:cNvPr id="7" name="Slide Number Placeholder 6"/>
          <p:cNvSpPr>
            <a:spLocks noGrp="1"/>
          </p:cNvSpPr>
          <p:nvPr>
            <p:ph type="sldNum" sz="quarter" idx="12"/>
          </p:nvPr>
        </p:nvSpPr>
        <p:spPr/>
        <p:txBody>
          <a:bodyPr/>
          <a:lstStyle/>
          <a:p>
            <a:fld id="{F079505A-22A1-4425-9E0B-69E963C443CF}"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lumMod val="75000"/>
                    <a:lumOff val="25000"/>
                  </a:schemeClr>
                </a:solidFill>
              </a:rPr>
              <a:t>Next Steps</a:t>
            </a:r>
            <a:endParaRPr lang="en-US" dirty="0">
              <a:solidFill>
                <a:schemeClr val="tx1">
                  <a:lumMod val="75000"/>
                  <a:lumOff val="25000"/>
                </a:schemeClr>
              </a:solidFill>
            </a:endParaRPr>
          </a:p>
        </p:txBody>
      </p:sp>
      <p:sp>
        <p:nvSpPr>
          <p:cNvPr id="3" name="Content Placeholder 2"/>
          <p:cNvSpPr>
            <a:spLocks noGrp="1"/>
          </p:cNvSpPr>
          <p:nvPr>
            <p:ph idx="1"/>
          </p:nvPr>
        </p:nvSpPr>
        <p:spPr>
          <a:xfrm>
            <a:off x="381000" y="1828800"/>
            <a:ext cx="8534400" cy="4876800"/>
          </a:xfrm>
        </p:spPr>
        <p:txBody>
          <a:bodyPr>
            <a:noAutofit/>
          </a:bodyPr>
          <a:lstStyle/>
          <a:p>
            <a:r>
              <a:rPr lang="en-US" sz="2800" dirty="0" smtClean="0"/>
              <a:t>TPB Agenda Item </a:t>
            </a:r>
            <a:r>
              <a:rPr lang="en-US" sz="2800" dirty="0" smtClean="0">
                <a:solidFill>
                  <a:srgbClr val="002060"/>
                </a:solidFill>
              </a:rPr>
              <a:t>(June 20)</a:t>
            </a:r>
          </a:p>
          <a:p>
            <a:r>
              <a:rPr lang="en-US" sz="2800" dirty="0" smtClean="0"/>
              <a:t>Present Interim Report 2 </a:t>
            </a:r>
            <a:r>
              <a:rPr lang="en-US" sz="2800" dirty="0" smtClean="0">
                <a:solidFill>
                  <a:srgbClr val="002060"/>
                </a:solidFill>
              </a:rPr>
              <a:t>(July 2012)</a:t>
            </a:r>
          </a:p>
          <a:p>
            <a:r>
              <a:rPr lang="en-US" sz="2800" dirty="0" smtClean="0"/>
              <a:t>Seek broader feedback from general public </a:t>
            </a:r>
            <a:r>
              <a:rPr lang="en-US" sz="2800" dirty="0" smtClean="0">
                <a:solidFill>
                  <a:srgbClr val="002060"/>
                </a:solidFill>
              </a:rPr>
              <a:t>(September to November 2012</a:t>
            </a:r>
            <a:r>
              <a:rPr lang="en-US" sz="2800" dirty="0" smtClean="0"/>
              <a:t>)</a:t>
            </a:r>
          </a:p>
          <a:p>
            <a:r>
              <a:rPr lang="en-US" sz="2800" dirty="0" smtClean="0"/>
              <a:t>Refine strategies &amp; conduct benefit-cost analysis </a:t>
            </a:r>
            <a:r>
              <a:rPr lang="en-US" sz="2800" dirty="0" smtClean="0">
                <a:solidFill>
                  <a:srgbClr val="002060"/>
                </a:solidFill>
              </a:rPr>
              <a:t>(November 2012 to Spring 2013)</a:t>
            </a:r>
          </a:p>
          <a:p>
            <a:pPr lvl="1"/>
            <a:r>
              <a:rPr lang="en-US" dirty="0" smtClean="0"/>
              <a:t>RTPP will include 10 to 15 selected strategies that have higher benefits than costs and have broad regional appeal</a:t>
            </a:r>
          </a:p>
        </p:txBody>
      </p:sp>
      <p:pic>
        <p:nvPicPr>
          <p:cNvPr id="4" name="Picture 2"/>
          <p:cNvPicPr>
            <a:picLocks noChangeAspect="1" noChangeArrowheads="1"/>
          </p:cNvPicPr>
          <p:nvPr/>
        </p:nvPicPr>
        <p:blipFill>
          <a:blip r:embed="rId3" cstate="print"/>
          <a:srcRect/>
          <a:stretch>
            <a:fillRect/>
          </a:stretch>
        </p:blipFill>
        <p:spPr bwMode="auto">
          <a:xfrm>
            <a:off x="7848600" y="838200"/>
            <a:ext cx="1110746" cy="1701167"/>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F079505A-22A1-4425-9E0B-69E963C443CF}"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Fall Public Outreach</a:t>
            </a:r>
            <a:endParaRPr lang="en-US" dirty="0"/>
          </a:p>
        </p:txBody>
      </p:sp>
      <p:sp>
        <p:nvSpPr>
          <p:cNvPr id="5" name="Content Placeholder 4"/>
          <p:cNvSpPr>
            <a:spLocks noGrp="1"/>
          </p:cNvSpPr>
          <p:nvPr>
            <p:ph idx="1"/>
          </p:nvPr>
        </p:nvSpPr>
        <p:spPr/>
        <p:txBody>
          <a:bodyPr>
            <a:normAutofit/>
          </a:bodyPr>
          <a:lstStyle/>
          <a:p>
            <a:r>
              <a:rPr lang="en-US" dirty="0" smtClean="0"/>
              <a:t>Utilize a web-based tool</a:t>
            </a:r>
          </a:p>
          <a:p>
            <a:r>
              <a:rPr lang="en-US" dirty="0" smtClean="0"/>
              <a:t>Get input from:</a:t>
            </a:r>
          </a:p>
          <a:p>
            <a:pPr lvl="1"/>
            <a:r>
              <a:rPr lang="en-US" dirty="0" smtClean="0"/>
              <a:t>A large (~600 person) representative sample of the region</a:t>
            </a:r>
          </a:p>
          <a:p>
            <a:pPr lvl="1"/>
            <a:r>
              <a:rPr lang="en-US" dirty="0" smtClean="0"/>
              <a:t>Stakeholder groups</a:t>
            </a:r>
          </a:p>
          <a:p>
            <a:pPr lvl="1"/>
            <a:r>
              <a:rPr lang="en-US" dirty="0" smtClean="0"/>
              <a:t>Citizen groups (CAC, ACPAC, etc)</a:t>
            </a:r>
          </a:p>
        </p:txBody>
      </p:sp>
      <p:sp>
        <p:nvSpPr>
          <p:cNvPr id="7" name="Slide Number Placeholder 6"/>
          <p:cNvSpPr>
            <a:spLocks noGrp="1"/>
          </p:cNvSpPr>
          <p:nvPr>
            <p:ph type="sldNum" sz="quarter" idx="12"/>
          </p:nvPr>
        </p:nvSpPr>
        <p:spPr/>
        <p:txBody>
          <a:bodyPr/>
          <a:lstStyle/>
          <a:p>
            <a:fld id="{F079505A-22A1-4425-9E0B-69E963C443CF}" type="slidenum">
              <a:rPr lang="en-US" smtClean="0"/>
              <a:pPr/>
              <a:t>20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TotalTime>
  <Words>821</Words>
  <Application>Microsoft Office PowerPoint</Application>
  <PresentationFormat>On-screen Show (4:3)</PresentationFormat>
  <Paragraphs>137</Paragraphs>
  <Slides>20</Slides>
  <Notes>3</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Regional Transportation Priorities Plan (RTPP)</vt:lpstr>
      <vt:lpstr>Schedule for Developing the RTPP</vt:lpstr>
      <vt:lpstr>Activities Since  January 18, 2012</vt:lpstr>
      <vt:lpstr> Listening Sessions</vt:lpstr>
      <vt:lpstr>Listening Session Schedule</vt:lpstr>
      <vt:lpstr>Format and Results</vt:lpstr>
      <vt:lpstr>June 2 Citizen Forum</vt:lpstr>
      <vt:lpstr>June 2 Forum</vt:lpstr>
      <vt:lpstr>Forum Objectives</vt:lpstr>
      <vt:lpstr>Presented Goals and Challenges</vt:lpstr>
      <vt:lpstr>Presented Six “Sample” Strategies</vt:lpstr>
      <vt:lpstr> Key Takeaways</vt:lpstr>
      <vt:lpstr>Takeaway 1 –  Forum Participants’ Ideas</vt:lpstr>
      <vt:lpstr>Takeaway 2 –  Challenges  Strategies</vt:lpstr>
      <vt:lpstr>Takeaway 3 – Strategies Need Funding Mechanisms</vt:lpstr>
      <vt:lpstr>Takeaway 4 – Clear and Concise Communication</vt:lpstr>
      <vt:lpstr>Next Steps</vt:lpstr>
      <vt:lpstr>Next Steps</vt:lpstr>
      <vt:lpstr>Fall Public Outreach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jrogers</dc:creator>
  <cp:lastModifiedBy>boardroom</cp:lastModifiedBy>
  <cp:revision>11</cp:revision>
  <dcterms:created xsi:type="dcterms:W3CDTF">2012-06-19T18:06:54Z</dcterms:created>
  <dcterms:modified xsi:type="dcterms:W3CDTF">2012-06-20T15:56:55Z</dcterms:modified>
</cp:coreProperties>
</file>