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56" r:id="rId2"/>
    <p:sldId id="264" r:id="rId3"/>
    <p:sldId id="257" r:id="rId4"/>
    <p:sldId id="259" r:id="rId5"/>
    <p:sldId id="258" r:id="rId6"/>
    <p:sldId id="266" r:id="rId7"/>
    <p:sldId id="265" r:id="rId8"/>
    <p:sldId id="271" r:id="rId9"/>
    <p:sldId id="272" r:id="rId10"/>
    <p:sldId id="263" r:id="rId11"/>
    <p:sldId id="274" r:id="rId12"/>
    <p:sldId id="273" r:id="rId13"/>
    <p:sldId id="269" r:id="rId14"/>
    <p:sldId id="268" r:id="rId15"/>
    <p:sldId id="267" r:id="rId16"/>
  </p:sldIdLst>
  <p:sldSz cx="9144000" cy="6858000" type="screen4x3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1198F"/>
    <a:srgbClr val="271DA7"/>
    <a:srgbClr val="241B99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4678" autoAdjust="0"/>
    <p:restoredTop sz="86609" autoAdjust="0"/>
  </p:normalViewPr>
  <p:slideViewPr>
    <p:cSldViewPr>
      <p:cViewPr>
        <p:scale>
          <a:sx n="100" d="100"/>
          <a:sy n="100" d="100"/>
        </p:scale>
        <p:origin x="-84" y="-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cogfs002\dep$\Climate%20Change\Progress%20Report\2010%20Progress%20Report\2010%20Surveys\Utility%20Data%20Request%202010\UtilityCompareCharts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cogfs002\dep$\Climate%20Change\Progress%20Report\2010%20Progress%20Report\2010%20Surveys\Utility%20Data%20Request%202010\UtilityCompareCharts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cogfs002\dep$\Climate%20Change\Progress%20Report\2010%20Progress%20Report\2010%20Surveys\Utility%20Data%20Request%202010\UtilityCompareCharts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\\cogfs002\dep$\Climate%20Change\Progress%20Report\2010%20Progress%20Report\2010%20Surveys\Utility%20Data%20Request%202010\UtilityCompareChart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tx>
        <c:rich>
          <a:bodyPr/>
          <a:lstStyle/>
          <a:p>
            <a:pPr>
              <a:defRPr/>
            </a:pPr>
            <a:r>
              <a:rPr lang="en-US"/>
              <a:t>Natural</a:t>
            </a:r>
            <a:r>
              <a:rPr lang="en-US" baseline="0"/>
              <a:t> Gas Use 2005, 2009, 2010</a:t>
            </a:r>
          </a:p>
          <a:p>
            <a:pPr>
              <a:defRPr/>
            </a:pPr>
            <a:r>
              <a:rPr lang="en-US" baseline="0"/>
              <a:t>by state and sector in therms</a:t>
            </a:r>
            <a:endParaRPr lang="en-US"/>
          </a:p>
        </c:rich>
      </c:tx>
      <c:layout/>
    </c:title>
    <c:plotArea>
      <c:layout/>
      <c:barChart>
        <c:barDir val="col"/>
        <c:grouping val="stacked"/>
        <c:ser>
          <c:idx val="0"/>
          <c:order val="0"/>
          <c:tx>
            <c:strRef>
              <c:f>'natural Gas State'!$B$3</c:f>
              <c:strCache>
                <c:ptCount val="1"/>
                <c:pt idx="0">
                  <c:v>Residential</c:v>
                </c:pt>
              </c:strCache>
            </c:strRef>
          </c:tx>
          <c:cat>
            <c:strRef>
              <c:f>'natural Gas State'!$C$2:$K$2</c:f>
              <c:strCache>
                <c:ptCount val="9"/>
                <c:pt idx="0">
                  <c:v>Maryland 
2005</c:v>
                </c:pt>
                <c:pt idx="1">
                  <c:v>Maryland 
2009</c:v>
                </c:pt>
                <c:pt idx="2">
                  <c:v>Maryland 
2010</c:v>
                </c:pt>
                <c:pt idx="3">
                  <c:v>Virginia 
2005</c:v>
                </c:pt>
                <c:pt idx="4">
                  <c:v>Virginia 
2009</c:v>
                </c:pt>
                <c:pt idx="5">
                  <c:v>Virginia 
2010</c:v>
                </c:pt>
                <c:pt idx="6">
                  <c:v>DC 
2005</c:v>
                </c:pt>
                <c:pt idx="7">
                  <c:v>DC 
2009</c:v>
                </c:pt>
                <c:pt idx="8">
                  <c:v>DC 
2010</c:v>
                </c:pt>
              </c:strCache>
            </c:strRef>
          </c:cat>
          <c:val>
            <c:numRef>
              <c:f>'natural Gas State'!$C$3:$K$3</c:f>
              <c:numCache>
                <c:formatCode>_(* #,##0_);_(* \(#,##0\);_(* "-"??_);_(@_)</c:formatCode>
                <c:ptCount val="9"/>
                <c:pt idx="0">
                  <c:v>332195911.69999999</c:v>
                </c:pt>
                <c:pt idx="1">
                  <c:v>329381641</c:v>
                </c:pt>
                <c:pt idx="2">
                  <c:v>332400694</c:v>
                </c:pt>
                <c:pt idx="3">
                  <c:v>357377841.48099953</c:v>
                </c:pt>
                <c:pt idx="4">
                  <c:v>326114626.755</c:v>
                </c:pt>
                <c:pt idx="5">
                  <c:v>345644156.52700001</c:v>
                </c:pt>
                <c:pt idx="6">
                  <c:v>108639985.8</c:v>
                </c:pt>
                <c:pt idx="7">
                  <c:v>101349377</c:v>
                </c:pt>
                <c:pt idx="8">
                  <c:v>101180616</c:v>
                </c:pt>
              </c:numCache>
            </c:numRef>
          </c:val>
        </c:ser>
        <c:ser>
          <c:idx val="1"/>
          <c:order val="1"/>
          <c:tx>
            <c:strRef>
              <c:f>'natural Gas State'!$B$4</c:f>
              <c:strCache>
                <c:ptCount val="1"/>
                <c:pt idx="0">
                  <c:v>Commercial</c:v>
                </c:pt>
              </c:strCache>
            </c:strRef>
          </c:tx>
          <c:cat>
            <c:strRef>
              <c:f>'natural Gas State'!$C$2:$K$2</c:f>
              <c:strCache>
                <c:ptCount val="9"/>
                <c:pt idx="0">
                  <c:v>Maryland 
2005</c:v>
                </c:pt>
                <c:pt idx="1">
                  <c:v>Maryland 
2009</c:v>
                </c:pt>
                <c:pt idx="2">
                  <c:v>Maryland 
2010</c:v>
                </c:pt>
                <c:pt idx="3">
                  <c:v>Virginia 
2005</c:v>
                </c:pt>
                <c:pt idx="4">
                  <c:v>Virginia 
2009</c:v>
                </c:pt>
                <c:pt idx="5">
                  <c:v>Virginia 
2010</c:v>
                </c:pt>
                <c:pt idx="6">
                  <c:v>DC 
2005</c:v>
                </c:pt>
                <c:pt idx="7">
                  <c:v>DC 
2009</c:v>
                </c:pt>
                <c:pt idx="8">
                  <c:v>DC 
2010</c:v>
                </c:pt>
              </c:strCache>
            </c:strRef>
          </c:cat>
          <c:val>
            <c:numRef>
              <c:f>'natural Gas State'!$C$4:$K$4</c:f>
              <c:numCache>
                <c:formatCode>_(* #,##0_);_(* \(#,##0\);_(* "-"??_);_(@_)</c:formatCode>
                <c:ptCount val="9"/>
                <c:pt idx="0">
                  <c:v>168862407.69999999</c:v>
                </c:pt>
                <c:pt idx="1">
                  <c:v>176729573.69999999</c:v>
                </c:pt>
                <c:pt idx="2">
                  <c:v>192807701</c:v>
                </c:pt>
                <c:pt idx="3">
                  <c:v>147022370.73499998</c:v>
                </c:pt>
                <c:pt idx="4">
                  <c:v>136523875.32700011</c:v>
                </c:pt>
                <c:pt idx="5">
                  <c:v>138624444.28200001</c:v>
                </c:pt>
                <c:pt idx="6">
                  <c:v>71601119</c:v>
                </c:pt>
                <c:pt idx="7">
                  <c:v>69593313</c:v>
                </c:pt>
                <c:pt idx="8">
                  <c:v>69949711</c:v>
                </c:pt>
              </c:numCache>
            </c:numRef>
          </c:val>
        </c:ser>
        <c:ser>
          <c:idx val="2"/>
          <c:order val="2"/>
          <c:tx>
            <c:strRef>
              <c:f>'natural Gas State'!$B$5</c:f>
              <c:strCache>
                <c:ptCount val="1"/>
                <c:pt idx="0">
                  <c:v>Industrial</c:v>
                </c:pt>
              </c:strCache>
            </c:strRef>
          </c:tx>
          <c:cat>
            <c:strRef>
              <c:f>'natural Gas State'!$C$2:$K$2</c:f>
              <c:strCache>
                <c:ptCount val="9"/>
                <c:pt idx="0">
                  <c:v>Maryland 
2005</c:v>
                </c:pt>
                <c:pt idx="1">
                  <c:v>Maryland 
2009</c:v>
                </c:pt>
                <c:pt idx="2">
                  <c:v>Maryland 
2010</c:v>
                </c:pt>
                <c:pt idx="3">
                  <c:v>Virginia 
2005</c:v>
                </c:pt>
                <c:pt idx="4">
                  <c:v>Virginia 
2009</c:v>
                </c:pt>
                <c:pt idx="5">
                  <c:v>Virginia 
2010</c:v>
                </c:pt>
                <c:pt idx="6">
                  <c:v>DC 
2005</c:v>
                </c:pt>
                <c:pt idx="7">
                  <c:v>DC 
2009</c:v>
                </c:pt>
                <c:pt idx="8">
                  <c:v>DC 
2010</c:v>
                </c:pt>
              </c:strCache>
            </c:strRef>
          </c:cat>
          <c:val>
            <c:numRef>
              <c:f>'natural Gas State'!$C$5:$K$5</c:f>
              <c:numCache>
                <c:formatCode>_(* #,##0_);_(* \(#,##0\);_(* "-"??_);_(@_)</c:formatCode>
                <c:ptCount val="9"/>
                <c:pt idx="1">
                  <c:v>72816352.5</c:v>
                </c:pt>
                <c:pt idx="2">
                  <c:v>76086251</c:v>
                </c:pt>
                <c:pt idx="4">
                  <c:v>34077779.252999999</c:v>
                </c:pt>
                <c:pt idx="5">
                  <c:v>35819747.638000011</c:v>
                </c:pt>
                <c:pt idx="6">
                  <c:v>0</c:v>
                </c:pt>
                <c:pt idx="7">
                  <c:v>86749988</c:v>
                </c:pt>
                <c:pt idx="8">
                  <c:v>87518849</c:v>
                </c:pt>
              </c:numCache>
            </c:numRef>
          </c:val>
        </c:ser>
        <c:ser>
          <c:idx val="3"/>
          <c:order val="3"/>
          <c:tx>
            <c:strRef>
              <c:f>'natural Gas State'!$B$6</c:f>
              <c:strCache>
                <c:ptCount val="1"/>
                <c:pt idx="0">
                  <c:v>Government</c:v>
                </c:pt>
              </c:strCache>
            </c:strRef>
          </c:tx>
          <c:cat>
            <c:strRef>
              <c:f>'natural Gas State'!$C$2:$K$2</c:f>
              <c:strCache>
                <c:ptCount val="9"/>
                <c:pt idx="0">
                  <c:v>Maryland 
2005</c:v>
                </c:pt>
                <c:pt idx="1">
                  <c:v>Maryland 
2009</c:v>
                </c:pt>
                <c:pt idx="2">
                  <c:v>Maryland 
2010</c:v>
                </c:pt>
                <c:pt idx="3">
                  <c:v>Virginia 
2005</c:v>
                </c:pt>
                <c:pt idx="4">
                  <c:v>Virginia 
2009</c:v>
                </c:pt>
                <c:pt idx="5">
                  <c:v>Virginia 
2010</c:v>
                </c:pt>
                <c:pt idx="6">
                  <c:v>DC 
2005</c:v>
                </c:pt>
                <c:pt idx="7">
                  <c:v>DC 
2009</c:v>
                </c:pt>
                <c:pt idx="8">
                  <c:v>DC 
2010</c:v>
                </c:pt>
              </c:strCache>
            </c:strRef>
          </c:cat>
          <c:val>
            <c:numRef>
              <c:f>'natural Gas State'!$C$6:$K$6</c:f>
              <c:numCache>
                <c:formatCode>_(* #,##0_);_(* \(#,##0\);_(* "-"??_);_(@_)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6344928.2130000005</c:v>
                </c:pt>
                <c:pt idx="4">
                  <c:v>6606669.4330000011</c:v>
                </c:pt>
                <c:pt idx="5">
                  <c:v>6359123.4070000034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</c:ser>
        <c:ser>
          <c:idx val="4"/>
          <c:order val="4"/>
          <c:tx>
            <c:strRef>
              <c:f>'natural Gas State'!$B$7</c:f>
              <c:strCache>
                <c:ptCount val="1"/>
                <c:pt idx="0">
                  <c:v>Group Metered Apartments</c:v>
                </c:pt>
              </c:strCache>
            </c:strRef>
          </c:tx>
          <c:cat>
            <c:strRef>
              <c:f>'natural Gas State'!$C$2:$K$2</c:f>
              <c:strCache>
                <c:ptCount val="9"/>
                <c:pt idx="0">
                  <c:v>Maryland 
2005</c:v>
                </c:pt>
                <c:pt idx="1">
                  <c:v>Maryland 
2009</c:v>
                </c:pt>
                <c:pt idx="2">
                  <c:v>Maryland 
2010</c:v>
                </c:pt>
                <c:pt idx="3">
                  <c:v>Virginia 
2005</c:v>
                </c:pt>
                <c:pt idx="4">
                  <c:v>Virginia 
2009</c:v>
                </c:pt>
                <c:pt idx="5">
                  <c:v>Virginia 
2010</c:v>
                </c:pt>
                <c:pt idx="6">
                  <c:v>DC 
2005</c:v>
                </c:pt>
                <c:pt idx="7">
                  <c:v>DC 
2009</c:v>
                </c:pt>
                <c:pt idx="8">
                  <c:v>DC 
2010</c:v>
                </c:pt>
              </c:strCache>
            </c:strRef>
          </c:cat>
          <c:val>
            <c:numRef>
              <c:f>'natural Gas State'!$C$7:$K$7</c:f>
              <c:numCache>
                <c:formatCode>_(* #,##0_);_(* \(#,##0\);_(* "-"??_);_(@_)</c:formatCode>
                <c:ptCount val="9"/>
                <c:pt idx="0">
                  <c:v>52394559.800000004</c:v>
                </c:pt>
                <c:pt idx="1">
                  <c:v>48613626.800000004</c:v>
                </c:pt>
                <c:pt idx="2">
                  <c:v>47058058</c:v>
                </c:pt>
                <c:pt idx="3">
                  <c:v>36365519.900000006</c:v>
                </c:pt>
                <c:pt idx="4">
                  <c:v>32516964.200000003</c:v>
                </c:pt>
                <c:pt idx="5">
                  <c:v>32306842</c:v>
                </c:pt>
                <c:pt idx="6">
                  <c:v>30095089.5</c:v>
                </c:pt>
                <c:pt idx="7">
                  <c:v>31197564</c:v>
                </c:pt>
                <c:pt idx="8">
                  <c:v>31574794</c:v>
                </c:pt>
              </c:numCache>
            </c:numRef>
          </c:val>
        </c:ser>
        <c:ser>
          <c:idx val="5"/>
          <c:order val="5"/>
          <c:tx>
            <c:strRef>
              <c:f>'natural Gas State'!$B$8</c:f>
              <c:strCache>
                <c:ptCount val="1"/>
                <c:pt idx="0">
                  <c:v>Interruptible</c:v>
                </c:pt>
              </c:strCache>
            </c:strRef>
          </c:tx>
          <c:cat>
            <c:strRef>
              <c:f>'natural Gas State'!$C$2:$K$2</c:f>
              <c:strCache>
                <c:ptCount val="9"/>
                <c:pt idx="0">
                  <c:v>Maryland 
2005</c:v>
                </c:pt>
                <c:pt idx="1">
                  <c:v>Maryland 
2009</c:v>
                </c:pt>
                <c:pt idx="2">
                  <c:v>Maryland 
2010</c:v>
                </c:pt>
                <c:pt idx="3">
                  <c:v>Virginia 
2005</c:v>
                </c:pt>
                <c:pt idx="4">
                  <c:v>Virginia 
2009</c:v>
                </c:pt>
                <c:pt idx="5">
                  <c:v>Virginia 
2010</c:v>
                </c:pt>
                <c:pt idx="6">
                  <c:v>DC 
2005</c:v>
                </c:pt>
                <c:pt idx="7">
                  <c:v>DC 
2009</c:v>
                </c:pt>
                <c:pt idx="8">
                  <c:v>DC 
2010</c:v>
                </c:pt>
              </c:strCache>
            </c:strRef>
          </c:cat>
          <c:val>
            <c:numRef>
              <c:f>'natural Gas State'!$C$8:$K$8</c:f>
              <c:numCache>
                <c:formatCode>General</c:formatCode>
                <c:ptCount val="9"/>
                <c:pt idx="0" formatCode="_(* #,##0_);_(* \(#,##0\);_(* &quot;-&quot;??_);_(@_)">
                  <c:v>103087278.30000001</c:v>
                </c:pt>
                <c:pt idx="3" formatCode="_(* #,##0_);_(* \(#,##0\);_(* &quot;-&quot;??_);_(@_)">
                  <c:v>59452251.900000006</c:v>
                </c:pt>
                <c:pt idx="6" formatCode="_(* #,##0_);_(* \(#,##0\);_(* &quot;-&quot;??_);_(@_)">
                  <c:v>108036236.5</c:v>
                </c:pt>
              </c:numCache>
            </c:numRef>
          </c:val>
        </c:ser>
        <c:gapWidth val="75"/>
        <c:overlap val="100"/>
        <c:axId val="67318912"/>
        <c:axId val="67320448"/>
      </c:barChart>
      <c:catAx>
        <c:axId val="67318912"/>
        <c:scaling>
          <c:orientation val="minMax"/>
        </c:scaling>
        <c:axPos val="b"/>
        <c:majorTickMark val="none"/>
        <c:tickLblPos val="nextTo"/>
        <c:crossAx val="67320448"/>
        <c:crosses val="autoZero"/>
        <c:auto val="1"/>
        <c:lblAlgn val="ctr"/>
        <c:lblOffset val="100"/>
      </c:catAx>
      <c:valAx>
        <c:axId val="67320448"/>
        <c:scaling>
          <c:orientation val="minMax"/>
        </c:scaling>
        <c:axPos val="l"/>
        <c:majorGridlines/>
        <c:numFmt formatCode="_(* #,##0_);_(* \(#,##0\);_(* &quot;-&quot;??_);_(@_)" sourceLinked="1"/>
        <c:majorTickMark val="none"/>
        <c:tickLblPos val="nextTo"/>
        <c:spPr>
          <a:ln w="9525">
            <a:noFill/>
          </a:ln>
        </c:spPr>
        <c:crossAx val="67318912"/>
        <c:crosses val="autoZero"/>
        <c:crossBetween val="between"/>
      </c:valAx>
    </c:plotArea>
    <c:legend>
      <c:legendPos val="b"/>
      <c:layout/>
    </c:legend>
    <c:plotVisOnly val="1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tx>
        <c:rich>
          <a:bodyPr/>
          <a:lstStyle/>
          <a:p>
            <a:pPr>
              <a:defRPr/>
            </a:pPr>
            <a:r>
              <a:rPr lang="en-US"/>
              <a:t>Natural Gas Accounts 2009, 2010</a:t>
            </a:r>
          </a:p>
          <a:p>
            <a:pPr>
              <a:defRPr/>
            </a:pPr>
            <a:r>
              <a:rPr lang="en-US"/>
              <a:t>by state and sector</a:t>
            </a:r>
          </a:p>
        </c:rich>
      </c:tx>
      <c:layout/>
    </c:title>
    <c:plotArea>
      <c:layout/>
      <c:barChart>
        <c:barDir val="col"/>
        <c:grouping val="stacked"/>
        <c:ser>
          <c:idx val="0"/>
          <c:order val="0"/>
          <c:tx>
            <c:strRef>
              <c:f>'natural Gas State'!$B$3</c:f>
              <c:strCache>
                <c:ptCount val="1"/>
                <c:pt idx="0">
                  <c:v>Residential</c:v>
                </c:pt>
              </c:strCache>
            </c:strRef>
          </c:tx>
          <c:cat>
            <c:strRef>
              <c:f>'natural Gas State'!$L$2:$Q$2</c:f>
              <c:strCache>
                <c:ptCount val="6"/>
                <c:pt idx="0">
                  <c:v>Maryland
2009</c:v>
                </c:pt>
                <c:pt idx="1">
                  <c:v>Maryland
2010</c:v>
                </c:pt>
                <c:pt idx="2">
                  <c:v>Virginia
2009</c:v>
                </c:pt>
                <c:pt idx="3">
                  <c:v>Virginia 
2010</c:v>
                </c:pt>
                <c:pt idx="4">
                  <c:v>DC
2009</c:v>
                </c:pt>
                <c:pt idx="5">
                  <c:v>DC 
2010</c:v>
                </c:pt>
              </c:strCache>
            </c:strRef>
          </c:cat>
          <c:val>
            <c:numRef>
              <c:f>'natural Gas State'!$L$3:$Q$3</c:f>
              <c:numCache>
                <c:formatCode>_(* #,##0_);_(* \(#,##0\);_(* "-"??_);_(@_)</c:formatCode>
                <c:ptCount val="6"/>
                <c:pt idx="0">
                  <c:v>409580</c:v>
                </c:pt>
                <c:pt idx="1">
                  <c:v>410050</c:v>
                </c:pt>
                <c:pt idx="2">
                  <c:v>440062.60000000003</c:v>
                </c:pt>
                <c:pt idx="3">
                  <c:v>448498.6</c:v>
                </c:pt>
                <c:pt idx="4">
                  <c:v>143192</c:v>
                </c:pt>
                <c:pt idx="5">
                  <c:v>144145</c:v>
                </c:pt>
              </c:numCache>
            </c:numRef>
          </c:val>
        </c:ser>
        <c:ser>
          <c:idx val="1"/>
          <c:order val="1"/>
          <c:tx>
            <c:strRef>
              <c:f>'natural Gas State'!$B$4</c:f>
              <c:strCache>
                <c:ptCount val="1"/>
                <c:pt idx="0">
                  <c:v>Commercial</c:v>
                </c:pt>
              </c:strCache>
            </c:strRef>
          </c:tx>
          <c:cat>
            <c:strRef>
              <c:f>'natural Gas State'!$L$2:$Q$2</c:f>
              <c:strCache>
                <c:ptCount val="6"/>
                <c:pt idx="0">
                  <c:v>Maryland
2009</c:v>
                </c:pt>
                <c:pt idx="1">
                  <c:v>Maryland
2010</c:v>
                </c:pt>
                <c:pt idx="2">
                  <c:v>Virginia
2009</c:v>
                </c:pt>
                <c:pt idx="3">
                  <c:v>Virginia 
2010</c:v>
                </c:pt>
                <c:pt idx="4">
                  <c:v>DC
2009</c:v>
                </c:pt>
                <c:pt idx="5">
                  <c:v>DC 
2010</c:v>
                </c:pt>
              </c:strCache>
            </c:strRef>
          </c:cat>
          <c:val>
            <c:numRef>
              <c:f>'natural Gas State'!$L$4:$Q$4</c:f>
              <c:numCache>
                <c:formatCode>_(* #,##0_);_(* \(#,##0\);_(* "-"??_);_(@_)</c:formatCode>
                <c:ptCount val="6"/>
                <c:pt idx="0">
                  <c:v>25354</c:v>
                </c:pt>
                <c:pt idx="1">
                  <c:v>25168</c:v>
                </c:pt>
                <c:pt idx="2">
                  <c:v>22480.7</c:v>
                </c:pt>
                <c:pt idx="3">
                  <c:v>22263</c:v>
                </c:pt>
                <c:pt idx="4">
                  <c:v>9612</c:v>
                </c:pt>
                <c:pt idx="5">
                  <c:v>9611</c:v>
                </c:pt>
              </c:numCache>
            </c:numRef>
          </c:val>
        </c:ser>
        <c:ser>
          <c:idx val="2"/>
          <c:order val="2"/>
          <c:tx>
            <c:strRef>
              <c:f>'natural Gas State'!$B$5</c:f>
              <c:strCache>
                <c:ptCount val="1"/>
                <c:pt idx="0">
                  <c:v>Industrial</c:v>
                </c:pt>
              </c:strCache>
            </c:strRef>
          </c:tx>
          <c:cat>
            <c:strRef>
              <c:f>'natural Gas State'!$L$2:$Q$2</c:f>
              <c:strCache>
                <c:ptCount val="6"/>
                <c:pt idx="0">
                  <c:v>Maryland
2009</c:v>
                </c:pt>
                <c:pt idx="1">
                  <c:v>Maryland
2010</c:v>
                </c:pt>
                <c:pt idx="2">
                  <c:v>Virginia
2009</c:v>
                </c:pt>
                <c:pt idx="3">
                  <c:v>Virginia 
2010</c:v>
                </c:pt>
                <c:pt idx="4">
                  <c:v>DC
2009</c:v>
                </c:pt>
                <c:pt idx="5">
                  <c:v>DC 
2010</c:v>
                </c:pt>
              </c:strCache>
            </c:strRef>
          </c:cat>
          <c:val>
            <c:numRef>
              <c:f>'natural Gas State'!$L$5:$Q$5</c:f>
              <c:numCache>
                <c:formatCode>_(* #,##0_);_(* \(#,##0\);_(* "-"??_);_(@_)</c:formatCode>
                <c:ptCount val="6"/>
                <c:pt idx="0">
                  <c:v>211</c:v>
                </c:pt>
                <c:pt idx="1">
                  <c:v>211</c:v>
                </c:pt>
                <c:pt idx="2">
                  <c:v>150.30000000000001</c:v>
                </c:pt>
                <c:pt idx="3">
                  <c:v>124</c:v>
                </c:pt>
                <c:pt idx="4">
                  <c:v>191</c:v>
                </c:pt>
                <c:pt idx="5">
                  <c:v>187</c:v>
                </c:pt>
              </c:numCache>
            </c:numRef>
          </c:val>
        </c:ser>
        <c:ser>
          <c:idx val="3"/>
          <c:order val="3"/>
          <c:tx>
            <c:strRef>
              <c:f>'natural Gas State'!$B$6</c:f>
              <c:strCache>
                <c:ptCount val="1"/>
                <c:pt idx="0">
                  <c:v>Government</c:v>
                </c:pt>
              </c:strCache>
            </c:strRef>
          </c:tx>
          <c:cat>
            <c:strRef>
              <c:f>'natural Gas State'!$L$2:$Q$2</c:f>
              <c:strCache>
                <c:ptCount val="6"/>
                <c:pt idx="0">
                  <c:v>Maryland
2009</c:v>
                </c:pt>
                <c:pt idx="1">
                  <c:v>Maryland
2010</c:v>
                </c:pt>
                <c:pt idx="2">
                  <c:v>Virginia
2009</c:v>
                </c:pt>
                <c:pt idx="3">
                  <c:v>Virginia 
2010</c:v>
                </c:pt>
                <c:pt idx="4">
                  <c:v>DC
2009</c:v>
                </c:pt>
                <c:pt idx="5">
                  <c:v>DC 
2010</c:v>
                </c:pt>
              </c:strCache>
            </c:strRef>
          </c:cat>
          <c:val>
            <c:numRef>
              <c:f>'natural Gas State'!$L$6:$Q$6</c:f>
              <c:numCache>
                <c:formatCode>_(* #,##0_);_(* \(#,##0\);_(* "-"??_);_(@_)</c:formatCode>
                <c:ptCount val="6"/>
                <c:pt idx="0">
                  <c:v>0</c:v>
                </c:pt>
                <c:pt idx="1">
                  <c:v>0</c:v>
                </c:pt>
                <c:pt idx="2">
                  <c:v>157.69999999999999</c:v>
                </c:pt>
                <c:pt idx="3">
                  <c:v>154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</c:ser>
        <c:ser>
          <c:idx val="4"/>
          <c:order val="4"/>
          <c:tx>
            <c:strRef>
              <c:f>'natural Gas State'!$B$7</c:f>
              <c:strCache>
                <c:ptCount val="1"/>
                <c:pt idx="0">
                  <c:v>Group Metered Apartments</c:v>
                </c:pt>
              </c:strCache>
            </c:strRef>
          </c:tx>
          <c:cat>
            <c:strRef>
              <c:f>'natural Gas State'!$L$2:$Q$2</c:f>
              <c:strCache>
                <c:ptCount val="6"/>
                <c:pt idx="0">
                  <c:v>Maryland
2009</c:v>
                </c:pt>
                <c:pt idx="1">
                  <c:v>Maryland
2010</c:v>
                </c:pt>
                <c:pt idx="2">
                  <c:v>Virginia
2009</c:v>
                </c:pt>
                <c:pt idx="3">
                  <c:v>Virginia 
2010</c:v>
                </c:pt>
                <c:pt idx="4">
                  <c:v>DC
2009</c:v>
                </c:pt>
                <c:pt idx="5">
                  <c:v>DC 
2010</c:v>
                </c:pt>
              </c:strCache>
            </c:strRef>
          </c:cat>
          <c:val>
            <c:numRef>
              <c:f>'natural Gas State'!$L$7:$Q$7</c:f>
              <c:numCache>
                <c:formatCode>_(* #,##0_);_(* \(#,##0\);_(* "-"??_);_(@_)</c:formatCode>
                <c:ptCount val="6"/>
                <c:pt idx="0">
                  <c:v>4021</c:v>
                </c:pt>
                <c:pt idx="1">
                  <c:v>4016</c:v>
                </c:pt>
                <c:pt idx="2">
                  <c:v>2848.1</c:v>
                </c:pt>
                <c:pt idx="3">
                  <c:v>2826</c:v>
                </c:pt>
                <c:pt idx="4">
                  <c:v>2917</c:v>
                </c:pt>
                <c:pt idx="5">
                  <c:v>2908</c:v>
                </c:pt>
              </c:numCache>
            </c:numRef>
          </c:val>
        </c:ser>
        <c:gapWidth val="75"/>
        <c:overlap val="100"/>
        <c:axId val="67356544"/>
        <c:axId val="67358080"/>
      </c:barChart>
      <c:catAx>
        <c:axId val="67356544"/>
        <c:scaling>
          <c:orientation val="minMax"/>
        </c:scaling>
        <c:axPos val="b"/>
        <c:majorTickMark val="none"/>
        <c:tickLblPos val="nextTo"/>
        <c:crossAx val="67358080"/>
        <c:crosses val="autoZero"/>
        <c:auto val="1"/>
        <c:lblAlgn val="ctr"/>
        <c:lblOffset val="100"/>
      </c:catAx>
      <c:valAx>
        <c:axId val="67358080"/>
        <c:scaling>
          <c:orientation val="minMax"/>
        </c:scaling>
        <c:axPos val="l"/>
        <c:majorGridlines/>
        <c:numFmt formatCode="_(* #,##0_);_(* \(#,##0\);_(* &quot;-&quot;??_);_(@_)" sourceLinked="1"/>
        <c:majorTickMark val="none"/>
        <c:tickLblPos val="nextTo"/>
        <c:spPr>
          <a:ln w="9525">
            <a:noFill/>
          </a:ln>
        </c:spPr>
        <c:crossAx val="67356544"/>
        <c:crosses val="autoZero"/>
        <c:crossBetween val="between"/>
      </c:valAx>
    </c:plotArea>
    <c:legend>
      <c:legendPos val="b"/>
      <c:layout/>
    </c:legend>
    <c:plotVisOnly val="1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tx>
        <c:rich>
          <a:bodyPr/>
          <a:lstStyle/>
          <a:p>
            <a:pPr>
              <a:defRPr/>
            </a:pPr>
            <a:r>
              <a:rPr lang="en-US"/>
              <a:t>Electric Use 2005, 2009, 2010</a:t>
            </a:r>
          </a:p>
          <a:p>
            <a:pPr>
              <a:defRPr/>
            </a:pPr>
            <a:r>
              <a:rPr lang="en-US"/>
              <a:t>by state and sector in kWh</a:t>
            </a:r>
          </a:p>
        </c:rich>
      </c:tx>
      <c:layout>
        <c:manualLayout>
          <c:xMode val="edge"/>
          <c:yMode val="edge"/>
          <c:x val="0.31903445090414589"/>
          <c:y val="3.2520325203252036E-2"/>
        </c:manualLayout>
      </c:layout>
    </c:title>
    <c:plotArea>
      <c:layout/>
      <c:barChart>
        <c:barDir val="col"/>
        <c:grouping val="stacked"/>
        <c:ser>
          <c:idx val="0"/>
          <c:order val="0"/>
          <c:tx>
            <c:strRef>
              <c:f>'electric state'!$A$3</c:f>
              <c:strCache>
                <c:ptCount val="1"/>
                <c:pt idx="0">
                  <c:v>Residential</c:v>
                </c:pt>
              </c:strCache>
            </c:strRef>
          </c:tx>
          <c:cat>
            <c:strRef>
              <c:f>'electric state'!$B$2:$J$2</c:f>
              <c:strCache>
                <c:ptCount val="9"/>
                <c:pt idx="0">
                  <c:v>Maryland 
2005</c:v>
                </c:pt>
                <c:pt idx="1">
                  <c:v>Maryland 
2009</c:v>
                </c:pt>
                <c:pt idx="2">
                  <c:v>Maryland 
2010</c:v>
                </c:pt>
                <c:pt idx="3">
                  <c:v>Virginia 
2005</c:v>
                </c:pt>
                <c:pt idx="4">
                  <c:v>Virginia 
2009</c:v>
                </c:pt>
                <c:pt idx="5">
                  <c:v>Virginia 
2010</c:v>
                </c:pt>
                <c:pt idx="6">
                  <c:v>DC 
2005</c:v>
                </c:pt>
                <c:pt idx="7">
                  <c:v>DC 
2009</c:v>
                </c:pt>
                <c:pt idx="8">
                  <c:v>DC 
2010</c:v>
                </c:pt>
              </c:strCache>
            </c:strRef>
          </c:cat>
          <c:val>
            <c:numRef>
              <c:f>'electric state'!$B$3:$J$3</c:f>
              <c:numCache>
                <c:formatCode>_(* #,##0_);_(* \(#,##0\);_(* "-"??_);_(@_)</c:formatCode>
                <c:ptCount val="9"/>
                <c:pt idx="0">
                  <c:v>8086812224</c:v>
                </c:pt>
                <c:pt idx="1">
                  <c:v>9092753229</c:v>
                </c:pt>
                <c:pt idx="2">
                  <c:v>8776270163</c:v>
                </c:pt>
                <c:pt idx="3">
                  <c:v>8841775924</c:v>
                </c:pt>
                <c:pt idx="4">
                  <c:v>9931263739</c:v>
                </c:pt>
                <c:pt idx="5">
                  <c:v>10878374778</c:v>
                </c:pt>
                <c:pt idx="6">
                  <c:v>1932578574</c:v>
                </c:pt>
                <c:pt idx="7">
                  <c:v>2275888699</c:v>
                </c:pt>
                <c:pt idx="8">
                  <c:v>1891782070</c:v>
                </c:pt>
              </c:numCache>
            </c:numRef>
          </c:val>
        </c:ser>
        <c:ser>
          <c:idx val="1"/>
          <c:order val="1"/>
          <c:tx>
            <c:strRef>
              <c:f>'electric state'!$A$4</c:f>
              <c:strCache>
                <c:ptCount val="1"/>
                <c:pt idx="0">
                  <c:v>Commercial</c:v>
                </c:pt>
              </c:strCache>
            </c:strRef>
          </c:tx>
          <c:cat>
            <c:strRef>
              <c:f>'electric state'!$B$2:$J$2</c:f>
              <c:strCache>
                <c:ptCount val="9"/>
                <c:pt idx="0">
                  <c:v>Maryland 
2005</c:v>
                </c:pt>
                <c:pt idx="1">
                  <c:v>Maryland 
2009</c:v>
                </c:pt>
                <c:pt idx="2">
                  <c:v>Maryland 
2010</c:v>
                </c:pt>
                <c:pt idx="3">
                  <c:v>Virginia 
2005</c:v>
                </c:pt>
                <c:pt idx="4">
                  <c:v>Virginia 
2009</c:v>
                </c:pt>
                <c:pt idx="5">
                  <c:v>Virginia 
2010</c:v>
                </c:pt>
                <c:pt idx="6">
                  <c:v>DC 
2005</c:v>
                </c:pt>
                <c:pt idx="7">
                  <c:v>DC 
2009</c:v>
                </c:pt>
                <c:pt idx="8">
                  <c:v>DC 
2010</c:v>
                </c:pt>
              </c:strCache>
            </c:strRef>
          </c:cat>
          <c:val>
            <c:numRef>
              <c:f>'electric state'!$B$4:$J$4</c:f>
              <c:numCache>
                <c:formatCode>_(* #,##0_);_(* \(#,##0\);_(* "-"??_);_(@_)</c:formatCode>
                <c:ptCount val="9"/>
                <c:pt idx="0">
                  <c:v>7767302763</c:v>
                </c:pt>
                <c:pt idx="1">
                  <c:v>8978384463</c:v>
                </c:pt>
                <c:pt idx="2">
                  <c:v>8790655167</c:v>
                </c:pt>
                <c:pt idx="3">
                  <c:v>10904935231</c:v>
                </c:pt>
                <c:pt idx="4">
                  <c:v>12719684336</c:v>
                </c:pt>
                <c:pt idx="5">
                  <c:v>13479835528</c:v>
                </c:pt>
                <c:pt idx="6">
                  <c:v>6411719754</c:v>
                </c:pt>
                <c:pt idx="7">
                  <c:v>5136462588</c:v>
                </c:pt>
                <c:pt idx="8">
                  <c:v>6529129128</c:v>
                </c:pt>
              </c:numCache>
            </c:numRef>
          </c:val>
        </c:ser>
        <c:ser>
          <c:idx val="2"/>
          <c:order val="2"/>
          <c:tx>
            <c:strRef>
              <c:f>'electric state'!$A$5</c:f>
              <c:strCache>
                <c:ptCount val="1"/>
                <c:pt idx="0">
                  <c:v>Industrial</c:v>
                </c:pt>
              </c:strCache>
            </c:strRef>
          </c:tx>
          <c:cat>
            <c:strRef>
              <c:f>'electric state'!$B$2:$J$2</c:f>
              <c:strCache>
                <c:ptCount val="9"/>
                <c:pt idx="0">
                  <c:v>Maryland 
2005</c:v>
                </c:pt>
                <c:pt idx="1">
                  <c:v>Maryland 
2009</c:v>
                </c:pt>
                <c:pt idx="2">
                  <c:v>Maryland 
2010</c:v>
                </c:pt>
                <c:pt idx="3">
                  <c:v>Virginia 
2005</c:v>
                </c:pt>
                <c:pt idx="4">
                  <c:v>Virginia 
2009</c:v>
                </c:pt>
                <c:pt idx="5">
                  <c:v>Virginia 
2010</c:v>
                </c:pt>
                <c:pt idx="6">
                  <c:v>DC 
2005</c:v>
                </c:pt>
                <c:pt idx="7">
                  <c:v>DC 
2009</c:v>
                </c:pt>
                <c:pt idx="8">
                  <c:v>DC 
2010</c:v>
                </c:pt>
              </c:strCache>
            </c:strRef>
          </c:cat>
          <c:val>
            <c:numRef>
              <c:f>'electric state'!$B$5:$J$5</c:f>
              <c:numCache>
                <c:formatCode>_(* #,##0_);_(* \(#,##0\);_(* "-"??_);_(@_)</c:formatCode>
                <c:ptCount val="9"/>
                <c:pt idx="0">
                  <c:v>3814035504</c:v>
                </c:pt>
                <c:pt idx="1">
                  <c:v>631851872</c:v>
                </c:pt>
                <c:pt idx="2">
                  <c:v>617135052</c:v>
                </c:pt>
                <c:pt idx="3">
                  <c:v>660479281</c:v>
                </c:pt>
                <c:pt idx="4">
                  <c:v>546875426</c:v>
                </c:pt>
                <c:pt idx="5">
                  <c:v>582786227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</c:ser>
        <c:ser>
          <c:idx val="3"/>
          <c:order val="3"/>
          <c:tx>
            <c:strRef>
              <c:f>'electric state'!$A$6</c:f>
              <c:strCache>
                <c:ptCount val="1"/>
                <c:pt idx="0">
                  <c:v>Government</c:v>
                </c:pt>
              </c:strCache>
            </c:strRef>
          </c:tx>
          <c:cat>
            <c:strRef>
              <c:f>'electric state'!$B$2:$J$2</c:f>
              <c:strCache>
                <c:ptCount val="9"/>
                <c:pt idx="0">
                  <c:v>Maryland 
2005</c:v>
                </c:pt>
                <c:pt idx="1">
                  <c:v>Maryland 
2009</c:v>
                </c:pt>
                <c:pt idx="2">
                  <c:v>Maryland 
2010</c:v>
                </c:pt>
                <c:pt idx="3">
                  <c:v>Virginia 
2005</c:v>
                </c:pt>
                <c:pt idx="4">
                  <c:v>Virginia 
2009</c:v>
                </c:pt>
                <c:pt idx="5">
                  <c:v>Virginia 
2010</c:v>
                </c:pt>
                <c:pt idx="6">
                  <c:v>DC 
2005</c:v>
                </c:pt>
                <c:pt idx="7">
                  <c:v>DC 
2009</c:v>
                </c:pt>
                <c:pt idx="8">
                  <c:v>DC 
2010</c:v>
                </c:pt>
              </c:strCache>
            </c:strRef>
          </c:cat>
          <c:val>
            <c:numRef>
              <c:f>'electric state'!$B$6:$J$6</c:f>
              <c:numCache>
                <c:formatCode>_(* #,##0_);_(* \(#,##0\);_(* "-"??_);_(@_)</c:formatCode>
                <c:ptCount val="9"/>
                <c:pt idx="0">
                  <c:v>2622220063</c:v>
                </c:pt>
                <c:pt idx="1">
                  <c:v>2823671227</c:v>
                </c:pt>
                <c:pt idx="2">
                  <c:v>2981312983</c:v>
                </c:pt>
                <c:pt idx="3">
                  <c:v>660479281</c:v>
                </c:pt>
                <c:pt idx="4">
                  <c:v>3782527029</c:v>
                </c:pt>
                <c:pt idx="5">
                  <c:v>4012471997</c:v>
                </c:pt>
                <c:pt idx="6">
                  <c:v>3391392729</c:v>
                </c:pt>
                <c:pt idx="7">
                  <c:v>3044937345</c:v>
                </c:pt>
                <c:pt idx="8">
                  <c:v>3117711236</c:v>
                </c:pt>
              </c:numCache>
            </c:numRef>
          </c:val>
        </c:ser>
        <c:gapWidth val="75"/>
        <c:overlap val="100"/>
        <c:axId val="69511040"/>
        <c:axId val="69512576"/>
      </c:barChart>
      <c:catAx>
        <c:axId val="69511040"/>
        <c:scaling>
          <c:orientation val="minMax"/>
        </c:scaling>
        <c:axPos val="b"/>
        <c:majorTickMark val="none"/>
        <c:tickLblPos val="nextTo"/>
        <c:crossAx val="69512576"/>
        <c:crosses val="autoZero"/>
        <c:auto val="1"/>
        <c:lblAlgn val="ctr"/>
        <c:lblOffset val="100"/>
      </c:catAx>
      <c:valAx>
        <c:axId val="69512576"/>
        <c:scaling>
          <c:orientation val="minMax"/>
        </c:scaling>
        <c:axPos val="l"/>
        <c:majorGridlines/>
        <c:numFmt formatCode="_(* #,##0_);_(* \(#,##0\);_(* &quot;-&quot;??_);_(@_)" sourceLinked="1"/>
        <c:majorTickMark val="none"/>
        <c:tickLblPos val="nextTo"/>
        <c:spPr>
          <a:ln w="9525">
            <a:noFill/>
          </a:ln>
        </c:spPr>
        <c:crossAx val="69511040"/>
        <c:crosses val="autoZero"/>
        <c:crossBetween val="between"/>
      </c:valAx>
    </c:plotArea>
    <c:legend>
      <c:legendPos val="b"/>
      <c:layout/>
    </c:legend>
    <c:plotVisOnly val="1"/>
  </c:chart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tx>
        <c:rich>
          <a:bodyPr/>
          <a:lstStyle/>
          <a:p>
            <a:pPr>
              <a:defRPr/>
            </a:pPr>
            <a:r>
              <a:rPr lang="en-US"/>
              <a:t>Electric Accounts 2009, 2010</a:t>
            </a:r>
          </a:p>
          <a:p>
            <a:pPr>
              <a:defRPr/>
            </a:pPr>
            <a:r>
              <a:rPr lang="en-US"/>
              <a:t>by state and sector</a:t>
            </a:r>
          </a:p>
        </c:rich>
      </c:tx>
      <c:layout/>
    </c:title>
    <c:plotArea>
      <c:layout/>
      <c:barChart>
        <c:barDir val="col"/>
        <c:grouping val="stacked"/>
        <c:ser>
          <c:idx val="0"/>
          <c:order val="0"/>
          <c:tx>
            <c:strRef>
              <c:f>'electric state'!$A$3</c:f>
              <c:strCache>
                <c:ptCount val="1"/>
                <c:pt idx="0">
                  <c:v>Residential</c:v>
                </c:pt>
              </c:strCache>
            </c:strRef>
          </c:tx>
          <c:cat>
            <c:strRef>
              <c:f>'electric state'!$K$2:$P$2</c:f>
              <c:strCache>
                <c:ptCount val="6"/>
                <c:pt idx="0">
                  <c:v>Maryland
2009</c:v>
                </c:pt>
                <c:pt idx="1">
                  <c:v>Maryland
2010</c:v>
                </c:pt>
                <c:pt idx="2">
                  <c:v>Virginia
2009</c:v>
                </c:pt>
                <c:pt idx="3">
                  <c:v>Virginia 
2010</c:v>
                </c:pt>
                <c:pt idx="4">
                  <c:v>DC
2009</c:v>
                </c:pt>
                <c:pt idx="5">
                  <c:v>DC 
2010</c:v>
                </c:pt>
              </c:strCache>
            </c:strRef>
          </c:cat>
          <c:val>
            <c:numRef>
              <c:f>'electric state'!$K$3:$P$3</c:f>
              <c:numCache>
                <c:formatCode>_(* #,##0_);_(* \(#,##0\);_(* "-"??_);_(@_)</c:formatCode>
                <c:ptCount val="6"/>
                <c:pt idx="0">
                  <c:v>670560</c:v>
                </c:pt>
                <c:pt idx="1">
                  <c:v>671150</c:v>
                </c:pt>
                <c:pt idx="2">
                  <c:v>763588</c:v>
                </c:pt>
                <c:pt idx="3">
                  <c:v>772763</c:v>
                </c:pt>
                <c:pt idx="4">
                  <c:v>225339</c:v>
                </c:pt>
                <c:pt idx="5">
                  <c:v>226272</c:v>
                </c:pt>
              </c:numCache>
            </c:numRef>
          </c:val>
        </c:ser>
        <c:ser>
          <c:idx val="1"/>
          <c:order val="1"/>
          <c:tx>
            <c:strRef>
              <c:f>'electric state'!$A$4</c:f>
              <c:strCache>
                <c:ptCount val="1"/>
                <c:pt idx="0">
                  <c:v>Commercial</c:v>
                </c:pt>
              </c:strCache>
            </c:strRef>
          </c:tx>
          <c:cat>
            <c:strRef>
              <c:f>'electric state'!$K$2:$P$2</c:f>
              <c:strCache>
                <c:ptCount val="6"/>
                <c:pt idx="0">
                  <c:v>Maryland
2009</c:v>
                </c:pt>
                <c:pt idx="1">
                  <c:v>Maryland
2010</c:v>
                </c:pt>
                <c:pt idx="2">
                  <c:v>Virginia
2009</c:v>
                </c:pt>
                <c:pt idx="3">
                  <c:v>Virginia 
2010</c:v>
                </c:pt>
                <c:pt idx="4">
                  <c:v>DC
2009</c:v>
                </c:pt>
                <c:pt idx="5">
                  <c:v>DC 
2010</c:v>
                </c:pt>
              </c:strCache>
            </c:strRef>
          </c:cat>
          <c:val>
            <c:numRef>
              <c:f>'electric state'!$K$4:$P$4</c:f>
              <c:numCache>
                <c:formatCode>_(* #,##0_);_(* \(#,##0\);_(* "-"??_);_(@_)</c:formatCode>
                <c:ptCount val="6"/>
                <c:pt idx="0">
                  <c:v>70024</c:v>
                </c:pt>
                <c:pt idx="1">
                  <c:v>63189</c:v>
                </c:pt>
                <c:pt idx="2">
                  <c:v>68947</c:v>
                </c:pt>
                <c:pt idx="3">
                  <c:v>68869</c:v>
                </c:pt>
                <c:pt idx="4">
                  <c:v>26146</c:v>
                </c:pt>
                <c:pt idx="5">
                  <c:v>24946</c:v>
                </c:pt>
              </c:numCache>
            </c:numRef>
          </c:val>
        </c:ser>
        <c:ser>
          <c:idx val="2"/>
          <c:order val="2"/>
          <c:tx>
            <c:strRef>
              <c:f>'electric state'!$A$5</c:f>
              <c:strCache>
                <c:ptCount val="1"/>
                <c:pt idx="0">
                  <c:v>Industrial</c:v>
                </c:pt>
              </c:strCache>
            </c:strRef>
          </c:tx>
          <c:cat>
            <c:strRef>
              <c:f>'electric state'!$K$2:$P$2</c:f>
              <c:strCache>
                <c:ptCount val="6"/>
                <c:pt idx="0">
                  <c:v>Maryland
2009</c:v>
                </c:pt>
                <c:pt idx="1">
                  <c:v>Maryland
2010</c:v>
                </c:pt>
                <c:pt idx="2">
                  <c:v>Virginia
2009</c:v>
                </c:pt>
                <c:pt idx="3">
                  <c:v>Virginia 
2010</c:v>
                </c:pt>
                <c:pt idx="4">
                  <c:v>DC
2009</c:v>
                </c:pt>
                <c:pt idx="5">
                  <c:v>DC 
2010</c:v>
                </c:pt>
              </c:strCache>
            </c:strRef>
          </c:cat>
          <c:val>
            <c:numRef>
              <c:f>'electric state'!$K$5:$P$5</c:f>
              <c:numCache>
                <c:formatCode>_(* #,##0_);_(* \(#,##0\);_(* "-"??_);_(@_)</c:formatCode>
                <c:ptCount val="6"/>
                <c:pt idx="0">
                  <c:v>2776</c:v>
                </c:pt>
                <c:pt idx="1">
                  <c:v>2749</c:v>
                </c:pt>
                <c:pt idx="2">
                  <c:v>36</c:v>
                </c:pt>
                <c:pt idx="3">
                  <c:v>36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</c:ser>
        <c:ser>
          <c:idx val="3"/>
          <c:order val="3"/>
          <c:tx>
            <c:strRef>
              <c:f>'electric state'!$A$6</c:f>
              <c:strCache>
                <c:ptCount val="1"/>
                <c:pt idx="0">
                  <c:v>Government</c:v>
                </c:pt>
              </c:strCache>
            </c:strRef>
          </c:tx>
          <c:cat>
            <c:strRef>
              <c:f>'electric state'!$K$2:$P$2</c:f>
              <c:strCache>
                <c:ptCount val="6"/>
                <c:pt idx="0">
                  <c:v>Maryland
2009</c:v>
                </c:pt>
                <c:pt idx="1">
                  <c:v>Maryland
2010</c:v>
                </c:pt>
                <c:pt idx="2">
                  <c:v>Virginia
2009</c:v>
                </c:pt>
                <c:pt idx="3">
                  <c:v>Virginia 
2010</c:v>
                </c:pt>
                <c:pt idx="4">
                  <c:v>DC
2009</c:v>
                </c:pt>
                <c:pt idx="5">
                  <c:v>DC 
2010</c:v>
                </c:pt>
              </c:strCache>
            </c:strRef>
          </c:cat>
          <c:val>
            <c:numRef>
              <c:f>'electric state'!$K$6:$P$6</c:f>
              <c:numCache>
                <c:formatCode>_(* #,##0_);_(* \(#,##0\);_(* "-"??_);_(@_)</c:formatCode>
                <c:ptCount val="6"/>
                <c:pt idx="0">
                  <c:v>4952</c:v>
                </c:pt>
                <c:pt idx="1">
                  <c:v>4526</c:v>
                </c:pt>
                <c:pt idx="2">
                  <c:v>7007</c:v>
                </c:pt>
                <c:pt idx="3">
                  <c:v>7833</c:v>
                </c:pt>
                <c:pt idx="4">
                  <c:v>3015</c:v>
                </c:pt>
                <c:pt idx="5">
                  <c:v>3039</c:v>
                </c:pt>
              </c:numCache>
            </c:numRef>
          </c:val>
        </c:ser>
        <c:gapWidth val="75"/>
        <c:overlap val="100"/>
        <c:axId val="69560192"/>
        <c:axId val="69561728"/>
      </c:barChart>
      <c:catAx>
        <c:axId val="69560192"/>
        <c:scaling>
          <c:orientation val="minMax"/>
        </c:scaling>
        <c:axPos val="b"/>
        <c:majorTickMark val="none"/>
        <c:tickLblPos val="nextTo"/>
        <c:crossAx val="69561728"/>
        <c:crosses val="autoZero"/>
        <c:auto val="1"/>
        <c:lblAlgn val="ctr"/>
        <c:lblOffset val="100"/>
      </c:catAx>
      <c:valAx>
        <c:axId val="69561728"/>
        <c:scaling>
          <c:orientation val="minMax"/>
        </c:scaling>
        <c:axPos val="l"/>
        <c:majorGridlines/>
        <c:numFmt formatCode="_(* #,##0_);_(* \(#,##0\);_(* &quot;-&quot;??_);_(@_)" sourceLinked="1"/>
        <c:majorTickMark val="none"/>
        <c:tickLblPos val="nextTo"/>
        <c:spPr>
          <a:ln w="9525">
            <a:noFill/>
          </a:ln>
        </c:spPr>
        <c:crossAx val="69560192"/>
        <c:crosses val="autoZero"/>
        <c:crossBetween val="between"/>
      </c:valAx>
    </c:plotArea>
    <c:legend>
      <c:legendPos val="b"/>
      <c:layout/>
    </c:legend>
    <c:plotVisOnly val="1"/>
  </c:chart>
  <c:externalData r:id="rId1"/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657E462C-4B98-4DEB-B52B-C818ABE4EA84}" type="datetimeFigureOut">
              <a:rPr lang="en-US" smtClean="0"/>
              <a:pPr/>
              <a:t>2/17/2012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33828C28-6DB7-421A-B58E-CEA1C7FCB4A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892490D7-DC5A-476E-93E7-059129426342}" type="datetimeFigureOut">
              <a:rPr lang="en-US" smtClean="0"/>
              <a:pPr/>
              <a:t>2/17/2012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61" tIns="48331" rIns="96661" bIns="48331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E370B352-A989-4E26-AA97-B288D8D8C2C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8 regional utilities provided information- some provided</a:t>
            </a:r>
            <a:r>
              <a:rPr lang="en-US" baseline="0" dirty="0" smtClean="0"/>
              <a:t> only usage and accounts, others also provided information on renewable energy purchases, advanced metering, and pricing options</a:t>
            </a:r>
          </a:p>
          <a:p>
            <a:r>
              <a:rPr lang="en-US" baseline="0" dirty="0" smtClean="0"/>
              <a:t>3 utilities provided natural gas information, 6 provided electric use information</a:t>
            </a:r>
          </a:p>
          <a:p>
            <a:r>
              <a:rPr lang="en-US" baseline="0" dirty="0" smtClean="0"/>
              <a:t>Potomac Edison was formerly Allegheny Power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70B352-A989-4E26-AA97-B288D8D8C2C5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First three bars</a:t>
            </a:r>
            <a:r>
              <a:rPr lang="en-US" baseline="0" dirty="0" smtClean="0"/>
              <a:t> show trend in Maryland, second three Virginia, final three DC</a:t>
            </a:r>
          </a:p>
          <a:p>
            <a:r>
              <a:rPr lang="en-US" baseline="0" dirty="0" smtClean="0"/>
              <a:t>Interruptible only for 2005, Industrial and Commercial are counted together in 2005</a:t>
            </a:r>
          </a:p>
          <a:p>
            <a:r>
              <a:rPr lang="en-US" baseline="0" dirty="0" smtClean="0"/>
              <a:t>State totals fluctuate a bit, but show less natural gas use in 2010 than 2005 in all three states</a:t>
            </a:r>
          </a:p>
          <a:p>
            <a:r>
              <a:rPr lang="en-US" dirty="0" smtClean="0"/>
              <a:t>Large growth in Loudoun County in all sectors except Group Metered Apartments, which decreased- tremendous Commercial Growth</a:t>
            </a:r>
          </a:p>
          <a:p>
            <a:r>
              <a:rPr lang="en-US" dirty="0" smtClean="0"/>
              <a:t>Large growth in Fairfax City Residential, decrease in Commercial and Group Metered Apartments</a:t>
            </a:r>
          </a:p>
          <a:p>
            <a:r>
              <a:rPr lang="en-US" dirty="0" smtClean="0"/>
              <a:t>Relatively steady or lower overall by state- no weather comparison</a:t>
            </a:r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70B352-A989-4E26-AA97-B288D8D8C2C5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Account information only available for</a:t>
            </a:r>
            <a:r>
              <a:rPr lang="en-US" baseline="0" dirty="0" smtClean="0"/>
              <a:t> 2009 and 2010</a:t>
            </a:r>
          </a:p>
          <a:p>
            <a:pPr defTabSz="966612">
              <a:defRPr/>
            </a:pPr>
            <a:r>
              <a:rPr lang="en-US" dirty="0" smtClean="0"/>
              <a:t>No large changes in account distributions from 2009 to 2010</a:t>
            </a:r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70B352-A989-4E26-AA97-B288D8D8C2C5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Large drop in Frederick County Industrial since 2005</a:t>
            </a:r>
          </a:p>
          <a:p>
            <a:r>
              <a:rPr lang="en-US" dirty="0" smtClean="0"/>
              <a:t>Large growth in Loudoun County in all sectors</a:t>
            </a:r>
          </a:p>
          <a:p>
            <a:r>
              <a:rPr lang="en-US" dirty="0" smtClean="0"/>
              <a:t>NOVEC territory in Fairfax, Loudoun Counties saw tremendous government growth, especially in accounts</a:t>
            </a:r>
          </a:p>
          <a:p>
            <a:r>
              <a:rPr lang="en-US" dirty="0" smtClean="0"/>
              <a:t>Overall: Slight decline in Maryland, Increase</a:t>
            </a:r>
            <a:r>
              <a:rPr lang="en-US" baseline="0" dirty="0" smtClean="0"/>
              <a:t> in Virginia, Wavering, but overall steady in DC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70B352-A989-4E26-AA97-B288D8D8C2C5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66612">
              <a:defRPr/>
            </a:pPr>
            <a:r>
              <a:rPr lang="en-US" dirty="0" smtClean="0"/>
              <a:t>NOVEC territory in Fairfax, Loudoun Counties saw tremendous government growth, especially in accounts, but represent small portion of total,</a:t>
            </a:r>
            <a:r>
              <a:rPr lang="en-US" baseline="0" dirty="0" smtClean="0"/>
              <a:t> which has stayed steady</a:t>
            </a:r>
            <a:endParaRPr lang="en-US" dirty="0" smtClean="0"/>
          </a:p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70B352-A989-4E26-AA97-B288D8D8C2C5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Met regional goal of 1,000 solar roofs in region by end of 2010. </a:t>
            </a:r>
          </a:p>
          <a:p>
            <a:r>
              <a:rPr lang="en-US" dirty="0" smtClean="0"/>
              <a:t>Large growth in Fairfax, Loudoun, DC, Montgomery, Potomac Edison region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70B352-A989-4E26-AA97-B288D8D8C2C5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2% drop from 2005</a:t>
            </a:r>
          </a:p>
          <a:p>
            <a:r>
              <a:rPr lang="en-US" dirty="0" smtClean="0"/>
              <a:t>Monthly</a:t>
            </a:r>
            <a:r>
              <a:rPr lang="en-US" baseline="0" dirty="0" smtClean="0"/>
              <a:t> equivalent: 2005: 823 </a:t>
            </a:r>
            <a:r>
              <a:rPr lang="en-US" baseline="0" dirty="0" err="1" smtClean="0"/>
              <a:t>kWhe</a:t>
            </a:r>
            <a:r>
              <a:rPr lang="en-US" baseline="0" dirty="0" smtClean="0"/>
              <a:t>/month 2010: 810 </a:t>
            </a:r>
            <a:r>
              <a:rPr lang="en-US" baseline="0" dirty="0" err="1" smtClean="0"/>
              <a:t>kWhe</a:t>
            </a:r>
            <a:r>
              <a:rPr lang="en-US" baseline="0" dirty="0" smtClean="0"/>
              <a:t>/month</a:t>
            </a:r>
          </a:p>
          <a:p>
            <a:r>
              <a:rPr lang="en-US" baseline="0" dirty="0" smtClean="0"/>
              <a:t>Population increase 2005 to 2010 6%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70B352-A989-4E26-AA97-B288D8D8C2C5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No Pepco data for 2010, shows growth in Virginia</a:t>
            </a:r>
            <a:r>
              <a:rPr lang="en-US" baseline="0" dirty="0" smtClean="0"/>
              <a:t> Green Power Sales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70B352-A989-4E26-AA97-B288D8D8C2C5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Large growth in Smart</a:t>
            </a:r>
            <a:r>
              <a:rPr lang="en-US" baseline="0" dirty="0" smtClean="0"/>
              <a:t> Grid in Northern Virginia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70B352-A989-4E26-AA97-B288D8D8C2C5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No Pepco data for 2010</a:t>
            </a:r>
          </a:p>
          <a:p>
            <a:r>
              <a:rPr lang="en-US" dirty="0" smtClean="0"/>
              <a:t>Relatively stable, some changes up and down for pricing options such as utility controlled AC off during peak, time of use, etc.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70B352-A989-4E26-AA97-B288D8D8C2C5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57200" y="3733800"/>
            <a:ext cx="8229600" cy="0"/>
          </a:xfrm>
          <a:prstGeom prst="line">
            <a:avLst/>
          </a:prstGeom>
          <a:ln w="25400">
            <a:solidFill>
              <a:srgbClr val="21198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4"/>
          <p:cNvGrpSpPr/>
          <p:nvPr userDrawn="1"/>
        </p:nvGrpSpPr>
        <p:grpSpPr>
          <a:xfrm>
            <a:off x="3810000" y="4953000"/>
            <a:ext cx="1447800" cy="1143000"/>
            <a:chOff x="457200" y="6248400"/>
            <a:chExt cx="685800" cy="457200"/>
          </a:xfrm>
        </p:grpSpPr>
        <p:pic>
          <p:nvPicPr>
            <p:cNvPr id="6" name="Picture 5" descr="cog_blue_text.jpg"/>
            <p:cNvPicPr>
              <a:picLocks noChangeAspect="1"/>
            </p:cNvPicPr>
            <p:nvPr userDrawn="1"/>
          </p:nvPicPr>
          <p:blipFill>
            <a:blip r:embed="rId2" cstate="print"/>
            <a:srcRect l="9798" r="11817" b="23136"/>
            <a:stretch>
              <a:fillRect/>
            </a:stretch>
          </p:blipFill>
          <p:spPr>
            <a:xfrm>
              <a:off x="457200" y="6248400"/>
              <a:ext cx="609600" cy="457200"/>
            </a:xfrm>
            <a:prstGeom prst="rect">
              <a:avLst/>
            </a:prstGeom>
          </p:spPr>
        </p:pic>
        <p:sp>
          <p:nvSpPr>
            <p:cNvPr id="8" name="Rectangle 7"/>
            <p:cNvSpPr/>
            <p:nvPr userDrawn="1"/>
          </p:nvSpPr>
          <p:spPr>
            <a:xfrm flipV="1">
              <a:off x="457200" y="6659879"/>
              <a:ext cx="685800" cy="457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E4406F2-B705-4AFE-969F-A66744862F3F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457200" y="6248400"/>
            <a:ext cx="685800" cy="457200"/>
            <a:chOff x="457200" y="6248400"/>
            <a:chExt cx="685800" cy="457200"/>
          </a:xfrm>
        </p:grpSpPr>
        <p:pic>
          <p:nvPicPr>
            <p:cNvPr id="7" name="Picture 6" descr="cog_blue_text.jpg"/>
            <p:cNvPicPr>
              <a:picLocks noChangeAspect="1"/>
            </p:cNvPicPr>
            <p:nvPr userDrawn="1"/>
          </p:nvPicPr>
          <p:blipFill>
            <a:blip r:embed="rId2" cstate="print"/>
            <a:srcRect l="9798" r="11817" b="23136"/>
            <a:stretch>
              <a:fillRect/>
            </a:stretch>
          </p:blipFill>
          <p:spPr>
            <a:xfrm>
              <a:off x="457200" y="6248400"/>
              <a:ext cx="609600" cy="457200"/>
            </a:xfrm>
            <a:prstGeom prst="rect">
              <a:avLst/>
            </a:prstGeom>
          </p:spPr>
        </p:pic>
        <p:sp>
          <p:nvSpPr>
            <p:cNvPr id="12" name="Rectangle 11"/>
            <p:cNvSpPr/>
            <p:nvPr userDrawn="1"/>
          </p:nvSpPr>
          <p:spPr>
            <a:xfrm flipV="1">
              <a:off x="457200" y="6659879"/>
              <a:ext cx="685800" cy="457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5E8B7-5215-46F8-8623-F2448D4728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5E8B7-5215-46F8-8623-F2448D4728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5E8B7-5215-46F8-8623-F2448D4728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5E8B7-5215-46F8-8623-F2448D4728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5E8B7-5215-46F8-8623-F2448D4728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5E8B7-5215-46F8-8623-F2448D4728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5E8B7-5215-46F8-8623-F2448D4728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5E8B7-5215-46F8-8623-F2448D4728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5E8B7-5215-46F8-8623-F2448D4728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95E8B7-5215-46F8-8623-F2448D4728A9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457200" y="1447800"/>
            <a:ext cx="8229600" cy="0"/>
          </a:xfrm>
          <a:prstGeom prst="line">
            <a:avLst/>
          </a:prstGeom>
          <a:ln w="50800">
            <a:solidFill>
              <a:srgbClr val="21198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Frame 13"/>
          <p:cNvSpPr/>
          <p:nvPr userDrawn="1"/>
        </p:nvSpPr>
        <p:spPr>
          <a:xfrm>
            <a:off x="0" y="0"/>
            <a:ext cx="9144000" cy="6858000"/>
          </a:xfrm>
          <a:prstGeom prst="frame">
            <a:avLst>
              <a:gd name="adj1" fmla="val 1979"/>
            </a:avLst>
          </a:prstGeom>
          <a:solidFill>
            <a:srgbClr val="271DA7"/>
          </a:solidFill>
          <a:ln w="25400">
            <a:solidFill>
              <a:srgbClr val="271DA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5" name="Round Same Side Corner Rectangle 14"/>
          <p:cNvSpPr/>
          <p:nvPr userDrawn="1"/>
        </p:nvSpPr>
        <p:spPr>
          <a:xfrm>
            <a:off x="457200" y="304800"/>
            <a:ext cx="8229600" cy="5867400"/>
          </a:xfrm>
          <a:prstGeom prst="round2SameRect">
            <a:avLst/>
          </a:prstGeom>
          <a:noFill/>
          <a:ln>
            <a:solidFill>
              <a:srgbClr val="241B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package" Target="../embeddings/Microsoft_Office_Excel_Worksheet1.xlsx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package" Target="../embeddings/Microsoft_Office_Excel_Worksheet2.xlsx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wcog.org/uploads/pub-documents/p15fXFs20100902145959.pdf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package" Target="../embeddings/Microsoft_Office_Excel_Worksheet3.xlsx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://ncrportal.mwcog.org/sites/surveys/climate/default.aspx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47850"/>
          </a:xfrm>
        </p:spPr>
        <p:txBody>
          <a:bodyPr>
            <a:normAutofit/>
          </a:bodyPr>
          <a:lstStyle/>
          <a:p>
            <a:r>
              <a:rPr lang="en-US" dirty="0" smtClean="0"/>
              <a:t>Utility Data Request</a:t>
            </a:r>
            <a:br>
              <a:rPr lang="en-US" dirty="0" smtClean="0"/>
            </a:br>
            <a:r>
              <a:rPr lang="en-US" sz="3200" dirty="0" smtClean="0"/>
              <a:t>Summary and Comparison</a:t>
            </a:r>
            <a:br>
              <a:rPr lang="en-US" sz="3200" dirty="0" smtClean="0"/>
            </a:br>
            <a:r>
              <a:rPr lang="en-US" sz="3200" dirty="0" smtClean="0"/>
              <a:t>2005, 2009, 2010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Energy Advisory Committee</a:t>
            </a:r>
          </a:p>
          <a:p>
            <a:r>
              <a:rPr lang="en-US" smtClean="0">
                <a:solidFill>
                  <a:schemeClr val="tx1"/>
                </a:solidFill>
              </a:rPr>
              <a:t>Updated after July </a:t>
            </a:r>
            <a:r>
              <a:rPr lang="en-US" dirty="0" smtClean="0">
                <a:solidFill>
                  <a:schemeClr val="tx1"/>
                </a:solidFill>
              </a:rPr>
              <a:t>21</a:t>
            </a:r>
            <a:r>
              <a:rPr lang="en-US" smtClean="0">
                <a:solidFill>
                  <a:schemeClr val="tx1"/>
                </a:solidFill>
              </a:rPr>
              <a:t>, 2011 meeting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ctr"/>
            <a:r>
              <a:rPr lang="en-US" dirty="0" smtClean="0"/>
              <a:t>Data Sources</a:t>
            </a:r>
          </a:p>
          <a:p>
            <a:pPr algn="ctr"/>
            <a:r>
              <a:rPr lang="en-US" dirty="0" smtClean="0"/>
              <a:t>Electricity</a:t>
            </a:r>
          </a:p>
          <a:p>
            <a:pPr algn="ctr"/>
            <a:r>
              <a:rPr lang="en-US" dirty="0" smtClean="0"/>
              <a:t>Natural Gas</a:t>
            </a:r>
          </a:p>
          <a:p>
            <a:pPr algn="ctr"/>
            <a:r>
              <a:rPr lang="en-US" dirty="0" smtClean="0"/>
              <a:t>Comparison and Trends</a:t>
            </a:r>
          </a:p>
          <a:p>
            <a:pPr algn="ctr"/>
            <a:r>
              <a:rPr lang="en-US" dirty="0" err="1" smtClean="0"/>
              <a:t>Renewables</a:t>
            </a:r>
            <a:endParaRPr lang="en-US" dirty="0" smtClean="0"/>
          </a:p>
          <a:p>
            <a:pPr algn="ctr"/>
            <a:r>
              <a:rPr lang="en-US" smtClean="0"/>
              <a:t>Utility Advanced </a:t>
            </a:r>
            <a:r>
              <a:rPr lang="en-US" dirty="0" smtClean="0"/>
              <a:t>Metering </a:t>
            </a:r>
          </a:p>
          <a:p>
            <a:pPr algn="ctr"/>
            <a:r>
              <a:rPr lang="en-US" dirty="0" smtClean="0"/>
              <a:t>Pricing Options</a:t>
            </a:r>
          </a:p>
          <a:p>
            <a:pPr algn="ctr"/>
            <a:r>
              <a:rPr lang="en-US" dirty="0" smtClean="0"/>
              <a:t>Available Information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406F2-B705-4AFE-969F-A66744862F3F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Sources- Utilities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406F2-B705-4AFE-969F-A66744862F3F}" type="slidenum">
              <a:rPr lang="en-US" smtClean="0"/>
              <a:pPr/>
              <a:t>3</a:t>
            </a:fld>
            <a:endParaRPr lang="en-US" dirty="0"/>
          </a:p>
        </p:txBody>
      </p:sp>
      <p:graphicFrame>
        <p:nvGraphicFramePr>
          <p:cNvPr id="1030" name="Object 6"/>
          <p:cNvGraphicFramePr>
            <a:graphicFrameLocks noChangeAspect="1"/>
          </p:cNvGraphicFramePr>
          <p:nvPr/>
        </p:nvGraphicFramePr>
        <p:xfrm>
          <a:off x="533400" y="1219200"/>
          <a:ext cx="8077200" cy="4886325"/>
        </p:xfrm>
        <a:graphic>
          <a:graphicData uri="http://schemas.openxmlformats.org/presentationml/2006/ole">
            <p:oleObj spid="_x0000_s1030" name="Worksheet" r:id="rId4" imgW="8401151" imgH="4886256" progId="Excel.Sheet.12">
              <p:embed/>
            </p:oleObj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Natural Gas Use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406F2-B705-4AFE-969F-A66744862F3F}" type="slidenum">
              <a:rPr lang="en-US" smtClean="0"/>
              <a:pPr/>
              <a:t>4</a:t>
            </a:fld>
            <a:endParaRPr lang="en-US" dirty="0"/>
          </a:p>
        </p:txBody>
      </p:sp>
      <p:graphicFrame>
        <p:nvGraphicFramePr>
          <p:cNvPr id="6" name="Chart 5"/>
          <p:cNvGraphicFramePr/>
          <p:nvPr/>
        </p:nvGraphicFramePr>
        <p:xfrm>
          <a:off x="685800" y="1524000"/>
          <a:ext cx="7867650" cy="46958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Natural Gas Accounts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406F2-B705-4AFE-969F-A66744862F3F}" type="slidenum">
              <a:rPr lang="en-US" smtClean="0"/>
              <a:pPr/>
              <a:t>5</a:t>
            </a:fld>
            <a:endParaRPr lang="en-US" dirty="0"/>
          </a:p>
        </p:txBody>
      </p:sp>
      <p:graphicFrame>
        <p:nvGraphicFramePr>
          <p:cNvPr id="5" name="Chart 4"/>
          <p:cNvGraphicFramePr/>
          <p:nvPr/>
        </p:nvGraphicFramePr>
        <p:xfrm>
          <a:off x="609600" y="1524000"/>
          <a:ext cx="7858125" cy="46863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Natural Gas Comparison and Trends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406F2-B705-4AFE-969F-A66744862F3F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Large growth in Loudoun County in all sectors except Group Metered Apartments, which decreased- tremendous Commercial Growth</a:t>
            </a:r>
          </a:p>
          <a:p>
            <a:r>
              <a:rPr lang="en-US" dirty="0" smtClean="0"/>
              <a:t>Large growth in Fairfax City Residential, decrease in Commercial and Group Metered Apartments</a:t>
            </a:r>
          </a:p>
          <a:p>
            <a:r>
              <a:rPr lang="en-US" dirty="0" smtClean="0"/>
              <a:t>No large changes in account distributions from 2009 to 2010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Electric Use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406F2-B705-4AFE-969F-A66744862F3F}" type="slidenum">
              <a:rPr lang="en-US" smtClean="0"/>
              <a:pPr/>
              <a:t>7</a:t>
            </a:fld>
            <a:endParaRPr lang="en-US" dirty="0"/>
          </a:p>
        </p:txBody>
      </p:sp>
      <p:graphicFrame>
        <p:nvGraphicFramePr>
          <p:cNvPr id="5" name="Chart 4"/>
          <p:cNvGraphicFramePr/>
          <p:nvPr/>
        </p:nvGraphicFramePr>
        <p:xfrm>
          <a:off x="838200" y="1524000"/>
          <a:ext cx="7629524" cy="46863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Electric Accounts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406F2-B705-4AFE-969F-A66744862F3F}" type="slidenum">
              <a:rPr lang="en-US" smtClean="0"/>
              <a:pPr/>
              <a:t>8</a:t>
            </a:fld>
            <a:endParaRPr lang="en-US" dirty="0"/>
          </a:p>
        </p:txBody>
      </p:sp>
      <p:graphicFrame>
        <p:nvGraphicFramePr>
          <p:cNvPr id="5" name="Chart 4"/>
          <p:cNvGraphicFramePr/>
          <p:nvPr/>
        </p:nvGraphicFramePr>
        <p:xfrm>
          <a:off x="762000" y="1524000"/>
          <a:ext cx="7620000" cy="47148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Electric Comparison and Trends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Large drop in Frederick County Industrial since 2005</a:t>
            </a:r>
          </a:p>
          <a:p>
            <a:r>
              <a:rPr lang="en-US" dirty="0" smtClean="0"/>
              <a:t>Large growth in Loudoun County in all sectors</a:t>
            </a:r>
          </a:p>
          <a:p>
            <a:r>
              <a:rPr lang="en-US" dirty="0" smtClean="0"/>
              <a:t>NOVEC territory in Fairfax, Loudoun Counties saw tremendous government growth, especially in accounts, however this is a small portion of the total for the state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406F2-B705-4AFE-969F-A66744862F3F}" type="slidenum">
              <a:rPr lang="en-US" smtClean="0"/>
              <a:pPr/>
              <a:t>9</a:t>
            </a:fld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Grid Connected Systems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406F2-B705-4AFE-969F-A66744862F3F}" type="slidenum">
              <a:rPr lang="en-US" smtClean="0"/>
              <a:pPr/>
              <a:t>10</a:t>
            </a:fld>
            <a:endParaRPr lang="en-US" dirty="0"/>
          </a:p>
        </p:txBody>
      </p:sp>
      <p:graphicFrame>
        <p:nvGraphicFramePr>
          <p:cNvPr id="20483" name="Object 3"/>
          <p:cNvGraphicFramePr>
            <a:graphicFrameLocks noChangeAspect="1"/>
          </p:cNvGraphicFramePr>
          <p:nvPr/>
        </p:nvGraphicFramePr>
        <p:xfrm>
          <a:off x="641136" y="1704975"/>
          <a:ext cx="7817064" cy="3857625"/>
        </p:xfrm>
        <a:graphic>
          <a:graphicData uri="http://schemas.openxmlformats.org/presentationml/2006/ole">
            <p:oleObj spid="_x0000_s20483" name="Worksheet" r:id="rId4" imgW="6581792" imgH="3248138" progId="Excel.Sheet.12">
              <p:embed/>
            </p:oleObj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Residential Electric and Natural Gas Use per Capita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2413000" y="1752600"/>
          <a:ext cx="4216400" cy="20269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08200"/>
                <a:gridCol w="21082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Year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Residential</a:t>
                      </a:r>
                      <a:r>
                        <a:rPr lang="en-US" baseline="0" dirty="0" smtClean="0"/>
                        <a:t> Electric and Natural Gas Use per Capita (</a:t>
                      </a:r>
                      <a:r>
                        <a:rPr lang="en-US" baseline="0" dirty="0" err="1" smtClean="0"/>
                        <a:t>kWhe</a:t>
                      </a:r>
                      <a:r>
                        <a:rPr lang="en-US" baseline="0" dirty="0" smtClean="0"/>
                        <a:t>)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2005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9,880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2009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9,710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9,720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406F2-B705-4AFE-969F-A66744862F3F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33400" y="4191000"/>
            <a:ext cx="80010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Residential Electric and Natural Gas Use per Capita represents residential electric use plus residential and group metered apartment natural gas use combined using a kWh equivalent factor for natural gas of 29.3. </a:t>
            </a:r>
          </a:p>
          <a:p>
            <a:endParaRPr lang="en-US" dirty="0" smtClean="0"/>
          </a:p>
          <a:p>
            <a:r>
              <a:rPr lang="en-US" dirty="0" smtClean="0"/>
              <a:t>2005 and 2009 populations from COG Planning Department </a:t>
            </a:r>
            <a:r>
              <a:rPr lang="en-US" dirty="0" smtClean="0">
                <a:hlinkClick r:id="rId3"/>
              </a:rPr>
              <a:t>2005-2009 Economic Trends Report</a:t>
            </a:r>
            <a:r>
              <a:rPr lang="en-US" dirty="0" smtClean="0"/>
              <a:t>; 2010 population from COG tabulation of 2010 Census data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Green Power Sales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406F2-B705-4AFE-969F-A66744862F3F}" type="slidenum">
              <a:rPr lang="en-US" smtClean="0"/>
              <a:pPr/>
              <a:t>12</a:t>
            </a:fld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143000" y="1600200"/>
          <a:ext cx="6781800" cy="4191006"/>
        </p:xfrm>
        <a:graphic>
          <a:graphicData uri="http://schemas.openxmlformats.org/drawingml/2006/table">
            <a:tbl>
              <a:tblPr/>
              <a:tblGrid>
                <a:gridCol w="2233090"/>
                <a:gridCol w="1092273"/>
                <a:gridCol w="1320437"/>
                <a:gridCol w="1068000"/>
                <a:gridCol w="1068000"/>
              </a:tblGrid>
              <a:tr h="28298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Green Power Sales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5969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Jurisdiction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Utility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Account Type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# Accounts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# Accounts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298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DC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Pepco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Residential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140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298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DC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Pepco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Comm/Govt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  3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298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DC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Pepco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Commercial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  9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298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Montgomery County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Pepco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Residential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220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298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Montgomery County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Pepco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Comm/Govt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  7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298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Montgomery County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Pepco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Commercial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  6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2202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Prince George's County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Pepco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Residential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24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298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Prince George's County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Pepco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Comm/Govt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  2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298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Prince George's County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Pepco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Commercial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  6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298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Northern Virginia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Dominion*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Total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6,581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7,469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298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TOTAL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6,998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         7,469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Utility Advanced Metering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406F2-B705-4AFE-969F-A66744862F3F}" type="slidenum">
              <a:rPr lang="en-US" smtClean="0"/>
              <a:pPr/>
              <a:t>13</a:t>
            </a:fld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62000" y="1600200"/>
          <a:ext cx="7543800" cy="3657600"/>
        </p:xfrm>
        <a:graphic>
          <a:graphicData uri="http://schemas.openxmlformats.org/drawingml/2006/table">
            <a:tbl>
              <a:tblPr/>
              <a:tblGrid>
                <a:gridCol w="1742259"/>
                <a:gridCol w="1436914"/>
                <a:gridCol w="1095647"/>
                <a:gridCol w="1634490"/>
                <a:gridCol w="1634490"/>
              </a:tblGrid>
              <a:tr h="311484">
                <a:tc>
                  <a:txBody>
                    <a:bodyPr/>
                    <a:lstStyle/>
                    <a:p>
                      <a:pPr algn="l" fontAlgn="b"/>
                      <a:endParaRPr lang="en-US" sz="11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2968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Jurisdiction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Utility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Sector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# Meters </a:t>
                      </a:r>
                      <a:b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</a:b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Installed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# Meters </a:t>
                      </a:r>
                      <a:b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</a:b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Installed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484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Alexandria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Dominion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Total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4,115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484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Arlington County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Dominion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Total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19,221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484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Fairfax County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Dominion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Total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4,499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484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Falls Church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Dominion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Total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4,969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484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Northern Virginia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Dominion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Total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(32,804)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484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Washington Region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Potomac Edison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Commercial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186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484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Industrial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484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Residential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127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TOTAL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          5,305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33,124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Pricing Options</a:t>
            </a:r>
            <a:r>
              <a:rPr lang="en-US" dirty="0"/>
              <a:t/>
            </a:r>
            <a:br>
              <a:rPr lang="en-US" dirty="0"/>
            </a:br>
            <a:r>
              <a:rPr lang="en-US" sz="1800" dirty="0" smtClean="0"/>
              <a:t>includes time-of-use pricing and utility-controlled peak adjustment options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406F2-B705-4AFE-969F-A66744862F3F}" type="slidenum">
              <a:rPr lang="en-US" smtClean="0"/>
              <a:pPr/>
              <a:t>14</a:t>
            </a:fld>
            <a:endParaRPr lang="en-US" dirty="0"/>
          </a:p>
        </p:txBody>
      </p:sp>
      <p:graphicFrame>
        <p:nvGraphicFramePr>
          <p:cNvPr id="25601" name="Object 1"/>
          <p:cNvGraphicFramePr>
            <a:graphicFrameLocks noChangeAspect="1"/>
          </p:cNvGraphicFramePr>
          <p:nvPr/>
        </p:nvGraphicFramePr>
        <p:xfrm>
          <a:off x="1066800" y="1524000"/>
          <a:ext cx="7086600" cy="4568692"/>
        </p:xfrm>
        <a:graphic>
          <a:graphicData uri="http://schemas.openxmlformats.org/presentationml/2006/ole">
            <p:oleObj spid="_x0000_s25601" name="Worksheet" r:id="rId4" imgW="5924449" imgH="3819575" progId="Excel.Sheet.12">
              <p:embed/>
            </p:oleObj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Available Information- </a:t>
            </a:r>
            <a:r>
              <a:rPr lang="en-US" dirty="0" err="1" smtClean="0"/>
              <a:t>Sharepoint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ctr"/>
            <a:r>
              <a:rPr lang="en-US" sz="2400" dirty="0" smtClean="0">
                <a:hlinkClick r:id="rId2"/>
              </a:rPr>
              <a:t>ncrportal.mwcog.org/sites/surveys/climate/default.aspx</a:t>
            </a:r>
            <a:endParaRPr lang="en-US" sz="2400" dirty="0" smtClean="0"/>
          </a:p>
          <a:p>
            <a:pPr algn="ctr"/>
            <a:r>
              <a:rPr lang="en-US" dirty="0" smtClean="0"/>
              <a:t>This presentation</a:t>
            </a:r>
          </a:p>
          <a:p>
            <a:pPr algn="ctr"/>
            <a:r>
              <a:rPr lang="en-US" dirty="0" smtClean="0"/>
              <a:t>Single Jurisdiction data</a:t>
            </a:r>
          </a:p>
          <a:p>
            <a:pPr algn="ctr"/>
            <a:r>
              <a:rPr lang="en-US" dirty="0" smtClean="0"/>
              <a:t>Summary of natural gas usage and accounts by jurisdiction and utility</a:t>
            </a:r>
          </a:p>
          <a:p>
            <a:pPr algn="ctr"/>
            <a:r>
              <a:rPr lang="en-US" dirty="0" smtClean="0"/>
              <a:t>Summary of electric usage and accounts organized by state</a:t>
            </a:r>
          </a:p>
          <a:p>
            <a:pPr algn="ctr"/>
            <a:r>
              <a:rPr lang="en-US" dirty="0" smtClean="0"/>
              <a:t>Tables with all data for electric and natural gas use per capita, grid connections, smart grid, pricing options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406F2-B705-4AFE-969F-A66744862F3F}" type="slidenum">
              <a:rPr lang="en-US" smtClean="0"/>
              <a:pPr/>
              <a:t>15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1585</TotalTime>
  <Words>816</Words>
  <Application>Microsoft Office PowerPoint</Application>
  <PresentationFormat>On-screen Show (4:3)</PresentationFormat>
  <Paragraphs>225</Paragraphs>
  <Slides>15</Slides>
  <Notes>10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7" baseType="lpstr">
      <vt:lpstr>Office Theme</vt:lpstr>
      <vt:lpstr>Worksheet</vt:lpstr>
      <vt:lpstr>Utility Data Request Summary and Comparison 2005, 2009, 2010</vt:lpstr>
      <vt:lpstr>Outline</vt:lpstr>
      <vt:lpstr>Data Sources- Utilities</vt:lpstr>
      <vt:lpstr>Natural Gas Use </vt:lpstr>
      <vt:lpstr>Natural Gas Accounts</vt:lpstr>
      <vt:lpstr>Natural Gas Comparison and Trends</vt:lpstr>
      <vt:lpstr>Electric Use</vt:lpstr>
      <vt:lpstr>Electric Accounts</vt:lpstr>
      <vt:lpstr>Electric Comparison and Trends</vt:lpstr>
      <vt:lpstr>Grid Connected Systems </vt:lpstr>
      <vt:lpstr>Residential Electric and Natural Gas Use per Capita</vt:lpstr>
      <vt:lpstr>Green Power Sales</vt:lpstr>
      <vt:lpstr>Utility Advanced Metering</vt:lpstr>
      <vt:lpstr>Pricing Options includes time-of-use pricing and utility-controlled peak adjustment options</vt:lpstr>
      <vt:lpstr>Available Information- Sharepoint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jaltavilla</dc:creator>
  <cp:lastModifiedBy>Jeffrey King</cp:lastModifiedBy>
  <cp:revision>145</cp:revision>
  <dcterms:created xsi:type="dcterms:W3CDTF">2011-06-30T17:44:01Z</dcterms:created>
  <dcterms:modified xsi:type="dcterms:W3CDTF">2012-02-17T19:08:33Z</dcterms:modified>
</cp:coreProperties>
</file>