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4" r:id="rId3"/>
    <p:sldId id="272" r:id="rId4"/>
    <p:sldId id="286" r:id="rId5"/>
    <p:sldId id="273" r:id="rId6"/>
    <p:sldId id="271" r:id="rId7"/>
    <p:sldId id="284" r:id="rId8"/>
    <p:sldId id="277" r:id="rId9"/>
    <p:sldId id="278" r:id="rId10"/>
    <p:sldId id="281" r:id="rId11"/>
    <p:sldId id="274" r:id="rId12"/>
    <p:sldId id="282" r:id="rId13"/>
    <p:sldId id="265" r:id="rId14"/>
    <p:sldId id="276" r:id="rId15"/>
    <p:sldId id="275" r:id="rId16"/>
    <p:sldId id="268" r:id="rId17"/>
    <p:sldId id="285" r:id="rId18"/>
    <p:sldId id="283" r:id="rId19"/>
    <p:sldId id="279" r:id="rId20"/>
    <p:sldId id="269" r:id="rId2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68D893-151D-4E49-9E8D-84F92448A528}">
          <p14:sldIdLst>
            <p14:sldId id="256"/>
            <p14:sldId id="264"/>
            <p14:sldId id="272"/>
            <p14:sldId id="286"/>
            <p14:sldId id="273"/>
            <p14:sldId id="271"/>
            <p14:sldId id="284"/>
            <p14:sldId id="277"/>
            <p14:sldId id="278"/>
            <p14:sldId id="281"/>
            <p14:sldId id="274"/>
            <p14:sldId id="282"/>
            <p14:sldId id="265"/>
            <p14:sldId id="276"/>
            <p14:sldId id="275"/>
            <p14:sldId id="268"/>
            <p14:sldId id="285"/>
            <p14:sldId id="283"/>
            <p14:sldId id="279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93371" autoAdjust="0"/>
  </p:normalViewPr>
  <p:slideViewPr>
    <p:cSldViewPr>
      <p:cViewPr varScale="1">
        <p:scale>
          <a:sx n="109" d="100"/>
          <a:sy n="109" d="100"/>
        </p:scale>
        <p:origin x="-1794" y="-84"/>
      </p:cViewPr>
      <p:guideLst>
        <p:guide orient="horz" pos="2160"/>
        <p:guide pos="2544"/>
      </p:guideLst>
    </p:cSldViewPr>
  </p:slideViewPr>
  <p:outlineViewPr>
    <p:cViewPr>
      <p:scale>
        <a:sx n="33" d="100"/>
        <a:sy n="33" d="100"/>
      </p:scale>
      <p:origin x="0" y="19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00.5\PRMG%20Clients\1084.Alexandria%20Sanitation%20Authority\05.%20Utility%20Rate%20&amp;%20Fin%20Cons%20Svcs\Analytical\Debt%20&amp;%20Rate%20Chart%20for%20Karen_3.7.1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Payments for Currently Outstanding &amp; Proposed Senior Debt</a:t>
            </a:r>
          </a:p>
        </c:rich>
      </c:tx>
      <c:layout>
        <c:manualLayout>
          <c:xMode val="edge"/>
          <c:yMode val="edge"/>
          <c:x val="0.21533357349939108"/>
          <c:y val="3.393422880963409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287833006943632"/>
          <c:y val="0.1246535947712433"/>
          <c:w val="0.81491923401419486"/>
          <c:h val="0.72148319695332197"/>
        </c:manualLayout>
      </c:layout>
      <c:barChart>
        <c:barDir val="col"/>
        <c:grouping val="stacked"/>
        <c:varyColors val="0"/>
        <c:ser>
          <c:idx val="1"/>
          <c:order val="0"/>
          <c:tx>
            <c:v>Outstanding Bonds</c:v>
          </c:tx>
          <c:spPr>
            <a:solidFill>
              <a:schemeClr val="tx2">
                <a:lumMod val="75000"/>
              </a:schemeClr>
            </a:solidFill>
          </c:spPr>
          <c:invertIfNegative val="0"/>
          <c:cat>
            <c:numRef>
              <c:f>'Dashboard Data'!$J$8:$BB$8</c:f>
              <c:numCache>
                <c:formatCode>0</c:formatCode>
                <c:ptCount val="45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  <c:pt idx="26">
                  <c:v>2025</c:v>
                </c:pt>
                <c:pt idx="27">
                  <c:v>2026</c:v>
                </c:pt>
                <c:pt idx="28">
                  <c:v>2027</c:v>
                </c:pt>
                <c:pt idx="29">
                  <c:v>2028</c:v>
                </c:pt>
                <c:pt idx="30">
                  <c:v>2029</c:v>
                </c:pt>
                <c:pt idx="31">
                  <c:v>2030</c:v>
                </c:pt>
                <c:pt idx="32">
                  <c:v>2031</c:v>
                </c:pt>
                <c:pt idx="33">
                  <c:v>2032</c:v>
                </c:pt>
                <c:pt idx="34">
                  <c:v>2033</c:v>
                </c:pt>
                <c:pt idx="35">
                  <c:v>2034</c:v>
                </c:pt>
                <c:pt idx="36">
                  <c:v>2035</c:v>
                </c:pt>
                <c:pt idx="37">
                  <c:v>2036</c:v>
                </c:pt>
                <c:pt idx="38">
                  <c:v>2037</c:v>
                </c:pt>
                <c:pt idx="39">
                  <c:v>2038</c:v>
                </c:pt>
                <c:pt idx="40">
                  <c:v>2039</c:v>
                </c:pt>
                <c:pt idx="41">
                  <c:v>2040</c:v>
                </c:pt>
                <c:pt idx="42">
                  <c:v>2041</c:v>
                </c:pt>
                <c:pt idx="43">
                  <c:v>2042</c:v>
                </c:pt>
                <c:pt idx="44">
                  <c:v>2043</c:v>
                </c:pt>
              </c:numCache>
            </c:numRef>
          </c:cat>
          <c:val>
            <c:numRef>
              <c:f>'Dashboard Data'!$J$60:$BB$60</c:f>
              <c:numCache>
                <c:formatCode>"$"#,##0</c:formatCode>
                <c:ptCount val="45"/>
                <c:pt idx="0">
                  <c:v>270.56042500000001</c:v>
                </c:pt>
                <c:pt idx="1">
                  <c:v>1095.1777966666666</c:v>
                </c:pt>
                <c:pt idx="2">
                  <c:v>2805.0902166666665</c:v>
                </c:pt>
                <c:pt idx="3">
                  <c:v>4036.3495600000006</c:v>
                </c:pt>
                <c:pt idx="4">
                  <c:v>6986.9916083333328</c:v>
                </c:pt>
                <c:pt idx="5">
                  <c:v>7329.081533333333</c:v>
                </c:pt>
                <c:pt idx="6">
                  <c:v>8690.2816866666653</c:v>
                </c:pt>
                <c:pt idx="7">
                  <c:v>8649.277528333334</c:v>
                </c:pt>
                <c:pt idx="8">
                  <c:v>8757.3864716666667</c:v>
                </c:pt>
                <c:pt idx="9">
                  <c:v>9187.1803333333337</c:v>
                </c:pt>
                <c:pt idx="10">
                  <c:v>9926.5969166666691</c:v>
                </c:pt>
                <c:pt idx="11">
                  <c:v>10203.874853333335</c:v>
                </c:pt>
                <c:pt idx="12">
                  <c:v>11118.231573333334</c:v>
                </c:pt>
                <c:pt idx="13">
                  <c:v>11210.248571666669</c:v>
                </c:pt>
                <c:pt idx="14">
                  <c:v>11211.80269</c:v>
                </c:pt>
                <c:pt idx="15">
                  <c:v>11597.819345</c:v>
                </c:pt>
                <c:pt idx="16">
                  <c:v>11737.998154999999</c:v>
                </c:pt>
                <c:pt idx="17">
                  <c:v>11742.289216666668</c:v>
                </c:pt>
                <c:pt idx="18">
                  <c:v>11745.64752</c:v>
                </c:pt>
                <c:pt idx="19">
                  <c:v>11748.625955</c:v>
                </c:pt>
                <c:pt idx="20">
                  <c:v>11457.904191666668</c:v>
                </c:pt>
                <c:pt idx="21">
                  <c:v>10942.825831666669</c:v>
                </c:pt>
                <c:pt idx="22">
                  <c:v>11656.170358333335</c:v>
                </c:pt>
                <c:pt idx="23">
                  <c:v>11717.824028333334</c:v>
                </c:pt>
                <c:pt idx="24">
                  <c:v>4722.4281549999996</c:v>
                </c:pt>
                <c:pt idx="25">
                  <c:v>4583.3430783333333</c:v>
                </c:pt>
                <c:pt idx="26">
                  <c:v>3030.3390316666664</c:v>
                </c:pt>
                <c:pt idx="27">
                  <c:v>3029.2140199999994</c:v>
                </c:pt>
                <c:pt idx="28">
                  <c:v>2207.6788733333328</c:v>
                </c:pt>
                <c:pt idx="29">
                  <c:v>2205.260143333333</c:v>
                </c:pt>
                <c:pt idx="30">
                  <c:v>2207.0601416666668</c:v>
                </c:pt>
                <c:pt idx="31">
                  <c:v>2113.4475399999997</c:v>
                </c:pt>
                <c:pt idx="32">
                  <c:v>1135.3033399999999</c:v>
                </c:pt>
                <c:pt idx="33">
                  <c:v>1133.9908399999999</c:v>
                </c:pt>
                <c:pt idx="34">
                  <c:v>1088.2067083333334</c:v>
                </c:pt>
                <c:pt idx="35">
                  <c:v>612.03125999999997</c:v>
                </c:pt>
                <c:pt idx="36">
                  <c:v>612.32500000000005</c:v>
                </c:pt>
                <c:pt idx="37">
                  <c:v>611.32500000000005</c:v>
                </c:pt>
                <c:pt idx="38">
                  <c:v>614.01876000000004</c:v>
                </c:pt>
                <c:pt idx="39">
                  <c:v>610.16250000000002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</c:ser>
        <c:ser>
          <c:idx val="0"/>
          <c:order val="1"/>
          <c:tx>
            <c:strRef>
              <c:f>'Dashboard Data'!$E$61</c:f>
              <c:strCache>
                <c:ptCount val="1"/>
                <c:pt idx="0">
                  <c:v>Proposed FY 2014 Bonds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val>
            <c:numRef>
              <c:f>'Dashboard Data'!$J$61:$BB$61</c:f>
              <c:numCache>
                <c:formatCode>General</c:formatCode>
                <c:ptCount val="45"/>
                <c:pt idx="15" formatCode="_(&quot;$&quot;* #,##0_);_(&quot;$&quot;* \(#,##0\);_(&quot;$&quot;* &quot;-&quot;_);_(@_)">
                  <c:v>2039.4</c:v>
                </c:pt>
                <c:pt idx="16" formatCode="_(&quot;$&quot;* #,##0_);_(&quot;$&quot;* \(#,##0\);_(&quot;$&quot;* &quot;-&quot;_);_(@_)">
                  <c:v>2039.4</c:v>
                </c:pt>
                <c:pt idx="17" formatCode="_(&quot;$&quot;* #,##0_);_(&quot;$&quot;* \(#,##0\);_(&quot;$&quot;* &quot;-&quot;_);_(@_)">
                  <c:v>2039.4</c:v>
                </c:pt>
                <c:pt idx="18" formatCode="_(&quot;$&quot;* #,##0_);_(&quot;$&quot;* \(#,##0\);_(&quot;$&quot;* &quot;-&quot;_);_(@_)">
                  <c:v>2039.4</c:v>
                </c:pt>
                <c:pt idx="19" formatCode="_(&quot;$&quot;* #,##0_);_(&quot;$&quot;* \(#,##0\);_(&quot;$&quot;* &quot;-&quot;_);_(@_)">
                  <c:v>2039.4</c:v>
                </c:pt>
                <c:pt idx="20" formatCode="_(&quot;$&quot;* #,##0_);_(&quot;$&quot;* \(#,##0\);_(&quot;$&quot;* &quot;-&quot;_);_(@_)">
                  <c:v>2039.4</c:v>
                </c:pt>
                <c:pt idx="21" formatCode="_(&quot;$&quot;* #,##0_);_(&quot;$&quot;* \(#,##0\);_(&quot;$&quot;* &quot;-&quot;_);_(@_)">
                  <c:v>2039.4</c:v>
                </c:pt>
                <c:pt idx="22" formatCode="_(&quot;$&quot;* #,##0_);_(&quot;$&quot;* \(#,##0\);_(&quot;$&quot;* &quot;-&quot;_);_(@_)">
                  <c:v>2039.4</c:v>
                </c:pt>
                <c:pt idx="23" formatCode="_(&quot;$&quot;* #,##0_);_(&quot;$&quot;* \(#,##0\);_(&quot;$&quot;* &quot;-&quot;_);_(@_)">
                  <c:v>2039.4</c:v>
                </c:pt>
                <c:pt idx="24" formatCode="_(&quot;$&quot;* #,##0_);_(&quot;$&quot;* \(#,##0\);_(&quot;$&quot;* &quot;-&quot;_);_(@_)">
                  <c:v>2889.304540782447</c:v>
                </c:pt>
                <c:pt idx="25" formatCode="_(&quot;$&quot;* #,##0_);_(&quot;$&quot;* \(#,##0\);_(&quot;$&quot;* &quot;-&quot;_);_(@_)">
                  <c:v>2889.304540782447</c:v>
                </c:pt>
                <c:pt idx="26" formatCode="_(&quot;$&quot;* #,##0_);_(&quot;$&quot;* \(#,##0\);_(&quot;$&quot;* &quot;-&quot;_);_(@_)">
                  <c:v>2889.304540782447</c:v>
                </c:pt>
                <c:pt idx="27" formatCode="_(&quot;$&quot;* #,##0_);_(&quot;$&quot;* \(#,##0\);_(&quot;$&quot;* &quot;-&quot;_);_(@_)">
                  <c:v>2889.304540782447</c:v>
                </c:pt>
                <c:pt idx="28" formatCode="_(&quot;$&quot;* #,##0_);_(&quot;$&quot;* \(#,##0\);_(&quot;$&quot;* &quot;-&quot;_);_(@_)">
                  <c:v>2889.304540782447</c:v>
                </c:pt>
                <c:pt idx="29" formatCode="_(&quot;$&quot;* #,##0_);_(&quot;$&quot;* \(#,##0\);_(&quot;$&quot;* &quot;-&quot;_);_(@_)">
                  <c:v>2889.304540782447</c:v>
                </c:pt>
                <c:pt idx="30" formatCode="_(&quot;$&quot;* #,##0_);_(&quot;$&quot;* \(#,##0\);_(&quot;$&quot;* &quot;-&quot;_);_(@_)">
                  <c:v>2889.304540782447</c:v>
                </c:pt>
                <c:pt idx="31" formatCode="_(&quot;$&quot;* #,##0_);_(&quot;$&quot;* \(#,##0\);_(&quot;$&quot;* &quot;-&quot;_);_(@_)">
                  <c:v>2889.304540782447</c:v>
                </c:pt>
                <c:pt idx="32" formatCode="_(&quot;$&quot;* #,##0_);_(&quot;$&quot;* \(#,##0\);_(&quot;$&quot;* &quot;-&quot;_);_(@_)">
                  <c:v>2889.3045407824475</c:v>
                </c:pt>
                <c:pt idx="33" formatCode="_(&quot;$&quot;* #,##0_);_(&quot;$&quot;* \(#,##0\);_(&quot;$&quot;* &quot;-&quot;_);_(@_)">
                  <c:v>2889.3045407824475</c:v>
                </c:pt>
                <c:pt idx="34" formatCode="_(&quot;$&quot;* #,##0_);_(&quot;$&quot;* \(#,##0\);_(&quot;$&quot;* &quot;-&quot;_);_(@_)">
                  <c:v>2889.3045407824475</c:v>
                </c:pt>
                <c:pt idx="35" formatCode="_(&quot;$&quot;* #,##0_);_(&quot;$&quot;* \(#,##0\);_(&quot;$&quot;* &quot;-&quot;_);_(@_)">
                  <c:v>2889.3045407824475</c:v>
                </c:pt>
                <c:pt idx="36" formatCode="_(&quot;$&quot;* #,##0_);_(&quot;$&quot;* \(#,##0\);_(&quot;$&quot;* &quot;-&quot;_);_(@_)">
                  <c:v>2889.3045407824479</c:v>
                </c:pt>
                <c:pt idx="37" formatCode="_(&quot;$&quot;* #,##0_);_(&quot;$&quot;* \(#,##0\);_(&quot;$&quot;* &quot;-&quot;_);_(@_)">
                  <c:v>2889.3045407824484</c:v>
                </c:pt>
                <c:pt idx="38" formatCode="_(&quot;$&quot;* #,##0_);_(&quot;$&quot;* \(#,##0\);_(&quot;$&quot;* &quot;-&quot;_);_(@_)">
                  <c:v>2889.3045407824484</c:v>
                </c:pt>
                <c:pt idx="39" formatCode="_(&quot;$&quot;* #,##0_);_(&quot;$&quot;* \(#,##0\);_(&quot;$&quot;* &quot;-&quot;_);_(@_)">
                  <c:v>2889.3045407824488</c:v>
                </c:pt>
                <c:pt idx="40" formatCode="_(&quot;$&quot;* #,##0_);_(&quot;$&quot;* \(#,##0\);_(&quot;$&quot;* &quot;-&quot;_);_(@_)">
                  <c:v>2889.3045407824484</c:v>
                </c:pt>
                <c:pt idx="41" formatCode="_(&quot;$&quot;* #,##0_);_(&quot;$&quot;* \(#,##0\);_(&quot;$&quot;* &quot;-&quot;_);_(@_)">
                  <c:v>2889.3045407824488</c:v>
                </c:pt>
                <c:pt idx="42" formatCode="_(&quot;$&quot;* #,##0_);_(&quot;$&quot;* \(#,##0\);_(&quot;$&quot;* &quot;-&quot;_);_(@_)">
                  <c:v>2889.3045407824488</c:v>
                </c:pt>
                <c:pt idx="43" formatCode="_(&quot;$&quot;* #,##0_);_(&quot;$&quot;* \(#,##0\);_(&quot;$&quot;* &quot;-&quot;_);_(@_)">
                  <c:v>2889.3045407824479</c:v>
                </c:pt>
                <c:pt idx="44" formatCode="_(&quot;$&quot;* #,##0_);_(&quot;$&quot;* \(#,##0\);_(&quot;$&quot;* &quot;-&quot;_);_(@_)">
                  <c:v>2889.3045407824488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779264"/>
        <c:axId val="178781184"/>
      </c:barChart>
      <c:catAx>
        <c:axId val="17877926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en-US"/>
          </a:p>
        </c:txPr>
        <c:crossAx val="178781184"/>
        <c:crosses val="autoZero"/>
        <c:auto val="1"/>
        <c:lblAlgn val="ctr"/>
        <c:lblOffset val="0"/>
        <c:tickLblSkip val="2"/>
        <c:tickMarkSkip val="1"/>
        <c:noMultiLvlLbl val="0"/>
      </c:catAx>
      <c:valAx>
        <c:axId val="1787811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$ Thousands</a:t>
                </a:r>
              </a:p>
            </c:rich>
          </c:tx>
          <c:layout/>
          <c:overlay val="0"/>
        </c:title>
        <c:numFmt formatCode="\$#,##0_);\(\$#,##0\)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8779264"/>
        <c:crosses val="autoZero"/>
        <c:crossBetween val="between"/>
        <c:majorUnit val="1000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Annual Household Costs for Sewer Service </a:t>
            </a:r>
          </a:p>
        </c:rich>
      </c:tx>
      <c:layout>
        <c:manualLayout>
          <c:xMode val="edge"/>
          <c:yMode val="edge"/>
          <c:x val="0.22110587935302056"/>
          <c:y val="3.166226912928760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232852466846712"/>
          <c:y val="0.18469680787331985"/>
          <c:w val="0.84422248649249909"/>
          <c:h val="0.44854939054949106"/>
        </c:manualLayout>
      </c:layout>
      <c:lineChart>
        <c:grouping val="standar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Fairfax County</c:v>
                </c:pt>
              </c:strCache>
            </c:strRef>
          </c:tx>
          <c:spPr>
            <a:ln w="38100">
              <a:solidFill>
                <a:srgbClr val="FF0000"/>
              </a:solidFill>
              <a:prstDash val="lgDash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Sheet1!$C$8:$N$8</c:f>
              <c:numCache>
                <c:formatCode>General</c:formatCode>
                <c:ptCount val="12"/>
                <c:pt idx="0">
                  <c:v>205</c:v>
                </c:pt>
                <c:pt idx="1">
                  <c:v>213</c:v>
                </c:pt>
                <c:pt idx="2">
                  <c:v>219</c:v>
                </c:pt>
                <c:pt idx="3">
                  <c:v>224</c:v>
                </c:pt>
                <c:pt idx="4">
                  <c:v>230</c:v>
                </c:pt>
                <c:pt idx="5">
                  <c:v>243</c:v>
                </c:pt>
                <c:pt idx="6">
                  <c:v>249</c:v>
                </c:pt>
                <c:pt idx="7">
                  <c:v>266</c:v>
                </c:pt>
                <c:pt idx="8" formatCode="_(* #,##0_);_(* \(#,##0\);_(* &quot;-&quot;_);_(@_)">
                  <c:v>283.95499999999998</c:v>
                </c:pt>
                <c:pt idx="9" formatCode="_(* #,##0_);_(* \(#,##0\);_(* &quot;-&quot;_);_(@_)">
                  <c:v>311.64061249999997</c:v>
                </c:pt>
                <c:pt idx="10" formatCode="_(* #,##0_);_(* \(#,##0\);_(* &quot;-&quot;_);_(@_)">
                  <c:v>362</c:v>
                </c:pt>
                <c:pt idx="11" formatCode="_(* #,##0_);_(* \(#,##0\);_(* &quot;-&quot;_);_(@_)">
                  <c:v>421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Loudoun County</c:v>
                </c:pt>
              </c:strCache>
            </c:strRef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Sheet1!$C$9:$N$9</c:f>
              <c:numCache>
                <c:formatCode>General</c:formatCode>
                <c:ptCount val="12"/>
                <c:pt idx="0">
                  <c:v>263</c:v>
                </c:pt>
                <c:pt idx="1">
                  <c:v>263</c:v>
                </c:pt>
                <c:pt idx="2">
                  <c:v>263</c:v>
                </c:pt>
                <c:pt idx="3">
                  <c:v>263</c:v>
                </c:pt>
                <c:pt idx="4">
                  <c:v>263</c:v>
                </c:pt>
                <c:pt idx="5">
                  <c:v>263</c:v>
                </c:pt>
                <c:pt idx="6">
                  <c:v>263</c:v>
                </c:pt>
                <c:pt idx="7">
                  <c:v>270</c:v>
                </c:pt>
                <c:pt idx="8" formatCode="_(* #,##0_);_(* \(#,##0\);_(* &quot;-&quot;_);_(@_)">
                  <c:v>277</c:v>
                </c:pt>
                <c:pt idx="9" formatCode="_(* #,##0_);_(* \(#,##0\);_(* &quot;-&quot;_);_(@_)">
                  <c:v>284</c:v>
                </c:pt>
                <c:pt idx="10" formatCode="_(* #,##0_);_(* \(#,##0\);_(* &quot;-&quot;_);_(@_)">
                  <c:v>325</c:v>
                </c:pt>
                <c:pt idx="11" formatCode="_(* #,##0_);_(* \(#,##0\);_(* &quot;-&quot;_);_(@_)">
                  <c:v>380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Sheet1!$B$10</c:f>
              <c:strCache>
                <c:ptCount val="1"/>
                <c:pt idx="0">
                  <c:v>Arlington County</c:v>
                </c:pt>
              </c:strCache>
            </c:strRef>
          </c:tx>
          <c:spPr>
            <a:ln w="38100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Sheet1!$C$10:$N$10</c:f>
              <c:numCache>
                <c:formatCode>General</c:formatCode>
                <c:ptCount val="12"/>
                <c:pt idx="0">
                  <c:v>216</c:v>
                </c:pt>
                <c:pt idx="1">
                  <c:v>221</c:v>
                </c:pt>
                <c:pt idx="2">
                  <c:v>221</c:v>
                </c:pt>
                <c:pt idx="3">
                  <c:v>248</c:v>
                </c:pt>
                <c:pt idx="4">
                  <c:v>248</c:v>
                </c:pt>
                <c:pt idx="5">
                  <c:v>317</c:v>
                </c:pt>
                <c:pt idx="6">
                  <c:v>349</c:v>
                </c:pt>
                <c:pt idx="7">
                  <c:v>407</c:v>
                </c:pt>
                <c:pt idx="8">
                  <c:v>497</c:v>
                </c:pt>
                <c:pt idx="9">
                  <c:v>610</c:v>
                </c:pt>
                <c:pt idx="10">
                  <c:v>660</c:v>
                </c:pt>
                <c:pt idx="11">
                  <c:v>722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Sheet1!$B$11</c:f>
              <c:strCache>
                <c:ptCount val="1"/>
                <c:pt idx="0">
                  <c:v>Prince William County</c:v>
                </c:pt>
              </c:strCache>
            </c:strRef>
          </c:tx>
          <c:spPr>
            <a:ln w="38100">
              <a:solidFill>
                <a:srgbClr val="0000FF"/>
              </a:solidFill>
              <a:prstDash val="lgDash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Sheet1!$C$11:$N$11</c:f>
              <c:numCache>
                <c:formatCode>General</c:formatCode>
                <c:ptCount val="12"/>
                <c:pt idx="0">
                  <c:v>360</c:v>
                </c:pt>
                <c:pt idx="1">
                  <c:v>361</c:v>
                </c:pt>
                <c:pt idx="2">
                  <c:v>361</c:v>
                </c:pt>
                <c:pt idx="3">
                  <c:v>371</c:v>
                </c:pt>
                <c:pt idx="4">
                  <c:v>371</c:v>
                </c:pt>
                <c:pt idx="5">
                  <c:v>371</c:v>
                </c:pt>
                <c:pt idx="6">
                  <c:v>400</c:v>
                </c:pt>
                <c:pt idx="7">
                  <c:v>419</c:v>
                </c:pt>
                <c:pt idx="8" formatCode="_(* #,##0_);_(* \(#,##0\);_(* &quot;-&quot;_);_(@_)">
                  <c:v>463</c:v>
                </c:pt>
                <c:pt idx="9" formatCode="_(* #,##0_);_(* \(#,##0\);_(* &quot;-&quot;_);_(@_)">
                  <c:v>507</c:v>
                </c:pt>
                <c:pt idx="10" formatCode="_(* #,##0_);_(* \(#,##0\);_(* &quot;-&quot;_);_(@_)">
                  <c:v>535.07865912593741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Sheet1!$B$12</c:f>
              <c:strCache>
                <c:ptCount val="1"/>
                <c:pt idx="0">
                  <c:v>City of Alexandria</c:v>
                </c:pt>
              </c:strCache>
            </c:strRef>
          </c:tx>
          <c:spPr>
            <a:ln w="38100">
              <a:solidFill>
                <a:srgbClr val="800080"/>
              </a:solidFill>
              <a:prstDash val="solid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Sheet1!$C$12:$N$12</c:f>
              <c:numCache>
                <c:formatCode>General</c:formatCode>
                <c:ptCount val="12"/>
                <c:pt idx="0">
                  <c:v>263</c:v>
                </c:pt>
                <c:pt idx="1">
                  <c:v>273</c:v>
                </c:pt>
                <c:pt idx="2">
                  <c:v>290</c:v>
                </c:pt>
                <c:pt idx="3">
                  <c:v>302</c:v>
                </c:pt>
                <c:pt idx="4">
                  <c:v>331</c:v>
                </c:pt>
                <c:pt idx="5">
                  <c:v>362</c:v>
                </c:pt>
                <c:pt idx="6">
                  <c:v>382</c:v>
                </c:pt>
                <c:pt idx="7">
                  <c:v>475</c:v>
                </c:pt>
                <c:pt idx="8" formatCode="_(* #,##0_);_(* \(#,##0\);_(* &quot;-&quot;_);_(@_)">
                  <c:v>538</c:v>
                </c:pt>
                <c:pt idx="9" formatCode="_(* #,##0_);_(* \(#,##0\);_(* &quot;-&quot;_);_(@_)">
                  <c:v>561</c:v>
                </c:pt>
                <c:pt idx="10" formatCode="_(* #,##0_);_(* \(#,##0\);_(* &quot;-&quot;_);_(@_)">
                  <c:v>589.05000000000007</c:v>
                </c:pt>
                <c:pt idx="11" formatCode="_(* #,##0_);_(* \(#,##0\);_(* &quot;-&quot;_);_(@_)">
                  <c:v>660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Sheet1!$B$13</c:f>
              <c:strCache>
                <c:ptCount val="1"/>
                <c:pt idx="0">
                  <c:v>DCWASA</c:v>
                </c:pt>
              </c:strCache>
            </c:strRef>
          </c:tx>
          <c:spPr>
            <a:ln w="38100">
              <a:solidFill>
                <a:srgbClr val="FF9900"/>
              </a:solidFill>
              <a:prstDash val="solid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Sheet1!$C$13:$N$13</c:f>
              <c:numCache>
                <c:formatCode>General</c:formatCode>
                <c:ptCount val="12"/>
                <c:pt idx="0">
                  <c:v>308</c:v>
                </c:pt>
                <c:pt idx="1">
                  <c:v>308</c:v>
                </c:pt>
                <c:pt idx="2">
                  <c:v>308</c:v>
                </c:pt>
                <c:pt idx="3">
                  <c:v>308</c:v>
                </c:pt>
                <c:pt idx="4">
                  <c:v>323</c:v>
                </c:pt>
                <c:pt idx="5">
                  <c:v>338</c:v>
                </c:pt>
                <c:pt idx="6">
                  <c:v>362</c:v>
                </c:pt>
                <c:pt idx="7">
                  <c:v>383</c:v>
                </c:pt>
                <c:pt idx="8" formatCode="_(* #,##0_);_(* \(#,##0\);_(* &quot;-&quot;_);_(@_)">
                  <c:v>399</c:v>
                </c:pt>
                <c:pt idx="9" formatCode="_(* #,##0_);_(* \(#,##0\);_(* &quot;-&quot;_);_(@_)">
                  <c:v>429</c:v>
                </c:pt>
                <c:pt idx="10" formatCode="_(* #,##0_);_(* \(#,##0\);_(* &quot;-&quot;_);_(@_)">
                  <c:v>468</c:v>
                </c:pt>
                <c:pt idx="11" formatCode="_(* #,##0_);_(* \(#,##0\);_(* &quot;-&quot;_);_(@_)">
                  <c:v>510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Sheet1!$B$14</c:f>
              <c:strCache>
                <c:ptCount val="1"/>
                <c:pt idx="0">
                  <c:v>WSSC, MD</c:v>
                </c:pt>
              </c:strCache>
            </c:strRef>
          </c:tx>
          <c:spPr>
            <a:ln w="38100">
              <a:solidFill>
                <a:srgbClr val="008080"/>
              </a:solidFill>
              <a:prstDash val="solid"/>
            </a:ln>
          </c:spPr>
          <c:marker>
            <c:symbol val="none"/>
          </c:marker>
          <c:cat>
            <c:numRef>
              <c:f>Sheet1!$C$7:$N$7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Sheet1!$C$14:$N$14</c:f>
              <c:numCache>
                <c:formatCode>General</c:formatCode>
                <c:ptCount val="12"/>
                <c:pt idx="0">
                  <c:v>343</c:v>
                </c:pt>
                <c:pt idx="1">
                  <c:v>343</c:v>
                </c:pt>
                <c:pt idx="2">
                  <c:v>343</c:v>
                </c:pt>
                <c:pt idx="3">
                  <c:v>299</c:v>
                </c:pt>
                <c:pt idx="4">
                  <c:v>299</c:v>
                </c:pt>
                <c:pt idx="5">
                  <c:v>319</c:v>
                </c:pt>
                <c:pt idx="6">
                  <c:v>338</c:v>
                </c:pt>
                <c:pt idx="7">
                  <c:v>357</c:v>
                </c:pt>
                <c:pt idx="8" formatCode="_(* #,##0_);_(* \(#,##0\);_(* &quot;-&quot;_);_(@_)">
                  <c:v>379</c:v>
                </c:pt>
                <c:pt idx="9" formatCode="_(* #,##0_);_(* \(#,##0\);_(* &quot;-&quot;_);_(@_)">
                  <c:v>404</c:v>
                </c:pt>
                <c:pt idx="10" formatCode="_(* #,##0_);_(* \(#,##0\);_(* &quot;-&quot;_);_(@_)">
                  <c:v>442</c:v>
                </c:pt>
                <c:pt idx="11" formatCode="_(* #,##0_);_(* \(#,##0\);_(* &quot;-&quot;_);_(@_)">
                  <c:v>485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081280"/>
        <c:axId val="146083200"/>
      </c:lineChart>
      <c:catAx>
        <c:axId val="146081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Fiscal Year</a:t>
                </a:r>
              </a:p>
            </c:rich>
          </c:tx>
          <c:layout>
            <c:manualLayout>
              <c:xMode val="edge"/>
              <c:yMode val="edge"/>
              <c:x val="0.49246319084486301"/>
              <c:y val="0.7150404088670974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60832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608320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Dollars</a:t>
                </a:r>
              </a:p>
            </c:rich>
          </c:tx>
          <c:layout>
            <c:manualLayout>
              <c:xMode val="edge"/>
              <c:yMode val="edge"/>
              <c:x val="2.6800670016750419E-2"/>
              <c:y val="0.34564699201518012"/>
            </c:manualLayout>
          </c:layout>
          <c:overlay val="0"/>
          <c:spPr>
            <a:noFill/>
            <a:ln w="25400">
              <a:noFill/>
            </a:ln>
          </c:spPr>
        </c:title>
        <c:numFmt formatCode="\$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6081280"/>
        <c:crosses val="autoZero"/>
        <c:crossBetween val="between"/>
        <c:majorUnit val="100"/>
      </c:valAx>
      <c:spPr>
        <a:gradFill rotWithShape="0">
          <a:gsLst>
            <a:gs pos="0">
              <a:srgbClr val="CCFFFF"/>
            </a:gs>
            <a:gs pos="100000">
              <a:srgbClr val="CCFFFF">
                <a:gamma/>
                <a:shade val="79216"/>
                <a:invGamma/>
              </a:srgbClr>
            </a:gs>
          </a:gsLst>
          <a:lin ang="5400000" scaled="1"/>
        </a:gradFill>
        <a:ln w="12700">
          <a:solidFill>
            <a:srgbClr val="CCCC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8.5427311535806766E-2"/>
          <c:y val="0.77836522413590115"/>
          <c:w val="0.8827484755360353"/>
          <c:h val="0.1741427572213103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gradFill rotWithShape="0">
      <a:gsLst>
        <a:gs pos="0">
          <a:srgbClr val="CCFFCC">
            <a:gamma/>
            <a:shade val="72941"/>
            <a:invGamma/>
          </a:srgbClr>
        </a:gs>
        <a:gs pos="100000">
          <a:srgbClr val="CCFFCC"/>
        </a:gs>
      </a:gsLst>
      <a:lin ang="5400000" scaled="1"/>
    </a:gra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84CC40-B180-4425-8CDB-CFDB1D9CF74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EF5D85-8E0B-4994-B6A3-7E3F3803B78A}">
      <dgm:prSet phldrT="[Text]"/>
      <dgm:spPr/>
      <dgm:t>
        <a:bodyPr/>
        <a:lstStyle/>
        <a:p>
          <a:r>
            <a:rPr lang="en-US" dirty="0" smtClean="0"/>
            <a:t>Chesapeake Bay 2000</a:t>
          </a:r>
          <a:endParaRPr lang="en-US" dirty="0"/>
        </a:p>
      </dgm:t>
    </dgm:pt>
    <dgm:pt modelId="{2D9D6B2E-0F4C-4861-B5F3-47395C89D847}" type="parTrans" cxnId="{00D40CAF-B6FA-4F48-BD72-D00BA1B126EA}">
      <dgm:prSet/>
      <dgm:spPr/>
      <dgm:t>
        <a:bodyPr/>
        <a:lstStyle/>
        <a:p>
          <a:endParaRPr lang="en-US"/>
        </a:p>
      </dgm:t>
    </dgm:pt>
    <dgm:pt modelId="{3E7344FE-185F-402E-9936-132F9043FBCA}" type="sibTrans" cxnId="{00D40CAF-B6FA-4F48-BD72-D00BA1B126EA}">
      <dgm:prSet/>
      <dgm:spPr/>
      <dgm:t>
        <a:bodyPr/>
        <a:lstStyle/>
        <a:p>
          <a:endParaRPr lang="en-US"/>
        </a:p>
      </dgm:t>
    </dgm:pt>
    <dgm:pt modelId="{103AFB73-638B-45B3-966E-96737E0B863D}">
      <dgm:prSet phldrT="[Text]"/>
      <dgm:spPr/>
      <dgm:t>
        <a:bodyPr/>
        <a:lstStyle/>
        <a:p>
          <a:r>
            <a:rPr lang="en-US" dirty="0" smtClean="0"/>
            <a:t>EPA in 2003 – Nutrient Criteria</a:t>
          </a:r>
          <a:endParaRPr lang="en-US" dirty="0"/>
        </a:p>
      </dgm:t>
    </dgm:pt>
    <dgm:pt modelId="{D75F3F33-10FF-404E-AF4F-E19B22DA3555}" type="parTrans" cxnId="{07057DC3-E4AF-4653-8153-DAC87DC5D792}">
      <dgm:prSet/>
      <dgm:spPr/>
      <dgm:t>
        <a:bodyPr/>
        <a:lstStyle/>
        <a:p>
          <a:endParaRPr lang="en-US"/>
        </a:p>
      </dgm:t>
    </dgm:pt>
    <dgm:pt modelId="{B86A4A7C-551E-41B4-8070-D17AD5072366}" type="sibTrans" cxnId="{07057DC3-E4AF-4653-8153-DAC87DC5D792}">
      <dgm:prSet/>
      <dgm:spPr/>
      <dgm:t>
        <a:bodyPr/>
        <a:lstStyle/>
        <a:p>
          <a:endParaRPr lang="en-US"/>
        </a:p>
      </dgm:t>
    </dgm:pt>
    <dgm:pt modelId="{AFFDE982-A83E-42FA-B1CA-3D4217D0D406}">
      <dgm:prSet phldrT="[Text]"/>
      <dgm:spPr/>
      <dgm:t>
        <a:bodyPr/>
        <a:lstStyle/>
        <a:p>
          <a:r>
            <a:rPr lang="en-US" dirty="0" smtClean="0"/>
            <a:t>VA 2005 – Adopts Nutrient WQ Criteria</a:t>
          </a:r>
          <a:endParaRPr lang="en-US" dirty="0"/>
        </a:p>
      </dgm:t>
    </dgm:pt>
    <dgm:pt modelId="{E6E5B3B9-2183-4574-9AEB-B1124ACF9D65}" type="parTrans" cxnId="{02DEC758-772F-4126-AE99-CD13F5FDF4CF}">
      <dgm:prSet/>
      <dgm:spPr/>
      <dgm:t>
        <a:bodyPr/>
        <a:lstStyle/>
        <a:p>
          <a:endParaRPr lang="en-US"/>
        </a:p>
      </dgm:t>
    </dgm:pt>
    <dgm:pt modelId="{E434541D-86FA-4502-9DAB-C2E902687466}" type="sibTrans" cxnId="{02DEC758-772F-4126-AE99-CD13F5FDF4CF}">
      <dgm:prSet/>
      <dgm:spPr/>
      <dgm:t>
        <a:bodyPr/>
        <a:lstStyle/>
        <a:p>
          <a:endParaRPr lang="en-US"/>
        </a:p>
      </dgm:t>
    </dgm:pt>
    <dgm:pt modelId="{9013FDB8-AB6F-47AC-AA01-5E665E76BCFE}">
      <dgm:prSet/>
      <dgm:spPr/>
      <dgm:t>
        <a:bodyPr/>
        <a:lstStyle/>
        <a:p>
          <a:r>
            <a:rPr lang="en-US" dirty="0" smtClean="0"/>
            <a:t>Nutrient General Permits in 2007</a:t>
          </a:r>
          <a:endParaRPr lang="en-US" dirty="0"/>
        </a:p>
      </dgm:t>
    </dgm:pt>
    <dgm:pt modelId="{427C9D17-4937-4257-BE7D-FBB6B02616E4}" type="parTrans" cxnId="{ACFB66EA-BB63-4CB6-BE48-A28C766EA694}">
      <dgm:prSet/>
      <dgm:spPr/>
      <dgm:t>
        <a:bodyPr/>
        <a:lstStyle/>
        <a:p>
          <a:endParaRPr lang="en-US"/>
        </a:p>
      </dgm:t>
    </dgm:pt>
    <dgm:pt modelId="{FA95AF11-3324-4A11-944C-CE05CE7C5262}" type="sibTrans" cxnId="{ACFB66EA-BB63-4CB6-BE48-A28C766EA694}">
      <dgm:prSet/>
      <dgm:spPr/>
      <dgm:t>
        <a:bodyPr/>
        <a:lstStyle/>
        <a:p>
          <a:endParaRPr lang="en-US"/>
        </a:p>
      </dgm:t>
    </dgm:pt>
    <dgm:pt modelId="{62ABD3A5-3A6A-424F-8904-C7316487A8E0}">
      <dgm:prSet/>
      <dgm:spPr/>
      <dgm:t>
        <a:bodyPr/>
        <a:lstStyle/>
        <a:p>
          <a:r>
            <a:rPr lang="en-US" dirty="0" err="1" smtClean="0"/>
            <a:t>Xchange</a:t>
          </a:r>
          <a:r>
            <a:rPr lang="en-US" dirty="0" smtClean="0"/>
            <a:t> Created by Statute</a:t>
          </a:r>
          <a:endParaRPr lang="en-US" dirty="0"/>
        </a:p>
      </dgm:t>
    </dgm:pt>
    <dgm:pt modelId="{EB98A34D-6EC0-4A39-8730-810520152608}" type="parTrans" cxnId="{738E95EC-2121-40DA-8E80-1105E31B8ADC}">
      <dgm:prSet/>
      <dgm:spPr/>
      <dgm:t>
        <a:bodyPr/>
        <a:lstStyle/>
        <a:p>
          <a:endParaRPr lang="en-US"/>
        </a:p>
      </dgm:t>
    </dgm:pt>
    <dgm:pt modelId="{5291F2D8-6B22-4495-9D02-6DF729E5E08D}" type="sibTrans" cxnId="{738E95EC-2121-40DA-8E80-1105E31B8ADC}">
      <dgm:prSet/>
      <dgm:spPr/>
      <dgm:t>
        <a:bodyPr/>
        <a:lstStyle/>
        <a:p>
          <a:endParaRPr lang="en-US"/>
        </a:p>
      </dgm:t>
    </dgm:pt>
    <dgm:pt modelId="{F970C42C-913A-4827-9104-34A7EB82DA1B}" type="pres">
      <dgm:prSet presAssocID="{A384CC40-B180-4425-8CDB-CFDB1D9CF743}" presName="outerComposite" presStyleCnt="0">
        <dgm:presLayoutVars>
          <dgm:chMax val="5"/>
          <dgm:dir/>
          <dgm:resizeHandles val="exact"/>
        </dgm:presLayoutVars>
      </dgm:prSet>
      <dgm:spPr/>
    </dgm:pt>
    <dgm:pt modelId="{8FF999A7-1910-4E69-A872-4AB78564EF2A}" type="pres">
      <dgm:prSet presAssocID="{A384CC40-B180-4425-8CDB-CFDB1D9CF743}" presName="dummyMaxCanvas" presStyleCnt="0">
        <dgm:presLayoutVars/>
      </dgm:prSet>
      <dgm:spPr/>
    </dgm:pt>
    <dgm:pt modelId="{DA89A47A-EFF6-42D6-85C8-71D7D5A31150}" type="pres">
      <dgm:prSet presAssocID="{A384CC40-B180-4425-8CDB-CFDB1D9CF743}" presName="FiveNodes_1" presStyleLbl="node1" presStyleIdx="0" presStyleCnt="5" custScaleY="57971" custLinFactNeighborX="-510" custLinFactNeighborY="-6079">
        <dgm:presLayoutVars>
          <dgm:bulletEnabled val="1"/>
        </dgm:presLayoutVars>
      </dgm:prSet>
      <dgm:spPr/>
    </dgm:pt>
    <dgm:pt modelId="{40B8F251-3E53-441A-8BB2-EAD1353BB84D}" type="pres">
      <dgm:prSet presAssocID="{A384CC40-B180-4425-8CDB-CFDB1D9CF743}" presName="FiveNodes_2" presStyleLbl="node1" presStyleIdx="1" presStyleCnt="5" custScaleY="57971" custLinFactNeighborX="649" custLinFactNeighborY="-38285">
        <dgm:presLayoutVars>
          <dgm:bulletEnabled val="1"/>
        </dgm:presLayoutVars>
      </dgm:prSet>
      <dgm:spPr/>
    </dgm:pt>
    <dgm:pt modelId="{CA5FD985-048B-4EC3-AEBF-1C76EA2E0E36}" type="pres">
      <dgm:prSet presAssocID="{A384CC40-B180-4425-8CDB-CFDB1D9CF743}" presName="FiveNodes_3" presStyleLbl="node1" presStyleIdx="2" presStyleCnt="5" custScaleY="57971" custLinFactNeighborX="139" custLinFactNeighborY="-55556">
        <dgm:presLayoutVars>
          <dgm:bulletEnabled val="1"/>
        </dgm:presLayoutVars>
      </dgm:prSet>
      <dgm:spPr/>
    </dgm:pt>
    <dgm:pt modelId="{B18360B4-C63E-4837-9E78-71A62DB3B6C1}" type="pres">
      <dgm:prSet presAssocID="{A384CC40-B180-4425-8CDB-CFDB1D9CF743}" presName="FiveNodes_4" presStyleLbl="node1" presStyleIdx="3" presStyleCnt="5" custScaleY="57971" custLinFactNeighborX="-2690" custLinFactNeighborY="-80878">
        <dgm:presLayoutVars>
          <dgm:bulletEnabled val="1"/>
        </dgm:presLayoutVars>
      </dgm:prSet>
      <dgm:spPr/>
    </dgm:pt>
    <dgm:pt modelId="{B8F0A562-D162-4536-B42C-6A6D1A08486E}" type="pres">
      <dgm:prSet presAssocID="{A384CC40-B180-4425-8CDB-CFDB1D9CF743}" presName="FiveNodes_5" presStyleLbl="node1" presStyleIdx="4" presStyleCnt="5" custScaleX="94804" custScaleY="57971" custLinFactY="-14251" custLinFactNeighborX="-32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AB8F9-1B81-4EE5-B722-38C5912AD067}" type="pres">
      <dgm:prSet presAssocID="{A384CC40-B180-4425-8CDB-CFDB1D9CF743}" presName="FiveConn_1-2" presStyleLbl="fgAccFollowNode1" presStyleIdx="0" presStyleCnt="4">
        <dgm:presLayoutVars>
          <dgm:bulletEnabled val="1"/>
        </dgm:presLayoutVars>
      </dgm:prSet>
      <dgm:spPr/>
    </dgm:pt>
    <dgm:pt modelId="{F6A0A391-6578-411C-804A-5EA9B54F595B}" type="pres">
      <dgm:prSet presAssocID="{A384CC40-B180-4425-8CDB-CFDB1D9CF743}" presName="FiveConn_2-3" presStyleLbl="fgAccFollowNode1" presStyleIdx="1" presStyleCnt="4" custLinFactNeighborX="-19906" custLinFactNeighborY="-64641">
        <dgm:presLayoutVars>
          <dgm:bulletEnabled val="1"/>
        </dgm:presLayoutVars>
      </dgm:prSet>
      <dgm:spPr/>
    </dgm:pt>
    <dgm:pt modelId="{AF4FA120-9375-4864-8349-2BA89D3E2D25}" type="pres">
      <dgm:prSet presAssocID="{A384CC40-B180-4425-8CDB-CFDB1D9CF743}" presName="FiveConn_3-4" presStyleLbl="fgAccFollowNode1" presStyleIdx="2" presStyleCnt="4" custLinFactY="-1034" custLinFactNeighborX="-25356" custLinFactNeighborY="-100000">
        <dgm:presLayoutVars>
          <dgm:bulletEnabled val="1"/>
        </dgm:presLayoutVars>
      </dgm:prSet>
      <dgm:spPr/>
    </dgm:pt>
    <dgm:pt modelId="{BACA92D4-3E0A-421C-87BC-BA1192A25FE3}" type="pres">
      <dgm:prSet presAssocID="{A384CC40-B180-4425-8CDB-CFDB1D9CF743}" presName="FiveConn_4-5" presStyleLbl="fgAccFollowNode1" presStyleIdx="3" presStyleCnt="4" custLinFactY="-41701" custLinFactNeighborX="-43193" custLinFactNeighborY="-100000">
        <dgm:presLayoutVars>
          <dgm:bulletEnabled val="1"/>
        </dgm:presLayoutVars>
      </dgm:prSet>
      <dgm:spPr/>
    </dgm:pt>
    <dgm:pt modelId="{849D7D4F-95EC-4D0E-8F61-1D9049343E7A}" type="pres">
      <dgm:prSet presAssocID="{A384CC40-B180-4425-8CDB-CFDB1D9CF743}" presName="FiveNodes_1_text" presStyleLbl="node1" presStyleIdx="4" presStyleCnt="5">
        <dgm:presLayoutVars>
          <dgm:bulletEnabled val="1"/>
        </dgm:presLayoutVars>
      </dgm:prSet>
      <dgm:spPr/>
    </dgm:pt>
    <dgm:pt modelId="{E7185B98-B37B-433D-89E9-4517C94BD9B6}" type="pres">
      <dgm:prSet presAssocID="{A384CC40-B180-4425-8CDB-CFDB1D9CF743}" presName="FiveNodes_2_text" presStyleLbl="node1" presStyleIdx="4" presStyleCnt="5">
        <dgm:presLayoutVars>
          <dgm:bulletEnabled val="1"/>
        </dgm:presLayoutVars>
      </dgm:prSet>
      <dgm:spPr/>
    </dgm:pt>
    <dgm:pt modelId="{EDD41635-2B7D-417C-AC06-8CF83E56E008}" type="pres">
      <dgm:prSet presAssocID="{A384CC40-B180-4425-8CDB-CFDB1D9CF743}" presName="FiveNodes_3_text" presStyleLbl="node1" presStyleIdx="4" presStyleCnt="5">
        <dgm:presLayoutVars>
          <dgm:bulletEnabled val="1"/>
        </dgm:presLayoutVars>
      </dgm:prSet>
      <dgm:spPr/>
    </dgm:pt>
    <dgm:pt modelId="{4383F02A-D382-44EB-B1AC-517A1C016F0E}" type="pres">
      <dgm:prSet presAssocID="{A384CC40-B180-4425-8CDB-CFDB1D9CF743}" presName="FiveNodes_4_text" presStyleLbl="node1" presStyleIdx="4" presStyleCnt="5">
        <dgm:presLayoutVars>
          <dgm:bulletEnabled val="1"/>
        </dgm:presLayoutVars>
      </dgm:prSet>
      <dgm:spPr/>
    </dgm:pt>
    <dgm:pt modelId="{9CE8186D-EE4D-4D13-A4BF-AF8334961A11}" type="pres">
      <dgm:prSet presAssocID="{A384CC40-B180-4425-8CDB-CFDB1D9CF743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8E95EC-2121-40DA-8E80-1105E31B8ADC}" srcId="{A384CC40-B180-4425-8CDB-CFDB1D9CF743}" destId="{62ABD3A5-3A6A-424F-8904-C7316487A8E0}" srcOrd="4" destOrd="0" parTransId="{EB98A34D-6EC0-4A39-8730-810520152608}" sibTransId="{5291F2D8-6B22-4495-9D02-6DF729E5E08D}"/>
    <dgm:cxn modelId="{00D40CAF-B6FA-4F48-BD72-D00BA1B126EA}" srcId="{A384CC40-B180-4425-8CDB-CFDB1D9CF743}" destId="{D4EF5D85-8E0B-4994-B6A3-7E3F3803B78A}" srcOrd="0" destOrd="0" parTransId="{2D9D6B2E-0F4C-4861-B5F3-47395C89D847}" sibTransId="{3E7344FE-185F-402E-9936-132F9043FBCA}"/>
    <dgm:cxn modelId="{02DEC758-772F-4126-AE99-CD13F5FDF4CF}" srcId="{A384CC40-B180-4425-8CDB-CFDB1D9CF743}" destId="{AFFDE982-A83E-42FA-B1CA-3D4217D0D406}" srcOrd="2" destOrd="0" parTransId="{E6E5B3B9-2183-4574-9AEB-B1124ACF9D65}" sibTransId="{E434541D-86FA-4502-9DAB-C2E902687466}"/>
    <dgm:cxn modelId="{B80CF2EB-C1F0-46E6-98A5-C730A9C40CB5}" type="presOf" srcId="{A384CC40-B180-4425-8CDB-CFDB1D9CF743}" destId="{F970C42C-913A-4827-9104-34A7EB82DA1B}" srcOrd="0" destOrd="0" presId="urn:microsoft.com/office/officeart/2005/8/layout/vProcess5"/>
    <dgm:cxn modelId="{1CB3DB48-1468-49EB-99F4-6F036CB58062}" type="presOf" srcId="{9013FDB8-AB6F-47AC-AA01-5E665E76BCFE}" destId="{4383F02A-D382-44EB-B1AC-517A1C016F0E}" srcOrd="1" destOrd="0" presId="urn:microsoft.com/office/officeart/2005/8/layout/vProcess5"/>
    <dgm:cxn modelId="{9BD33F3D-483E-4544-8369-B1FA93B71AC4}" type="presOf" srcId="{AFFDE982-A83E-42FA-B1CA-3D4217D0D406}" destId="{CA5FD985-048B-4EC3-AEBF-1C76EA2E0E36}" srcOrd="0" destOrd="0" presId="urn:microsoft.com/office/officeart/2005/8/layout/vProcess5"/>
    <dgm:cxn modelId="{3280EB08-8A65-46DB-AD74-2F824582CEA2}" type="presOf" srcId="{B86A4A7C-551E-41B4-8070-D17AD5072366}" destId="{F6A0A391-6578-411C-804A-5EA9B54F595B}" srcOrd="0" destOrd="0" presId="urn:microsoft.com/office/officeart/2005/8/layout/vProcess5"/>
    <dgm:cxn modelId="{0110C900-535C-4FDC-9501-CB0715E7082A}" type="presOf" srcId="{D4EF5D85-8E0B-4994-B6A3-7E3F3803B78A}" destId="{DA89A47A-EFF6-42D6-85C8-71D7D5A31150}" srcOrd="0" destOrd="0" presId="urn:microsoft.com/office/officeart/2005/8/layout/vProcess5"/>
    <dgm:cxn modelId="{ACFB66EA-BB63-4CB6-BE48-A28C766EA694}" srcId="{A384CC40-B180-4425-8CDB-CFDB1D9CF743}" destId="{9013FDB8-AB6F-47AC-AA01-5E665E76BCFE}" srcOrd="3" destOrd="0" parTransId="{427C9D17-4937-4257-BE7D-FBB6B02616E4}" sibTransId="{FA95AF11-3324-4A11-944C-CE05CE7C5262}"/>
    <dgm:cxn modelId="{5062947A-2E67-475E-B055-0D30B94B31D2}" type="presOf" srcId="{103AFB73-638B-45B3-966E-96737E0B863D}" destId="{40B8F251-3E53-441A-8BB2-EAD1353BB84D}" srcOrd="0" destOrd="0" presId="urn:microsoft.com/office/officeart/2005/8/layout/vProcess5"/>
    <dgm:cxn modelId="{2B82A600-51BD-431A-8F44-6318CD30057F}" type="presOf" srcId="{103AFB73-638B-45B3-966E-96737E0B863D}" destId="{E7185B98-B37B-433D-89E9-4517C94BD9B6}" srcOrd="1" destOrd="0" presId="urn:microsoft.com/office/officeart/2005/8/layout/vProcess5"/>
    <dgm:cxn modelId="{640C16C5-818F-41B2-A97E-256E6D48302B}" type="presOf" srcId="{E434541D-86FA-4502-9DAB-C2E902687466}" destId="{AF4FA120-9375-4864-8349-2BA89D3E2D25}" srcOrd="0" destOrd="0" presId="urn:microsoft.com/office/officeart/2005/8/layout/vProcess5"/>
    <dgm:cxn modelId="{327D44FC-B5F0-418E-BA72-D74820FBAF6F}" type="presOf" srcId="{3E7344FE-185F-402E-9936-132F9043FBCA}" destId="{061AB8F9-1B81-4EE5-B722-38C5912AD067}" srcOrd="0" destOrd="0" presId="urn:microsoft.com/office/officeart/2005/8/layout/vProcess5"/>
    <dgm:cxn modelId="{1037C94D-2C9B-4583-BA04-C373AD515D2A}" type="presOf" srcId="{9013FDB8-AB6F-47AC-AA01-5E665E76BCFE}" destId="{B18360B4-C63E-4837-9E78-71A62DB3B6C1}" srcOrd="0" destOrd="0" presId="urn:microsoft.com/office/officeart/2005/8/layout/vProcess5"/>
    <dgm:cxn modelId="{07057DC3-E4AF-4653-8153-DAC87DC5D792}" srcId="{A384CC40-B180-4425-8CDB-CFDB1D9CF743}" destId="{103AFB73-638B-45B3-966E-96737E0B863D}" srcOrd="1" destOrd="0" parTransId="{D75F3F33-10FF-404E-AF4F-E19B22DA3555}" sibTransId="{B86A4A7C-551E-41B4-8070-D17AD5072366}"/>
    <dgm:cxn modelId="{B33799ED-839D-4F8F-A012-25624DE4E2F4}" type="presOf" srcId="{AFFDE982-A83E-42FA-B1CA-3D4217D0D406}" destId="{EDD41635-2B7D-417C-AC06-8CF83E56E008}" srcOrd="1" destOrd="0" presId="urn:microsoft.com/office/officeart/2005/8/layout/vProcess5"/>
    <dgm:cxn modelId="{A0937385-E63D-4432-83BC-EA59B7CCC8DB}" type="presOf" srcId="{FA95AF11-3324-4A11-944C-CE05CE7C5262}" destId="{BACA92D4-3E0A-421C-87BC-BA1192A25FE3}" srcOrd="0" destOrd="0" presId="urn:microsoft.com/office/officeart/2005/8/layout/vProcess5"/>
    <dgm:cxn modelId="{A3908B8F-F259-4827-9BB7-974425BA256F}" type="presOf" srcId="{62ABD3A5-3A6A-424F-8904-C7316487A8E0}" destId="{9CE8186D-EE4D-4D13-A4BF-AF8334961A11}" srcOrd="1" destOrd="0" presId="urn:microsoft.com/office/officeart/2005/8/layout/vProcess5"/>
    <dgm:cxn modelId="{2FECCA89-0C0D-46D4-AC6E-A15F800BD4BF}" type="presOf" srcId="{D4EF5D85-8E0B-4994-B6A3-7E3F3803B78A}" destId="{849D7D4F-95EC-4D0E-8F61-1D9049343E7A}" srcOrd="1" destOrd="0" presId="urn:microsoft.com/office/officeart/2005/8/layout/vProcess5"/>
    <dgm:cxn modelId="{E6D53674-67D5-4549-BC9F-226C231FD927}" type="presOf" srcId="{62ABD3A5-3A6A-424F-8904-C7316487A8E0}" destId="{B8F0A562-D162-4536-B42C-6A6D1A08486E}" srcOrd="0" destOrd="0" presId="urn:microsoft.com/office/officeart/2005/8/layout/vProcess5"/>
    <dgm:cxn modelId="{1E61B93E-8BF5-4347-A1BF-32F3A0351241}" type="presParOf" srcId="{F970C42C-913A-4827-9104-34A7EB82DA1B}" destId="{8FF999A7-1910-4E69-A872-4AB78564EF2A}" srcOrd="0" destOrd="0" presId="urn:microsoft.com/office/officeart/2005/8/layout/vProcess5"/>
    <dgm:cxn modelId="{57A161AE-40A5-451A-B6D3-ACC97F7D36B7}" type="presParOf" srcId="{F970C42C-913A-4827-9104-34A7EB82DA1B}" destId="{DA89A47A-EFF6-42D6-85C8-71D7D5A31150}" srcOrd="1" destOrd="0" presId="urn:microsoft.com/office/officeart/2005/8/layout/vProcess5"/>
    <dgm:cxn modelId="{E1560DBA-E8EF-4E94-BCF7-419A7A49E6E4}" type="presParOf" srcId="{F970C42C-913A-4827-9104-34A7EB82DA1B}" destId="{40B8F251-3E53-441A-8BB2-EAD1353BB84D}" srcOrd="2" destOrd="0" presId="urn:microsoft.com/office/officeart/2005/8/layout/vProcess5"/>
    <dgm:cxn modelId="{DA39F63C-49D0-45FE-9BE9-E129C0CA1D7E}" type="presParOf" srcId="{F970C42C-913A-4827-9104-34A7EB82DA1B}" destId="{CA5FD985-048B-4EC3-AEBF-1C76EA2E0E36}" srcOrd="3" destOrd="0" presId="urn:microsoft.com/office/officeart/2005/8/layout/vProcess5"/>
    <dgm:cxn modelId="{F8192F0C-0BA0-47EC-ACC7-A6B1054FC188}" type="presParOf" srcId="{F970C42C-913A-4827-9104-34A7EB82DA1B}" destId="{B18360B4-C63E-4837-9E78-71A62DB3B6C1}" srcOrd="4" destOrd="0" presId="urn:microsoft.com/office/officeart/2005/8/layout/vProcess5"/>
    <dgm:cxn modelId="{471B5F1D-DF6D-4E59-A883-8BF84156DB0B}" type="presParOf" srcId="{F970C42C-913A-4827-9104-34A7EB82DA1B}" destId="{B8F0A562-D162-4536-B42C-6A6D1A08486E}" srcOrd="5" destOrd="0" presId="urn:microsoft.com/office/officeart/2005/8/layout/vProcess5"/>
    <dgm:cxn modelId="{654FD506-9107-477B-85B1-2EF6EF6F4AFD}" type="presParOf" srcId="{F970C42C-913A-4827-9104-34A7EB82DA1B}" destId="{061AB8F9-1B81-4EE5-B722-38C5912AD067}" srcOrd="6" destOrd="0" presId="urn:microsoft.com/office/officeart/2005/8/layout/vProcess5"/>
    <dgm:cxn modelId="{5FAEE81C-328A-4284-8593-E488281BA502}" type="presParOf" srcId="{F970C42C-913A-4827-9104-34A7EB82DA1B}" destId="{F6A0A391-6578-411C-804A-5EA9B54F595B}" srcOrd="7" destOrd="0" presId="urn:microsoft.com/office/officeart/2005/8/layout/vProcess5"/>
    <dgm:cxn modelId="{BAD8212D-2992-4156-BF2A-A7C58841C1C9}" type="presParOf" srcId="{F970C42C-913A-4827-9104-34A7EB82DA1B}" destId="{AF4FA120-9375-4864-8349-2BA89D3E2D25}" srcOrd="8" destOrd="0" presId="urn:microsoft.com/office/officeart/2005/8/layout/vProcess5"/>
    <dgm:cxn modelId="{F1CCE6AC-DB0B-4933-A6DA-32895C4EF6B0}" type="presParOf" srcId="{F970C42C-913A-4827-9104-34A7EB82DA1B}" destId="{BACA92D4-3E0A-421C-87BC-BA1192A25FE3}" srcOrd="9" destOrd="0" presId="urn:microsoft.com/office/officeart/2005/8/layout/vProcess5"/>
    <dgm:cxn modelId="{D48AB27D-3277-4427-937B-E4E985BE0B99}" type="presParOf" srcId="{F970C42C-913A-4827-9104-34A7EB82DA1B}" destId="{849D7D4F-95EC-4D0E-8F61-1D9049343E7A}" srcOrd="10" destOrd="0" presId="urn:microsoft.com/office/officeart/2005/8/layout/vProcess5"/>
    <dgm:cxn modelId="{95EBEC70-F40A-4EC3-BEBD-16256799912F}" type="presParOf" srcId="{F970C42C-913A-4827-9104-34A7EB82DA1B}" destId="{E7185B98-B37B-433D-89E9-4517C94BD9B6}" srcOrd="11" destOrd="0" presId="urn:microsoft.com/office/officeart/2005/8/layout/vProcess5"/>
    <dgm:cxn modelId="{332D4C4A-D71D-4C52-9DDC-AE80D2EC73A9}" type="presParOf" srcId="{F970C42C-913A-4827-9104-34A7EB82DA1B}" destId="{EDD41635-2B7D-417C-AC06-8CF83E56E008}" srcOrd="12" destOrd="0" presId="urn:microsoft.com/office/officeart/2005/8/layout/vProcess5"/>
    <dgm:cxn modelId="{011EEE18-B0A3-42D0-A598-272BD53D2804}" type="presParOf" srcId="{F970C42C-913A-4827-9104-34A7EB82DA1B}" destId="{4383F02A-D382-44EB-B1AC-517A1C016F0E}" srcOrd="13" destOrd="0" presId="urn:microsoft.com/office/officeart/2005/8/layout/vProcess5"/>
    <dgm:cxn modelId="{F56647B9-45BA-43ED-B83F-05501892AEF2}" type="presParOf" srcId="{F970C42C-913A-4827-9104-34A7EB82DA1B}" destId="{9CE8186D-EE4D-4D13-A4BF-AF8334961A1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9A47A-EFF6-42D6-85C8-71D7D5A31150}">
      <dsp:nvSpPr>
        <dsp:cNvPr id="0" name=""/>
        <dsp:cNvSpPr/>
      </dsp:nvSpPr>
      <dsp:spPr>
        <a:xfrm>
          <a:off x="0" y="141350"/>
          <a:ext cx="6571488" cy="548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Chesapeake Bay 2000</a:t>
          </a:r>
          <a:endParaRPr lang="en-US" sz="2300" kern="1200" dirty="0"/>
        </a:p>
      </dsp:txBody>
      <dsp:txXfrm>
        <a:off x="16069" y="157419"/>
        <a:ext cx="5462815" cy="516501"/>
      </dsp:txXfrm>
    </dsp:sp>
    <dsp:sp modelId="{40B8F251-3E53-441A-8BB2-EAD1353BB84D}">
      <dsp:nvSpPr>
        <dsp:cNvPr id="0" name=""/>
        <dsp:cNvSpPr/>
      </dsp:nvSpPr>
      <dsp:spPr>
        <a:xfrm>
          <a:off x="533376" y="914400"/>
          <a:ext cx="6571488" cy="548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EPA in 2003 – Nutrient Criteria</a:t>
          </a:r>
          <a:endParaRPr lang="en-US" sz="2300" kern="1200" dirty="0"/>
        </a:p>
      </dsp:txBody>
      <dsp:txXfrm>
        <a:off x="549445" y="930469"/>
        <a:ext cx="5433459" cy="516501"/>
      </dsp:txXfrm>
    </dsp:sp>
    <dsp:sp modelId="{CA5FD985-048B-4EC3-AEBF-1C76EA2E0E36}">
      <dsp:nvSpPr>
        <dsp:cNvPr id="0" name=""/>
        <dsp:cNvSpPr/>
      </dsp:nvSpPr>
      <dsp:spPr>
        <a:xfrm>
          <a:off x="990590" y="1828795"/>
          <a:ext cx="6571488" cy="548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VA 2005 – Adopts Nutrient WQ Criteria</a:t>
          </a:r>
          <a:endParaRPr lang="en-US" sz="2300" kern="1200" dirty="0"/>
        </a:p>
      </dsp:txBody>
      <dsp:txXfrm>
        <a:off x="1006659" y="1844864"/>
        <a:ext cx="5433459" cy="516501"/>
      </dsp:txXfrm>
    </dsp:sp>
    <dsp:sp modelId="{B18360B4-C63E-4837-9E78-71A62DB3B6C1}">
      <dsp:nvSpPr>
        <dsp:cNvPr id="0" name=""/>
        <dsp:cNvSpPr/>
      </dsp:nvSpPr>
      <dsp:spPr>
        <a:xfrm>
          <a:off x="1295410" y="2666996"/>
          <a:ext cx="6571488" cy="548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Nutrient General Permits in 2007</a:t>
          </a:r>
          <a:endParaRPr lang="en-US" sz="2300" kern="1200" dirty="0"/>
        </a:p>
      </dsp:txBody>
      <dsp:txXfrm>
        <a:off x="1311479" y="2683065"/>
        <a:ext cx="5433459" cy="516501"/>
      </dsp:txXfrm>
    </dsp:sp>
    <dsp:sp modelId="{B8F0A562-D162-4536-B42C-6A6D1A08486E}">
      <dsp:nvSpPr>
        <dsp:cNvPr id="0" name=""/>
        <dsp:cNvSpPr/>
      </dsp:nvSpPr>
      <dsp:spPr>
        <a:xfrm>
          <a:off x="1923351" y="3429002"/>
          <a:ext cx="6230033" cy="548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Xchange</a:t>
          </a:r>
          <a:r>
            <a:rPr lang="en-US" sz="2300" kern="1200" dirty="0" smtClean="0"/>
            <a:t> Created by Statute</a:t>
          </a:r>
          <a:endParaRPr lang="en-US" sz="2300" kern="1200" dirty="0"/>
        </a:p>
      </dsp:txBody>
      <dsp:txXfrm>
        <a:off x="1939420" y="3445071"/>
        <a:ext cx="5149466" cy="516501"/>
      </dsp:txXfrm>
    </dsp:sp>
    <dsp:sp modelId="{061AB8F9-1B81-4EE5-B722-38C5912AD067}">
      <dsp:nvSpPr>
        <dsp:cNvPr id="0" name=""/>
        <dsp:cNvSpPr/>
      </dsp:nvSpPr>
      <dsp:spPr>
        <a:xfrm>
          <a:off x="5956325" y="691400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094736" y="691400"/>
        <a:ext cx="338340" cy="462909"/>
      </dsp:txXfrm>
    </dsp:sp>
    <dsp:sp modelId="{F6A0A391-6578-411C-804A-5EA9B54F595B}">
      <dsp:nvSpPr>
        <dsp:cNvPr id="0" name=""/>
        <dsp:cNvSpPr/>
      </dsp:nvSpPr>
      <dsp:spPr>
        <a:xfrm>
          <a:off x="6324599" y="1371602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463010" y="1371602"/>
        <a:ext cx="338340" cy="462909"/>
      </dsp:txXfrm>
    </dsp:sp>
    <dsp:sp modelId="{AF4FA120-9375-4864-8349-2BA89D3E2D25}">
      <dsp:nvSpPr>
        <dsp:cNvPr id="0" name=""/>
        <dsp:cNvSpPr/>
      </dsp:nvSpPr>
      <dsp:spPr>
        <a:xfrm>
          <a:off x="6781800" y="2209801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920211" y="2209801"/>
        <a:ext cx="338340" cy="462909"/>
      </dsp:txXfrm>
    </dsp:sp>
    <dsp:sp modelId="{BACA92D4-3E0A-421C-87BC-BA1192A25FE3}">
      <dsp:nvSpPr>
        <dsp:cNvPr id="0" name=""/>
        <dsp:cNvSpPr/>
      </dsp:nvSpPr>
      <dsp:spPr>
        <a:xfrm>
          <a:off x="7162802" y="3047998"/>
          <a:ext cx="615162" cy="615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7301213" y="3047998"/>
        <a:ext cx="338340" cy="462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>
              <a:defRPr sz="1200"/>
            </a:lvl1pPr>
          </a:lstStyle>
          <a:p>
            <a:fld id="{FF59D30C-0FDB-4AC2-A4CE-B0751D56947D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>
              <a:defRPr sz="1200"/>
            </a:lvl1pPr>
          </a:lstStyle>
          <a:p>
            <a:fld id="{192FC3AB-CA7C-4FC4-82C5-EAC64E72D1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9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>
              <a:defRPr sz="1200"/>
            </a:lvl1pPr>
          </a:lstStyle>
          <a:p>
            <a:fld id="{6A01B92C-F866-4563-9C38-75D722DDE3A6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6913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5" tIns="46657" rIns="93315" bIns="466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5" tIns="46657" rIns="93315" bIns="4665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>
              <a:defRPr sz="1200"/>
            </a:lvl1pPr>
          </a:lstStyle>
          <a:p>
            <a:fld id="{9F5BBC41-8C9E-4EA7-981D-E396A9CF9A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54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important?</a:t>
            </a:r>
          </a:p>
          <a:p>
            <a:endParaRPr lang="en-US" dirty="0" smtClean="0"/>
          </a:p>
          <a:p>
            <a:r>
              <a:rPr lang="en-US" dirty="0" smtClean="0"/>
              <a:t>Industry</a:t>
            </a:r>
            <a:r>
              <a:rPr lang="en-US" baseline="0" dirty="0" smtClean="0"/>
              <a:t> of city was war time, need to build sewage treatment, no resources</a:t>
            </a:r>
          </a:p>
          <a:p>
            <a:r>
              <a:rPr lang="en-US" baseline="0" dirty="0" smtClean="0"/>
              <a:t>Moratorium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BC41-8C9E-4EA7-981D-E396A9CF9A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99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Forefathers</a:t>
            </a:r>
            <a:r>
              <a:rPr lang="en-US" baseline="0" dirty="0" smtClean="0"/>
              <a:t> looked at watershed; needs of entire area</a:t>
            </a:r>
          </a:p>
          <a:p>
            <a:r>
              <a:rPr lang="en-US" baseline="0" dirty="0" smtClean="0"/>
              <a:t>Determined path forward was integrated</a:t>
            </a:r>
          </a:p>
          <a:p>
            <a:r>
              <a:rPr lang="en-US" baseline="0" dirty="0" smtClean="0"/>
              <a:t>Annexation allowed City to pay their share of facility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BC41-8C9E-4EA7-981D-E396A9CF9AE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07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Forefathers</a:t>
            </a:r>
            <a:r>
              <a:rPr lang="en-US" baseline="0" dirty="0" smtClean="0"/>
              <a:t> looked at watershed; needs of entire area</a:t>
            </a:r>
          </a:p>
          <a:p>
            <a:r>
              <a:rPr lang="en-US" baseline="0" dirty="0" smtClean="0"/>
              <a:t>Determined path forward was integrated</a:t>
            </a:r>
          </a:p>
          <a:p>
            <a:r>
              <a:rPr lang="en-US" baseline="0" dirty="0" smtClean="0"/>
              <a:t>Annexation allowed City to pay their share of facility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BC41-8C9E-4EA7-981D-E396A9CF9A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07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</a:t>
            </a:r>
            <a:r>
              <a:rPr lang="en-US" baseline="0" dirty="0" smtClean="0"/>
              <a:t> plant – about 10 permanent jobs added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BC41-8C9E-4EA7-981D-E396A9CF9AE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37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41A9-AE80-42A5-AFCF-CC09A69325AD}" type="datetimeFigureOut">
              <a:rPr lang="en-US" smtClean="0"/>
              <a:pPr/>
              <a:t>3/8/2012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4A1C-0D75-4C83-B0D8-65217B95E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95"/>
            <a:ext cx="9144000" cy="675860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641A9-AE80-42A5-AFCF-CC09A69325AD}" type="datetimeFigureOut">
              <a:rPr lang="en-US" smtClean="0"/>
              <a:pPr/>
              <a:t>3/8/2012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D4A1C-0D75-4C83-B0D8-65217B95E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SA~PP 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" y="0"/>
            <a:ext cx="9001125" cy="6858000"/>
          </a:xfrm>
          <a:prstGeom prst="rect">
            <a:avLst/>
          </a:prstGeom>
        </p:spPr>
      </p:pic>
      <p:pic>
        <p:nvPicPr>
          <p:cNvPr id="8" name="Picture 7" descr="ASA~PP p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009"/>
            <a:ext cx="9144000" cy="67586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3010"/>
            <a:ext cx="9144000" cy="675860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4800" y="1600200"/>
            <a:ext cx="86106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Bay Pollution Limits &amp; Their Job Impacts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3437" y="2133600"/>
            <a:ext cx="6248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>
                <a:solidFill>
                  <a:schemeClr val="accent1"/>
                </a:solidFill>
              </a:rPr>
              <a:t>- One Local </a:t>
            </a:r>
            <a:r>
              <a:rPr lang="en-US" sz="3800" b="1" dirty="0" smtClean="0">
                <a:solidFill>
                  <a:schemeClr val="accent1"/>
                </a:solidFill>
              </a:rPr>
              <a:t>Perspective</a:t>
            </a:r>
            <a:endParaRPr lang="en-US" sz="3800" dirty="0"/>
          </a:p>
        </p:txBody>
      </p:sp>
      <p:sp>
        <p:nvSpPr>
          <p:cNvPr id="4" name="TextBox 3"/>
          <p:cNvSpPr txBox="1"/>
          <p:nvPr/>
        </p:nvSpPr>
        <p:spPr>
          <a:xfrm>
            <a:off x="4114800" y="45720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dirty="0"/>
              <a:t>ALEXANDRIA SANITATION AUTHORITY</a:t>
            </a:r>
          </a:p>
          <a:p>
            <a:pPr lvl="0" algn="r">
              <a:spcBef>
                <a:spcPct val="0"/>
              </a:spcBef>
              <a:defRPr/>
            </a:pPr>
            <a:r>
              <a:rPr lang="en-US" dirty="0"/>
              <a:t>Karen </a:t>
            </a:r>
            <a:r>
              <a:rPr lang="en-US" dirty="0" err="1"/>
              <a:t>Pallansch</a:t>
            </a:r>
            <a:r>
              <a:rPr lang="en-US" dirty="0"/>
              <a:t>, General Manager</a:t>
            </a:r>
            <a:br>
              <a:rPr lang="en-US" dirty="0"/>
            </a:br>
            <a:r>
              <a:rPr lang="en-US" dirty="0"/>
              <a:t>March </a:t>
            </a:r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011814"/>
            <a:ext cx="861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1"/>
                </a:solidFill>
              </a:rPr>
              <a:t>Presented to COG Chesapeake Bay &amp; Water Resources Policy Committee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We’ve Come From…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7800"/>
            <a:ext cx="6307104" cy="41548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59436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Torpedo Factory, Alexandria Water Front, </a:t>
            </a:r>
            <a:r>
              <a:rPr lang="en-US" dirty="0" smtClean="0"/>
              <a:t>circa </a:t>
            </a:r>
            <a:r>
              <a:rPr lang="en-US" dirty="0" smtClean="0"/>
              <a:t>1940’s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2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We’ve Come From…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41286"/>
            <a:ext cx="4152899" cy="53340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3505200" y="2849335"/>
            <a:ext cx="2132478" cy="2922814"/>
          </a:xfrm>
          <a:custGeom>
            <a:avLst/>
            <a:gdLst>
              <a:gd name="connsiteX0" fmla="*/ 172255 w 2132478"/>
              <a:gd name="connsiteY0" fmla="*/ 0 h 2922814"/>
              <a:gd name="connsiteX1" fmla="*/ 221240 w 2132478"/>
              <a:gd name="connsiteY1" fmla="*/ 48986 h 2922814"/>
              <a:gd name="connsiteX2" fmla="*/ 286555 w 2132478"/>
              <a:gd name="connsiteY2" fmla="*/ 57150 h 2922814"/>
              <a:gd name="connsiteX3" fmla="*/ 368197 w 2132478"/>
              <a:gd name="connsiteY3" fmla="*/ 81643 h 2922814"/>
              <a:gd name="connsiteX4" fmla="*/ 466169 w 2132478"/>
              <a:gd name="connsiteY4" fmla="*/ 89807 h 2922814"/>
              <a:gd name="connsiteX5" fmla="*/ 490662 w 2132478"/>
              <a:gd name="connsiteY5" fmla="*/ 97971 h 2922814"/>
              <a:gd name="connsiteX6" fmla="*/ 719262 w 2132478"/>
              <a:gd name="connsiteY6" fmla="*/ 97971 h 2922814"/>
              <a:gd name="connsiteX7" fmla="*/ 768247 w 2132478"/>
              <a:gd name="connsiteY7" fmla="*/ 57150 h 2922814"/>
              <a:gd name="connsiteX8" fmla="*/ 817233 w 2132478"/>
              <a:gd name="connsiteY8" fmla="*/ 24493 h 2922814"/>
              <a:gd name="connsiteX9" fmla="*/ 907040 w 2132478"/>
              <a:gd name="connsiteY9" fmla="*/ 40821 h 2922814"/>
              <a:gd name="connsiteX10" fmla="*/ 988683 w 2132478"/>
              <a:gd name="connsiteY10" fmla="*/ 48986 h 2922814"/>
              <a:gd name="connsiteX11" fmla="*/ 1037669 w 2132478"/>
              <a:gd name="connsiteY11" fmla="*/ 32657 h 2922814"/>
              <a:gd name="connsiteX12" fmla="*/ 1086655 w 2132478"/>
              <a:gd name="connsiteY12" fmla="*/ 8164 h 2922814"/>
              <a:gd name="connsiteX13" fmla="*/ 1241776 w 2132478"/>
              <a:gd name="connsiteY13" fmla="*/ 16328 h 2922814"/>
              <a:gd name="connsiteX14" fmla="*/ 1266269 w 2132478"/>
              <a:gd name="connsiteY14" fmla="*/ 40821 h 2922814"/>
              <a:gd name="connsiteX15" fmla="*/ 1315255 w 2132478"/>
              <a:gd name="connsiteY15" fmla="*/ 73478 h 2922814"/>
              <a:gd name="connsiteX16" fmla="*/ 1339747 w 2132478"/>
              <a:gd name="connsiteY16" fmla="*/ 89807 h 2922814"/>
              <a:gd name="connsiteX17" fmla="*/ 1388733 w 2132478"/>
              <a:gd name="connsiteY17" fmla="*/ 106136 h 2922814"/>
              <a:gd name="connsiteX18" fmla="*/ 1454047 w 2132478"/>
              <a:gd name="connsiteY18" fmla="*/ 122464 h 2922814"/>
              <a:gd name="connsiteX19" fmla="*/ 1560183 w 2132478"/>
              <a:gd name="connsiteY19" fmla="*/ 146957 h 2922814"/>
              <a:gd name="connsiteX20" fmla="*/ 1690812 w 2132478"/>
              <a:gd name="connsiteY20" fmla="*/ 163286 h 2922814"/>
              <a:gd name="connsiteX21" fmla="*/ 1715305 w 2132478"/>
              <a:gd name="connsiteY21" fmla="*/ 171450 h 2922814"/>
              <a:gd name="connsiteX22" fmla="*/ 1731633 w 2132478"/>
              <a:gd name="connsiteY22" fmla="*/ 220436 h 2922814"/>
              <a:gd name="connsiteX23" fmla="*/ 1780619 w 2132478"/>
              <a:gd name="connsiteY23" fmla="*/ 253093 h 2922814"/>
              <a:gd name="connsiteX24" fmla="*/ 1788783 w 2132478"/>
              <a:gd name="connsiteY24" fmla="*/ 277586 h 2922814"/>
              <a:gd name="connsiteX25" fmla="*/ 1796947 w 2132478"/>
              <a:gd name="connsiteY25" fmla="*/ 310243 h 2922814"/>
              <a:gd name="connsiteX26" fmla="*/ 1813276 w 2132478"/>
              <a:gd name="connsiteY26" fmla="*/ 342900 h 2922814"/>
              <a:gd name="connsiteX27" fmla="*/ 1845933 w 2132478"/>
              <a:gd name="connsiteY27" fmla="*/ 391886 h 2922814"/>
              <a:gd name="connsiteX28" fmla="*/ 1862262 w 2132478"/>
              <a:gd name="connsiteY28" fmla="*/ 440871 h 2922814"/>
              <a:gd name="connsiteX29" fmla="*/ 1870426 w 2132478"/>
              <a:gd name="connsiteY29" fmla="*/ 465364 h 2922814"/>
              <a:gd name="connsiteX30" fmla="*/ 1903083 w 2132478"/>
              <a:gd name="connsiteY30" fmla="*/ 514350 h 2922814"/>
              <a:gd name="connsiteX31" fmla="*/ 1919412 w 2132478"/>
              <a:gd name="connsiteY31" fmla="*/ 538843 h 2922814"/>
              <a:gd name="connsiteX32" fmla="*/ 1992890 w 2132478"/>
              <a:gd name="connsiteY32" fmla="*/ 587828 h 2922814"/>
              <a:gd name="connsiteX33" fmla="*/ 2017383 w 2132478"/>
              <a:gd name="connsiteY33" fmla="*/ 604157 h 2922814"/>
              <a:gd name="connsiteX34" fmla="*/ 2058205 w 2132478"/>
              <a:gd name="connsiteY34" fmla="*/ 612321 h 2922814"/>
              <a:gd name="connsiteX35" fmla="*/ 2107190 w 2132478"/>
              <a:gd name="connsiteY35" fmla="*/ 628650 h 2922814"/>
              <a:gd name="connsiteX36" fmla="*/ 2131683 w 2132478"/>
              <a:gd name="connsiteY36" fmla="*/ 661307 h 2922814"/>
              <a:gd name="connsiteX37" fmla="*/ 2115355 w 2132478"/>
              <a:gd name="connsiteY37" fmla="*/ 938893 h 2922814"/>
              <a:gd name="connsiteX38" fmla="*/ 2107190 w 2132478"/>
              <a:gd name="connsiteY38" fmla="*/ 963386 h 2922814"/>
              <a:gd name="connsiteX39" fmla="*/ 2074533 w 2132478"/>
              <a:gd name="connsiteY39" fmla="*/ 1028700 h 2922814"/>
              <a:gd name="connsiteX40" fmla="*/ 2066369 w 2132478"/>
              <a:gd name="connsiteY40" fmla="*/ 1077686 h 2922814"/>
              <a:gd name="connsiteX41" fmla="*/ 2058205 w 2132478"/>
              <a:gd name="connsiteY41" fmla="*/ 1102178 h 2922814"/>
              <a:gd name="connsiteX42" fmla="*/ 2074533 w 2132478"/>
              <a:gd name="connsiteY42" fmla="*/ 1289957 h 2922814"/>
              <a:gd name="connsiteX43" fmla="*/ 2050040 w 2132478"/>
              <a:gd name="connsiteY43" fmla="*/ 1543050 h 2922814"/>
              <a:gd name="connsiteX44" fmla="*/ 2033712 w 2132478"/>
              <a:gd name="connsiteY44" fmla="*/ 1608364 h 2922814"/>
              <a:gd name="connsiteX45" fmla="*/ 2025547 w 2132478"/>
              <a:gd name="connsiteY45" fmla="*/ 1641021 h 2922814"/>
              <a:gd name="connsiteX46" fmla="*/ 2041876 w 2132478"/>
              <a:gd name="connsiteY46" fmla="*/ 1975757 h 2922814"/>
              <a:gd name="connsiteX47" fmla="*/ 2050040 w 2132478"/>
              <a:gd name="connsiteY47" fmla="*/ 2008414 h 2922814"/>
              <a:gd name="connsiteX48" fmla="*/ 2058205 w 2132478"/>
              <a:gd name="connsiteY48" fmla="*/ 2171700 h 2922814"/>
              <a:gd name="connsiteX49" fmla="*/ 2074533 w 2132478"/>
              <a:gd name="connsiteY49" fmla="*/ 2286000 h 2922814"/>
              <a:gd name="connsiteX50" fmla="*/ 2082697 w 2132478"/>
              <a:gd name="connsiteY50" fmla="*/ 2432957 h 2922814"/>
              <a:gd name="connsiteX51" fmla="*/ 2066369 w 2132478"/>
              <a:gd name="connsiteY51" fmla="*/ 2710543 h 2922814"/>
              <a:gd name="connsiteX52" fmla="*/ 2058205 w 2132478"/>
              <a:gd name="connsiteY52" fmla="*/ 2759528 h 2922814"/>
              <a:gd name="connsiteX53" fmla="*/ 2050040 w 2132478"/>
              <a:gd name="connsiteY53" fmla="*/ 2792186 h 2922814"/>
              <a:gd name="connsiteX54" fmla="*/ 2033712 w 2132478"/>
              <a:gd name="connsiteY54" fmla="*/ 2841171 h 2922814"/>
              <a:gd name="connsiteX55" fmla="*/ 1992890 w 2132478"/>
              <a:gd name="connsiteY55" fmla="*/ 2914650 h 2922814"/>
              <a:gd name="connsiteX56" fmla="*/ 1911247 w 2132478"/>
              <a:gd name="connsiteY56" fmla="*/ 2922814 h 2922814"/>
              <a:gd name="connsiteX57" fmla="*/ 1845933 w 2132478"/>
              <a:gd name="connsiteY57" fmla="*/ 2906486 h 2922814"/>
              <a:gd name="connsiteX58" fmla="*/ 1821440 w 2132478"/>
              <a:gd name="connsiteY58" fmla="*/ 2873828 h 2922814"/>
              <a:gd name="connsiteX59" fmla="*/ 1747962 w 2132478"/>
              <a:gd name="connsiteY59" fmla="*/ 2808514 h 2922814"/>
              <a:gd name="connsiteX60" fmla="*/ 1707140 w 2132478"/>
              <a:gd name="connsiteY60" fmla="*/ 2759528 h 2922814"/>
              <a:gd name="connsiteX61" fmla="*/ 1658155 w 2132478"/>
              <a:gd name="connsiteY61" fmla="*/ 2726871 h 2922814"/>
              <a:gd name="connsiteX62" fmla="*/ 1633662 w 2132478"/>
              <a:gd name="connsiteY62" fmla="*/ 2710543 h 2922814"/>
              <a:gd name="connsiteX63" fmla="*/ 1609169 w 2132478"/>
              <a:gd name="connsiteY63" fmla="*/ 2702378 h 2922814"/>
              <a:gd name="connsiteX64" fmla="*/ 1584676 w 2132478"/>
              <a:gd name="connsiteY64" fmla="*/ 2686050 h 2922814"/>
              <a:gd name="connsiteX65" fmla="*/ 1527526 w 2132478"/>
              <a:gd name="connsiteY65" fmla="*/ 2661557 h 2922814"/>
              <a:gd name="connsiteX66" fmla="*/ 1486705 w 2132478"/>
              <a:gd name="connsiteY66" fmla="*/ 2645228 h 2922814"/>
              <a:gd name="connsiteX67" fmla="*/ 1445883 w 2132478"/>
              <a:gd name="connsiteY67" fmla="*/ 2637064 h 2922814"/>
              <a:gd name="connsiteX68" fmla="*/ 1421390 w 2132478"/>
              <a:gd name="connsiteY68" fmla="*/ 2628900 h 2922814"/>
              <a:gd name="connsiteX69" fmla="*/ 1396897 w 2132478"/>
              <a:gd name="connsiteY69" fmla="*/ 2612571 h 2922814"/>
              <a:gd name="connsiteX70" fmla="*/ 1347912 w 2132478"/>
              <a:gd name="connsiteY70" fmla="*/ 2604407 h 2922814"/>
              <a:gd name="connsiteX71" fmla="*/ 1315255 w 2132478"/>
              <a:gd name="connsiteY71" fmla="*/ 2596243 h 2922814"/>
              <a:gd name="connsiteX72" fmla="*/ 1274433 w 2132478"/>
              <a:gd name="connsiteY72" fmla="*/ 2588078 h 2922814"/>
              <a:gd name="connsiteX73" fmla="*/ 1241776 w 2132478"/>
              <a:gd name="connsiteY73" fmla="*/ 2579914 h 2922814"/>
              <a:gd name="connsiteX74" fmla="*/ 1192790 w 2132478"/>
              <a:gd name="connsiteY74" fmla="*/ 2563586 h 2922814"/>
              <a:gd name="connsiteX75" fmla="*/ 1119312 w 2132478"/>
              <a:gd name="connsiteY75" fmla="*/ 2498271 h 2922814"/>
              <a:gd name="connsiteX76" fmla="*/ 1102983 w 2132478"/>
              <a:gd name="connsiteY76" fmla="*/ 2473778 h 2922814"/>
              <a:gd name="connsiteX77" fmla="*/ 1070326 w 2132478"/>
              <a:gd name="connsiteY77" fmla="*/ 2465614 h 2922814"/>
              <a:gd name="connsiteX78" fmla="*/ 996847 w 2132478"/>
              <a:gd name="connsiteY78" fmla="*/ 2457450 h 2922814"/>
              <a:gd name="connsiteX79" fmla="*/ 972355 w 2132478"/>
              <a:gd name="connsiteY79" fmla="*/ 2441121 h 2922814"/>
              <a:gd name="connsiteX80" fmla="*/ 939697 w 2132478"/>
              <a:gd name="connsiteY80" fmla="*/ 2367643 h 2922814"/>
              <a:gd name="connsiteX81" fmla="*/ 931533 w 2132478"/>
              <a:gd name="connsiteY81" fmla="*/ 2343150 h 2922814"/>
              <a:gd name="connsiteX82" fmla="*/ 923369 w 2132478"/>
              <a:gd name="connsiteY82" fmla="*/ 2318657 h 2922814"/>
              <a:gd name="connsiteX83" fmla="*/ 907040 w 2132478"/>
              <a:gd name="connsiteY83" fmla="*/ 2286000 h 2922814"/>
              <a:gd name="connsiteX84" fmla="*/ 898876 w 2132478"/>
              <a:gd name="connsiteY84" fmla="*/ 2261507 h 2922814"/>
              <a:gd name="connsiteX85" fmla="*/ 874383 w 2132478"/>
              <a:gd name="connsiteY85" fmla="*/ 2253343 h 2922814"/>
              <a:gd name="connsiteX86" fmla="*/ 849890 w 2132478"/>
              <a:gd name="connsiteY86" fmla="*/ 2237014 h 2922814"/>
              <a:gd name="connsiteX87" fmla="*/ 825397 w 2132478"/>
              <a:gd name="connsiteY87" fmla="*/ 2228850 h 2922814"/>
              <a:gd name="connsiteX88" fmla="*/ 800905 w 2132478"/>
              <a:gd name="connsiteY88" fmla="*/ 2179864 h 2922814"/>
              <a:gd name="connsiteX89" fmla="*/ 784576 w 2132478"/>
              <a:gd name="connsiteY89" fmla="*/ 2155371 h 2922814"/>
              <a:gd name="connsiteX90" fmla="*/ 719262 w 2132478"/>
              <a:gd name="connsiteY90" fmla="*/ 2008414 h 2922814"/>
              <a:gd name="connsiteX91" fmla="*/ 678440 w 2132478"/>
              <a:gd name="connsiteY91" fmla="*/ 2000250 h 2922814"/>
              <a:gd name="connsiteX92" fmla="*/ 564140 w 2132478"/>
              <a:gd name="connsiteY92" fmla="*/ 1967593 h 2922814"/>
              <a:gd name="connsiteX93" fmla="*/ 531483 w 2132478"/>
              <a:gd name="connsiteY93" fmla="*/ 1959428 h 2922814"/>
              <a:gd name="connsiteX94" fmla="*/ 490662 w 2132478"/>
              <a:gd name="connsiteY94" fmla="*/ 1943100 h 2922814"/>
              <a:gd name="connsiteX95" fmla="*/ 441676 w 2132478"/>
              <a:gd name="connsiteY95" fmla="*/ 1934936 h 2922814"/>
              <a:gd name="connsiteX96" fmla="*/ 384526 w 2132478"/>
              <a:gd name="connsiteY96" fmla="*/ 1918607 h 2922814"/>
              <a:gd name="connsiteX97" fmla="*/ 343705 w 2132478"/>
              <a:gd name="connsiteY97" fmla="*/ 1910443 h 2922814"/>
              <a:gd name="connsiteX98" fmla="*/ 319212 w 2132478"/>
              <a:gd name="connsiteY98" fmla="*/ 1902278 h 2922814"/>
              <a:gd name="connsiteX99" fmla="*/ 253897 w 2132478"/>
              <a:gd name="connsiteY99" fmla="*/ 1885950 h 2922814"/>
              <a:gd name="connsiteX100" fmla="*/ 172255 w 2132478"/>
              <a:gd name="connsiteY100" fmla="*/ 1869621 h 2922814"/>
              <a:gd name="connsiteX101" fmla="*/ 123269 w 2132478"/>
              <a:gd name="connsiteY101" fmla="*/ 1861457 h 2922814"/>
              <a:gd name="connsiteX102" fmla="*/ 41626 w 2132478"/>
              <a:gd name="connsiteY102" fmla="*/ 1828800 h 2922814"/>
              <a:gd name="connsiteX103" fmla="*/ 8969 w 2132478"/>
              <a:gd name="connsiteY103" fmla="*/ 1820636 h 2922814"/>
              <a:gd name="connsiteX104" fmla="*/ 8969 w 2132478"/>
              <a:gd name="connsiteY104" fmla="*/ 1730828 h 2922814"/>
              <a:gd name="connsiteX105" fmla="*/ 25297 w 2132478"/>
              <a:gd name="connsiteY105" fmla="*/ 1681843 h 2922814"/>
              <a:gd name="connsiteX106" fmla="*/ 33462 w 2132478"/>
              <a:gd name="connsiteY106" fmla="*/ 1657350 h 2922814"/>
              <a:gd name="connsiteX107" fmla="*/ 41626 w 2132478"/>
              <a:gd name="connsiteY107" fmla="*/ 1608364 h 2922814"/>
              <a:gd name="connsiteX108" fmla="*/ 49790 w 2132478"/>
              <a:gd name="connsiteY108" fmla="*/ 1583871 h 2922814"/>
              <a:gd name="connsiteX109" fmla="*/ 57955 w 2132478"/>
              <a:gd name="connsiteY109" fmla="*/ 971550 h 2922814"/>
              <a:gd name="connsiteX110" fmla="*/ 98776 w 2132478"/>
              <a:gd name="connsiteY110" fmla="*/ 889907 h 2922814"/>
              <a:gd name="connsiteX111" fmla="*/ 123269 w 2132478"/>
              <a:gd name="connsiteY111" fmla="*/ 873578 h 2922814"/>
              <a:gd name="connsiteX112" fmla="*/ 164090 w 2132478"/>
              <a:gd name="connsiteY112" fmla="*/ 816428 h 2922814"/>
              <a:gd name="connsiteX113" fmla="*/ 180419 w 2132478"/>
              <a:gd name="connsiteY113" fmla="*/ 759278 h 2922814"/>
              <a:gd name="connsiteX114" fmla="*/ 196747 w 2132478"/>
              <a:gd name="connsiteY114" fmla="*/ 449036 h 2922814"/>
              <a:gd name="connsiteX115" fmla="*/ 204912 w 2132478"/>
              <a:gd name="connsiteY115" fmla="*/ 408214 h 2922814"/>
              <a:gd name="connsiteX116" fmla="*/ 213076 w 2132478"/>
              <a:gd name="connsiteY116" fmla="*/ 334736 h 2922814"/>
              <a:gd name="connsiteX117" fmla="*/ 204912 w 2132478"/>
              <a:gd name="connsiteY117" fmla="*/ 122464 h 2922814"/>
              <a:gd name="connsiteX118" fmla="*/ 196747 w 2132478"/>
              <a:gd name="connsiteY118" fmla="*/ 97971 h 2922814"/>
              <a:gd name="connsiteX119" fmla="*/ 188583 w 2132478"/>
              <a:gd name="connsiteY119" fmla="*/ 48986 h 2922814"/>
              <a:gd name="connsiteX120" fmla="*/ 172255 w 2132478"/>
              <a:gd name="connsiteY120" fmla="*/ 0 h 292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2132478" h="2922814">
                <a:moveTo>
                  <a:pt x="172255" y="0"/>
                </a:moveTo>
                <a:cubicBezTo>
                  <a:pt x="177698" y="0"/>
                  <a:pt x="200586" y="38659"/>
                  <a:pt x="221240" y="48986"/>
                </a:cubicBezTo>
                <a:cubicBezTo>
                  <a:pt x="240865" y="58798"/>
                  <a:pt x="265101" y="52553"/>
                  <a:pt x="286555" y="57150"/>
                </a:cubicBezTo>
                <a:cubicBezTo>
                  <a:pt x="319685" y="64249"/>
                  <a:pt x="336119" y="77633"/>
                  <a:pt x="368197" y="81643"/>
                </a:cubicBezTo>
                <a:cubicBezTo>
                  <a:pt x="400714" y="85708"/>
                  <a:pt x="433512" y="87086"/>
                  <a:pt x="466169" y="89807"/>
                </a:cubicBezTo>
                <a:cubicBezTo>
                  <a:pt x="474333" y="92528"/>
                  <a:pt x="482123" y="96904"/>
                  <a:pt x="490662" y="97971"/>
                </a:cubicBezTo>
                <a:cubicBezTo>
                  <a:pt x="600739" y="111731"/>
                  <a:pt x="603882" y="105664"/>
                  <a:pt x="719262" y="97971"/>
                </a:cubicBezTo>
                <a:cubicBezTo>
                  <a:pt x="806776" y="39631"/>
                  <a:pt x="673966" y="130481"/>
                  <a:pt x="768247" y="57150"/>
                </a:cubicBezTo>
                <a:cubicBezTo>
                  <a:pt x="783738" y="45102"/>
                  <a:pt x="817233" y="24493"/>
                  <a:pt x="817233" y="24493"/>
                </a:cubicBezTo>
                <a:cubicBezTo>
                  <a:pt x="845099" y="30066"/>
                  <a:pt x="879186" y="37339"/>
                  <a:pt x="907040" y="40821"/>
                </a:cubicBezTo>
                <a:cubicBezTo>
                  <a:pt x="934179" y="44213"/>
                  <a:pt x="961469" y="46264"/>
                  <a:pt x="988683" y="48986"/>
                </a:cubicBezTo>
                <a:cubicBezTo>
                  <a:pt x="1005012" y="43543"/>
                  <a:pt x="1021941" y="39648"/>
                  <a:pt x="1037669" y="32657"/>
                </a:cubicBezTo>
                <a:cubicBezTo>
                  <a:pt x="1132618" y="-9543"/>
                  <a:pt x="997340" y="37934"/>
                  <a:pt x="1086655" y="8164"/>
                </a:cubicBezTo>
                <a:cubicBezTo>
                  <a:pt x="1138362" y="10885"/>
                  <a:pt x="1190833" y="7066"/>
                  <a:pt x="1241776" y="16328"/>
                </a:cubicBezTo>
                <a:cubicBezTo>
                  <a:pt x="1253136" y="18393"/>
                  <a:pt x="1257155" y="33732"/>
                  <a:pt x="1266269" y="40821"/>
                </a:cubicBezTo>
                <a:cubicBezTo>
                  <a:pt x="1281760" y="52869"/>
                  <a:pt x="1298926" y="62592"/>
                  <a:pt x="1315255" y="73478"/>
                </a:cubicBezTo>
                <a:cubicBezTo>
                  <a:pt x="1323419" y="78921"/>
                  <a:pt x="1330438" y="86704"/>
                  <a:pt x="1339747" y="89807"/>
                </a:cubicBezTo>
                <a:cubicBezTo>
                  <a:pt x="1356076" y="95250"/>
                  <a:pt x="1372035" y="101962"/>
                  <a:pt x="1388733" y="106136"/>
                </a:cubicBezTo>
                <a:cubicBezTo>
                  <a:pt x="1410504" y="111579"/>
                  <a:pt x="1432757" y="115368"/>
                  <a:pt x="1454047" y="122464"/>
                </a:cubicBezTo>
                <a:cubicBezTo>
                  <a:pt x="1494812" y="136052"/>
                  <a:pt x="1502534" y="139751"/>
                  <a:pt x="1560183" y="146957"/>
                </a:cubicBezTo>
                <a:lnTo>
                  <a:pt x="1690812" y="163286"/>
                </a:lnTo>
                <a:cubicBezTo>
                  <a:pt x="1698976" y="166007"/>
                  <a:pt x="1710303" y="164447"/>
                  <a:pt x="1715305" y="171450"/>
                </a:cubicBezTo>
                <a:cubicBezTo>
                  <a:pt x="1725309" y="185456"/>
                  <a:pt x="1717312" y="210889"/>
                  <a:pt x="1731633" y="220436"/>
                </a:cubicBezTo>
                <a:lnTo>
                  <a:pt x="1780619" y="253093"/>
                </a:lnTo>
                <a:cubicBezTo>
                  <a:pt x="1783340" y="261257"/>
                  <a:pt x="1786419" y="269311"/>
                  <a:pt x="1788783" y="277586"/>
                </a:cubicBezTo>
                <a:cubicBezTo>
                  <a:pt x="1791865" y="288375"/>
                  <a:pt x="1793007" y="299737"/>
                  <a:pt x="1796947" y="310243"/>
                </a:cubicBezTo>
                <a:cubicBezTo>
                  <a:pt x="1801220" y="321639"/>
                  <a:pt x="1807014" y="332464"/>
                  <a:pt x="1813276" y="342900"/>
                </a:cubicBezTo>
                <a:cubicBezTo>
                  <a:pt x="1823373" y="359728"/>
                  <a:pt x="1839727" y="373269"/>
                  <a:pt x="1845933" y="391886"/>
                </a:cubicBezTo>
                <a:lnTo>
                  <a:pt x="1862262" y="440871"/>
                </a:lnTo>
                <a:cubicBezTo>
                  <a:pt x="1864983" y="449035"/>
                  <a:pt x="1865652" y="458203"/>
                  <a:pt x="1870426" y="465364"/>
                </a:cubicBezTo>
                <a:lnTo>
                  <a:pt x="1903083" y="514350"/>
                </a:lnTo>
                <a:cubicBezTo>
                  <a:pt x="1908526" y="522514"/>
                  <a:pt x="1911248" y="533400"/>
                  <a:pt x="1919412" y="538843"/>
                </a:cubicBezTo>
                <a:lnTo>
                  <a:pt x="1992890" y="587828"/>
                </a:lnTo>
                <a:cubicBezTo>
                  <a:pt x="2001054" y="593271"/>
                  <a:pt x="2007761" y="602233"/>
                  <a:pt x="2017383" y="604157"/>
                </a:cubicBezTo>
                <a:cubicBezTo>
                  <a:pt x="2030990" y="606878"/>
                  <a:pt x="2044817" y="608670"/>
                  <a:pt x="2058205" y="612321"/>
                </a:cubicBezTo>
                <a:cubicBezTo>
                  <a:pt x="2074810" y="616850"/>
                  <a:pt x="2107190" y="628650"/>
                  <a:pt x="2107190" y="628650"/>
                </a:cubicBezTo>
                <a:cubicBezTo>
                  <a:pt x="2115354" y="639536"/>
                  <a:pt x="2130807" y="647728"/>
                  <a:pt x="2131683" y="661307"/>
                </a:cubicBezTo>
                <a:cubicBezTo>
                  <a:pt x="2134288" y="701688"/>
                  <a:pt x="2130912" y="861108"/>
                  <a:pt x="2115355" y="938893"/>
                </a:cubicBezTo>
                <a:cubicBezTo>
                  <a:pt x="2113667" y="947332"/>
                  <a:pt x="2110751" y="955551"/>
                  <a:pt x="2107190" y="963386"/>
                </a:cubicBezTo>
                <a:cubicBezTo>
                  <a:pt x="2097117" y="985545"/>
                  <a:pt x="2074533" y="1028700"/>
                  <a:pt x="2074533" y="1028700"/>
                </a:cubicBezTo>
                <a:cubicBezTo>
                  <a:pt x="2071812" y="1045029"/>
                  <a:pt x="2069960" y="1061526"/>
                  <a:pt x="2066369" y="1077686"/>
                </a:cubicBezTo>
                <a:cubicBezTo>
                  <a:pt x="2064502" y="1086087"/>
                  <a:pt x="2058205" y="1093572"/>
                  <a:pt x="2058205" y="1102178"/>
                </a:cubicBezTo>
                <a:cubicBezTo>
                  <a:pt x="2058205" y="1169545"/>
                  <a:pt x="2066456" y="1225335"/>
                  <a:pt x="2074533" y="1289957"/>
                </a:cubicBezTo>
                <a:cubicBezTo>
                  <a:pt x="2069808" y="1379731"/>
                  <a:pt x="2071570" y="1456928"/>
                  <a:pt x="2050040" y="1543050"/>
                </a:cubicBezTo>
                <a:lnTo>
                  <a:pt x="2033712" y="1608364"/>
                </a:lnTo>
                <a:lnTo>
                  <a:pt x="2025547" y="1641021"/>
                </a:lnTo>
                <a:cubicBezTo>
                  <a:pt x="2028519" y="1739087"/>
                  <a:pt x="2023998" y="1868488"/>
                  <a:pt x="2041876" y="1975757"/>
                </a:cubicBezTo>
                <a:cubicBezTo>
                  <a:pt x="2043721" y="1986825"/>
                  <a:pt x="2047319" y="1997528"/>
                  <a:pt x="2050040" y="2008414"/>
                </a:cubicBezTo>
                <a:cubicBezTo>
                  <a:pt x="2052762" y="2062843"/>
                  <a:pt x="2054696" y="2117316"/>
                  <a:pt x="2058205" y="2171700"/>
                </a:cubicBezTo>
                <a:cubicBezTo>
                  <a:pt x="2063929" y="2260420"/>
                  <a:pt x="2057785" y="2235755"/>
                  <a:pt x="2074533" y="2286000"/>
                </a:cubicBezTo>
                <a:cubicBezTo>
                  <a:pt x="2077254" y="2334986"/>
                  <a:pt x="2082697" y="2383896"/>
                  <a:pt x="2082697" y="2432957"/>
                </a:cubicBezTo>
                <a:cubicBezTo>
                  <a:pt x="2082697" y="2549403"/>
                  <a:pt x="2080524" y="2611452"/>
                  <a:pt x="2066369" y="2710543"/>
                </a:cubicBezTo>
                <a:cubicBezTo>
                  <a:pt x="2064028" y="2726930"/>
                  <a:pt x="2061451" y="2743296"/>
                  <a:pt x="2058205" y="2759528"/>
                </a:cubicBezTo>
                <a:cubicBezTo>
                  <a:pt x="2056004" y="2770531"/>
                  <a:pt x="2053264" y="2781438"/>
                  <a:pt x="2050040" y="2792186"/>
                </a:cubicBezTo>
                <a:cubicBezTo>
                  <a:pt x="2045094" y="2808672"/>
                  <a:pt x="2039155" y="2824843"/>
                  <a:pt x="2033712" y="2841171"/>
                </a:cubicBezTo>
                <a:cubicBezTo>
                  <a:pt x="2027266" y="2860508"/>
                  <a:pt x="2012248" y="2912714"/>
                  <a:pt x="1992890" y="2914650"/>
                </a:cubicBezTo>
                <a:lnTo>
                  <a:pt x="1911247" y="2922814"/>
                </a:lnTo>
                <a:cubicBezTo>
                  <a:pt x="1909925" y="2922550"/>
                  <a:pt x="1853860" y="2913092"/>
                  <a:pt x="1845933" y="2906486"/>
                </a:cubicBezTo>
                <a:cubicBezTo>
                  <a:pt x="1835480" y="2897775"/>
                  <a:pt x="1831062" y="2883450"/>
                  <a:pt x="1821440" y="2873828"/>
                </a:cubicBezTo>
                <a:cubicBezTo>
                  <a:pt x="1772353" y="2824741"/>
                  <a:pt x="1816547" y="2911390"/>
                  <a:pt x="1747962" y="2808514"/>
                </a:cubicBezTo>
                <a:cubicBezTo>
                  <a:pt x="1733447" y="2786743"/>
                  <a:pt x="1728900" y="2776453"/>
                  <a:pt x="1707140" y="2759528"/>
                </a:cubicBezTo>
                <a:cubicBezTo>
                  <a:pt x="1691650" y="2747480"/>
                  <a:pt x="1674483" y="2737757"/>
                  <a:pt x="1658155" y="2726871"/>
                </a:cubicBezTo>
                <a:cubicBezTo>
                  <a:pt x="1649991" y="2721428"/>
                  <a:pt x="1642971" y="2713646"/>
                  <a:pt x="1633662" y="2710543"/>
                </a:cubicBezTo>
                <a:cubicBezTo>
                  <a:pt x="1625498" y="2707821"/>
                  <a:pt x="1616866" y="2706227"/>
                  <a:pt x="1609169" y="2702378"/>
                </a:cubicBezTo>
                <a:cubicBezTo>
                  <a:pt x="1600393" y="2697990"/>
                  <a:pt x="1593195" y="2690918"/>
                  <a:pt x="1584676" y="2686050"/>
                </a:cubicBezTo>
                <a:cubicBezTo>
                  <a:pt x="1548177" y="2665193"/>
                  <a:pt x="1560839" y="2674050"/>
                  <a:pt x="1527526" y="2661557"/>
                </a:cubicBezTo>
                <a:cubicBezTo>
                  <a:pt x="1513804" y="2656411"/>
                  <a:pt x="1500742" y="2649439"/>
                  <a:pt x="1486705" y="2645228"/>
                </a:cubicBezTo>
                <a:cubicBezTo>
                  <a:pt x="1473413" y="2641241"/>
                  <a:pt x="1459345" y="2640429"/>
                  <a:pt x="1445883" y="2637064"/>
                </a:cubicBezTo>
                <a:cubicBezTo>
                  <a:pt x="1437534" y="2634977"/>
                  <a:pt x="1429554" y="2631621"/>
                  <a:pt x="1421390" y="2628900"/>
                </a:cubicBezTo>
                <a:cubicBezTo>
                  <a:pt x="1413226" y="2623457"/>
                  <a:pt x="1406206" y="2615674"/>
                  <a:pt x="1396897" y="2612571"/>
                </a:cubicBezTo>
                <a:cubicBezTo>
                  <a:pt x="1381193" y="2607336"/>
                  <a:pt x="1364144" y="2607653"/>
                  <a:pt x="1347912" y="2604407"/>
                </a:cubicBezTo>
                <a:cubicBezTo>
                  <a:pt x="1336909" y="2602206"/>
                  <a:pt x="1326208" y="2598677"/>
                  <a:pt x="1315255" y="2596243"/>
                </a:cubicBezTo>
                <a:cubicBezTo>
                  <a:pt x="1301709" y="2593233"/>
                  <a:pt x="1287979" y="2591088"/>
                  <a:pt x="1274433" y="2588078"/>
                </a:cubicBezTo>
                <a:cubicBezTo>
                  <a:pt x="1263480" y="2585644"/>
                  <a:pt x="1252523" y="2583138"/>
                  <a:pt x="1241776" y="2579914"/>
                </a:cubicBezTo>
                <a:cubicBezTo>
                  <a:pt x="1225290" y="2574968"/>
                  <a:pt x="1192790" y="2563586"/>
                  <a:pt x="1192790" y="2563586"/>
                </a:cubicBezTo>
                <a:cubicBezTo>
                  <a:pt x="1163341" y="2543953"/>
                  <a:pt x="1141683" y="2531827"/>
                  <a:pt x="1119312" y="2498271"/>
                </a:cubicBezTo>
                <a:cubicBezTo>
                  <a:pt x="1113869" y="2490107"/>
                  <a:pt x="1111147" y="2479221"/>
                  <a:pt x="1102983" y="2473778"/>
                </a:cubicBezTo>
                <a:cubicBezTo>
                  <a:pt x="1093647" y="2467554"/>
                  <a:pt x="1081416" y="2467320"/>
                  <a:pt x="1070326" y="2465614"/>
                </a:cubicBezTo>
                <a:cubicBezTo>
                  <a:pt x="1045969" y="2461867"/>
                  <a:pt x="1021340" y="2460171"/>
                  <a:pt x="996847" y="2457450"/>
                </a:cubicBezTo>
                <a:cubicBezTo>
                  <a:pt x="988683" y="2452007"/>
                  <a:pt x="979293" y="2448059"/>
                  <a:pt x="972355" y="2441121"/>
                </a:cubicBezTo>
                <a:cubicBezTo>
                  <a:pt x="952948" y="2421713"/>
                  <a:pt x="947782" y="2391897"/>
                  <a:pt x="939697" y="2367643"/>
                </a:cubicBezTo>
                <a:lnTo>
                  <a:pt x="931533" y="2343150"/>
                </a:lnTo>
                <a:cubicBezTo>
                  <a:pt x="928812" y="2334986"/>
                  <a:pt x="927218" y="2326354"/>
                  <a:pt x="923369" y="2318657"/>
                </a:cubicBezTo>
                <a:cubicBezTo>
                  <a:pt x="917926" y="2307771"/>
                  <a:pt x="911834" y="2297187"/>
                  <a:pt x="907040" y="2286000"/>
                </a:cubicBezTo>
                <a:cubicBezTo>
                  <a:pt x="903650" y="2278090"/>
                  <a:pt x="904961" y="2267592"/>
                  <a:pt x="898876" y="2261507"/>
                </a:cubicBezTo>
                <a:cubicBezTo>
                  <a:pt x="892791" y="2255422"/>
                  <a:pt x="882547" y="2256064"/>
                  <a:pt x="874383" y="2253343"/>
                </a:cubicBezTo>
                <a:cubicBezTo>
                  <a:pt x="866219" y="2247900"/>
                  <a:pt x="858666" y="2241402"/>
                  <a:pt x="849890" y="2237014"/>
                </a:cubicBezTo>
                <a:cubicBezTo>
                  <a:pt x="842193" y="2233165"/>
                  <a:pt x="832117" y="2234226"/>
                  <a:pt x="825397" y="2228850"/>
                </a:cubicBezTo>
                <a:cubicBezTo>
                  <a:pt x="805899" y="2213252"/>
                  <a:pt x="810765" y="2199584"/>
                  <a:pt x="800905" y="2179864"/>
                </a:cubicBezTo>
                <a:cubicBezTo>
                  <a:pt x="796517" y="2171088"/>
                  <a:pt x="790019" y="2163535"/>
                  <a:pt x="784576" y="2155371"/>
                </a:cubicBezTo>
                <a:cubicBezTo>
                  <a:pt x="774931" y="1991402"/>
                  <a:pt x="822436" y="2025609"/>
                  <a:pt x="719262" y="2008414"/>
                </a:cubicBezTo>
                <a:cubicBezTo>
                  <a:pt x="705574" y="2006133"/>
                  <a:pt x="692047" y="2002971"/>
                  <a:pt x="678440" y="2000250"/>
                </a:cubicBezTo>
                <a:cubicBezTo>
                  <a:pt x="612747" y="1967403"/>
                  <a:pt x="676445" y="1995672"/>
                  <a:pt x="564140" y="1967593"/>
                </a:cubicBezTo>
                <a:cubicBezTo>
                  <a:pt x="553254" y="1964871"/>
                  <a:pt x="542128" y="1962976"/>
                  <a:pt x="531483" y="1959428"/>
                </a:cubicBezTo>
                <a:cubicBezTo>
                  <a:pt x="517580" y="1954794"/>
                  <a:pt x="504801" y="1946956"/>
                  <a:pt x="490662" y="1943100"/>
                </a:cubicBezTo>
                <a:cubicBezTo>
                  <a:pt x="474691" y="1938745"/>
                  <a:pt x="458005" y="1937657"/>
                  <a:pt x="441676" y="1934936"/>
                </a:cubicBezTo>
                <a:cubicBezTo>
                  <a:pt x="414398" y="1925843"/>
                  <a:pt x="415284" y="1925442"/>
                  <a:pt x="384526" y="1918607"/>
                </a:cubicBezTo>
                <a:cubicBezTo>
                  <a:pt x="370980" y="1915597"/>
                  <a:pt x="357167" y="1913809"/>
                  <a:pt x="343705" y="1910443"/>
                </a:cubicBezTo>
                <a:cubicBezTo>
                  <a:pt x="335356" y="1908356"/>
                  <a:pt x="327515" y="1904542"/>
                  <a:pt x="319212" y="1902278"/>
                </a:cubicBezTo>
                <a:cubicBezTo>
                  <a:pt x="297561" y="1896373"/>
                  <a:pt x="275903" y="1890351"/>
                  <a:pt x="253897" y="1885950"/>
                </a:cubicBezTo>
                <a:cubicBezTo>
                  <a:pt x="226683" y="1880507"/>
                  <a:pt x="199630" y="1874183"/>
                  <a:pt x="172255" y="1869621"/>
                </a:cubicBezTo>
                <a:cubicBezTo>
                  <a:pt x="155926" y="1866900"/>
                  <a:pt x="139329" y="1865472"/>
                  <a:pt x="123269" y="1861457"/>
                </a:cubicBezTo>
                <a:cubicBezTo>
                  <a:pt x="35138" y="1839424"/>
                  <a:pt x="109193" y="1854137"/>
                  <a:pt x="41626" y="1828800"/>
                </a:cubicBezTo>
                <a:cubicBezTo>
                  <a:pt x="31120" y="1824860"/>
                  <a:pt x="19855" y="1823357"/>
                  <a:pt x="8969" y="1820636"/>
                </a:cubicBezTo>
                <a:cubicBezTo>
                  <a:pt x="-2042" y="1776587"/>
                  <a:pt x="-3902" y="1786604"/>
                  <a:pt x="8969" y="1730828"/>
                </a:cubicBezTo>
                <a:cubicBezTo>
                  <a:pt x="12839" y="1714057"/>
                  <a:pt x="19854" y="1698171"/>
                  <a:pt x="25297" y="1681843"/>
                </a:cubicBezTo>
                <a:lnTo>
                  <a:pt x="33462" y="1657350"/>
                </a:lnTo>
                <a:cubicBezTo>
                  <a:pt x="36183" y="1641021"/>
                  <a:pt x="38035" y="1624524"/>
                  <a:pt x="41626" y="1608364"/>
                </a:cubicBezTo>
                <a:cubicBezTo>
                  <a:pt x="43493" y="1599963"/>
                  <a:pt x="49569" y="1592474"/>
                  <a:pt x="49790" y="1583871"/>
                </a:cubicBezTo>
                <a:cubicBezTo>
                  <a:pt x="55022" y="1379813"/>
                  <a:pt x="52789" y="1175610"/>
                  <a:pt x="57955" y="971550"/>
                </a:cubicBezTo>
                <a:cubicBezTo>
                  <a:pt x="58587" y="946574"/>
                  <a:pt x="81392" y="901497"/>
                  <a:pt x="98776" y="889907"/>
                </a:cubicBezTo>
                <a:cubicBezTo>
                  <a:pt x="106940" y="884464"/>
                  <a:pt x="116331" y="880516"/>
                  <a:pt x="123269" y="873578"/>
                </a:cubicBezTo>
                <a:cubicBezTo>
                  <a:pt x="126970" y="869877"/>
                  <a:pt x="159453" y="825702"/>
                  <a:pt x="164090" y="816428"/>
                </a:cubicBezTo>
                <a:cubicBezTo>
                  <a:pt x="169950" y="804709"/>
                  <a:pt x="177801" y="769750"/>
                  <a:pt x="180419" y="759278"/>
                </a:cubicBezTo>
                <a:cubicBezTo>
                  <a:pt x="201971" y="543748"/>
                  <a:pt x="171432" y="866717"/>
                  <a:pt x="196747" y="449036"/>
                </a:cubicBezTo>
                <a:cubicBezTo>
                  <a:pt x="197587" y="435185"/>
                  <a:pt x="202949" y="421951"/>
                  <a:pt x="204912" y="408214"/>
                </a:cubicBezTo>
                <a:cubicBezTo>
                  <a:pt x="208397" y="383818"/>
                  <a:pt x="210355" y="359229"/>
                  <a:pt x="213076" y="334736"/>
                </a:cubicBezTo>
                <a:cubicBezTo>
                  <a:pt x="210355" y="263979"/>
                  <a:pt x="209784" y="193106"/>
                  <a:pt x="204912" y="122464"/>
                </a:cubicBezTo>
                <a:cubicBezTo>
                  <a:pt x="204320" y="113878"/>
                  <a:pt x="198614" y="106372"/>
                  <a:pt x="196747" y="97971"/>
                </a:cubicBezTo>
                <a:cubicBezTo>
                  <a:pt x="193156" y="81812"/>
                  <a:pt x="191829" y="65218"/>
                  <a:pt x="188583" y="48986"/>
                </a:cubicBezTo>
                <a:cubicBezTo>
                  <a:pt x="186382" y="37983"/>
                  <a:pt x="166812" y="0"/>
                  <a:pt x="172255" y="0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We’ve Come From…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24286" t="42667" r="54762" b="13143"/>
          <a:stretch>
            <a:fillRect/>
          </a:stretch>
        </p:blipFill>
        <p:spPr bwMode="auto">
          <a:xfrm>
            <a:off x="2286000" y="1219199"/>
            <a:ext cx="4318907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135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21" y="914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We’ve Come From…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2091"/>
            <a:ext cx="9144000" cy="24938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600" y="50292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First ASA construction, 835 South Payne Street, circa 1953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3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21" y="914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 Are Going…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28800"/>
            <a:ext cx="3505200" cy="3940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1600" y="2133600"/>
            <a:ext cx="3200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New Economic Reality</a:t>
            </a:r>
          </a:p>
          <a:p>
            <a:endParaRPr lang="en-US" sz="2000" dirty="0"/>
          </a:p>
          <a:p>
            <a:r>
              <a:rPr lang="en-US" sz="2000" dirty="0" smtClean="0"/>
              <a:t>High Debt Burden</a:t>
            </a:r>
          </a:p>
          <a:p>
            <a:endParaRPr lang="en-US" sz="2000" dirty="0"/>
          </a:p>
          <a:p>
            <a:r>
              <a:rPr lang="en-US" sz="2000" dirty="0" smtClean="0"/>
              <a:t>Capital Intensive Infrastructure</a:t>
            </a:r>
          </a:p>
          <a:p>
            <a:endParaRPr lang="en-US" sz="2000" dirty="0"/>
          </a:p>
          <a:p>
            <a:r>
              <a:rPr lang="en-US" sz="2000" dirty="0" smtClean="0"/>
              <a:t>Aging Workforce</a:t>
            </a:r>
          </a:p>
          <a:p>
            <a:endParaRPr lang="en-US" sz="2000" dirty="0"/>
          </a:p>
          <a:p>
            <a:r>
              <a:rPr lang="en-US" sz="2000" dirty="0" smtClean="0"/>
              <a:t>Regulatory Imbalances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553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klpallan\AppData\Local\Microsoft\Windows\Temporary Internet Files\Content.IE5\C9OWTNJS\MP90032119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260908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9921" y="533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 Are Going…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77312007"/>
              </p:ext>
            </p:extLst>
          </p:nvPr>
        </p:nvGraphicFramePr>
        <p:xfrm>
          <a:off x="381000" y="1371600"/>
          <a:ext cx="8534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2514600" y="5638800"/>
            <a:ext cx="617220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/>
              <a:t>Bay TMDL Requirements 2011</a:t>
            </a:r>
            <a:endParaRPr lang="en-US" sz="23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128169"/>
            <a:ext cx="6159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21" y="589997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 Are Going…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3400" y="1143000"/>
            <a:ext cx="8455479" cy="497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98223" y="6172200"/>
            <a:ext cx="5218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ASA circa 2001,  $350M </a:t>
            </a:r>
            <a:r>
              <a:rPr lang="en-US" dirty="0" smtClean="0"/>
              <a:t>invested for Nutrient Removal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59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21" y="589997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Where We Are Going…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" t="32105" r="573" b="6083"/>
          <a:stretch/>
        </p:blipFill>
        <p:spPr>
          <a:xfrm>
            <a:off x="533400" y="1524000"/>
            <a:ext cx="5058591" cy="395641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18826143">
            <a:off x="2695502" y="3480383"/>
            <a:ext cx="1546625" cy="15633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2590800"/>
            <a:ext cx="609600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12393" y="613993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ASA circa 2016,  $150M invested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3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947" y="762000"/>
            <a:ext cx="6314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Requirements &amp; Jobs Over Time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72036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43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Job Results…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7136" y="1711209"/>
            <a:ext cx="3703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Large Group Unskilled </a:t>
            </a:r>
            <a:r>
              <a:rPr lang="en-US" dirty="0" smtClean="0"/>
              <a:t>to semi skilled</a:t>
            </a:r>
          </a:p>
          <a:p>
            <a:endParaRPr lang="en-US" dirty="0" smtClean="0"/>
          </a:p>
          <a:p>
            <a:r>
              <a:rPr lang="en-US" dirty="0" smtClean="0"/>
              <a:t>  Transient</a:t>
            </a:r>
          </a:p>
          <a:p>
            <a:endParaRPr lang="en-US" dirty="0"/>
          </a:p>
          <a:p>
            <a:r>
              <a:rPr lang="en-US" dirty="0" smtClean="0"/>
              <a:t>  Short Term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5410199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 smtClean="0"/>
              <a:t>Sustainable?</a:t>
            </a:r>
            <a:endParaRPr lang="en-US" sz="3600" b="1" dirty="0"/>
          </a:p>
        </p:txBody>
      </p:sp>
      <p:pic>
        <p:nvPicPr>
          <p:cNvPr id="2050" name="Picture 2" descr="C:\Users\klpallan\AppData\Local\Microsoft\Windows\Temporary Internet Files\Content.IE5\C9OWTNJS\MP90038297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298" y="1126671"/>
            <a:ext cx="3116581" cy="222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lpallan\AppData\Local\Microsoft\Windows\Temporary Internet Files\Content.IE5\CCU8UKGO\MP90028985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26872"/>
            <a:ext cx="3657600" cy="242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lpallan\AppData\Local\Microsoft\Windows\Temporary Internet Files\Content.IE5\CB2AKAFS\MP900289236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3657600" cy="245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05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33398" y="3578635"/>
            <a:ext cx="8229600" cy="416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algn="r">
              <a:spcBef>
                <a:spcPct val="0"/>
              </a:spcBef>
              <a:defRPr/>
            </a:pPr>
            <a:endParaRPr lang="en-US" sz="2700" dirty="0" smtClean="0">
              <a:solidFill>
                <a:prstClr val="black"/>
              </a:solidFill>
            </a:endParaRPr>
          </a:p>
        </p:txBody>
      </p:sp>
      <p:sp>
        <p:nvSpPr>
          <p:cNvPr id="3" name="Left-Right Arrow 2"/>
          <p:cNvSpPr/>
          <p:nvPr/>
        </p:nvSpPr>
        <p:spPr>
          <a:xfrm rot="5400000">
            <a:off x="-1930698" y="3875207"/>
            <a:ext cx="4928193" cy="3429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3"/>
          <p:cNvSpPr/>
          <p:nvPr/>
        </p:nvSpPr>
        <p:spPr>
          <a:xfrm>
            <a:off x="685800" y="3654876"/>
            <a:ext cx="7620000" cy="31995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61948" y="878187"/>
            <a:ext cx="6314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Requirements &amp; Jobs Over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5443" y="2182950"/>
            <a:ext cx="333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smtClean="0"/>
              <a:t>Nitrogen Reduction Requirements</a:t>
            </a:r>
            <a:endParaRPr lang="en-US" sz="16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079423" y="368288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1995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78971" y="367732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2000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18634" y="368288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2005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6299" y="368288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35443" y="368288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2015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25826" y="3682884"/>
            <a:ext cx="728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2020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37625" y="5036477"/>
            <a:ext cx="1315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EMPLOYEES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-244026" y="2445745"/>
            <a:ext cx="1554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TN Discharged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6367" y="1762753"/>
            <a:ext cx="39305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20</a:t>
            </a:r>
          </a:p>
          <a:p>
            <a:endParaRPr lang="en-US" sz="1600" b="1" dirty="0"/>
          </a:p>
          <a:p>
            <a:r>
              <a:rPr lang="en-US" sz="1600" b="1" dirty="0" smtClean="0"/>
              <a:t>15</a:t>
            </a:r>
          </a:p>
          <a:p>
            <a:endParaRPr lang="en-US" sz="1600" b="1" dirty="0"/>
          </a:p>
          <a:p>
            <a:r>
              <a:rPr lang="en-US" sz="1600" b="1" dirty="0" smtClean="0"/>
              <a:t>10</a:t>
            </a:r>
          </a:p>
          <a:p>
            <a:endParaRPr lang="en-US" sz="1600" b="1" dirty="0"/>
          </a:p>
          <a:p>
            <a:r>
              <a:rPr lang="en-US" sz="1600" b="1" dirty="0" smtClean="0"/>
              <a:t> 5</a:t>
            </a:r>
            <a:endParaRPr lang="en-US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" y="4191000"/>
            <a:ext cx="49725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50</a:t>
            </a:r>
          </a:p>
          <a:p>
            <a:endParaRPr lang="en-US" sz="1600" b="1" dirty="0"/>
          </a:p>
          <a:p>
            <a:r>
              <a:rPr lang="en-US" sz="1600" b="1" dirty="0" smtClean="0"/>
              <a:t>100</a:t>
            </a:r>
          </a:p>
          <a:p>
            <a:endParaRPr lang="en-US" sz="1600" b="1" dirty="0"/>
          </a:p>
          <a:p>
            <a:r>
              <a:rPr lang="en-US" sz="1600" b="1" dirty="0" smtClean="0"/>
              <a:t>150</a:t>
            </a:r>
          </a:p>
          <a:p>
            <a:endParaRPr lang="en-US" sz="1600" b="1" dirty="0" smtClean="0"/>
          </a:p>
          <a:p>
            <a:r>
              <a:rPr lang="en-US" sz="1600" b="1" dirty="0" smtClean="0"/>
              <a:t>200</a:t>
            </a:r>
            <a:endParaRPr lang="en-US" sz="1600" b="1" dirty="0"/>
          </a:p>
        </p:txBody>
      </p:sp>
      <p:sp>
        <p:nvSpPr>
          <p:cNvPr id="19" name="Oval 18"/>
          <p:cNvSpPr/>
          <p:nvPr/>
        </p:nvSpPr>
        <p:spPr>
          <a:xfrm>
            <a:off x="1450521" y="1664071"/>
            <a:ext cx="152400" cy="597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231371" y="1645783"/>
            <a:ext cx="152400" cy="597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68038" y="3200400"/>
            <a:ext cx="142241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73936" y="3341060"/>
            <a:ext cx="142241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576446" y="3488190"/>
            <a:ext cx="142241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748056" y="3502435"/>
            <a:ext cx="142241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278734" y="6006882"/>
            <a:ext cx="142241" cy="762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34221" y="5256366"/>
            <a:ext cx="142241" cy="762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439159" y="5006926"/>
            <a:ext cx="142241" cy="762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27003" y="4781550"/>
            <a:ext cx="142241" cy="762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590693" y="4495800"/>
            <a:ext cx="142241" cy="762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779178" y="4286250"/>
            <a:ext cx="142241" cy="762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183423" y="5356793"/>
            <a:ext cx="333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smtClean="0"/>
              <a:t># of ASA Employees</a:t>
            </a:r>
            <a:endParaRPr lang="en-US" sz="1600" b="1" i="1" dirty="0"/>
          </a:p>
        </p:txBody>
      </p:sp>
      <p:sp>
        <p:nvSpPr>
          <p:cNvPr id="25" name="Freeform 24"/>
          <p:cNvSpPr/>
          <p:nvPr/>
        </p:nvSpPr>
        <p:spPr>
          <a:xfrm>
            <a:off x="1580063" y="1518161"/>
            <a:ext cx="5167993" cy="2006686"/>
          </a:xfrm>
          <a:custGeom>
            <a:avLst/>
            <a:gdLst>
              <a:gd name="connsiteX0" fmla="*/ 0 w 5167993"/>
              <a:gd name="connsiteY0" fmla="*/ 144577 h 2006686"/>
              <a:gd name="connsiteX1" fmla="*/ 669471 w 5167993"/>
              <a:gd name="connsiteY1" fmla="*/ 152741 h 2006686"/>
              <a:gd name="connsiteX2" fmla="*/ 1796143 w 5167993"/>
              <a:gd name="connsiteY2" fmla="*/ 1712120 h 2006686"/>
              <a:gd name="connsiteX3" fmla="*/ 2939143 w 5167993"/>
              <a:gd name="connsiteY3" fmla="*/ 1801927 h 2006686"/>
              <a:gd name="connsiteX4" fmla="*/ 3967843 w 5167993"/>
              <a:gd name="connsiteY4" fmla="*/ 1989705 h 2006686"/>
              <a:gd name="connsiteX5" fmla="*/ 5167993 w 5167993"/>
              <a:gd name="connsiteY5" fmla="*/ 1997870 h 2006686"/>
              <a:gd name="connsiteX6" fmla="*/ 5151664 w 5167993"/>
              <a:gd name="connsiteY6" fmla="*/ 1997870 h 200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67993" h="2006686">
                <a:moveTo>
                  <a:pt x="0" y="144577"/>
                </a:moveTo>
                <a:cubicBezTo>
                  <a:pt x="185057" y="18030"/>
                  <a:pt x="370114" y="-108516"/>
                  <a:pt x="669471" y="152741"/>
                </a:cubicBezTo>
                <a:cubicBezTo>
                  <a:pt x="968828" y="413998"/>
                  <a:pt x="1417864" y="1437256"/>
                  <a:pt x="1796143" y="1712120"/>
                </a:cubicBezTo>
                <a:cubicBezTo>
                  <a:pt x="2174422" y="1986984"/>
                  <a:pt x="2577193" y="1755663"/>
                  <a:pt x="2939143" y="1801927"/>
                </a:cubicBezTo>
                <a:cubicBezTo>
                  <a:pt x="3301093" y="1848191"/>
                  <a:pt x="3596368" y="1957048"/>
                  <a:pt x="3967843" y="1989705"/>
                </a:cubicBezTo>
                <a:cubicBezTo>
                  <a:pt x="4339318" y="2022362"/>
                  <a:pt x="5167993" y="1997870"/>
                  <a:pt x="5167993" y="1997870"/>
                </a:cubicBezTo>
                <a:lnTo>
                  <a:pt x="5151664" y="199787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1371600" y="4302579"/>
            <a:ext cx="5518697" cy="1747157"/>
          </a:xfrm>
          <a:custGeom>
            <a:avLst/>
            <a:gdLst>
              <a:gd name="connsiteX0" fmla="*/ 0 w 5580285"/>
              <a:gd name="connsiteY0" fmla="*/ 1747157 h 1747157"/>
              <a:gd name="connsiteX1" fmla="*/ 1036864 w 5580285"/>
              <a:gd name="connsiteY1" fmla="*/ 1004207 h 1747157"/>
              <a:gd name="connsiteX2" fmla="*/ 2122714 w 5580285"/>
              <a:gd name="connsiteY2" fmla="*/ 751114 h 1747157"/>
              <a:gd name="connsiteX3" fmla="*/ 3257550 w 5580285"/>
              <a:gd name="connsiteY3" fmla="*/ 530678 h 1747157"/>
              <a:gd name="connsiteX4" fmla="*/ 4318907 w 5580285"/>
              <a:gd name="connsiteY4" fmla="*/ 236764 h 1747157"/>
              <a:gd name="connsiteX5" fmla="*/ 5502729 w 5580285"/>
              <a:gd name="connsiteY5" fmla="*/ 16328 h 1747157"/>
              <a:gd name="connsiteX6" fmla="*/ 5470071 w 5580285"/>
              <a:gd name="connsiteY6" fmla="*/ 16328 h 174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0285" h="1747157">
                <a:moveTo>
                  <a:pt x="0" y="1747157"/>
                </a:moveTo>
                <a:cubicBezTo>
                  <a:pt x="341539" y="1458685"/>
                  <a:pt x="683078" y="1170214"/>
                  <a:pt x="1036864" y="1004207"/>
                </a:cubicBezTo>
                <a:cubicBezTo>
                  <a:pt x="1390650" y="838200"/>
                  <a:pt x="1752600" y="830035"/>
                  <a:pt x="2122714" y="751114"/>
                </a:cubicBezTo>
                <a:cubicBezTo>
                  <a:pt x="2492828" y="672192"/>
                  <a:pt x="2891518" y="616403"/>
                  <a:pt x="3257550" y="530678"/>
                </a:cubicBezTo>
                <a:cubicBezTo>
                  <a:pt x="3623582" y="444953"/>
                  <a:pt x="3944711" y="322489"/>
                  <a:pt x="4318907" y="236764"/>
                </a:cubicBezTo>
                <a:cubicBezTo>
                  <a:pt x="4693104" y="151039"/>
                  <a:pt x="5310868" y="53067"/>
                  <a:pt x="5502729" y="16328"/>
                </a:cubicBezTo>
                <a:cubicBezTo>
                  <a:pt x="5694590" y="-20411"/>
                  <a:pt x="5470071" y="16328"/>
                  <a:pt x="5470071" y="16328"/>
                </a:cubicBezTo>
              </a:path>
            </a:pathLst>
          </a:cu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9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Needs…</a:t>
            </a:r>
            <a:endParaRPr lang="en-US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35" y="1954894"/>
            <a:ext cx="4534116" cy="31184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5018" y="25908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Highly skilled trades </a:t>
            </a:r>
            <a:r>
              <a:rPr lang="en-US" dirty="0" smtClean="0"/>
              <a:t>people</a:t>
            </a:r>
          </a:p>
          <a:p>
            <a:endParaRPr lang="en-US" dirty="0"/>
          </a:p>
          <a:p>
            <a:r>
              <a:rPr lang="en-US" dirty="0" smtClean="0"/>
              <a:t>Require additional annual training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04800" y="1828800"/>
            <a:ext cx="357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of Increased Regulation:</a:t>
            </a:r>
            <a:endParaRPr lang="en-US" dirty="0"/>
          </a:p>
        </p:txBody>
      </p:sp>
      <p:pic>
        <p:nvPicPr>
          <p:cNvPr id="4100" name="Picture 4" descr="C:\Users\klpallan\AppData\Local\Microsoft\Windows\Temporary Internet Files\Content.IE5\CB2AKAFS\MP90043165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63983"/>
            <a:ext cx="292283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36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Needs…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2373086"/>
            <a:ext cx="3039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Researchers and Research </a:t>
            </a:r>
            <a:r>
              <a:rPr lang="en-US" dirty="0" smtClean="0"/>
              <a:t>$$</a:t>
            </a:r>
          </a:p>
          <a:p>
            <a:endParaRPr lang="en-US" dirty="0"/>
          </a:p>
          <a:p>
            <a:r>
              <a:rPr lang="en-US" dirty="0" smtClean="0"/>
              <a:t>Engineers – limited pool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04800" y="1828800"/>
            <a:ext cx="357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of Increased Regulation: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895600"/>
            <a:ext cx="3136392" cy="3436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" r="5987" b="18715"/>
          <a:stretch/>
        </p:blipFill>
        <p:spPr>
          <a:xfrm>
            <a:off x="5715000" y="1560731"/>
            <a:ext cx="3274423" cy="2908663"/>
          </a:xfrm>
          <a:prstGeom prst="rect">
            <a:avLst/>
          </a:prstGeom>
        </p:spPr>
      </p:pic>
      <p:pic>
        <p:nvPicPr>
          <p:cNvPr id="11" name="Picture 10" descr="28222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4267200"/>
            <a:ext cx="3625044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79177" y="4533900"/>
            <a:ext cx="220762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Wastewater Fuel Cell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49536" y="6248400"/>
            <a:ext cx="2207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 Roof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65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Needs…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5236" y="22860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Business &amp; Financial</a:t>
            </a:r>
          </a:p>
          <a:p>
            <a:endParaRPr lang="en-US" dirty="0"/>
          </a:p>
          <a:p>
            <a:r>
              <a:rPr lang="en-US" dirty="0" smtClean="0"/>
              <a:t>Legal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828800"/>
            <a:ext cx="357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of Increased Regulation:</a:t>
            </a:r>
            <a:endParaRPr lang="en-US" dirty="0"/>
          </a:p>
        </p:txBody>
      </p:sp>
      <p:pic>
        <p:nvPicPr>
          <p:cNvPr id="1027" name="Picture 3" descr="C:\Users\klpallan\AppData\Local\Microsoft\Windows\Temporary Internet Files\Content.IE5\YMRZCB5R\MP90044288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55694"/>
            <a:ext cx="3276600" cy="214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lpallan\AppData\Local\Microsoft\Windows\Temporary Internet Files\Content.IE5\YMRZCB5R\MP900321176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03" y="3429000"/>
            <a:ext cx="2075234" cy="290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klpallan\AppData\Local\Microsoft\Windows\Temporary Internet Files\Content.IE5\YMRZCB5R\MC90004780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71" y="2895600"/>
            <a:ext cx="1830629" cy="183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8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252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Challenges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8150" y="1371600"/>
            <a:ext cx="832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Opportunity Costs</a:t>
            </a:r>
            <a:r>
              <a:rPr lang="en-US" sz="2400" dirty="0" smtClean="0"/>
              <a:t>….$ spent on wastewater…</a:t>
            </a:r>
            <a:endParaRPr lang="en-US" sz="24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10898314"/>
              </p:ext>
            </p:extLst>
          </p:nvPr>
        </p:nvGraphicFramePr>
        <p:xfrm>
          <a:off x="762000" y="1905000"/>
          <a:ext cx="7391400" cy="467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16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252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Challenges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8150" y="1371600"/>
            <a:ext cx="832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Rates…Public doesn’t understand the Value of Water…</a:t>
            </a:r>
            <a:endParaRPr lang="en-US" sz="24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547843"/>
              </p:ext>
            </p:extLst>
          </p:nvPr>
        </p:nvGraphicFramePr>
        <p:xfrm>
          <a:off x="609600" y="1981200"/>
          <a:ext cx="7820025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233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252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Challenges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8150" y="1371600"/>
            <a:ext cx="832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Opportunity Costs</a:t>
            </a:r>
            <a:r>
              <a:rPr lang="en-US" sz="2400" dirty="0" smtClean="0"/>
              <a:t>….$ spent on </a:t>
            </a:r>
            <a:r>
              <a:rPr lang="en-US" sz="2400" dirty="0" smtClean="0"/>
              <a:t>wastewater and </a:t>
            </a:r>
            <a:r>
              <a:rPr lang="en-US" sz="2400" dirty="0" err="1" smtClean="0"/>
              <a:t>stormwater</a:t>
            </a:r>
            <a:r>
              <a:rPr lang="en-US" sz="2400" dirty="0" smtClean="0"/>
              <a:t>…</a:t>
            </a:r>
            <a:endParaRPr lang="en-US" sz="2400" dirty="0"/>
          </a:p>
        </p:txBody>
      </p:sp>
      <p:pic>
        <p:nvPicPr>
          <p:cNvPr id="2051" name="Picture 3" descr="C:\Users\klpallan\AppData\Local\Microsoft\Windows\Temporary Internet Files\Content.IE5\CB2AKAFS\MP90043947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4419600" cy="295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klpallan\AppData\Local\Microsoft\Windows\Temporary Internet Files\Content.IE5\CCU8UKGO\MP90040039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343034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2"/>
          <a:stretch/>
        </p:blipFill>
        <p:spPr>
          <a:xfrm>
            <a:off x="6172200" y="4267200"/>
            <a:ext cx="2484664" cy="2228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6019800"/>
            <a:ext cx="307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Community Choices Limited….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7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252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Water Profession Challenges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828800"/>
            <a:ext cx="403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Urbanization</a:t>
            </a:r>
          </a:p>
          <a:p>
            <a:endParaRPr lang="en-US" sz="2400" dirty="0"/>
          </a:p>
          <a:p>
            <a:r>
              <a:rPr lang="en-US" sz="2400" dirty="0" smtClean="0"/>
              <a:t>Lack of training programs</a:t>
            </a:r>
          </a:p>
          <a:p>
            <a:endParaRPr lang="en-US" sz="2400" dirty="0"/>
          </a:p>
          <a:p>
            <a:r>
              <a:rPr lang="en-US" sz="2400" smtClean="0"/>
              <a:t>Clean Water Act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Competition for Limited Resources</a:t>
            </a:r>
          </a:p>
          <a:p>
            <a:endParaRPr lang="en-US" sz="2400" dirty="0"/>
          </a:p>
          <a:p>
            <a:r>
              <a:rPr lang="en-US" sz="2400" dirty="0" smtClean="0"/>
              <a:t>Intensive Capital Needs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3605349" cy="45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Additional Thoughts?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A~Bubbl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ASA~Bubble template</Template>
  <TotalTime>1191</TotalTime>
  <Words>406</Words>
  <Application>Microsoft Office PowerPoint</Application>
  <PresentationFormat>On-screen Show (4:3)</PresentationFormat>
  <Paragraphs>120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ASA~Bubble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Thoughts?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Pallansch</dc:creator>
  <cp:lastModifiedBy>Karen Pallansch</cp:lastModifiedBy>
  <cp:revision>32</cp:revision>
  <cp:lastPrinted>2012-03-06T12:52:17Z</cp:lastPrinted>
  <dcterms:created xsi:type="dcterms:W3CDTF">2012-02-29T20:50:32Z</dcterms:created>
  <dcterms:modified xsi:type="dcterms:W3CDTF">2012-03-08T21:53:04Z</dcterms:modified>
</cp:coreProperties>
</file>