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4" r:id="rId4"/>
    <p:sldId id="268" r:id="rId5"/>
    <p:sldId id="267" r:id="rId6"/>
    <p:sldId id="265" r:id="rId7"/>
    <p:sldId id="26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C63F"/>
    <a:srgbClr val="00A3E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1" autoAdjust="0"/>
    <p:restoredTop sz="94598" autoAdjust="0"/>
  </p:normalViewPr>
  <p:slideViewPr>
    <p:cSldViewPr snapToObjects="1">
      <p:cViewPr varScale="1">
        <p:scale>
          <a:sx n="103" d="100"/>
          <a:sy n="103" d="100"/>
        </p:scale>
        <p:origin x="-24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AIR\CleanAirPartners\Website\Statistics\web%20stats%20history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AIR\CleanAirPartners\Website\Statistics\web%20stats%20history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3"/>
  <c:chart>
    <c:autoTitleDeleted val="1"/>
    <c:plotArea>
      <c:layout/>
      <c:lineChart>
        <c:grouping val="standard"/>
        <c:ser>
          <c:idx val="0"/>
          <c:order val="0"/>
          <c:dPt>
            <c:idx val="0"/>
            <c:marker>
              <c:spPr>
                <a:solidFill>
                  <a:srgbClr val="00B050"/>
                </a:solidFill>
              </c:spPr>
            </c:marker>
          </c:dPt>
          <c:dPt>
            <c:idx val="1"/>
            <c:marker>
              <c:spPr>
                <a:solidFill>
                  <a:srgbClr val="00B050"/>
                </a:solidFill>
              </c:spPr>
            </c:marker>
          </c:dPt>
          <c:dPt>
            <c:idx val="2"/>
            <c:marker>
              <c:spPr>
                <a:solidFill>
                  <a:srgbClr val="FFFF00"/>
                </a:solidFill>
              </c:spPr>
            </c:marker>
          </c:dPt>
          <c:dPt>
            <c:idx val="3"/>
            <c:marker>
              <c:spPr>
                <a:solidFill>
                  <a:srgbClr val="00B050"/>
                </a:solidFill>
              </c:spPr>
            </c:marker>
          </c:dPt>
          <c:dPt>
            <c:idx val="4"/>
            <c:marker>
              <c:spPr>
                <a:solidFill>
                  <a:srgbClr val="FFFF00"/>
                </a:solidFill>
              </c:spPr>
            </c:marker>
          </c:dPt>
          <c:dPt>
            <c:idx val="5"/>
            <c:marker>
              <c:spPr>
                <a:solidFill>
                  <a:srgbClr val="FFFF00"/>
                </a:solidFill>
              </c:spPr>
            </c:marker>
          </c:dPt>
          <c:dPt>
            <c:idx val="6"/>
            <c:marker>
              <c:spPr>
                <a:solidFill>
                  <a:srgbClr val="FFFF00"/>
                </a:solidFill>
              </c:spPr>
            </c:marker>
          </c:dPt>
          <c:cat>
            <c:strRef>
              <c:f>'event vs non-event'!$J$2:$J$8</c:f>
              <c:strCache>
                <c:ptCount val="7"/>
                <c:pt idx="0">
                  <c:v>Sun Jul 18 2010</c:v>
                </c:pt>
                <c:pt idx="1">
                  <c:v>Mon Jul 19 2010</c:v>
                </c:pt>
                <c:pt idx="2">
                  <c:v>Tue Jul 20 2010</c:v>
                </c:pt>
                <c:pt idx="3">
                  <c:v>Wed Jul 21 2010</c:v>
                </c:pt>
                <c:pt idx="4">
                  <c:v>Thu Jul 22 2010</c:v>
                </c:pt>
                <c:pt idx="5">
                  <c:v>Fri Jul 23 2010</c:v>
                </c:pt>
                <c:pt idx="6">
                  <c:v>Sat Jul 24 2010</c:v>
                </c:pt>
              </c:strCache>
            </c:strRef>
          </c:cat>
          <c:val>
            <c:numRef>
              <c:f>'event vs non-event'!$K$2:$K$8</c:f>
              <c:numCache>
                <c:formatCode>General</c:formatCode>
                <c:ptCount val="7"/>
                <c:pt idx="0">
                  <c:v>7784</c:v>
                </c:pt>
                <c:pt idx="1">
                  <c:v>17105</c:v>
                </c:pt>
                <c:pt idx="2">
                  <c:v>12281</c:v>
                </c:pt>
                <c:pt idx="3">
                  <c:v>13049</c:v>
                </c:pt>
                <c:pt idx="4">
                  <c:v>13685</c:v>
                </c:pt>
                <c:pt idx="5">
                  <c:v>18539</c:v>
                </c:pt>
                <c:pt idx="6">
                  <c:v>12119</c:v>
                </c:pt>
              </c:numCache>
            </c:numRef>
          </c:val>
        </c:ser>
        <c:marker val="1"/>
        <c:axId val="95770496"/>
        <c:axId val="95772032"/>
      </c:lineChart>
      <c:catAx>
        <c:axId val="95770496"/>
        <c:scaling>
          <c:orientation val="minMax"/>
        </c:scaling>
        <c:axPos val="b"/>
        <c:majorTickMark val="in"/>
        <c:tickLblPos val="none"/>
        <c:txPr>
          <a:bodyPr rot="0" vert="horz"/>
          <a:lstStyle/>
          <a:p>
            <a:pPr>
              <a:defRPr/>
            </a:pPr>
            <a:endParaRPr lang="en-US"/>
          </a:p>
        </c:txPr>
        <c:crossAx val="95772032"/>
        <c:crosses val="autoZero"/>
        <c:auto val="1"/>
        <c:lblAlgn val="ctr"/>
        <c:lblOffset val="100"/>
      </c:catAx>
      <c:valAx>
        <c:axId val="95772032"/>
        <c:scaling>
          <c:orientation val="minMax"/>
          <c:max val="60000"/>
          <c:min val="0"/>
        </c:scaling>
        <c:axPos val="l"/>
        <c:majorGridlines/>
        <c:numFmt formatCode="General" sourceLinked="1"/>
        <c:majorTickMark val="none"/>
        <c:tickLblPos val="nextTo"/>
        <c:crossAx val="95770496"/>
        <c:crosses val="autoZero"/>
        <c:crossBetween val="between"/>
        <c:majorUnit val="10000"/>
        <c:minorUnit val="10000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3"/>
  <c:chart>
    <c:autoTitleDeleted val="1"/>
    <c:plotArea>
      <c:layout/>
      <c:lineChart>
        <c:grouping val="standard"/>
        <c:ser>
          <c:idx val="0"/>
          <c:order val="0"/>
          <c:dPt>
            <c:idx val="0"/>
            <c:marker>
              <c:spPr>
                <a:solidFill>
                  <a:srgbClr val="FFC000"/>
                </a:solidFill>
              </c:spPr>
            </c:marker>
          </c:dPt>
          <c:dPt>
            <c:idx val="1"/>
            <c:marker>
              <c:spPr>
                <a:solidFill>
                  <a:srgbClr val="FF0000"/>
                </a:solidFill>
              </c:spPr>
            </c:marker>
          </c:dPt>
          <c:dPt>
            <c:idx val="2"/>
            <c:marker>
              <c:spPr>
                <a:solidFill>
                  <a:srgbClr val="FFC000"/>
                </a:solidFill>
              </c:spPr>
            </c:marker>
          </c:dPt>
          <c:dPt>
            <c:idx val="3"/>
            <c:marker>
              <c:spPr>
                <a:solidFill>
                  <a:srgbClr val="FFC000"/>
                </a:solidFill>
              </c:spPr>
            </c:marker>
          </c:dPt>
          <c:dPt>
            <c:idx val="4"/>
            <c:marker>
              <c:spPr>
                <a:solidFill>
                  <a:srgbClr val="FFC000"/>
                </a:solidFill>
              </c:spPr>
            </c:marker>
          </c:dPt>
          <c:dPt>
            <c:idx val="5"/>
            <c:marker>
              <c:spPr>
                <a:solidFill>
                  <a:srgbClr val="FFC000"/>
                </a:solidFill>
              </c:spPr>
            </c:marker>
          </c:dPt>
          <c:dPt>
            <c:idx val="6"/>
            <c:marker>
              <c:spPr>
                <a:solidFill>
                  <a:srgbClr val="00B050"/>
                </a:solidFill>
              </c:spPr>
            </c:marker>
          </c:dPt>
          <c:cat>
            <c:strRef>
              <c:f>'event vs non-event'!$G$2:$G$8</c:f>
              <c:strCache>
                <c:ptCount val="7"/>
                <c:pt idx="0">
                  <c:v>Sun Aug 29 2010</c:v>
                </c:pt>
                <c:pt idx="1">
                  <c:v>Mon Aug 30 2010</c:v>
                </c:pt>
                <c:pt idx="2">
                  <c:v>Tue Aug 31 2010</c:v>
                </c:pt>
                <c:pt idx="3">
                  <c:v>Wed Sep 01 2010</c:v>
                </c:pt>
                <c:pt idx="4">
                  <c:v>Thu Sep 02 2010</c:v>
                </c:pt>
                <c:pt idx="5">
                  <c:v>Fri Sep 03 2010</c:v>
                </c:pt>
                <c:pt idx="6">
                  <c:v>Sat Sep 04 2010</c:v>
                </c:pt>
              </c:strCache>
            </c:strRef>
          </c:cat>
          <c:val>
            <c:numRef>
              <c:f>'event vs non-event'!$H$2:$H$8</c:f>
              <c:numCache>
                <c:formatCode>General</c:formatCode>
                <c:ptCount val="7"/>
                <c:pt idx="0">
                  <c:v>10159</c:v>
                </c:pt>
                <c:pt idx="1">
                  <c:v>34812</c:v>
                </c:pt>
                <c:pt idx="2">
                  <c:v>42336</c:v>
                </c:pt>
                <c:pt idx="3">
                  <c:v>27234</c:v>
                </c:pt>
                <c:pt idx="4">
                  <c:v>19397</c:v>
                </c:pt>
                <c:pt idx="5">
                  <c:v>8644</c:v>
                </c:pt>
                <c:pt idx="6">
                  <c:v>3325</c:v>
                </c:pt>
              </c:numCache>
            </c:numRef>
          </c:val>
        </c:ser>
        <c:marker val="1"/>
        <c:axId val="95806592"/>
        <c:axId val="95808128"/>
      </c:lineChart>
      <c:catAx>
        <c:axId val="95806592"/>
        <c:scaling>
          <c:orientation val="minMax"/>
        </c:scaling>
        <c:axPos val="b"/>
        <c:majorTickMark val="in"/>
        <c:tickLblPos val="none"/>
        <c:txPr>
          <a:bodyPr rot="0" vert="horz"/>
          <a:lstStyle/>
          <a:p>
            <a:pPr>
              <a:defRPr/>
            </a:pPr>
            <a:endParaRPr lang="en-US"/>
          </a:p>
        </c:txPr>
        <c:crossAx val="95808128"/>
        <c:crosses val="autoZero"/>
        <c:auto val="1"/>
        <c:lblAlgn val="ctr"/>
        <c:lblOffset val="100"/>
      </c:catAx>
      <c:valAx>
        <c:axId val="95808128"/>
        <c:scaling>
          <c:orientation val="minMax"/>
          <c:max val="60000"/>
        </c:scaling>
        <c:axPos val="l"/>
        <c:majorGridlines/>
        <c:numFmt formatCode="General" sourceLinked="1"/>
        <c:majorTickMark val="none"/>
        <c:tickLblPos val="nextTo"/>
        <c:crossAx val="95806592"/>
        <c:crosses val="autoZero"/>
        <c:crossBetween val="between"/>
      </c:valAx>
      <c:spPr>
        <a:noFill/>
      </c:spPr>
    </c:plotArea>
    <c:plotVisOnly val="1"/>
  </c:chart>
  <c:spPr>
    <a:noFill/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8E32AE7-038F-4174-BA3A-BF62BAE0679A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CD8800F-47A4-453B-B0F0-19F402FCB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4FBACC-1A44-4B3E-B341-6D49515632E9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E704C2F-DCD6-4D9A-8BD2-564F40369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8001000" cy="452596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 your share for cleaner air.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34339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4340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 your share for cleaner air.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3887788" cy="63976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3887788" cy="376872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76872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 your share for cleaner air.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 your share for cleaner air.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 your share for cleaner air.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1162"/>
            <a:ext cx="3008313" cy="1374775"/>
          </a:xfrm>
        </p:spPr>
        <p:txBody>
          <a:bodyPr>
            <a:noAutofit/>
          </a:bodyPr>
          <a:lstStyle>
            <a:lvl1pPr algn="l"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11162"/>
            <a:ext cx="5111750" cy="553243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24113"/>
            <a:ext cx="3008313" cy="2909888"/>
          </a:xfrm>
        </p:spPr>
        <p:txBody>
          <a:bodyPr>
            <a:normAutofit/>
          </a:bodyPr>
          <a:lstStyle>
            <a:lvl1pPr marL="0" indent="0">
              <a:buNone/>
              <a:defRPr sz="2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 your share for cleaner air.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65513" y="685800"/>
            <a:ext cx="5257800" cy="394335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411162"/>
            <a:ext cx="3008313" cy="1374775"/>
          </a:xfrm>
        </p:spPr>
        <p:txBody>
          <a:bodyPr>
            <a:noAutofit/>
          </a:bodyPr>
          <a:lstStyle>
            <a:lvl1pPr algn="l"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24113"/>
            <a:ext cx="3008313" cy="2909888"/>
          </a:xfrm>
        </p:spPr>
        <p:txBody>
          <a:bodyPr>
            <a:normAutofit/>
          </a:bodyPr>
          <a:lstStyle>
            <a:lvl1pPr marL="0" indent="0">
              <a:buNone/>
              <a:defRPr sz="2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 your share for cleaner air.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AP_Logo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4343400"/>
            <a:ext cx="13716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283075"/>
            <a:ext cx="6400800" cy="1212469"/>
          </a:xfrm>
        </p:spPr>
        <p:txBody>
          <a:bodyPr anchor="t">
            <a:normAutofit/>
          </a:bodyPr>
          <a:lstStyle>
            <a:lvl1pPr>
              <a:defRPr sz="3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495544"/>
            <a:ext cx="6400800" cy="104336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>
          <a:xfrm>
            <a:off x="7162800" y="6126163"/>
            <a:ext cx="1524000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F70D0319-59CA-4FF9-9E00-DB823E497BE5}" type="datetime4">
              <a:rPr lang="en-US"/>
              <a:pPr>
                <a:defRPr/>
              </a:pPr>
              <a:t>October 15, 2010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283075"/>
            <a:ext cx="6400800" cy="1212469"/>
          </a:xfrm>
        </p:spPr>
        <p:txBody>
          <a:bodyPr anchor="t">
            <a:normAutofit/>
          </a:bodyPr>
          <a:lstStyle>
            <a:lvl1pPr>
              <a:defRPr sz="34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495544"/>
            <a:ext cx="6400800" cy="104336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>
          <a:xfrm>
            <a:off x="7162800" y="6126163"/>
            <a:ext cx="1524000" cy="365125"/>
          </a:xfrm>
        </p:spPr>
        <p:txBody>
          <a:bodyPr/>
          <a:lstStyle>
            <a:lvl1pPr>
              <a:defRPr sz="16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A18E2C-A907-4B78-BC10-08A7C0826B6C}" type="datetime4">
              <a:rPr lang="en-US"/>
              <a:pPr>
                <a:defRPr/>
              </a:pPr>
              <a:t>October 15, 2010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80010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417638"/>
            <a:ext cx="8001000" cy="453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5" descr="CAP_Logo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72400" y="5181600"/>
            <a:ext cx="9144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24840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 i="1" dirty="0" smtClean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Do your share for cleaner air.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</p:sldLayoutIdLst>
  <p:hf sldNum="0" hdr="0" dt="0"/>
  <p:txStyles>
    <p:titleStyle>
      <a:lvl1pPr algn="l" defTabSz="457200" rtl="0" fontAlgn="base">
        <a:spcBef>
          <a:spcPct val="0"/>
        </a:spcBef>
        <a:spcAft>
          <a:spcPct val="0"/>
        </a:spcAft>
        <a:defRPr sz="4000" b="1" kern="1200">
          <a:solidFill>
            <a:srgbClr val="8CC63F"/>
          </a:solidFill>
          <a:latin typeface="Arial"/>
          <a:ea typeface="+mj-ea"/>
          <a:cs typeface="Arial"/>
        </a:defRPr>
      </a:lvl1pPr>
      <a:lvl2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+mn-ea"/>
          <a:cs typeface="Arial"/>
        </a:defRPr>
      </a:lvl1pPr>
      <a:lvl2pPr marL="682625" indent="-338138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Arial"/>
          <a:ea typeface="+mn-ea"/>
          <a:cs typeface="Arial"/>
        </a:defRPr>
      </a:lvl2pPr>
      <a:lvl3pPr marL="1027113" indent="-344488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3pPr>
      <a:lvl4pPr marL="1371600" indent="-344488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4pPr>
      <a:lvl5pPr marL="1716088" indent="-344488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53200" y="61261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rgbClr val="8CC63F"/>
                </a:solidFill>
                <a:latin typeface="+mn-lt"/>
              </a:defRPr>
            </a:lvl1pPr>
          </a:lstStyle>
          <a:p>
            <a:pPr>
              <a:defRPr/>
            </a:pPr>
            <a:fld id="{DE0109DD-CFBD-4D39-9BDB-83C8636DE447}" type="datetime4">
              <a:rPr lang="en-US"/>
              <a:pPr>
                <a:defRPr/>
              </a:pPr>
              <a:t>October 15, 2010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sldNum="0" hdr="0" dt="0"/>
  <p:txStyles>
    <p:titleStyle>
      <a:lvl1pPr algn="l" defTabSz="457200" rtl="0" fontAlgn="base">
        <a:spcBef>
          <a:spcPct val="0"/>
        </a:spcBef>
        <a:spcAft>
          <a:spcPct val="0"/>
        </a:spcAft>
        <a:defRPr sz="4000" b="1" kern="1200">
          <a:solidFill>
            <a:srgbClr val="8CC63F"/>
          </a:solidFill>
          <a:latin typeface="Arial"/>
          <a:ea typeface="+mj-ea"/>
          <a:cs typeface="Arial"/>
        </a:defRPr>
      </a:lvl1pPr>
      <a:lvl2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 b="1">
          <a:solidFill>
            <a:srgbClr val="8CC63F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+mn-ea"/>
          <a:cs typeface="Arial"/>
        </a:defRPr>
      </a:lvl1pPr>
      <a:lvl2pPr marL="688975" indent="-344488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Arial"/>
          <a:ea typeface="+mn-ea"/>
          <a:cs typeface="Arial"/>
        </a:defRPr>
      </a:lvl2pPr>
      <a:lvl3pPr marL="1025525" indent="-33655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3pPr>
      <a:lvl4pPr marL="1370013" indent="-344488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4pPr>
      <a:lvl5pPr marL="1714500" indent="-344488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ctrTitle"/>
          </p:nvPr>
        </p:nvSpPr>
        <p:spPr>
          <a:xfrm>
            <a:off x="533400" y="4283075"/>
            <a:ext cx="6400800" cy="1212850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Clean Air Partners</a:t>
            </a:r>
          </a:p>
        </p:txBody>
      </p:sp>
      <p:sp>
        <p:nvSpPr>
          <p:cNvPr id="14338" name="Subtitle 4"/>
          <p:cNvSpPr>
            <a:spLocks noGrp="1"/>
          </p:cNvSpPr>
          <p:nvPr>
            <p:ph type="subTitle" idx="1"/>
          </p:nvPr>
        </p:nvSpPr>
        <p:spPr>
          <a:xfrm>
            <a:off x="533400" y="5495925"/>
            <a:ext cx="6400800" cy="1042988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ACPAC Meeting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Harriet West</a:t>
            </a:r>
          </a:p>
        </p:txBody>
      </p:sp>
      <p:sp>
        <p:nvSpPr>
          <p:cNvPr id="14339" name="Date Placeholder 6"/>
          <p:cNvSpPr>
            <a:spLocks noGrp="1"/>
          </p:cNvSpPr>
          <p:nvPr>
            <p:ph type="dt" sz="quarter" idx="10"/>
          </p:nvPr>
        </p:nvSpPr>
        <p:spPr bwMode="auto">
          <a:xfrm>
            <a:off x="6629400" y="6126163"/>
            <a:ext cx="20574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October 18,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17638"/>
            <a:ext cx="7543800" cy="4343400"/>
          </a:xfrm>
        </p:spPr>
        <p:txBody>
          <a:bodyPr/>
          <a:lstStyle/>
          <a:p>
            <a:pPr lvl="0"/>
            <a:r>
              <a:rPr lang="en-US" sz="2000" dirty="0" smtClean="0"/>
              <a:t>Outreach to local TV meteorologists (Baltimore/Washington</a:t>
            </a:r>
            <a:r>
              <a:rPr lang="en-US" sz="2000" dirty="0" smtClean="0"/>
              <a:t>)</a:t>
            </a:r>
          </a:p>
          <a:p>
            <a:pPr lvl="0">
              <a:buNone/>
            </a:pPr>
            <a:endParaRPr lang="en-US" sz="800" dirty="0" smtClean="0"/>
          </a:p>
          <a:p>
            <a:pPr lvl="0"/>
            <a:r>
              <a:rPr lang="en-US" sz="2000" dirty="0" smtClean="0"/>
              <a:t>Annual public awareness campaign (radio and transit ads, media pitching</a:t>
            </a:r>
            <a:r>
              <a:rPr lang="en-US" sz="2000" dirty="0" smtClean="0"/>
              <a:t>)</a:t>
            </a:r>
          </a:p>
          <a:p>
            <a:pPr lvl="0">
              <a:buNone/>
            </a:pPr>
            <a:endParaRPr lang="en-US" sz="800" dirty="0" smtClean="0"/>
          </a:p>
          <a:p>
            <a:pPr lvl="0"/>
            <a:r>
              <a:rPr lang="en-US" sz="2000" dirty="0" smtClean="0"/>
              <a:t>Website/Social </a:t>
            </a:r>
            <a:r>
              <a:rPr lang="en-US" sz="2000" dirty="0" smtClean="0"/>
              <a:t>Media</a:t>
            </a:r>
          </a:p>
          <a:p>
            <a:pPr lvl="0">
              <a:buNone/>
            </a:pPr>
            <a:endParaRPr lang="en-US" sz="800" dirty="0" smtClean="0"/>
          </a:p>
          <a:p>
            <a:pPr lvl="0"/>
            <a:r>
              <a:rPr lang="en-US" sz="2000" dirty="0" smtClean="0"/>
              <a:t>On the Air curriculum and summer outreach </a:t>
            </a:r>
            <a:endParaRPr lang="en-US" sz="2000" dirty="0" smtClean="0"/>
          </a:p>
          <a:p>
            <a:pPr lvl="0">
              <a:buNone/>
            </a:pPr>
            <a:endParaRPr lang="en-US" sz="800" dirty="0" smtClean="0"/>
          </a:p>
          <a:p>
            <a:pPr lvl="0"/>
            <a:r>
              <a:rPr lang="en-US" sz="2000" dirty="0" smtClean="0"/>
              <a:t>Materials (brochure is being replaced with refrigerator magnet and bookmarks</a:t>
            </a:r>
            <a:r>
              <a:rPr lang="en-US" sz="2000" dirty="0" smtClean="0"/>
              <a:t>)</a:t>
            </a:r>
          </a:p>
          <a:p>
            <a:pPr lvl="0">
              <a:buNone/>
            </a:pPr>
            <a:endParaRPr lang="en-US" sz="800" dirty="0" smtClean="0"/>
          </a:p>
          <a:p>
            <a:pPr lvl="0"/>
            <a:r>
              <a:rPr lang="en-US" sz="2000" dirty="0" smtClean="0"/>
              <a:t>2010 campaign resulted in 66 million media impressions </a:t>
            </a:r>
            <a:endParaRPr lang="en-US" sz="2000" dirty="0" smtClean="0"/>
          </a:p>
          <a:p>
            <a:pPr lvl="0">
              <a:buNone/>
            </a:pPr>
            <a:endParaRPr lang="en-US" sz="800" dirty="0" smtClean="0"/>
          </a:p>
          <a:p>
            <a:pPr lvl="0"/>
            <a:r>
              <a:rPr lang="en-US" sz="2000" dirty="0" smtClean="0"/>
              <a:t>For 2011 – EPA </a:t>
            </a:r>
            <a:r>
              <a:rPr lang="en-US" sz="2000" dirty="0" err="1" smtClean="0"/>
              <a:t>iphone</a:t>
            </a:r>
            <a:r>
              <a:rPr lang="en-US" sz="2000" dirty="0" smtClean="0"/>
              <a:t>/Droid </a:t>
            </a:r>
            <a:r>
              <a:rPr lang="en-US" sz="2000" dirty="0" err="1" smtClean="0"/>
              <a:t>aps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5" name="Title 36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960438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Public Awareness and Outreach</a:t>
            </a:r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6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960438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Transit Advertising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pic>
        <p:nvPicPr>
          <p:cNvPr id="6" name="Picture 5" descr="CAP_Fairfax_External_55x14.3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163965"/>
            <a:ext cx="8077200" cy="2112635"/>
          </a:xfrm>
          <a:prstGeom prst="rect">
            <a:avLst/>
          </a:prstGeom>
        </p:spPr>
      </p:pic>
      <p:pic>
        <p:nvPicPr>
          <p:cNvPr id="7" name="Picture 6" descr="CAP_Frederick_Internal_11x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31720"/>
            <a:ext cx="6781800" cy="26642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4648200" cy="4343400"/>
          </a:xfrm>
        </p:spPr>
        <p:txBody>
          <a:bodyPr/>
          <a:lstStyle/>
          <a:p>
            <a:r>
              <a:rPr lang="en-US" sz="2000" dirty="0" smtClean="0"/>
              <a:t>Based on the EPA’s Air Quality Index</a:t>
            </a:r>
            <a:endParaRPr lang="en-US" sz="2000" dirty="0"/>
          </a:p>
          <a:p>
            <a:pPr>
              <a:buFontTx/>
              <a:buNone/>
            </a:pPr>
            <a:endParaRPr lang="en-US" sz="1000" dirty="0"/>
          </a:p>
          <a:p>
            <a:r>
              <a:rPr lang="en-US" sz="2000" dirty="0" smtClean="0"/>
              <a:t>Encourage </a:t>
            </a:r>
            <a:r>
              <a:rPr lang="en-US" sz="2000" dirty="0"/>
              <a:t>voluntary actions to help reduce air pollution</a:t>
            </a:r>
          </a:p>
          <a:p>
            <a:pPr>
              <a:buFontTx/>
              <a:buNone/>
            </a:pPr>
            <a:endParaRPr lang="en-US" sz="1000" dirty="0"/>
          </a:p>
          <a:p>
            <a:r>
              <a:rPr lang="en-US" sz="2000" dirty="0"/>
              <a:t>Also used to inform </a:t>
            </a:r>
            <a:r>
              <a:rPr lang="en-US" sz="2000" dirty="0" smtClean="0"/>
              <a:t>the public on </a:t>
            </a:r>
            <a:r>
              <a:rPr lang="en-US" sz="2000" dirty="0"/>
              <a:t>health issues and air quality forecasts</a:t>
            </a:r>
          </a:p>
        </p:txBody>
      </p:sp>
      <p:sp>
        <p:nvSpPr>
          <p:cNvPr id="5" name="Title 36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960438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The Air Quality Action Guide</a:t>
            </a:r>
          </a:p>
        </p:txBody>
      </p:sp>
      <p:pic>
        <p:nvPicPr>
          <p:cNvPr id="7" name="Picture 6" descr="CAP_AQAG_090209_With_pa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143000"/>
            <a:ext cx="2008093" cy="4876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37" name="Rectangle 13"/>
          <p:cNvSpPr>
            <a:spLocks noChangeArrowheads="1"/>
          </p:cNvSpPr>
          <p:nvPr/>
        </p:nvSpPr>
        <p:spPr bwMode="auto">
          <a:xfrm>
            <a:off x="304800" y="1676400"/>
            <a:ext cx="4114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60000"/>
              </a:spcBef>
              <a:buClr>
                <a:srgbClr val="080808"/>
              </a:buClr>
              <a:buFontTx/>
              <a:buChar char="•"/>
            </a:pPr>
            <a:r>
              <a:rPr lang="en-US" sz="2000" dirty="0">
                <a:solidFill>
                  <a:srgbClr val="080808"/>
                </a:solidFill>
              </a:rPr>
              <a:t>Available for 4 regions: </a:t>
            </a:r>
          </a:p>
          <a:p>
            <a:pPr marL="742950" lvl="1" indent="-285750">
              <a:lnSpc>
                <a:spcPct val="100000"/>
              </a:lnSpc>
              <a:spcBef>
                <a:spcPct val="40000"/>
              </a:spcBef>
              <a:buClr>
                <a:srgbClr val="080808"/>
              </a:buClr>
            </a:pPr>
            <a:r>
              <a:rPr lang="en-US" sz="1800" dirty="0">
                <a:solidFill>
                  <a:srgbClr val="080808"/>
                </a:solidFill>
              </a:rPr>
              <a:t>	Metro Washington </a:t>
            </a:r>
          </a:p>
          <a:p>
            <a:pPr marL="742950" lvl="1" indent="-285750">
              <a:lnSpc>
                <a:spcPct val="100000"/>
              </a:lnSpc>
              <a:spcBef>
                <a:spcPct val="40000"/>
              </a:spcBef>
              <a:buClr>
                <a:srgbClr val="080808"/>
              </a:buClr>
            </a:pPr>
            <a:r>
              <a:rPr lang="en-US" sz="1800" dirty="0">
                <a:solidFill>
                  <a:srgbClr val="080808"/>
                </a:solidFill>
              </a:rPr>
              <a:t>	Metro Baltimore </a:t>
            </a:r>
          </a:p>
          <a:p>
            <a:pPr marL="742950" lvl="1" indent="-285750">
              <a:lnSpc>
                <a:spcPct val="100000"/>
              </a:lnSpc>
              <a:spcBef>
                <a:spcPct val="40000"/>
              </a:spcBef>
              <a:buClr>
                <a:srgbClr val="080808"/>
              </a:buClr>
            </a:pPr>
            <a:r>
              <a:rPr lang="en-US" sz="1800" dirty="0">
                <a:solidFill>
                  <a:srgbClr val="080808"/>
                </a:solidFill>
              </a:rPr>
              <a:t>	Western MD </a:t>
            </a:r>
          </a:p>
          <a:p>
            <a:pPr marL="742950" lvl="1" indent="-285750">
              <a:lnSpc>
                <a:spcPct val="100000"/>
              </a:lnSpc>
              <a:spcBef>
                <a:spcPct val="40000"/>
              </a:spcBef>
              <a:buClr>
                <a:srgbClr val="080808"/>
              </a:buClr>
            </a:pPr>
            <a:r>
              <a:rPr lang="en-US" sz="1800" dirty="0">
                <a:solidFill>
                  <a:srgbClr val="080808"/>
                </a:solidFill>
              </a:rPr>
              <a:t>	Eastern </a:t>
            </a:r>
            <a:r>
              <a:rPr lang="en-US" sz="1800" dirty="0" smtClean="0">
                <a:solidFill>
                  <a:srgbClr val="080808"/>
                </a:solidFill>
              </a:rPr>
              <a:t>Shore</a:t>
            </a:r>
            <a:endParaRPr lang="en-US" sz="1000" dirty="0">
              <a:solidFill>
                <a:srgbClr val="080808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ct val="60000"/>
              </a:spcBef>
              <a:buClr>
                <a:srgbClr val="080808"/>
              </a:buClr>
              <a:buFontTx/>
              <a:buChar char="•"/>
            </a:pPr>
            <a:r>
              <a:rPr lang="en-US" sz="2000" dirty="0">
                <a:solidFill>
                  <a:srgbClr val="080808"/>
                </a:solidFill>
              </a:rPr>
              <a:t>Forecasts: Daily or </a:t>
            </a:r>
            <a:r>
              <a:rPr lang="en-US" sz="2000" dirty="0" smtClean="0">
                <a:solidFill>
                  <a:srgbClr val="080808"/>
                </a:solidFill>
              </a:rPr>
              <a:t>Unhealthy</a:t>
            </a:r>
            <a:endParaRPr lang="en-US" sz="1000" dirty="0">
              <a:solidFill>
                <a:srgbClr val="080808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ct val="60000"/>
              </a:spcBef>
              <a:buClr>
                <a:srgbClr val="080808"/>
              </a:buClr>
              <a:buFontTx/>
              <a:buChar char="•"/>
            </a:pPr>
            <a:r>
              <a:rPr lang="en-US" sz="2000" dirty="0">
                <a:solidFill>
                  <a:srgbClr val="080808"/>
                </a:solidFill>
              </a:rPr>
              <a:t>Real-Time Health Notifications: Code Orange or Code </a:t>
            </a:r>
            <a:r>
              <a:rPr lang="en-US" sz="2000" dirty="0" smtClean="0">
                <a:solidFill>
                  <a:srgbClr val="080808"/>
                </a:solidFill>
              </a:rPr>
              <a:t>Red</a:t>
            </a:r>
          </a:p>
          <a:p>
            <a:pPr marL="342900" indent="-342900">
              <a:lnSpc>
                <a:spcPct val="100000"/>
              </a:lnSpc>
              <a:spcBef>
                <a:spcPct val="60000"/>
              </a:spcBef>
              <a:buClr>
                <a:srgbClr val="080808"/>
              </a:buClr>
              <a:buFontTx/>
              <a:buChar char="•"/>
            </a:pPr>
            <a:r>
              <a:rPr lang="en-US" sz="2000" dirty="0" smtClean="0">
                <a:solidFill>
                  <a:srgbClr val="080808"/>
                </a:solidFill>
              </a:rPr>
              <a:t>Includes health messages and action to improve air quality</a:t>
            </a:r>
            <a:endParaRPr lang="en-US" sz="2000" dirty="0">
              <a:solidFill>
                <a:srgbClr val="080808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ct val="60000"/>
              </a:spcBef>
              <a:buClr>
                <a:srgbClr val="080808"/>
              </a:buClr>
            </a:pPr>
            <a:endParaRPr lang="en-US" sz="1000" dirty="0">
              <a:solidFill>
                <a:srgbClr val="080808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ct val="60000"/>
              </a:spcBef>
              <a:buClr>
                <a:srgbClr val="080808"/>
              </a:buClr>
            </a:pPr>
            <a:endParaRPr lang="en-US" sz="2000" dirty="0">
              <a:solidFill>
                <a:srgbClr val="080808"/>
              </a:solidFill>
            </a:endParaRPr>
          </a:p>
        </p:txBody>
      </p:sp>
      <p:sp>
        <p:nvSpPr>
          <p:cNvPr id="5" name="Title 36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960438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Clean Air Partners’ </a:t>
            </a:r>
            <a:r>
              <a:rPr lang="en-US" dirty="0" err="1" smtClean="0">
                <a:latin typeface="Arial" charset="0"/>
                <a:cs typeface="Arial" charset="0"/>
              </a:rPr>
              <a:t>AirAlerts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6" descr="airaler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303020"/>
            <a:ext cx="4426527" cy="48691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lnSpc>
                <a:spcPct val="100000"/>
              </a:lnSpc>
            </a:pP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"/>
            <a:ext cx="8763000" cy="649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Web Site Hits</a:t>
            </a:r>
          </a:p>
        </p:txBody>
      </p:sp>
      <p:sp>
        <p:nvSpPr>
          <p:cNvPr id="1638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Arial" charset="0"/>
                <a:cs typeface="Arial" charset="0"/>
              </a:rPr>
              <a:t>Do your share for cleaner air.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5787957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*2010 data through August</a:t>
            </a:r>
            <a:endParaRPr lang="en-US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1215415"/>
            <a:ext cx="7086600" cy="482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Web Site Visitors</a:t>
            </a:r>
          </a:p>
        </p:txBody>
      </p:sp>
      <p:sp>
        <p:nvSpPr>
          <p:cNvPr id="1638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Arial" charset="0"/>
                <a:cs typeface="Arial" charset="0"/>
              </a:rPr>
              <a:t>Do your share for cleaner air.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5787957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*2010 data through August</a:t>
            </a:r>
            <a:endParaRPr lang="en-US" sz="1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838" y="1095075"/>
            <a:ext cx="7345362" cy="500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 charset="0"/>
                <a:cs typeface="Arial" charset="0"/>
              </a:rPr>
              <a:t>AirAlerts</a:t>
            </a:r>
            <a:r>
              <a:rPr lang="en-US" dirty="0" smtClean="0">
                <a:latin typeface="Arial" charset="0"/>
                <a:cs typeface="Arial" charset="0"/>
              </a:rPr>
              <a:t> Subscribers</a:t>
            </a:r>
          </a:p>
        </p:txBody>
      </p:sp>
      <p:sp>
        <p:nvSpPr>
          <p:cNvPr id="1638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Arial" charset="0"/>
                <a:cs typeface="Arial" charset="0"/>
              </a:rPr>
              <a:t>Do your share for cleaner air.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5849779"/>
            <a:ext cx="2590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*</a:t>
            </a:r>
            <a:r>
              <a:rPr lang="en-US" sz="1000" dirty="0" err="1" smtClean="0"/>
              <a:t>Subcribers</a:t>
            </a:r>
            <a:r>
              <a:rPr lang="en-US" sz="1000" dirty="0" smtClean="0"/>
              <a:t> through September 7, 2010</a:t>
            </a:r>
            <a:endParaRPr lang="en-US" sz="1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039" y="1143000"/>
            <a:ext cx="7269161" cy="494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Arial" charset="0"/>
                <a:cs typeface="Arial" charset="0"/>
              </a:rPr>
              <a:t>Do your share for cleaner air.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228601" y="1752600"/>
          <a:ext cx="8686799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228602" y="1752600"/>
          <a:ext cx="8686798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36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960438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Non-Event vs. Event Web Hits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7400" y="4953000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Non-Event Week : July 18 – 24, 2010</a:t>
            </a:r>
          </a:p>
          <a:p>
            <a:endParaRPr lang="en-US" sz="1000" dirty="0" smtClean="0"/>
          </a:p>
          <a:p>
            <a:r>
              <a:rPr lang="en-US" sz="1600" dirty="0" smtClean="0"/>
              <a:t>Event Week: August 29 – September 4, 2010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Arial" charset="0"/>
                <a:cs typeface="Arial" charset="0"/>
              </a:rPr>
              <a:t>Do your share for cleaner air.</a:t>
            </a:r>
          </a:p>
        </p:txBody>
      </p:sp>
      <p:sp>
        <p:nvSpPr>
          <p:cNvPr id="8" name="Title 36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960438"/>
          </a:xfrm>
        </p:spPr>
        <p:txBody>
          <a:bodyPr/>
          <a:lstStyle/>
          <a:p>
            <a:r>
              <a:rPr lang="en-US" dirty="0" err="1" smtClean="0">
                <a:latin typeface="Arial" charset="0"/>
                <a:cs typeface="Arial" charset="0"/>
              </a:rPr>
              <a:t>Facebook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219200"/>
            <a:ext cx="61722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Arial" charset="0"/>
                <a:cs typeface="Arial" charset="0"/>
              </a:rPr>
              <a:t>Do your share for cleaner air.</a:t>
            </a:r>
          </a:p>
        </p:txBody>
      </p:sp>
      <p:sp>
        <p:nvSpPr>
          <p:cNvPr id="8" name="Title 36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960438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Twitter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158240"/>
            <a:ext cx="61722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Arial" charset="0"/>
                <a:cs typeface="Arial" charset="0"/>
              </a:rPr>
              <a:t>Do your share for cleaner air.</a:t>
            </a:r>
          </a:p>
        </p:txBody>
      </p:sp>
      <p:sp>
        <p:nvSpPr>
          <p:cNvPr id="8" name="Title 36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01000" cy="960438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YouTube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143000"/>
            <a:ext cx="61912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218</Words>
  <Application>Microsoft Office PowerPoint</Application>
  <PresentationFormat>On-screen Show (4:3)</PresentationFormat>
  <Paragraphs>54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Office Theme</vt:lpstr>
      <vt:lpstr>Clean Air Partners</vt:lpstr>
      <vt:lpstr>Public Awareness and Outreach</vt:lpstr>
      <vt:lpstr>Transit Advertising</vt:lpstr>
      <vt:lpstr>The Air Quality Action Guide</vt:lpstr>
      <vt:lpstr>Clean Air Partners’ AirAlerts</vt:lpstr>
      <vt:lpstr>Slide 6</vt:lpstr>
      <vt:lpstr>Web Site Hits</vt:lpstr>
      <vt:lpstr>Web Site Visitors</vt:lpstr>
      <vt:lpstr>AirAlerts Subscribers</vt:lpstr>
      <vt:lpstr>Non-Event vs. Event Web Hits</vt:lpstr>
      <vt:lpstr>Facebook</vt:lpstr>
      <vt:lpstr>Twitter</vt:lpstr>
      <vt:lpstr>YouTube</vt:lpstr>
    </vt:vector>
  </TitlesOfParts>
  <Company>PRR,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Misty Fried</dc:creator>
  <cp:lastModifiedBy>Jennifer Desimone</cp:lastModifiedBy>
  <cp:revision>33</cp:revision>
  <dcterms:created xsi:type="dcterms:W3CDTF">2009-04-30T20:37:28Z</dcterms:created>
  <dcterms:modified xsi:type="dcterms:W3CDTF">2010-10-15T13:29:42Z</dcterms:modified>
</cp:coreProperties>
</file>