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charts/chart13.xml" ContentType="application/vnd.openxmlformats-officedocument.drawingml.char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charts/chart7.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10.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528" r:id="rId2"/>
    <p:sldId id="620" r:id="rId3"/>
    <p:sldId id="621" r:id="rId4"/>
    <p:sldId id="622" r:id="rId5"/>
    <p:sldId id="623" r:id="rId6"/>
    <p:sldId id="624" r:id="rId7"/>
    <p:sldId id="635" r:id="rId8"/>
    <p:sldId id="634" r:id="rId9"/>
    <p:sldId id="636" r:id="rId10"/>
    <p:sldId id="629" r:id="rId11"/>
    <p:sldId id="630" r:id="rId12"/>
    <p:sldId id="632" r:id="rId13"/>
    <p:sldId id="637" r:id="rId14"/>
    <p:sldId id="631" r:id="rId15"/>
    <p:sldId id="625" r:id="rId16"/>
    <p:sldId id="626" r:id="rId17"/>
    <p:sldId id="627" r:id="rId18"/>
    <p:sldId id="628" r:id="rId19"/>
    <p:sldId id="633" r:id="rId20"/>
    <p:sldId id="619" r:id="rId21"/>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39BE1"/>
    <a:srgbClr val="ADD6FF"/>
    <a:srgbClr val="FFC51E"/>
    <a:srgbClr val="FFFFBA"/>
    <a:srgbClr val="40C5E5"/>
    <a:srgbClr val="FFD765"/>
    <a:srgbClr val="5ADBE5"/>
    <a:srgbClr val="40DBE5"/>
    <a:srgbClr val="26A3E5"/>
    <a:srgbClr val="CC66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5" autoAdjust="0"/>
  </p:normalViewPr>
  <p:slideViewPr>
    <p:cSldViewPr>
      <p:cViewPr>
        <p:scale>
          <a:sx n="100" d="100"/>
          <a:sy n="100" d="100"/>
        </p:scale>
        <p:origin x="-294" y="-180"/>
      </p:cViewPr>
      <p:guideLst>
        <p:guide orient="horz" pos="2160"/>
        <p:guide pos="2880"/>
      </p:guideLst>
    </p:cSldViewPr>
  </p:slideViewPr>
  <p:outlineViewPr>
    <p:cViewPr>
      <p:scale>
        <a:sx n="33" d="100"/>
        <a:sy n="33" d="100"/>
      </p:scale>
      <p:origin x="0" y="7704"/>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56" d="100"/>
          <a:sy n="56" d="100"/>
        </p:scale>
        <p:origin x="-1812" y="-78"/>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lfowler2\My%20Documents\Housing\Wash%20Post%20blog%20series\Chart%20for%20Affordability%20Blog.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lfowler2\My%20Documents\Housing\Wash%20Post%20blog%20series\Chart%20for%20Affordability%20Blog.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lfowler2\My%20Documents\Housing\Wash%20Post%20blog%20series\Chart%20for%20Affordability%20Blog.xlsx"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Office_Excel_Worksheet5.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8.2688031816753979E-2"/>
          <c:y val="6.2146892655367214E-2"/>
          <c:w val="0.89306954104862069"/>
          <c:h val="0.78840984919258039"/>
        </c:manualLayout>
      </c:layout>
      <c:barChart>
        <c:barDir val="col"/>
        <c:grouping val="clustered"/>
        <c:ser>
          <c:idx val="0"/>
          <c:order val="0"/>
          <c:tx>
            <c:strRef>
              <c:f>Sheet1!$B$1</c:f>
              <c:strCache>
                <c:ptCount val="1"/>
                <c:pt idx="0">
                  <c:v>Series 1</c:v>
                </c:pt>
              </c:strCache>
            </c:strRef>
          </c:tx>
          <c:spPr>
            <a:solidFill>
              <a:srgbClr val="99CCFF"/>
            </a:solidFill>
            <a:ln>
              <a:solidFill>
                <a:srgbClr val="FFFFFF"/>
              </a:solidFill>
            </a:ln>
          </c:spPr>
          <c:dPt>
            <c:idx val="0"/>
            <c:spPr>
              <a:solidFill>
                <a:srgbClr val="00B050"/>
              </a:solidFill>
              <a:ln>
                <a:solidFill>
                  <a:srgbClr val="FFFFFF"/>
                </a:solidFill>
              </a:ln>
            </c:spPr>
          </c:dPt>
          <c:dPt>
            <c:idx val="1"/>
            <c:spPr>
              <a:solidFill>
                <a:srgbClr val="00B050"/>
              </a:solidFill>
              <a:ln>
                <a:solidFill>
                  <a:srgbClr val="FFFFFF"/>
                </a:solidFill>
              </a:ln>
            </c:spPr>
          </c:dPt>
          <c:dPt>
            <c:idx val="2"/>
            <c:spPr>
              <a:solidFill>
                <a:srgbClr val="00B050"/>
              </a:solidFill>
              <a:ln>
                <a:solidFill>
                  <a:srgbClr val="FFFFFF"/>
                </a:solidFill>
              </a:ln>
            </c:spPr>
          </c:dPt>
          <c:dPt>
            <c:idx val="3"/>
            <c:spPr>
              <a:solidFill>
                <a:srgbClr val="00B050"/>
              </a:solidFill>
              <a:ln>
                <a:solidFill>
                  <a:srgbClr val="FFFFFF"/>
                </a:solidFill>
              </a:ln>
            </c:spPr>
          </c:dPt>
          <c:dPt>
            <c:idx val="4"/>
            <c:spPr>
              <a:solidFill>
                <a:srgbClr val="00B050"/>
              </a:solidFill>
              <a:ln>
                <a:solidFill>
                  <a:srgbClr val="FFFFFF"/>
                </a:solidFill>
              </a:ln>
            </c:spPr>
          </c:dPt>
          <c:dPt>
            <c:idx val="5"/>
            <c:spPr>
              <a:solidFill>
                <a:srgbClr val="00B050"/>
              </a:solidFill>
              <a:ln>
                <a:solidFill>
                  <a:srgbClr val="FFFFFF"/>
                </a:solidFill>
              </a:ln>
            </c:spPr>
          </c:dPt>
          <c:dPt>
            <c:idx val="6"/>
            <c:spPr>
              <a:solidFill>
                <a:srgbClr val="00B050"/>
              </a:solidFill>
              <a:ln>
                <a:solidFill>
                  <a:srgbClr val="FFFFFF"/>
                </a:solidFill>
              </a:ln>
            </c:spPr>
          </c:dPt>
          <c:dPt>
            <c:idx val="7"/>
            <c:spPr>
              <a:solidFill>
                <a:srgbClr val="FF0000"/>
              </a:solidFill>
              <a:ln>
                <a:solidFill>
                  <a:srgbClr val="FFFFFF"/>
                </a:solidFill>
              </a:ln>
            </c:spPr>
          </c:dPt>
          <c:dPt>
            <c:idx val="8"/>
            <c:spPr>
              <a:solidFill>
                <a:srgbClr val="FF0000"/>
              </a:solidFill>
              <a:ln>
                <a:solidFill>
                  <a:srgbClr val="FFFFFF"/>
                </a:solidFill>
              </a:ln>
            </c:spPr>
          </c:dPt>
          <c:dPt>
            <c:idx val="9"/>
            <c:spPr>
              <a:solidFill>
                <a:srgbClr val="FF0000"/>
              </a:solidFill>
              <a:ln>
                <a:solidFill>
                  <a:srgbClr val="FFFFFF"/>
                </a:solidFill>
              </a:ln>
            </c:spPr>
          </c:dPt>
          <c:dPt>
            <c:idx val="10"/>
            <c:spPr>
              <a:solidFill>
                <a:srgbClr val="FF0000"/>
              </a:solidFill>
              <a:ln>
                <a:solidFill>
                  <a:srgbClr val="FFFFFF"/>
                </a:solidFill>
              </a:ln>
            </c:spPr>
          </c:dPt>
          <c:dPt>
            <c:idx val="11"/>
            <c:spPr>
              <a:solidFill>
                <a:srgbClr val="FF0000"/>
              </a:solidFill>
              <a:ln>
                <a:solidFill>
                  <a:srgbClr val="FFFFFF"/>
                </a:solidFill>
              </a:ln>
            </c:spPr>
          </c:dPt>
          <c:dPt>
            <c:idx val="12"/>
            <c:spPr>
              <a:solidFill>
                <a:srgbClr val="FF0000"/>
              </a:solidFill>
              <a:ln>
                <a:solidFill>
                  <a:srgbClr val="FFFFFF"/>
                </a:solidFill>
              </a:ln>
            </c:spPr>
          </c:dPt>
          <c:dPt>
            <c:idx val="13"/>
            <c:spPr>
              <a:solidFill>
                <a:srgbClr val="FF0000"/>
              </a:solidFill>
              <a:ln>
                <a:solidFill>
                  <a:srgbClr val="FFFFFF"/>
                </a:solidFill>
              </a:ln>
            </c:spPr>
          </c:dPt>
          <c:dPt>
            <c:idx val="14"/>
            <c:spPr>
              <a:solidFill>
                <a:srgbClr val="FF0000"/>
              </a:solidFill>
              <a:ln>
                <a:solidFill>
                  <a:srgbClr val="FFFFFF"/>
                </a:solidFill>
              </a:ln>
            </c:spPr>
          </c:dPt>
          <c:dPt>
            <c:idx val="15"/>
            <c:spPr>
              <a:solidFill>
                <a:srgbClr val="FF0000"/>
              </a:solidFill>
              <a:ln>
                <a:solidFill>
                  <a:srgbClr val="FFFFFF"/>
                </a:solidFill>
              </a:ln>
            </c:spPr>
          </c:dPt>
          <c:dPt>
            <c:idx val="16"/>
            <c:spPr>
              <a:solidFill>
                <a:srgbClr val="FF0000"/>
              </a:solidFill>
              <a:ln>
                <a:solidFill>
                  <a:srgbClr val="FFFFFF"/>
                </a:solidFill>
              </a:ln>
            </c:spPr>
          </c:dPt>
          <c:dPt>
            <c:idx val="17"/>
            <c:spPr>
              <a:solidFill>
                <a:srgbClr val="FF0000"/>
              </a:solidFill>
              <a:ln>
                <a:solidFill>
                  <a:srgbClr val="FFFFFF"/>
                </a:solidFill>
              </a:ln>
            </c:spPr>
          </c:dPt>
          <c:dPt>
            <c:idx val="18"/>
            <c:spPr>
              <a:solidFill>
                <a:srgbClr val="FF0000"/>
              </a:solidFill>
              <a:ln>
                <a:solidFill>
                  <a:srgbClr val="FFFFFF"/>
                </a:solidFill>
              </a:ln>
            </c:spPr>
          </c:dPt>
          <c:dPt>
            <c:idx val="19"/>
            <c:spPr>
              <a:solidFill>
                <a:srgbClr val="FF0000"/>
              </a:solidFill>
              <a:ln>
                <a:solidFill>
                  <a:srgbClr val="FFFFFF"/>
                </a:solidFill>
              </a:ln>
            </c:spPr>
          </c:dPt>
          <c:dPt>
            <c:idx val="20"/>
            <c:spPr>
              <a:solidFill>
                <a:srgbClr val="FF0000"/>
              </a:solidFill>
              <a:ln>
                <a:solidFill>
                  <a:srgbClr val="FFFFFF"/>
                </a:solidFill>
              </a:ln>
            </c:spPr>
          </c:dPt>
          <c:dPt>
            <c:idx val="21"/>
            <c:spPr>
              <a:solidFill>
                <a:srgbClr val="FF0000"/>
              </a:solidFill>
              <a:ln>
                <a:solidFill>
                  <a:srgbClr val="FFFFFF"/>
                </a:solidFill>
              </a:ln>
            </c:spPr>
          </c:dPt>
          <c:dPt>
            <c:idx val="22"/>
            <c:spPr>
              <a:solidFill>
                <a:schemeClr val="bg2">
                  <a:lumMod val="20000"/>
                  <a:lumOff val="80000"/>
                </a:schemeClr>
              </a:solidFill>
              <a:ln>
                <a:solidFill>
                  <a:srgbClr val="FFFFFF"/>
                </a:solidFill>
              </a:ln>
            </c:spPr>
          </c:dPt>
          <c:dPt>
            <c:idx val="23"/>
            <c:spPr>
              <a:solidFill>
                <a:schemeClr val="bg2">
                  <a:lumMod val="20000"/>
                  <a:lumOff val="80000"/>
                </a:schemeClr>
              </a:solidFill>
              <a:ln>
                <a:solidFill>
                  <a:srgbClr val="FFFFFF"/>
                </a:solidFill>
              </a:ln>
            </c:spPr>
          </c:dPt>
          <c:dPt>
            <c:idx val="24"/>
            <c:spPr>
              <a:solidFill>
                <a:schemeClr val="bg2">
                  <a:lumMod val="20000"/>
                  <a:lumOff val="80000"/>
                </a:schemeClr>
              </a:solidFill>
              <a:ln>
                <a:solidFill>
                  <a:srgbClr val="FFFFFF"/>
                </a:solidFill>
              </a:ln>
            </c:spPr>
          </c:dPt>
          <c:dPt>
            <c:idx val="25"/>
            <c:spPr>
              <a:solidFill>
                <a:schemeClr val="bg2">
                  <a:lumMod val="20000"/>
                  <a:lumOff val="80000"/>
                </a:schemeClr>
              </a:solidFill>
              <a:ln>
                <a:solidFill>
                  <a:srgbClr val="FFFFFF"/>
                </a:solidFill>
              </a:ln>
            </c:spPr>
          </c:dPt>
          <c:dPt>
            <c:idx val="26"/>
            <c:spPr>
              <a:solidFill>
                <a:schemeClr val="bg2">
                  <a:lumMod val="20000"/>
                  <a:lumOff val="80000"/>
                </a:schemeClr>
              </a:solidFill>
              <a:ln>
                <a:solidFill>
                  <a:srgbClr val="FFFFFF"/>
                </a:solidFill>
              </a:ln>
            </c:spPr>
          </c:dPt>
          <c:dPt>
            <c:idx val="27"/>
            <c:spPr>
              <a:solidFill>
                <a:schemeClr val="bg2">
                  <a:lumMod val="20000"/>
                  <a:lumOff val="80000"/>
                </a:schemeClr>
              </a:solidFill>
              <a:ln>
                <a:solidFill>
                  <a:srgbClr val="FFFFFF"/>
                </a:solidFill>
              </a:ln>
            </c:spPr>
          </c:dPt>
          <c:dPt>
            <c:idx val="28"/>
            <c:spPr>
              <a:solidFill>
                <a:schemeClr val="bg2">
                  <a:lumMod val="20000"/>
                  <a:lumOff val="80000"/>
                </a:schemeClr>
              </a:solidFill>
              <a:ln>
                <a:solidFill>
                  <a:srgbClr val="FFFFFF"/>
                </a:solidFill>
              </a:ln>
            </c:spPr>
          </c:dPt>
          <c:dPt>
            <c:idx val="29"/>
            <c:spPr>
              <a:solidFill>
                <a:schemeClr val="bg2">
                  <a:lumMod val="20000"/>
                  <a:lumOff val="80000"/>
                </a:schemeClr>
              </a:solidFill>
              <a:ln>
                <a:solidFill>
                  <a:srgbClr val="FFFFFF"/>
                </a:solidFill>
              </a:ln>
            </c:spPr>
          </c:dPt>
          <c:dPt>
            <c:idx val="30"/>
            <c:spPr>
              <a:solidFill>
                <a:schemeClr val="bg2">
                  <a:lumMod val="20000"/>
                  <a:lumOff val="80000"/>
                </a:schemeClr>
              </a:solidFill>
              <a:ln>
                <a:solidFill>
                  <a:srgbClr val="FFFFFF"/>
                </a:solidFill>
              </a:ln>
            </c:spPr>
          </c:dPt>
          <c:dPt>
            <c:idx val="31"/>
            <c:spPr>
              <a:solidFill>
                <a:schemeClr val="bg2">
                  <a:lumMod val="20000"/>
                  <a:lumOff val="80000"/>
                </a:schemeClr>
              </a:solidFill>
              <a:ln>
                <a:solidFill>
                  <a:srgbClr val="FFFFFF"/>
                </a:solidFill>
              </a:ln>
            </c:spPr>
          </c:dPt>
          <c:dPt>
            <c:idx val="32"/>
            <c:spPr>
              <a:solidFill>
                <a:schemeClr val="bg2">
                  <a:lumMod val="20000"/>
                  <a:lumOff val="80000"/>
                </a:schemeClr>
              </a:solidFill>
              <a:ln>
                <a:solidFill>
                  <a:srgbClr val="FFFFFF"/>
                </a:solidFill>
              </a:ln>
            </c:spPr>
          </c:dPt>
          <c:dPt>
            <c:idx val="36"/>
            <c:spPr>
              <a:solidFill>
                <a:schemeClr val="bg2">
                  <a:lumMod val="20000"/>
                  <a:lumOff val="80000"/>
                </a:schemeClr>
              </a:solidFill>
              <a:ln>
                <a:solidFill>
                  <a:srgbClr val="FFFFFF"/>
                </a:solidFill>
              </a:ln>
            </c:spPr>
          </c:dPt>
          <c:dPt>
            <c:idx val="37"/>
            <c:spPr>
              <a:solidFill>
                <a:srgbClr val="ADD6FF"/>
              </a:solidFill>
              <a:ln>
                <a:solidFill>
                  <a:srgbClr val="FFFFFF"/>
                </a:solidFill>
              </a:ln>
            </c:spPr>
          </c:dPt>
          <c:cat>
            <c:strRef>
              <c:f>Sheet1!$A$2:$A$52</c:f>
              <c:strCache>
                <c:ptCount val="51"/>
                <c:pt idx="0">
                  <c:v>2002</c:v>
                </c:pt>
                <c:pt idx="1">
                  <c:v>2003</c:v>
                </c:pt>
                <c:pt idx="2">
                  <c:v>2004</c:v>
                </c:pt>
                <c:pt idx="3">
                  <c:v>2005</c:v>
                </c:pt>
                <c:pt idx="4">
                  <c:v>2006</c:v>
                </c:pt>
                <c:pt idx="5">
                  <c:v>2007</c:v>
                </c:pt>
                <c:pt idx="6">
                  <c:v>2008</c:v>
                </c:pt>
                <c:pt idx="7">
                  <c:v>Jan</c:v>
                </c:pt>
                <c:pt idx="8">
                  <c:v>Feb</c:v>
                </c:pt>
                <c:pt idx="9">
                  <c:v>Mar</c:v>
                </c:pt>
                <c:pt idx="10">
                  <c:v>Apr</c:v>
                </c:pt>
                <c:pt idx="11">
                  <c:v>May</c:v>
                </c:pt>
                <c:pt idx="12">
                  <c:v>Jun</c:v>
                </c:pt>
                <c:pt idx="13">
                  <c:v>Jul</c:v>
                </c:pt>
                <c:pt idx="14">
                  <c:v>Aug</c:v>
                </c:pt>
                <c:pt idx="15">
                  <c:v>Sep</c:v>
                </c:pt>
                <c:pt idx="16">
                  <c:v>Oct</c:v>
                </c:pt>
                <c:pt idx="17">
                  <c:v>Nov</c:v>
                </c:pt>
                <c:pt idx="18">
                  <c:v>Dec</c:v>
                </c:pt>
                <c:pt idx="19">
                  <c:v>Jan</c:v>
                </c:pt>
                <c:pt idx="20">
                  <c:v>Feb</c:v>
                </c:pt>
                <c:pt idx="21">
                  <c:v>Mar</c:v>
                </c:pt>
                <c:pt idx="22">
                  <c:v>Apr</c:v>
                </c:pt>
                <c:pt idx="23">
                  <c:v>May</c:v>
                </c:pt>
                <c:pt idx="24">
                  <c:v>Jun</c:v>
                </c:pt>
                <c:pt idx="25">
                  <c:v>Jul</c:v>
                </c:pt>
                <c:pt idx="26">
                  <c:v>Aug</c:v>
                </c:pt>
                <c:pt idx="27">
                  <c:v>Sep</c:v>
                </c:pt>
                <c:pt idx="28">
                  <c:v>Oct</c:v>
                </c:pt>
                <c:pt idx="29">
                  <c:v>Nov</c:v>
                </c:pt>
                <c:pt idx="30">
                  <c:v>Dec</c:v>
                </c:pt>
                <c:pt idx="31">
                  <c:v>Jan</c:v>
                </c:pt>
                <c:pt idx="32">
                  <c:v>Feb</c:v>
                </c:pt>
                <c:pt idx="33">
                  <c:v>Mar</c:v>
                </c:pt>
                <c:pt idx="34">
                  <c:v>Apr</c:v>
                </c:pt>
                <c:pt idx="35">
                  <c:v>May</c:v>
                </c:pt>
                <c:pt idx="36">
                  <c:v>Jun</c:v>
                </c:pt>
                <c:pt idx="37">
                  <c:v>Jul</c:v>
                </c:pt>
                <c:pt idx="38">
                  <c:v>Aug</c:v>
                </c:pt>
                <c:pt idx="39">
                  <c:v>Sep</c:v>
                </c:pt>
                <c:pt idx="40">
                  <c:v>Oct</c:v>
                </c:pt>
                <c:pt idx="41">
                  <c:v>Nov</c:v>
                </c:pt>
                <c:pt idx="42">
                  <c:v>Dec</c:v>
                </c:pt>
                <c:pt idx="43">
                  <c:v>Jan</c:v>
                </c:pt>
                <c:pt idx="44">
                  <c:v>Feb</c:v>
                </c:pt>
                <c:pt idx="45">
                  <c:v>Mar</c:v>
                </c:pt>
                <c:pt idx="46">
                  <c:v>Apr</c:v>
                </c:pt>
                <c:pt idx="47">
                  <c:v>May</c:v>
                </c:pt>
                <c:pt idx="48">
                  <c:v>Jun</c:v>
                </c:pt>
                <c:pt idx="49">
                  <c:v>Jul</c:v>
                </c:pt>
                <c:pt idx="50">
                  <c:v>Aug</c:v>
                </c:pt>
              </c:strCache>
            </c:strRef>
          </c:cat>
          <c:val>
            <c:numRef>
              <c:f>Sheet1!$B$2:$B$52</c:f>
              <c:numCache>
                <c:formatCode>General</c:formatCode>
                <c:ptCount val="51"/>
                <c:pt idx="0">
                  <c:v>10</c:v>
                </c:pt>
                <c:pt idx="1">
                  <c:v>56</c:v>
                </c:pt>
                <c:pt idx="2">
                  <c:v>71</c:v>
                </c:pt>
                <c:pt idx="3">
                  <c:v>63</c:v>
                </c:pt>
                <c:pt idx="4">
                  <c:v>50</c:v>
                </c:pt>
                <c:pt idx="5">
                  <c:v>23</c:v>
                </c:pt>
                <c:pt idx="6">
                  <c:v>12.9</c:v>
                </c:pt>
                <c:pt idx="7">
                  <c:v>-20.799999999999727</c:v>
                </c:pt>
                <c:pt idx="8">
                  <c:v>-32.400000000000098</c:v>
                </c:pt>
                <c:pt idx="9">
                  <c:v>-41.59999999999993</c:v>
                </c:pt>
                <c:pt idx="10">
                  <c:v>-59.300000000000146</c:v>
                </c:pt>
                <c:pt idx="11">
                  <c:v>-60.800000000000146</c:v>
                </c:pt>
                <c:pt idx="12">
                  <c:v>-57.199999999999847</c:v>
                </c:pt>
                <c:pt idx="13">
                  <c:v>-58.59999999999993</c:v>
                </c:pt>
                <c:pt idx="14">
                  <c:v>-66.5</c:v>
                </c:pt>
                <c:pt idx="15">
                  <c:v>-70.900000000000105</c:v>
                </c:pt>
                <c:pt idx="16">
                  <c:v>-52.59999999999993</c:v>
                </c:pt>
                <c:pt idx="17">
                  <c:v>-40.800000000000146</c:v>
                </c:pt>
                <c:pt idx="18">
                  <c:v>-37.100000000000357</c:v>
                </c:pt>
                <c:pt idx="19">
                  <c:v>-38</c:v>
                </c:pt>
                <c:pt idx="20">
                  <c:v>-58.09999999999993</c:v>
                </c:pt>
                <c:pt idx="21">
                  <c:v>-20.900000000000087</c:v>
                </c:pt>
                <c:pt idx="22">
                  <c:v>15</c:v>
                </c:pt>
                <c:pt idx="23">
                  <c:v>23.5</c:v>
                </c:pt>
                <c:pt idx="24">
                  <c:v>25.400000000000087</c:v>
                </c:pt>
                <c:pt idx="25">
                  <c:v>26</c:v>
                </c:pt>
                <c:pt idx="26">
                  <c:v>12.80000000000018</c:v>
                </c:pt>
                <c:pt idx="27">
                  <c:v>32.59999999999993</c:v>
                </c:pt>
                <c:pt idx="28">
                  <c:v>32.700000000000273</c:v>
                </c:pt>
                <c:pt idx="29">
                  <c:v>30.60000000000036</c:v>
                </c:pt>
                <c:pt idx="30">
                  <c:v>33.5</c:v>
                </c:pt>
                <c:pt idx="31">
                  <c:v>44</c:v>
                </c:pt>
                <c:pt idx="32">
                  <c:v>75.300000000000182</c:v>
                </c:pt>
                <c:pt idx="33">
                  <c:v>51.299999999999812</c:v>
                </c:pt>
                <c:pt idx="34">
                  <c:v>30.300000000000185</c:v>
                </c:pt>
                <c:pt idx="35">
                  <c:v>16.400000000000087</c:v>
                </c:pt>
                <c:pt idx="36">
                  <c:v>18.5</c:v>
                </c:pt>
                <c:pt idx="37">
                  <c:v>14.299999999999732</c:v>
                </c:pt>
                <c:pt idx="38">
                  <c:v>23.799999999999727</c:v>
                </c:pt>
                <c:pt idx="39">
                  <c:v>29.700000000000269</c:v>
                </c:pt>
                <c:pt idx="40">
                  <c:v>28.699999999999825</c:v>
                </c:pt>
                <c:pt idx="41">
                  <c:v>32.199999999999847</c:v>
                </c:pt>
                <c:pt idx="42">
                  <c:v>27.10000000000036</c:v>
                </c:pt>
                <c:pt idx="43">
                  <c:v>33.5</c:v>
                </c:pt>
                <c:pt idx="44">
                  <c:v>36.4</c:v>
                </c:pt>
                <c:pt idx="45">
                  <c:v>37.9</c:v>
                </c:pt>
                <c:pt idx="46">
                  <c:v>36.300000000000004</c:v>
                </c:pt>
                <c:pt idx="47">
                  <c:v>39.5</c:v>
                </c:pt>
                <c:pt idx="48">
                  <c:v>38.4</c:v>
                </c:pt>
                <c:pt idx="49">
                  <c:v>37.200000000000003</c:v>
                </c:pt>
                <c:pt idx="50">
                  <c:v>38.200000000000003</c:v>
                </c:pt>
              </c:numCache>
            </c:numRef>
          </c:val>
        </c:ser>
        <c:axId val="89217280"/>
        <c:axId val="89223168"/>
      </c:barChart>
      <c:catAx>
        <c:axId val="89217280"/>
        <c:scaling>
          <c:orientation val="minMax"/>
        </c:scaling>
        <c:axPos val="b"/>
        <c:numFmt formatCode="General" sourceLinked="1"/>
        <c:tickLblPos val="low"/>
        <c:txPr>
          <a:bodyPr rot="5400000" vert="horz"/>
          <a:lstStyle/>
          <a:p>
            <a:pPr>
              <a:defRPr>
                <a:latin typeface="Arial" pitchFamily="34" charset="0"/>
                <a:cs typeface="Arial" pitchFamily="34" charset="0"/>
              </a:defRPr>
            </a:pPr>
            <a:endParaRPr lang="en-US"/>
          </a:p>
        </c:txPr>
        <c:crossAx val="89223168"/>
        <c:crosses val="autoZero"/>
        <c:auto val="1"/>
        <c:lblAlgn val="ctr"/>
        <c:lblOffset val="100"/>
        <c:tickLblSkip val="5"/>
      </c:catAx>
      <c:valAx>
        <c:axId val="89223168"/>
        <c:scaling>
          <c:orientation val="minMax"/>
        </c:scaling>
        <c:axPos val="l"/>
        <c:majorGridlines/>
        <c:numFmt formatCode="General" sourceLinked="1"/>
        <c:tickLblPos val="nextTo"/>
        <c:spPr>
          <a:ln>
            <a:solidFill>
              <a:schemeClr val="tx1"/>
            </a:solidFill>
          </a:ln>
        </c:spPr>
        <c:txPr>
          <a:bodyPr/>
          <a:lstStyle/>
          <a:p>
            <a:pPr>
              <a:defRPr sz="2000">
                <a:latin typeface="Arial" pitchFamily="34" charset="0"/>
                <a:cs typeface="Arial" pitchFamily="34" charset="0"/>
              </a:defRPr>
            </a:pPr>
            <a:endParaRPr lang="en-US"/>
          </a:p>
        </c:txPr>
        <c:crossAx val="89217280"/>
        <c:crosses val="autoZero"/>
        <c:crossBetween val="between"/>
      </c:valAx>
      <c:spPr>
        <a:ln>
          <a:solidFill>
            <a:schemeClr val="tx1"/>
          </a:solidFill>
        </a:ln>
      </c:spPr>
    </c:plotArea>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bar"/>
        <c:grouping val="clustered"/>
        <c:ser>
          <c:idx val="0"/>
          <c:order val="0"/>
          <c:tx>
            <c:strRef>
              <c:f>Sheet1!$B$1</c:f>
              <c:strCache>
                <c:ptCount val="1"/>
                <c:pt idx="0">
                  <c:v>MOTYC</c:v>
                </c:pt>
              </c:strCache>
            </c:strRef>
          </c:tx>
          <c:spPr>
            <a:solidFill>
              <a:srgbClr val="99CCFF"/>
            </a:solidFill>
          </c:spPr>
          <c:dPt>
            <c:idx val="0"/>
            <c:spPr>
              <a:solidFill>
                <a:schemeClr val="bg2">
                  <a:lumMod val="20000"/>
                  <a:lumOff val="80000"/>
                </a:schemeClr>
              </a:solidFill>
            </c:spPr>
          </c:dPt>
          <c:dPt>
            <c:idx val="1"/>
            <c:spPr>
              <a:solidFill>
                <a:srgbClr val="FF0000"/>
              </a:solidFill>
            </c:spPr>
          </c:dPt>
          <c:dPt>
            <c:idx val="2"/>
            <c:spPr>
              <a:solidFill>
                <a:srgbClr val="FF0000"/>
              </a:solidFill>
            </c:spPr>
          </c:dPt>
          <c:dPt>
            <c:idx val="3"/>
            <c:spPr>
              <a:solidFill>
                <a:srgbClr val="ADD6FF"/>
              </a:solidFill>
            </c:spPr>
          </c:dPt>
          <c:dPt>
            <c:idx val="4"/>
            <c:spPr>
              <a:solidFill>
                <a:schemeClr val="bg2">
                  <a:lumMod val="20000"/>
                  <a:lumOff val="80000"/>
                </a:schemeClr>
              </a:solidFill>
            </c:spPr>
          </c:dPt>
          <c:dPt>
            <c:idx val="5"/>
            <c:spPr>
              <a:solidFill>
                <a:srgbClr val="FF0000"/>
              </a:solidFill>
            </c:spPr>
          </c:dPt>
          <c:dPt>
            <c:idx val="6"/>
            <c:spPr>
              <a:solidFill>
                <a:schemeClr val="bg2">
                  <a:lumMod val="20000"/>
                  <a:lumOff val="80000"/>
                </a:schemeClr>
              </a:solidFill>
            </c:spPr>
          </c:dPt>
          <c:dPt>
            <c:idx val="7"/>
            <c:spPr>
              <a:solidFill>
                <a:schemeClr val="bg2">
                  <a:lumMod val="20000"/>
                  <a:lumOff val="80000"/>
                </a:schemeClr>
              </a:solidFill>
            </c:spPr>
          </c:dPt>
          <c:dPt>
            <c:idx val="8"/>
            <c:spPr>
              <a:solidFill>
                <a:srgbClr val="FF0000"/>
              </a:solidFill>
            </c:spPr>
          </c:dPt>
          <c:dPt>
            <c:idx val="9"/>
            <c:spPr>
              <a:solidFill>
                <a:srgbClr val="ADD6FF"/>
              </a:solidFill>
            </c:spPr>
          </c:dPt>
          <c:dPt>
            <c:idx val="10"/>
            <c:spPr>
              <a:solidFill>
                <a:schemeClr val="bg2">
                  <a:lumMod val="20000"/>
                  <a:lumOff val="80000"/>
                </a:schemeClr>
              </a:solidFill>
            </c:spPr>
          </c:dPt>
          <c:dPt>
            <c:idx val="11"/>
            <c:spPr>
              <a:solidFill>
                <a:srgbClr val="FF0000"/>
              </a:solidFill>
            </c:spPr>
          </c:dPt>
          <c:dPt>
            <c:idx val="12"/>
            <c:spPr>
              <a:solidFill>
                <a:srgbClr val="ADD6FF"/>
              </a:solidFill>
            </c:spPr>
          </c:dPt>
          <c:dLbls>
            <c:numFmt formatCode="#,##0" sourceLinked="0"/>
            <c:txPr>
              <a:bodyPr/>
              <a:lstStyle/>
              <a:p>
                <a:pPr>
                  <a:defRPr sz="1600">
                    <a:latin typeface="Arial" pitchFamily="34" charset="0"/>
                    <a:cs typeface="Arial" pitchFamily="34" charset="0"/>
                  </a:defRPr>
                </a:pPr>
                <a:endParaRPr lang="en-US"/>
              </a:p>
            </c:txPr>
            <c:showVal val="1"/>
          </c:dLbls>
          <c:cat>
            <c:strRef>
              <c:f>Sheet1!$A$2:$A$14</c:f>
              <c:strCache>
                <c:ptCount val="13"/>
                <c:pt idx="0">
                  <c:v>Transp. &amp; Util.</c:v>
                </c:pt>
                <c:pt idx="1">
                  <c:v>Wlse Trade</c:v>
                </c:pt>
                <c:pt idx="2">
                  <c:v>Manufacturing</c:v>
                </c:pt>
                <c:pt idx="3">
                  <c:v>Information</c:v>
                </c:pt>
                <c:pt idx="4">
                  <c:v>Financial</c:v>
                </c:pt>
                <c:pt idx="5">
                  <c:v>Other Services</c:v>
                </c:pt>
                <c:pt idx="6">
                  <c:v>Construction</c:v>
                </c:pt>
                <c:pt idx="7">
                  <c:v>Leisure &amp; Hosp.</c:v>
                </c:pt>
                <c:pt idx="8">
                  <c:v>Retail Trade</c:v>
                </c:pt>
                <c:pt idx="9">
                  <c:v>State &amp; Local Govt</c:v>
                </c:pt>
                <c:pt idx="10">
                  <c:v>Educ &amp; Health Svcs</c:v>
                </c:pt>
                <c:pt idx="11">
                  <c:v>Federal Govt.</c:v>
                </c:pt>
                <c:pt idx="12">
                  <c:v>Prof. &amp; Bus. Svcs</c:v>
                </c:pt>
              </c:strCache>
            </c:strRef>
          </c:cat>
          <c:val>
            <c:numRef>
              <c:f>Sheet1!$B$2:$B$14</c:f>
              <c:numCache>
                <c:formatCode>General</c:formatCode>
                <c:ptCount val="13"/>
                <c:pt idx="0">
                  <c:v>3.5</c:v>
                </c:pt>
                <c:pt idx="1">
                  <c:v>-1.6999999999999951</c:v>
                </c:pt>
                <c:pt idx="2">
                  <c:v>-0.60000000000000142</c:v>
                </c:pt>
                <c:pt idx="3">
                  <c:v>2.2999999999999972</c:v>
                </c:pt>
                <c:pt idx="4">
                  <c:v>3.9000000000000061</c:v>
                </c:pt>
                <c:pt idx="5">
                  <c:v>-9.9999999999994385E-2</c:v>
                </c:pt>
                <c:pt idx="6">
                  <c:v>4.0999999999999943</c:v>
                </c:pt>
                <c:pt idx="7">
                  <c:v>8</c:v>
                </c:pt>
                <c:pt idx="8">
                  <c:v>-5.2000000000000171</c:v>
                </c:pt>
                <c:pt idx="9">
                  <c:v>4.3999999999999773</c:v>
                </c:pt>
                <c:pt idx="10">
                  <c:v>11.600000000000019</c:v>
                </c:pt>
                <c:pt idx="11">
                  <c:v>-1.5</c:v>
                </c:pt>
                <c:pt idx="12">
                  <c:v>9.5</c:v>
                </c:pt>
              </c:numCache>
            </c:numRef>
          </c:val>
        </c:ser>
        <c:axId val="107643648"/>
        <c:axId val="107645184"/>
      </c:barChart>
      <c:catAx>
        <c:axId val="107643648"/>
        <c:scaling>
          <c:orientation val="minMax"/>
        </c:scaling>
        <c:axPos val="l"/>
        <c:tickLblPos val="low"/>
        <c:txPr>
          <a:bodyPr/>
          <a:lstStyle/>
          <a:p>
            <a:pPr>
              <a:defRPr>
                <a:latin typeface="Arial" pitchFamily="34" charset="0"/>
                <a:cs typeface="Arial" pitchFamily="34" charset="0"/>
              </a:defRPr>
            </a:pPr>
            <a:endParaRPr lang="en-US"/>
          </a:p>
        </c:txPr>
        <c:crossAx val="107645184"/>
        <c:crosses val="autoZero"/>
        <c:auto val="1"/>
        <c:lblAlgn val="ctr"/>
        <c:lblOffset val="100"/>
      </c:catAx>
      <c:valAx>
        <c:axId val="107645184"/>
        <c:scaling>
          <c:orientation val="minMax"/>
          <c:max val="30"/>
          <c:min val="-20"/>
        </c:scaling>
        <c:axPos val="b"/>
        <c:majorGridlines/>
        <c:numFmt formatCode="General" sourceLinked="1"/>
        <c:tickLblPos val="nextTo"/>
        <c:txPr>
          <a:bodyPr/>
          <a:lstStyle/>
          <a:p>
            <a:pPr>
              <a:defRPr sz="2000">
                <a:latin typeface="Arial" pitchFamily="34" charset="0"/>
                <a:cs typeface="Arial" pitchFamily="34" charset="0"/>
              </a:defRPr>
            </a:pPr>
            <a:endParaRPr lang="en-US"/>
          </a:p>
        </c:txPr>
        <c:crossAx val="107643648"/>
        <c:crosses val="autoZero"/>
        <c:crossBetween val="between"/>
      </c:valAx>
      <c:spPr>
        <a:ln>
          <a:solidFill>
            <a:schemeClr val="tx1"/>
          </a:solidFill>
        </a:ln>
      </c:spPr>
    </c:plotArea>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lineChart>
        <c:grouping val="standard"/>
        <c:ser>
          <c:idx val="0"/>
          <c:order val="0"/>
          <c:tx>
            <c:strRef>
              <c:f>Sheet1!$B$1</c:f>
              <c:strCache>
                <c:ptCount val="1"/>
                <c:pt idx="0">
                  <c:v>US</c:v>
                </c:pt>
              </c:strCache>
            </c:strRef>
          </c:tx>
          <c:spPr>
            <a:ln w="50800">
              <a:solidFill>
                <a:srgbClr val="FFC000"/>
              </a:solidFill>
            </a:ln>
          </c:spPr>
          <c:marker>
            <c:symbol val="none"/>
          </c:marker>
          <c:cat>
            <c:numRef>
              <c:f>Sheet1!$A$2:$A$92</c:f>
              <c:numCache>
                <c:formatCode>[$-409]mmm\-yy;@</c:formatCode>
                <c:ptCount val="91"/>
                <c:pt idx="0">
                  <c:v>38384</c:v>
                </c:pt>
                <c:pt idx="1">
                  <c:v>38412</c:v>
                </c:pt>
                <c:pt idx="2">
                  <c:v>38443</c:v>
                </c:pt>
                <c:pt idx="3">
                  <c:v>38473</c:v>
                </c:pt>
                <c:pt idx="4">
                  <c:v>38504</c:v>
                </c:pt>
                <c:pt idx="5">
                  <c:v>38534</c:v>
                </c:pt>
                <c:pt idx="6">
                  <c:v>38565</c:v>
                </c:pt>
                <c:pt idx="7">
                  <c:v>38596</c:v>
                </c:pt>
                <c:pt idx="8">
                  <c:v>38626</c:v>
                </c:pt>
                <c:pt idx="9">
                  <c:v>38657</c:v>
                </c:pt>
                <c:pt idx="10">
                  <c:v>38687</c:v>
                </c:pt>
                <c:pt idx="11">
                  <c:v>38718</c:v>
                </c:pt>
                <c:pt idx="12">
                  <c:v>38749</c:v>
                </c:pt>
                <c:pt idx="13">
                  <c:v>38777</c:v>
                </c:pt>
                <c:pt idx="14">
                  <c:v>38808</c:v>
                </c:pt>
                <c:pt idx="15">
                  <c:v>38838</c:v>
                </c:pt>
                <c:pt idx="16">
                  <c:v>38869</c:v>
                </c:pt>
                <c:pt idx="17">
                  <c:v>38899</c:v>
                </c:pt>
                <c:pt idx="18">
                  <c:v>38930</c:v>
                </c:pt>
                <c:pt idx="19">
                  <c:v>38961</c:v>
                </c:pt>
                <c:pt idx="20">
                  <c:v>38991</c:v>
                </c:pt>
                <c:pt idx="21">
                  <c:v>39022</c:v>
                </c:pt>
                <c:pt idx="22">
                  <c:v>39052</c:v>
                </c:pt>
                <c:pt idx="23">
                  <c:v>39083</c:v>
                </c:pt>
                <c:pt idx="24">
                  <c:v>39114</c:v>
                </c:pt>
                <c:pt idx="25">
                  <c:v>39142</c:v>
                </c:pt>
                <c:pt idx="26">
                  <c:v>39173</c:v>
                </c:pt>
                <c:pt idx="27">
                  <c:v>39203</c:v>
                </c:pt>
                <c:pt idx="28">
                  <c:v>39234</c:v>
                </c:pt>
                <c:pt idx="29">
                  <c:v>39264</c:v>
                </c:pt>
                <c:pt idx="30">
                  <c:v>39295</c:v>
                </c:pt>
                <c:pt idx="31">
                  <c:v>39326</c:v>
                </c:pt>
                <c:pt idx="32">
                  <c:v>39356</c:v>
                </c:pt>
                <c:pt idx="33">
                  <c:v>39387</c:v>
                </c:pt>
                <c:pt idx="34">
                  <c:v>39417</c:v>
                </c:pt>
                <c:pt idx="35">
                  <c:v>39448</c:v>
                </c:pt>
                <c:pt idx="36">
                  <c:v>39479</c:v>
                </c:pt>
                <c:pt idx="37">
                  <c:v>39508</c:v>
                </c:pt>
                <c:pt idx="38">
                  <c:v>39539</c:v>
                </c:pt>
                <c:pt idx="39">
                  <c:v>39569</c:v>
                </c:pt>
                <c:pt idx="40">
                  <c:v>39600</c:v>
                </c:pt>
                <c:pt idx="41">
                  <c:v>39630</c:v>
                </c:pt>
                <c:pt idx="42">
                  <c:v>39661</c:v>
                </c:pt>
                <c:pt idx="43">
                  <c:v>39692</c:v>
                </c:pt>
                <c:pt idx="44">
                  <c:v>39722</c:v>
                </c:pt>
                <c:pt idx="45">
                  <c:v>39753</c:v>
                </c:pt>
                <c:pt idx="46">
                  <c:v>39783</c:v>
                </c:pt>
                <c:pt idx="47">
                  <c:v>39814</c:v>
                </c:pt>
                <c:pt idx="48">
                  <c:v>39845</c:v>
                </c:pt>
                <c:pt idx="49">
                  <c:v>39873</c:v>
                </c:pt>
                <c:pt idx="50">
                  <c:v>39904</c:v>
                </c:pt>
                <c:pt idx="51">
                  <c:v>39934</c:v>
                </c:pt>
                <c:pt idx="52">
                  <c:v>39965</c:v>
                </c:pt>
                <c:pt idx="53">
                  <c:v>39995</c:v>
                </c:pt>
                <c:pt idx="54">
                  <c:v>40026</c:v>
                </c:pt>
                <c:pt idx="55">
                  <c:v>40057</c:v>
                </c:pt>
                <c:pt idx="56">
                  <c:v>40087</c:v>
                </c:pt>
                <c:pt idx="57">
                  <c:v>40118</c:v>
                </c:pt>
                <c:pt idx="58">
                  <c:v>40148</c:v>
                </c:pt>
                <c:pt idx="59">
                  <c:v>40179</c:v>
                </c:pt>
                <c:pt idx="60">
                  <c:v>40210</c:v>
                </c:pt>
                <c:pt idx="61">
                  <c:v>40238</c:v>
                </c:pt>
                <c:pt idx="62">
                  <c:v>40269</c:v>
                </c:pt>
                <c:pt idx="63">
                  <c:v>40299</c:v>
                </c:pt>
                <c:pt idx="64">
                  <c:v>40330</c:v>
                </c:pt>
                <c:pt idx="65">
                  <c:v>40360</c:v>
                </c:pt>
                <c:pt idx="66">
                  <c:v>40391</c:v>
                </c:pt>
                <c:pt idx="67">
                  <c:v>40422</c:v>
                </c:pt>
                <c:pt idx="68">
                  <c:v>40452</c:v>
                </c:pt>
                <c:pt idx="69">
                  <c:v>40492</c:v>
                </c:pt>
                <c:pt idx="70">
                  <c:v>40513</c:v>
                </c:pt>
                <c:pt idx="71">
                  <c:v>40544</c:v>
                </c:pt>
                <c:pt idx="72">
                  <c:v>40575</c:v>
                </c:pt>
                <c:pt idx="73">
                  <c:v>40604</c:v>
                </c:pt>
                <c:pt idx="74">
                  <c:v>40634</c:v>
                </c:pt>
                <c:pt idx="75">
                  <c:v>40665</c:v>
                </c:pt>
                <c:pt idx="76">
                  <c:v>40697</c:v>
                </c:pt>
                <c:pt idx="77">
                  <c:v>40728</c:v>
                </c:pt>
                <c:pt idx="78">
                  <c:v>40766</c:v>
                </c:pt>
                <c:pt idx="79">
                  <c:v>40787</c:v>
                </c:pt>
                <c:pt idx="80">
                  <c:v>40817</c:v>
                </c:pt>
                <c:pt idx="81">
                  <c:v>40848</c:v>
                </c:pt>
                <c:pt idx="82">
                  <c:v>40878</c:v>
                </c:pt>
                <c:pt idx="83">
                  <c:v>40910</c:v>
                </c:pt>
                <c:pt idx="84">
                  <c:v>40942</c:v>
                </c:pt>
                <c:pt idx="85" formatCode="mmm\-yy">
                  <c:v>40969</c:v>
                </c:pt>
                <c:pt idx="86" formatCode="mmm\-yy">
                  <c:v>41000</c:v>
                </c:pt>
                <c:pt idx="87" formatCode="mmm\-yy">
                  <c:v>41030</c:v>
                </c:pt>
                <c:pt idx="88" formatCode="mmm\-yy">
                  <c:v>41061</c:v>
                </c:pt>
                <c:pt idx="89" formatCode="mmm\-yy">
                  <c:v>41091</c:v>
                </c:pt>
                <c:pt idx="90" formatCode="mmm\-yy">
                  <c:v>41122</c:v>
                </c:pt>
              </c:numCache>
            </c:numRef>
          </c:cat>
          <c:val>
            <c:numRef>
              <c:f>Sheet1!$B$2:$B$92</c:f>
              <c:numCache>
                <c:formatCode>General</c:formatCode>
                <c:ptCount val="91"/>
                <c:pt idx="0">
                  <c:v>5.4</c:v>
                </c:pt>
                <c:pt idx="1">
                  <c:v>5.2</c:v>
                </c:pt>
                <c:pt idx="2">
                  <c:v>5.0999999999999996</c:v>
                </c:pt>
                <c:pt idx="3">
                  <c:v>5.0999999999999996</c:v>
                </c:pt>
                <c:pt idx="4">
                  <c:v>5</c:v>
                </c:pt>
                <c:pt idx="5">
                  <c:v>5</c:v>
                </c:pt>
                <c:pt idx="6">
                  <c:v>4.9000000000000004</c:v>
                </c:pt>
                <c:pt idx="7">
                  <c:v>5.0999999999999996</c:v>
                </c:pt>
                <c:pt idx="8">
                  <c:v>5</c:v>
                </c:pt>
                <c:pt idx="9">
                  <c:v>5</c:v>
                </c:pt>
                <c:pt idx="10">
                  <c:v>4.9000000000000004</c:v>
                </c:pt>
                <c:pt idx="11">
                  <c:v>4.7</c:v>
                </c:pt>
                <c:pt idx="12">
                  <c:v>4.8</c:v>
                </c:pt>
                <c:pt idx="13">
                  <c:v>4.7</c:v>
                </c:pt>
                <c:pt idx="14">
                  <c:v>4.7</c:v>
                </c:pt>
                <c:pt idx="15">
                  <c:v>4.5999999999999996</c:v>
                </c:pt>
                <c:pt idx="16">
                  <c:v>4.5999999999999996</c:v>
                </c:pt>
                <c:pt idx="17">
                  <c:v>4.8</c:v>
                </c:pt>
                <c:pt idx="18">
                  <c:v>4.7</c:v>
                </c:pt>
                <c:pt idx="19">
                  <c:v>4.5999999999999996</c:v>
                </c:pt>
                <c:pt idx="20">
                  <c:v>4.4000000000000004</c:v>
                </c:pt>
                <c:pt idx="21">
                  <c:v>4.5</c:v>
                </c:pt>
                <c:pt idx="22">
                  <c:v>4.5</c:v>
                </c:pt>
                <c:pt idx="23">
                  <c:v>4.5999999999999996</c:v>
                </c:pt>
                <c:pt idx="24">
                  <c:v>4.5</c:v>
                </c:pt>
                <c:pt idx="25">
                  <c:v>4.4000000000000004</c:v>
                </c:pt>
                <c:pt idx="26">
                  <c:v>4.5</c:v>
                </c:pt>
                <c:pt idx="27">
                  <c:v>4.5</c:v>
                </c:pt>
                <c:pt idx="28">
                  <c:v>4.5</c:v>
                </c:pt>
                <c:pt idx="29">
                  <c:v>4.5999999999999996</c:v>
                </c:pt>
                <c:pt idx="30">
                  <c:v>4.5999999999999996</c:v>
                </c:pt>
                <c:pt idx="31">
                  <c:v>4.7</c:v>
                </c:pt>
                <c:pt idx="32">
                  <c:v>4.8</c:v>
                </c:pt>
                <c:pt idx="33">
                  <c:v>4.7</c:v>
                </c:pt>
                <c:pt idx="34">
                  <c:v>5</c:v>
                </c:pt>
                <c:pt idx="35">
                  <c:v>4.9000000000000004</c:v>
                </c:pt>
                <c:pt idx="36">
                  <c:v>4.8</c:v>
                </c:pt>
                <c:pt idx="37">
                  <c:v>5.0999999999999996</c:v>
                </c:pt>
                <c:pt idx="38">
                  <c:v>5</c:v>
                </c:pt>
                <c:pt idx="39">
                  <c:v>5.5</c:v>
                </c:pt>
                <c:pt idx="40">
                  <c:v>5.5</c:v>
                </c:pt>
                <c:pt idx="41">
                  <c:v>5.7</c:v>
                </c:pt>
                <c:pt idx="42">
                  <c:v>6.1</c:v>
                </c:pt>
                <c:pt idx="43">
                  <c:v>6.1</c:v>
                </c:pt>
                <c:pt idx="44">
                  <c:v>6.5</c:v>
                </c:pt>
                <c:pt idx="45">
                  <c:v>6.8</c:v>
                </c:pt>
                <c:pt idx="46">
                  <c:v>7.2</c:v>
                </c:pt>
                <c:pt idx="47">
                  <c:v>8.5</c:v>
                </c:pt>
                <c:pt idx="48">
                  <c:v>8.9</c:v>
                </c:pt>
                <c:pt idx="49">
                  <c:v>9</c:v>
                </c:pt>
                <c:pt idx="50">
                  <c:v>8.6</c:v>
                </c:pt>
                <c:pt idx="51">
                  <c:v>9.1</c:v>
                </c:pt>
                <c:pt idx="52">
                  <c:v>9.7000000000000011</c:v>
                </c:pt>
                <c:pt idx="53">
                  <c:v>9.7000000000000011</c:v>
                </c:pt>
                <c:pt idx="54">
                  <c:v>9.6</c:v>
                </c:pt>
                <c:pt idx="55">
                  <c:v>9.5</c:v>
                </c:pt>
                <c:pt idx="56">
                  <c:v>9.5</c:v>
                </c:pt>
                <c:pt idx="57">
                  <c:v>9.4</c:v>
                </c:pt>
                <c:pt idx="58">
                  <c:v>9.7000000000000011</c:v>
                </c:pt>
                <c:pt idx="59">
                  <c:v>10.6</c:v>
                </c:pt>
                <c:pt idx="60">
                  <c:v>10.4</c:v>
                </c:pt>
                <c:pt idx="61">
                  <c:v>10.200000000000001</c:v>
                </c:pt>
                <c:pt idx="62">
                  <c:v>9.5</c:v>
                </c:pt>
                <c:pt idx="63">
                  <c:v>9.3000000000000007</c:v>
                </c:pt>
                <c:pt idx="64">
                  <c:v>9.6</c:v>
                </c:pt>
                <c:pt idx="65">
                  <c:v>9.6</c:v>
                </c:pt>
                <c:pt idx="66">
                  <c:v>9.5</c:v>
                </c:pt>
                <c:pt idx="67">
                  <c:v>9.2000000000000011</c:v>
                </c:pt>
                <c:pt idx="68">
                  <c:v>9</c:v>
                </c:pt>
                <c:pt idx="69">
                  <c:v>9.3000000000000007</c:v>
                </c:pt>
                <c:pt idx="70">
                  <c:v>9.1</c:v>
                </c:pt>
                <c:pt idx="71">
                  <c:v>9.8000000000000007</c:v>
                </c:pt>
                <c:pt idx="72">
                  <c:v>9.5</c:v>
                </c:pt>
                <c:pt idx="73">
                  <c:v>9.2000000000000011</c:v>
                </c:pt>
                <c:pt idx="74">
                  <c:v>8.7000000000000011</c:v>
                </c:pt>
                <c:pt idx="75">
                  <c:v>8.7000000000000011</c:v>
                </c:pt>
                <c:pt idx="76">
                  <c:v>9.3000000000000007</c:v>
                </c:pt>
                <c:pt idx="77">
                  <c:v>9.3000000000000007</c:v>
                </c:pt>
                <c:pt idx="78">
                  <c:v>9.1</c:v>
                </c:pt>
                <c:pt idx="79">
                  <c:v>9.1</c:v>
                </c:pt>
                <c:pt idx="80">
                  <c:v>8.5</c:v>
                </c:pt>
                <c:pt idx="81">
                  <c:v>8.2000000000000011</c:v>
                </c:pt>
                <c:pt idx="82">
                  <c:v>8.3000000000000007</c:v>
                </c:pt>
                <c:pt idx="83">
                  <c:v>8.8000000000000007</c:v>
                </c:pt>
                <c:pt idx="84">
                  <c:v>8.7000000000000011</c:v>
                </c:pt>
                <c:pt idx="85">
                  <c:v>8.2000000000000011</c:v>
                </c:pt>
                <c:pt idx="86">
                  <c:v>8.1</c:v>
                </c:pt>
                <c:pt idx="87">
                  <c:v>8.2000000000000011</c:v>
                </c:pt>
                <c:pt idx="88">
                  <c:v>8.2000000000000011</c:v>
                </c:pt>
                <c:pt idx="89">
                  <c:v>8.3000000000000007</c:v>
                </c:pt>
                <c:pt idx="90">
                  <c:v>8.1</c:v>
                </c:pt>
              </c:numCache>
            </c:numRef>
          </c:val>
        </c:ser>
        <c:ser>
          <c:idx val="1"/>
          <c:order val="1"/>
          <c:tx>
            <c:strRef>
              <c:f>Sheet1!$C$1</c:f>
              <c:strCache>
                <c:ptCount val="1"/>
                <c:pt idx="0">
                  <c:v>Wsh</c:v>
                </c:pt>
              </c:strCache>
            </c:strRef>
          </c:tx>
          <c:spPr>
            <a:ln w="50800">
              <a:solidFill>
                <a:srgbClr val="00B0F0"/>
              </a:solidFill>
            </a:ln>
          </c:spPr>
          <c:marker>
            <c:symbol val="none"/>
          </c:marker>
          <c:cat>
            <c:numRef>
              <c:f>Sheet1!$A$2:$A$92</c:f>
              <c:numCache>
                <c:formatCode>[$-409]mmm\-yy;@</c:formatCode>
                <c:ptCount val="91"/>
                <c:pt idx="0">
                  <c:v>38384</c:v>
                </c:pt>
                <c:pt idx="1">
                  <c:v>38412</c:v>
                </c:pt>
                <c:pt idx="2">
                  <c:v>38443</c:v>
                </c:pt>
                <c:pt idx="3">
                  <c:v>38473</c:v>
                </c:pt>
                <c:pt idx="4">
                  <c:v>38504</c:v>
                </c:pt>
                <c:pt idx="5">
                  <c:v>38534</c:v>
                </c:pt>
                <c:pt idx="6">
                  <c:v>38565</c:v>
                </c:pt>
                <c:pt idx="7">
                  <c:v>38596</c:v>
                </c:pt>
                <c:pt idx="8">
                  <c:v>38626</c:v>
                </c:pt>
                <c:pt idx="9">
                  <c:v>38657</c:v>
                </c:pt>
                <c:pt idx="10">
                  <c:v>38687</c:v>
                </c:pt>
                <c:pt idx="11">
                  <c:v>38718</c:v>
                </c:pt>
                <c:pt idx="12">
                  <c:v>38749</c:v>
                </c:pt>
                <c:pt idx="13">
                  <c:v>38777</c:v>
                </c:pt>
                <c:pt idx="14">
                  <c:v>38808</c:v>
                </c:pt>
                <c:pt idx="15">
                  <c:v>38838</c:v>
                </c:pt>
                <c:pt idx="16">
                  <c:v>38869</c:v>
                </c:pt>
                <c:pt idx="17">
                  <c:v>38899</c:v>
                </c:pt>
                <c:pt idx="18">
                  <c:v>38930</c:v>
                </c:pt>
                <c:pt idx="19">
                  <c:v>38961</c:v>
                </c:pt>
                <c:pt idx="20">
                  <c:v>38991</c:v>
                </c:pt>
                <c:pt idx="21">
                  <c:v>39022</c:v>
                </c:pt>
                <c:pt idx="22">
                  <c:v>39052</c:v>
                </c:pt>
                <c:pt idx="23">
                  <c:v>39083</c:v>
                </c:pt>
                <c:pt idx="24">
                  <c:v>39114</c:v>
                </c:pt>
                <c:pt idx="25">
                  <c:v>39142</c:v>
                </c:pt>
                <c:pt idx="26">
                  <c:v>39173</c:v>
                </c:pt>
                <c:pt idx="27">
                  <c:v>39203</c:v>
                </c:pt>
                <c:pt idx="28">
                  <c:v>39234</c:v>
                </c:pt>
                <c:pt idx="29">
                  <c:v>39264</c:v>
                </c:pt>
                <c:pt idx="30">
                  <c:v>39295</c:v>
                </c:pt>
                <c:pt idx="31">
                  <c:v>39326</c:v>
                </c:pt>
                <c:pt idx="32">
                  <c:v>39356</c:v>
                </c:pt>
                <c:pt idx="33">
                  <c:v>39387</c:v>
                </c:pt>
                <c:pt idx="34">
                  <c:v>39417</c:v>
                </c:pt>
                <c:pt idx="35">
                  <c:v>39448</c:v>
                </c:pt>
                <c:pt idx="36">
                  <c:v>39479</c:v>
                </c:pt>
                <c:pt idx="37">
                  <c:v>39508</c:v>
                </c:pt>
                <c:pt idx="38">
                  <c:v>39539</c:v>
                </c:pt>
                <c:pt idx="39">
                  <c:v>39569</c:v>
                </c:pt>
                <c:pt idx="40">
                  <c:v>39600</c:v>
                </c:pt>
                <c:pt idx="41">
                  <c:v>39630</c:v>
                </c:pt>
                <c:pt idx="42">
                  <c:v>39661</c:v>
                </c:pt>
                <c:pt idx="43">
                  <c:v>39692</c:v>
                </c:pt>
                <c:pt idx="44">
                  <c:v>39722</c:v>
                </c:pt>
                <c:pt idx="45">
                  <c:v>39753</c:v>
                </c:pt>
                <c:pt idx="46">
                  <c:v>39783</c:v>
                </c:pt>
                <c:pt idx="47">
                  <c:v>39814</c:v>
                </c:pt>
                <c:pt idx="48">
                  <c:v>39845</c:v>
                </c:pt>
                <c:pt idx="49">
                  <c:v>39873</c:v>
                </c:pt>
                <c:pt idx="50">
                  <c:v>39904</c:v>
                </c:pt>
                <c:pt idx="51">
                  <c:v>39934</c:v>
                </c:pt>
                <c:pt idx="52">
                  <c:v>39965</c:v>
                </c:pt>
                <c:pt idx="53">
                  <c:v>39995</c:v>
                </c:pt>
                <c:pt idx="54">
                  <c:v>40026</c:v>
                </c:pt>
                <c:pt idx="55">
                  <c:v>40057</c:v>
                </c:pt>
                <c:pt idx="56">
                  <c:v>40087</c:v>
                </c:pt>
                <c:pt idx="57">
                  <c:v>40118</c:v>
                </c:pt>
                <c:pt idx="58">
                  <c:v>40148</c:v>
                </c:pt>
                <c:pt idx="59">
                  <c:v>40179</c:v>
                </c:pt>
                <c:pt idx="60">
                  <c:v>40210</c:v>
                </c:pt>
                <c:pt idx="61">
                  <c:v>40238</c:v>
                </c:pt>
                <c:pt idx="62">
                  <c:v>40269</c:v>
                </c:pt>
                <c:pt idx="63">
                  <c:v>40299</c:v>
                </c:pt>
                <c:pt idx="64">
                  <c:v>40330</c:v>
                </c:pt>
                <c:pt idx="65">
                  <c:v>40360</c:v>
                </c:pt>
                <c:pt idx="66">
                  <c:v>40391</c:v>
                </c:pt>
                <c:pt idx="67">
                  <c:v>40422</c:v>
                </c:pt>
                <c:pt idx="68">
                  <c:v>40452</c:v>
                </c:pt>
                <c:pt idx="69">
                  <c:v>40492</c:v>
                </c:pt>
                <c:pt idx="70">
                  <c:v>40513</c:v>
                </c:pt>
                <c:pt idx="71">
                  <c:v>40544</c:v>
                </c:pt>
                <c:pt idx="72">
                  <c:v>40575</c:v>
                </c:pt>
                <c:pt idx="73">
                  <c:v>40604</c:v>
                </c:pt>
                <c:pt idx="74">
                  <c:v>40634</c:v>
                </c:pt>
                <c:pt idx="75">
                  <c:v>40665</c:v>
                </c:pt>
                <c:pt idx="76">
                  <c:v>40697</c:v>
                </c:pt>
                <c:pt idx="77">
                  <c:v>40728</c:v>
                </c:pt>
                <c:pt idx="78">
                  <c:v>40766</c:v>
                </c:pt>
                <c:pt idx="79">
                  <c:v>40787</c:v>
                </c:pt>
                <c:pt idx="80">
                  <c:v>40817</c:v>
                </c:pt>
                <c:pt idx="81">
                  <c:v>40848</c:v>
                </c:pt>
                <c:pt idx="82">
                  <c:v>40878</c:v>
                </c:pt>
                <c:pt idx="83">
                  <c:v>40910</c:v>
                </c:pt>
                <c:pt idx="84">
                  <c:v>40942</c:v>
                </c:pt>
                <c:pt idx="85" formatCode="mmm\-yy">
                  <c:v>40969</c:v>
                </c:pt>
                <c:pt idx="86" formatCode="mmm\-yy">
                  <c:v>41000</c:v>
                </c:pt>
                <c:pt idx="87" formatCode="mmm\-yy">
                  <c:v>41030</c:v>
                </c:pt>
                <c:pt idx="88" formatCode="mmm\-yy">
                  <c:v>41061</c:v>
                </c:pt>
                <c:pt idx="89" formatCode="mmm\-yy">
                  <c:v>41091</c:v>
                </c:pt>
                <c:pt idx="90" formatCode="mmm\-yy">
                  <c:v>41122</c:v>
                </c:pt>
              </c:numCache>
            </c:numRef>
          </c:cat>
          <c:val>
            <c:numRef>
              <c:f>Sheet1!$C$2:$C$92</c:f>
              <c:numCache>
                <c:formatCode>0.0</c:formatCode>
                <c:ptCount val="91"/>
                <c:pt idx="0">
                  <c:v>3.8663501085929082</c:v>
                </c:pt>
                <c:pt idx="1">
                  <c:v>3.6117278750946151</c:v>
                </c:pt>
                <c:pt idx="2">
                  <c:v>3.3693198766854282</c:v>
                </c:pt>
                <c:pt idx="3">
                  <c:v>3.5714693743731449</c:v>
                </c:pt>
                <c:pt idx="4">
                  <c:v>3.7793590226318772</c:v>
                </c:pt>
                <c:pt idx="5">
                  <c:v>3.5450296105780872</c:v>
                </c:pt>
                <c:pt idx="6">
                  <c:v>3.411547217610106</c:v>
                </c:pt>
                <c:pt idx="7">
                  <c:v>3.2901322274955178</c:v>
                </c:pt>
                <c:pt idx="8">
                  <c:v>3.160062064244118</c:v>
                </c:pt>
                <c:pt idx="9">
                  <c:v>3.2148499182942167</c:v>
                </c:pt>
                <c:pt idx="10">
                  <c:v>2.9280087807253188</c:v>
                </c:pt>
                <c:pt idx="11">
                  <c:v>3.1513106855930939</c:v>
                </c:pt>
                <c:pt idx="12">
                  <c:v>3.1602498848528069</c:v>
                </c:pt>
                <c:pt idx="13">
                  <c:v>2.9770632664841101</c:v>
                </c:pt>
                <c:pt idx="14">
                  <c:v>2.9039323370202741</c:v>
                </c:pt>
                <c:pt idx="15">
                  <c:v>3.0319811147469609</c:v>
                </c:pt>
                <c:pt idx="16">
                  <c:v>3.3645104371768131</c:v>
                </c:pt>
                <c:pt idx="17">
                  <c:v>3.4461065240732873</c:v>
                </c:pt>
                <c:pt idx="18">
                  <c:v>3.2611613856529509</c:v>
                </c:pt>
                <c:pt idx="19">
                  <c:v>3.0665410759278662</c:v>
                </c:pt>
                <c:pt idx="20">
                  <c:v>2.862786337580411</c:v>
                </c:pt>
                <c:pt idx="21">
                  <c:v>2.9502041554090037</c:v>
                </c:pt>
                <c:pt idx="22">
                  <c:v>2.8502452764844453</c:v>
                </c:pt>
                <c:pt idx="23">
                  <c:v>3.2532219656650145</c:v>
                </c:pt>
                <c:pt idx="24">
                  <c:v>3.1346618984530141</c:v>
                </c:pt>
                <c:pt idx="25">
                  <c:v>2.8846147367967188</c:v>
                </c:pt>
                <c:pt idx="26">
                  <c:v>2.7465621078325517</c:v>
                </c:pt>
                <c:pt idx="27">
                  <c:v>2.8451980220829087</c:v>
                </c:pt>
                <c:pt idx="28">
                  <c:v>3.2234791594534489</c:v>
                </c:pt>
                <c:pt idx="29">
                  <c:v>3.2163970963420345</c:v>
                </c:pt>
                <c:pt idx="30">
                  <c:v>3.0696113762605397</c:v>
                </c:pt>
                <c:pt idx="31">
                  <c:v>3.0257960124108401</c:v>
                </c:pt>
                <c:pt idx="32">
                  <c:v>2.969629806614495</c:v>
                </c:pt>
                <c:pt idx="33">
                  <c:v>2.9642633505520166</c:v>
                </c:pt>
                <c:pt idx="34">
                  <c:v>3.0396718809461007</c:v>
                </c:pt>
                <c:pt idx="35">
                  <c:v>3.5016609669251797</c:v>
                </c:pt>
                <c:pt idx="36">
                  <c:v>3.3499140136907886</c:v>
                </c:pt>
                <c:pt idx="37">
                  <c:v>3.411642977799465</c:v>
                </c:pt>
                <c:pt idx="38">
                  <c:v>3.0403621124157261</c:v>
                </c:pt>
                <c:pt idx="39">
                  <c:v>3.528086691320945</c:v>
                </c:pt>
                <c:pt idx="40">
                  <c:v>3.8541057058803641</c:v>
                </c:pt>
                <c:pt idx="41">
                  <c:v>4.087247092253782</c:v>
                </c:pt>
                <c:pt idx="42">
                  <c:v>4.0801468166696875</c:v>
                </c:pt>
                <c:pt idx="43">
                  <c:v>3.9387463938354772</c:v>
                </c:pt>
                <c:pt idx="44">
                  <c:v>4.1110667608934284</c:v>
                </c:pt>
                <c:pt idx="45" formatCode="General">
                  <c:v>4.4000000000000004</c:v>
                </c:pt>
                <c:pt idx="46" formatCode="General">
                  <c:v>4.7</c:v>
                </c:pt>
                <c:pt idx="47" formatCode="General">
                  <c:v>5.5</c:v>
                </c:pt>
                <c:pt idx="48" formatCode="General">
                  <c:v>6.1</c:v>
                </c:pt>
                <c:pt idx="49" formatCode="General">
                  <c:v>5.9</c:v>
                </c:pt>
                <c:pt idx="50" formatCode="General">
                  <c:v>5.6</c:v>
                </c:pt>
                <c:pt idx="51" formatCode="General">
                  <c:v>6.2</c:v>
                </c:pt>
                <c:pt idx="52" formatCode="General">
                  <c:v>6.5</c:v>
                </c:pt>
                <c:pt idx="53" formatCode="General">
                  <c:v>6.2</c:v>
                </c:pt>
                <c:pt idx="54" formatCode="General">
                  <c:v>6</c:v>
                </c:pt>
                <c:pt idx="55" formatCode="General">
                  <c:v>6.2</c:v>
                </c:pt>
                <c:pt idx="56" formatCode="General">
                  <c:v>6.2</c:v>
                </c:pt>
                <c:pt idx="57" formatCode="General">
                  <c:v>6.1</c:v>
                </c:pt>
                <c:pt idx="58" formatCode="General">
                  <c:v>6.2</c:v>
                </c:pt>
                <c:pt idx="59" formatCode="General">
                  <c:v>7</c:v>
                </c:pt>
                <c:pt idx="60" formatCode="General">
                  <c:v>6.9</c:v>
                </c:pt>
                <c:pt idx="61" formatCode="General">
                  <c:v>6.6</c:v>
                </c:pt>
                <c:pt idx="62" formatCode="General">
                  <c:v>5.9</c:v>
                </c:pt>
                <c:pt idx="63" formatCode="General">
                  <c:v>6</c:v>
                </c:pt>
                <c:pt idx="64" formatCode="General">
                  <c:v>6.4</c:v>
                </c:pt>
                <c:pt idx="65" formatCode="General">
                  <c:v>6.3</c:v>
                </c:pt>
                <c:pt idx="66" formatCode="General">
                  <c:v>6.2</c:v>
                </c:pt>
                <c:pt idx="67" formatCode="General">
                  <c:v>5.9</c:v>
                </c:pt>
                <c:pt idx="68" formatCode="General">
                  <c:v>5.8</c:v>
                </c:pt>
                <c:pt idx="69" formatCode="General">
                  <c:v>6</c:v>
                </c:pt>
                <c:pt idx="70" formatCode="General">
                  <c:v>5.7</c:v>
                </c:pt>
                <c:pt idx="71" formatCode="General">
                  <c:v>6.1</c:v>
                </c:pt>
                <c:pt idx="72" formatCode="General">
                  <c:v>5.9</c:v>
                </c:pt>
                <c:pt idx="73" formatCode="General">
                  <c:v>5.8</c:v>
                </c:pt>
                <c:pt idx="74" formatCode="General">
                  <c:v>5.4</c:v>
                </c:pt>
                <c:pt idx="75" formatCode="General">
                  <c:v>5.7</c:v>
                </c:pt>
                <c:pt idx="76" formatCode="General">
                  <c:v>6.2</c:v>
                </c:pt>
                <c:pt idx="77" formatCode="General">
                  <c:v>6.1</c:v>
                </c:pt>
                <c:pt idx="78" formatCode="General">
                  <c:v>6.1</c:v>
                </c:pt>
                <c:pt idx="79" formatCode="General">
                  <c:v>6.1</c:v>
                </c:pt>
                <c:pt idx="80" formatCode="General">
                  <c:v>5.7</c:v>
                </c:pt>
                <c:pt idx="81" formatCode="General">
                  <c:v>5.4</c:v>
                </c:pt>
                <c:pt idx="82" formatCode="General">
                  <c:v>5.5</c:v>
                </c:pt>
                <c:pt idx="83" formatCode="General">
                  <c:v>5.6</c:v>
                </c:pt>
                <c:pt idx="84" formatCode="General">
                  <c:v>5.8</c:v>
                </c:pt>
                <c:pt idx="85" formatCode="General">
                  <c:v>5.5</c:v>
                </c:pt>
                <c:pt idx="86" formatCode="General">
                  <c:v>5.0999999999999996</c:v>
                </c:pt>
                <c:pt idx="87" formatCode="General">
                  <c:v>5.3</c:v>
                </c:pt>
                <c:pt idx="88" formatCode="General">
                  <c:v>5.7</c:v>
                </c:pt>
                <c:pt idx="89" formatCode="General">
                  <c:v>5.6</c:v>
                </c:pt>
                <c:pt idx="90" formatCode="General">
                  <c:v>5.5</c:v>
                </c:pt>
              </c:numCache>
            </c:numRef>
          </c:val>
        </c:ser>
        <c:ser>
          <c:idx val="2"/>
          <c:order val="2"/>
          <c:tx>
            <c:strRef>
              <c:f>Sheet1!$D$1</c:f>
              <c:strCache>
                <c:ptCount val="1"/>
                <c:pt idx="0">
                  <c:v>DC</c:v>
                </c:pt>
              </c:strCache>
            </c:strRef>
          </c:tx>
          <c:spPr>
            <a:ln w="50800"/>
          </c:spPr>
          <c:marker>
            <c:symbol val="none"/>
          </c:marker>
          <c:cat>
            <c:numRef>
              <c:f>Sheet1!$A$2:$A$92</c:f>
              <c:numCache>
                <c:formatCode>[$-409]mmm\-yy;@</c:formatCode>
                <c:ptCount val="91"/>
                <c:pt idx="0">
                  <c:v>38384</c:v>
                </c:pt>
                <c:pt idx="1">
                  <c:v>38412</c:v>
                </c:pt>
                <c:pt idx="2">
                  <c:v>38443</c:v>
                </c:pt>
                <c:pt idx="3">
                  <c:v>38473</c:v>
                </c:pt>
                <c:pt idx="4">
                  <c:v>38504</c:v>
                </c:pt>
                <c:pt idx="5">
                  <c:v>38534</c:v>
                </c:pt>
                <c:pt idx="6">
                  <c:v>38565</c:v>
                </c:pt>
                <c:pt idx="7">
                  <c:v>38596</c:v>
                </c:pt>
                <c:pt idx="8">
                  <c:v>38626</c:v>
                </c:pt>
                <c:pt idx="9">
                  <c:v>38657</c:v>
                </c:pt>
                <c:pt idx="10">
                  <c:v>38687</c:v>
                </c:pt>
                <c:pt idx="11">
                  <c:v>38718</c:v>
                </c:pt>
                <c:pt idx="12">
                  <c:v>38749</c:v>
                </c:pt>
                <c:pt idx="13">
                  <c:v>38777</c:v>
                </c:pt>
                <c:pt idx="14">
                  <c:v>38808</c:v>
                </c:pt>
                <c:pt idx="15">
                  <c:v>38838</c:v>
                </c:pt>
                <c:pt idx="16">
                  <c:v>38869</c:v>
                </c:pt>
                <c:pt idx="17">
                  <c:v>38899</c:v>
                </c:pt>
                <c:pt idx="18">
                  <c:v>38930</c:v>
                </c:pt>
                <c:pt idx="19">
                  <c:v>38961</c:v>
                </c:pt>
                <c:pt idx="20">
                  <c:v>38991</c:v>
                </c:pt>
                <c:pt idx="21">
                  <c:v>39022</c:v>
                </c:pt>
                <c:pt idx="22">
                  <c:v>39052</c:v>
                </c:pt>
                <c:pt idx="23">
                  <c:v>39083</c:v>
                </c:pt>
                <c:pt idx="24">
                  <c:v>39114</c:v>
                </c:pt>
                <c:pt idx="25">
                  <c:v>39142</c:v>
                </c:pt>
                <c:pt idx="26">
                  <c:v>39173</c:v>
                </c:pt>
                <c:pt idx="27">
                  <c:v>39203</c:v>
                </c:pt>
                <c:pt idx="28">
                  <c:v>39234</c:v>
                </c:pt>
                <c:pt idx="29">
                  <c:v>39264</c:v>
                </c:pt>
                <c:pt idx="30">
                  <c:v>39295</c:v>
                </c:pt>
                <c:pt idx="31">
                  <c:v>39326</c:v>
                </c:pt>
                <c:pt idx="32">
                  <c:v>39356</c:v>
                </c:pt>
                <c:pt idx="33">
                  <c:v>39387</c:v>
                </c:pt>
                <c:pt idx="34">
                  <c:v>39417</c:v>
                </c:pt>
                <c:pt idx="35">
                  <c:v>39448</c:v>
                </c:pt>
                <c:pt idx="36">
                  <c:v>39479</c:v>
                </c:pt>
                <c:pt idx="37">
                  <c:v>39508</c:v>
                </c:pt>
                <c:pt idx="38">
                  <c:v>39539</c:v>
                </c:pt>
                <c:pt idx="39">
                  <c:v>39569</c:v>
                </c:pt>
                <c:pt idx="40">
                  <c:v>39600</c:v>
                </c:pt>
                <c:pt idx="41">
                  <c:v>39630</c:v>
                </c:pt>
                <c:pt idx="42">
                  <c:v>39661</c:v>
                </c:pt>
                <c:pt idx="43">
                  <c:v>39692</c:v>
                </c:pt>
                <c:pt idx="44">
                  <c:v>39722</c:v>
                </c:pt>
                <c:pt idx="45">
                  <c:v>39753</c:v>
                </c:pt>
                <c:pt idx="46">
                  <c:v>39783</c:v>
                </c:pt>
                <c:pt idx="47">
                  <c:v>39814</c:v>
                </c:pt>
                <c:pt idx="48">
                  <c:v>39845</c:v>
                </c:pt>
                <c:pt idx="49">
                  <c:v>39873</c:v>
                </c:pt>
                <c:pt idx="50">
                  <c:v>39904</c:v>
                </c:pt>
                <c:pt idx="51">
                  <c:v>39934</c:v>
                </c:pt>
                <c:pt idx="52">
                  <c:v>39965</c:v>
                </c:pt>
                <c:pt idx="53">
                  <c:v>39995</c:v>
                </c:pt>
                <c:pt idx="54">
                  <c:v>40026</c:v>
                </c:pt>
                <c:pt idx="55">
                  <c:v>40057</c:v>
                </c:pt>
                <c:pt idx="56">
                  <c:v>40087</c:v>
                </c:pt>
                <c:pt idx="57">
                  <c:v>40118</c:v>
                </c:pt>
                <c:pt idx="58">
                  <c:v>40148</c:v>
                </c:pt>
                <c:pt idx="59">
                  <c:v>40179</c:v>
                </c:pt>
                <c:pt idx="60">
                  <c:v>40210</c:v>
                </c:pt>
                <c:pt idx="61">
                  <c:v>40238</c:v>
                </c:pt>
                <c:pt idx="62">
                  <c:v>40269</c:v>
                </c:pt>
                <c:pt idx="63">
                  <c:v>40299</c:v>
                </c:pt>
                <c:pt idx="64">
                  <c:v>40330</c:v>
                </c:pt>
                <c:pt idx="65">
                  <c:v>40360</c:v>
                </c:pt>
                <c:pt idx="66">
                  <c:v>40391</c:v>
                </c:pt>
                <c:pt idx="67">
                  <c:v>40422</c:v>
                </c:pt>
                <c:pt idx="68">
                  <c:v>40452</c:v>
                </c:pt>
                <c:pt idx="69">
                  <c:v>40492</c:v>
                </c:pt>
                <c:pt idx="70">
                  <c:v>40513</c:v>
                </c:pt>
                <c:pt idx="71">
                  <c:v>40544</c:v>
                </c:pt>
                <c:pt idx="72">
                  <c:v>40575</c:v>
                </c:pt>
                <c:pt idx="73">
                  <c:v>40604</c:v>
                </c:pt>
                <c:pt idx="74">
                  <c:v>40634</c:v>
                </c:pt>
                <c:pt idx="75">
                  <c:v>40665</c:v>
                </c:pt>
                <c:pt idx="76">
                  <c:v>40697</c:v>
                </c:pt>
                <c:pt idx="77">
                  <c:v>40728</c:v>
                </c:pt>
                <c:pt idx="78">
                  <c:v>40766</c:v>
                </c:pt>
                <c:pt idx="79">
                  <c:v>40787</c:v>
                </c:pt>
                <c:pt idx="80">
                  <c:v>40817</c:v>
                </c:pt>
                <c:pt idx="81">
                  <c:v>40848</c:v>
                </c:pt>
                <c:pt idx="82">
                  <c:v>40878</c:v>
                </c:pt>
                <c:pt idx="83">
                  <c:v>40910</c:v>
                </c:pt>
                <c:pt idx="84">
                  <c:v>40942</c:v>
                </c:pt>
                <c:pt idx="85" formatCode="mmm\-yy">
                  <c:v>40969</c:v>
                </c:pt>
                <c:pt idx="86" formatCode="mmm\-yy">
                  <c:v>41000</c:v>
                </c:pt>
                <c:pt idx="87" formatCode="mmm\-yy">
                  <c:v>41030</c:v>
                </c:pt>
                <c:pt idx="88" formatCode="mmm\-yy">
                  <c:v>41061</c:v>
                </c:pt>
                <c:pt idx="89" formatCode="mmm\-yy">
                  <c:v>41091</c:v>
                </c:pt>
                <c:pt idx="90" formatCode="mmm\-yy">
                  <c:v>41122</c:v>
                </c:pt>
              </c:numCache>
            </c:numRef>
          </c:cat>
          <c:val>
            <c:numRef>
              <c:f>Sheet1!$D$2:$D$92</c:f>
              <c:numCache>
                <c:formatCode>0.0</c:formatCode>
                <c:ptCount val="91"/>
                <c:pt idx="0">
                  <c:v>7.5391358797745776</c:v>
                </c:pt>
                <c:pt idx="1">
                  <c:v>6.9575242032254137</c:v>
                </c:pt>
                <c:pt idx="2">
                  <c:v>6.2417428941706472</c:v>
                </c:pt>
                <c:pt idx="3">
                  <c:v>7.0103489255463716</c:v>
                </c:pt>
                <c:pt idx="4">
                  <c:v>6.8951913518886672</c:v>
                </c:pt>
                <c:pt idx="5">
                  <c:v>6.2870457175837569</c:v>
                </c:pt>
                <c:pt idx="6">
                  <c:v>6.0881341677591685</c:v>
                </c:pt>
                <c:pt idx="7">
                  <c:v>5.9205050489187556</c:v>
                </c:pt>
                <c:pt idx="8">
                  <c:v>5.9067380311082776</c:v>
                </c:pt>
                <c:pt idx="9">
                  <c:v>6.0137690049166039</c:v>
                </c:pt>
                <c:pt idx="10">
                  <c:v>5.9285977088122364</c:v>
                </c:pt>
                <c:pt idx="11">
                  <c:v>5.6830632239596239</c:v>
                </c:pt>
                <c:pt idx="12">
                  <c:v>5.8075940639054666</c:v>
                </c:pt>
                <c:pt idx="13">
                  <c:v>5.6689000031455388</c:v>
                </c:pt>
                <c:pt idx="14">
                  <c:v>5.4301189162527308</c:v>
                </c:pt>
                <c:pt idx="15">
                  <c:v>5.8284728755095641</c:v>
                </c:pt>
                <c:pt idx="16">
                  <c:v>5.887178984812909</c:v>
                </c:pt>
                <c:pt idx="17">
                  <c:v>6.3016469664719281</c:v>
                </c:pt>
                <c:pt idx="18">
                  <c:v>5.9830424675328722</c:v>
                </c:pt>
                <c:pt idx="19">
                  <c:v>5.7325475635738403</c:v>
                </c:pt>
                <c:pt idx="20">
                  <c:v>5.1883696204872187</c:v>
                </c:pt>
                <c:pt idx="21">
                  <c:v>5.3657888886144072</c:v>
                </c:pt>
                <c:pt idx="22">
                  <c:v>5.6341104060484257</c:v>
                </c:pt>
                <c:pt idx="23">
                  <c:v>5.8520022121501416</c:v>
                </c:pt>
                <c:pt idx="24">
                  <c:v>5.4592731599023772</c:v>
                </c:pt>
                <c:pt idx="25">
                  <c:v>5.1398205151765763</c:v>
                </c:pt>
                <c:pt idx="26">
                  <c:v>4.8557518157650756</c:v>
                </c:pt>
                <c:pt idx="27">
                  <c:v>5.1560033357849102</c:v>
                </c:pt>
                <c:pt idx="28">
                  <c:v>5.6254892226347462</c:v>
                </c:pt>
                <c:pt idx="29">
                  <c:v>5.727378231894809</c:v>
                </c:pt>
                <c:pt idx="30">
                  <c:v>5.4206299585409816</c:v>
                </c:pt>
                <c:pt idx="31">
                  <c:v>5.6148959420916276</c:v>
                </c:pt>
                <c:pt idx="32">
                  <c:v>5.1581841102048855</c:v>
                </c:pt>
                <c:pt idx="33">
                  <c:v>5.3918563460161986</c:v>
                </c:pt>
                <c:pt idx="34">
                  <c:v>5.4094316895789021</c:v>
                </c:pt>
                <c:pt idx="35">
                  <c:v>6.1746366790401961</c:v>
                </c:pt>
                <c:pt idx="36">
                  <c:v>5.3882082996570313</c:v>
                </c:pt>
                <c:pt idx="37">
                  <c:v>5.9313452331733538</c:v>
                </c:pt>
                <c:pt idx="38">
                  <c:v>4.9402736290665334</c:v>
                </c:pt>
                <c:pt idx="39">
                  <c:v>6.1454595721918706</c:v>
                </c:pt>
                <c:pt idx="40">
                  <c:v>6.5248311186994243</c:v>
                </c:pt>
                <c:pt idx="41">
                  <c:v>6.9287927314751663</c:v>
                </c:pt>
                <c:pt idx="42">
                  <c:v>6.8892625934179712</c:v>
                </c:pt>
                <c:pt idx="43">
                  <c:v>6.9782492640896709</c:v>
                </c:pt>
                <c:pt idx="44">
                  <c:v>7.1678815448683615</c:v>
                </c:pt>
                <c:pt idx="45" formatCode="General">
                  <c:v>7.7534569505279958</c:v>
                </c:pt>
                <c:pt idx="46" formatCode="General">
                  <c:v>8.1230142985646978</c:v>
                </c:pt>
                <c:pt idx="47" formatCode="General">
                  <c:v>8.8492921656641279</c:v>
                </c:pt>
                <c:pt idx="48" formatCode="General">
                  <c:v>9.1978857790313633</c:v>
                </c:pt>
                <c:pt idx="49" formatCode="General">
                  <c:v>8.7698986975397997</c:v>
                </c:pt>
                <c:pt idx="50" formatCode="General">
                  <c:v>8.4783440758148689</c:v>
                </c:pt>
                <c:pt idx="51" formatCode="General">
                  <c:v>9.8671162838653448</c:v>
                </c:pt>
                <c:pt idx="52" formatCode="General">
                  <c:v>10.63270879568754</c:v>
                </c:pt>
                <c:pt idx="53" formatCode="General">
                  <c:v>10.011362535342769</c:v>
                </c:pt>
                <c:pt idx="54" formatCode="General">
                  <c:v>10.76607714636263</c:v>
                </c:pt>
                <c:pt idx="55" formatCode="General">
                  <c:v>11.21516239156005</c:v>
                </c:pt>
                <c:pt idx="56" formatCode="General">
                  <c:v>11.67510094050678</c:v>
                </c:pt>
                <c:pt idx="57" formatCode="General">
                  <c:v>11.509823324966217</c:v>
                </c:pt>
                <c:pt idx="58" formatCode="General">
                  <c:v>11.940181411095883</c:v>
                </c:pt>
                <c:pt idx="59" formatCode="General">
                  <c:v>11.96828461361442</c:v>
                </c:pt>
                <c:pt idx="60" formatCode="General">
                  <c:v>11.701996863314269</c:v>
                </c:pt>
                <c:pt idx="61" formatCode="General">
                  <c:v>10.896689303397912</c:v>
                </c:pt>
                <c:pt idx="62" formatCode="General">
                  <c:v>9.7889812983141766</c:v>
                </c:pt>
                <c:pt idx="63" formatCode="General">
                  <c:v>9.5962411641419934</c:v>
                </c:pt>
                <c:pt idx="64" formatCode="General">
                  <c:v>10.478177575181499</c:v>
                </c:pt>
                <c:pt idx="65" formatCode="General">
                  <c:v>10.34506966037096</c:v>
                </c:pt>
                <c:pt idx="66" formatCode="General">
                  <c:v>9.9906851677121988</c:v>
                </c:pt>
                <c:pt idx="67" formatCode="General">
                  <c:v>9.5</c:v>
                </c:pt>
                <c:pt idx="68" formatCode="General">
                  <c:v>9.5</c:v>
                </c:pt>
                <c:pt idx="69" formatCode="General">
                  <c:v>10</c:v>
                </c:pt>
                <c:pt idx="70" formatCode="General">
                  <c:v>9.2000000000000011</c:v>
                </c:pt>
                <c:pt idx="71" formatCode="General">
                  <c:v>10.5</c:v>
                </c:pt>
                <c:pt idx="72" formatCode="General">
                  <c:v>9.8000000000000007</c:v>
                </c:pt>
                <c:pt idx="73" formatCode="General">
                  <c:v>10.1</c:v>
                </c:pt>
                <c:pt idx="74" formatCode="General">
                  <c:v>9.4</c:v>
                </c:pt>
                <c:pt idx="75" formatCode="General">
                  <c:v>10</c:v>
                </c:pt>
                <c:pt idx="76" formatCode="General">
                  <c:v>11.3</c:v>
                </c:pt>
                <c:pt idx="77" formatCode="General">
                  <c:v>10.9</c:v>
                </c:pt>
                <c:pt idx="78" formatCode="General">
                  <c:v>10.4</c:v>
                </c:pt>
                <c:pt idx="79" formatCode="General">
                  <c:v>10.5</c:v>
                </c:pt>
                <c:pt idx="80" formatCode="General">
                  <c:v>10.1</c:v>
                </c:pt>
                <c:pt idx="81" formatCode="General">
                  <c:v>9.9</c:v>
                </c:pt>
                <c:pt idx="82" formatCode="General">
                  <c:v>9.8000000000000007</c:v>
                </c:pt>
                <c:pt idx="83" formatCode="General">
                  <c:v>10.200000000000001</c:v>
                </c:pt>
                <c:pt idx="84" formatCode="General">
                  <c:v>10.200000000000001</c:v>
                </c:pt>
                <c:pt idx="85" formatCode="General">
                  <c:v>9.9</c:v>
                </c:pt>
                <c:pt idx="86" formatCode="General">
                  <c:v>8.3000000000000007</c:v>
                </c:pt>
                <c:pt idx="87" formatCode="General">
                  <c:v>9</c:v>
                </c:pt>
                <c:pt idx="88" formatCode="General">
                  <c:v>9</c:v>
                </c:pt>
                <c:pt idx="89" formatCode="General">
                  <c:v>9</c:v>
                </c:pt>
                <c:pt idx="90" formatCode="General">
                  <c:v>8.8000000000000007</c:v>
                </c:pt>
              </c:numCache>
            </c:numRef>
          </c:val>
        </c:ser>
        <c:ser>
          <c:idx val="3"/>
          <c:order val="3"/>
          <c:tx>
            <c:strRef>
              <c:f>Sheet1!$E$1</c:f>
              <c:strCache>
                <c:ptCount val="1"/>
                <c:pt idx="0">
                  <c:v>Smd</c:v>
                </c:pt>
              </c:strCache>
            </c:strRef>
          </c:tx>
          <c:spPr>
            <a:ln w="50800">
              <a:solidFill>
                <a:schemeClr val="accent2">
                  <a:lumMod val="60000"/>
                  <a:lumOff val="40000"/>
                </a:schemeClr>
              </a:solidFill>
            </a:ln>
          </c:spPr>
          <c:marker>
            <c:symbol val="none"/>
          </c:marker>
          <c:cat>
            <c:numRef>
              <c:f>Sheet1!$A$2:$A$92</c:f>
              <c:numCache>
                <c:formatCode>[$-409]mmm\-yy;@</c:formatCode>
                <c:ptCount val="91"/>
                <c:pt idx="0">
                  <c:v>38384</c:v>
                </c:pt>
                <c:pt idx="1">
                  <c:v>38412</c:v>
                </c:pt>
                <c:pt idx="2">
                  <c:v>38443</c:v>
                </c:pt>
                <c:pt idx="3">
                  <c:v>38473</c:v>
                </c:pt>
                <c:pt idx="4">
                  <c:v>38504</c:v>
                </c:pt>
                <c:pt idx="5">
                  <c:v>38534</c:v>
                </c:pt>
                <c:pt idx="6">
                  <c:v>38565</c:v>
                </c:pt>
                <c:pt idx="7">
                  <c:v>38596</c:v>
                </c:pt>
                <c:pt idx="8">
                  <c:v>38626</c:v>
                </c:pt>
                <c:pt idx="9">
                  <c:v>38657</c:v>
                </c:pt>
                <c:pt idx="10">
                  <c:v>38687</c:v>
                </c:pt>
                <c:pt idx="11">
                  <c:v>38718</c:v>
                </c:pt>
                <c:pt idx="12">
                  <c:v>38749</c:v>
                </c:pt>
                <c:pt idx="13">
                  <c:v>38777</c:v>
                </c:pt>
                <c:pt idx="14">
                  <c:v>38808</c:v>
                </c:pt>
                <c:pt idx="15">
                  <c:v>38838</c:v>
                </c:pt>
                <c:pt idx="16">
                  <c:v>38869</c:v>
                </c:pt>
                <c:pt idx="17">
                  <c:v>38899</c:v>
                </c:pt>
                <c:pt idx="18">
                  <c:v>38930</c:v>
                </c:pt>
                <c:pt idx="19">
                  <c:v>38961</c:v>
                </c:pt>
                <c:pt idx="20">
                  <c:v>38991</c:v>
                </c:pt>
                <c:pt idx="21">
                  <c:v>39022</c:v>
                </c:pt>
                <c:pt idx="22">
                  <c:v>39052</c:v>
                </c:pt>
                <c:pt idx="23">
                  <c:v>39083</c:v>
                </c:pt>
                <c:pt idx="24">
                  <c:v>39114</c:v>
                </c:pt>
                <c:pt idx="25">
                  <c:v>39142</c:v>
                </c:pt>
                <c:pt idx="26">
                  <c:v>39173</c:v>
                </c:pt>
                <c:pt idx="27">
                  <c:v>39203</c:v>
                </c:pt>
                <c:pt idx="28">
                  <c:v>39234</c:v>
                </c:pt>
                <c:pt idx="29">
                  <c:v>39264</c:v>
                </c:pt>
                <c:pt idx="30">
                  <c:v>39295</c:v>
                </c:pt>
                <c:pt idx="31">
                  <c:v>39326</c:v>
                </c:pt>
                <c:pt idx="32">
                  <c:v>39356</c:v>
                </c:pt>
                <c:pt idx="33">
                  <c:v>39387</c:v>
                </c:pt>
                <c:pt idx="34">
                  <c:v>39417</c:v>
                </c:pt>
                <c:pt idx="35">
                  <c:v>39448</c:v>
                </c:pt>
                <c:pt idx="36">
                  <c:v>39479</c:v>
                </c:pt>
                <c:pt idx="37">
                  <c:v>39508</c:v>
                </c:pt>
                <c:pt idx="38">
                  <c:v>39539</c:v>
                </c:pt>
                <c:pt idx="39">
                  <c:v>39569</c:v>
                </c:pt>
                <c:pt idx="40">
                  <c:v>39600</c:v>
                </c:pt>
                <c:pt idx="41">
                  <c:v>39630</c:v>
                </c:pt>
                <c:pt idx="42">
                  <c:v>39661</c:v>
                </c:pt>
                <c:pt idx="43">
                  <c:v>39692</c:v>
                </c:pt>
                <c:pt idx="44">
                  <c:v>39722</c:v>
                </c:pt>
                <c:pt idx="45">
                  <c:v>39753</c:v>
                </c:pt>
                <c:pt idx="46">
                  <c:v>39783</c:v>
                </c:pt>
                <c:pt idx="47">
                  <c:v>39814</c:v>
                </c:pt>
                <c:pt idx="48">
                  <c:v>39845</c:v>
                </c:pt>
                <c:pt idx="49">
                  <c:v>39873</c:v>
                </c:pt>
                <c:pt idx="50">
                  <c:v>39904</c:v>
                </c:pt>
                <c:pt idx="51">
                  <c:v>39934</c:v>
                </c:pt>
                <c:pt idx="52">
                  <c:v>39965</c:v>
                </c:pt>
                <c:pt idx="53">
                  <c:v>39995</c:v>
                </c:pt>
                <c:pt idx="54">
                  <c:v>40026</c:v>
                </c:pt>
                <c:pt idx="55">
                  <c:v>40057</c:v>
                </c:pt>
                <c:pt idx="56">
                  <c:v>40087</c:v>
                </c:pt>
                <c:pt idx="57">
                  <c:v>40118</c:v>
                </c:pt>
                <c:pt idx="58">
                  <c:v>40148</c:v>
                </c:pt>
                <c:pt idx="59">
                  <c:v>40179</c:v>
                </c:pt>
                <c:pt idx="60">
                  <c:v>40210</c:v>
                </c:pt>
                <c:pt idx="61">
                  <c:v>40238</c:v>
                </c:pt>
                <c:pt idx="62">
                  <c:v>40269</c:v>
                </c:pt>
                <c:pt idx="63">
                  <c:v>40299</c:v>
                </c:pt>
                <c:pt idx="64">
                  <c:v>40330</c:v>
                </c:pt>
                <c:pt idx="65">
                  <c:v>40360</c:v>
                </c:pt>
                <c:pt idx="66">
                  <c:v>40391</c:v>
                </c:pt>
                <c:pt idx="67">
                  <c:v>40422</c:v>
                </c:pt>
                <c:pt idx="68">
                  <c:v>40452</c:v>
                </c:pt>
                <c:pt idx="69">
                  <c:v>40492</c:v>
                </c:pt>
                <c:pt idx="70">
                  <c:v>40513</c:v>
                </c:pt>
                <c:pt idx="71">
                  <c:v>40544</c:v>
                </c:pt>
                <c:pt idx="72">
                  <c:v>40575</c:v>
                </c:pt>
                <c:pt idx="73">
                  <c:v>40604</c:v>
                </c:pt>
                <c:pt idx="74">
                  <c:v>40634</c:v>
                </c:pt>
                <c:pt idx="75">
                  <c:v>40665</c:v>
                </c:pt>
                <c:pt idx="76">
                  <c:v>40697</c:v>
                </c:pt>
                <c:pt idx="77">
                  <c:v>40728</c:v>
                </c:pt>
                <c:pt idx="78">
                  <c:v>40766</c:v>
                </c:pt>
                <c:pt idx="79">
                  <c:v>40787</c:v>
                </c:pt>
                <c:pt idx="80">
                  <c:v>40817</c:v>
                </c:pt>
                <c:pt idx="81">
                  <c:v>40848</c:v>
                </c:pt>
                <c:pt idx="82">
                  <c:v>40878</c:v>
                </c:pt>
                <c:pt idx="83">
                  <c:v>40910</c:v>
                </c:pt>
                <c:pt idx="84">
                  <c:v>40942</c:v>
                </c:pt>
                <c:pt idx="85" formatCode="mmm\-yy">
                  <c:v>40969</c:v>
                </c:pt>
                <c:pt idx="86" formatCode="mmm\-yy">
                  <c:v>41000</c:v>
                </c:pt>
                <c:pt idx="87" formatCode="mmm\-yy">
                  <c:v>41030</c:v>
                </c:pt>
                <c:pt idx="88" formatCode="mmm\-yy">
                  <c:v>41061</c:v>
                </c:pt>
                <c:pt idx="89" formatCode="mmm\-yy">
                  <c:v>41091</c:v>
                </c:pt>
                <c:pt idx="90" formatCode="mmm\-yy">
                  <c:v>41122</c:v>
                </c:pt>
              </c:numCache>
            </c:numRef>
          </c:cat>
          <c:val>
            <c:numRef>
              <c:f>Sheet1!$E$2:$E$92</c:f>
              <c:numCache>
                <c:formatCode>0.0</c:formatCode>
                <c:ptCount val="91"/>
                <c:pt idx="0">
                  <c:v>4.058406972983847</c:v>
                </c:pt>
                <c:pt idx="1">
                  <c:v>3.7529248983425956</c:v>
                </c:pt>
                <c:pt idx="2">
                  <c:v>3.4582751765850346</c:v>
                </c:pt>
                <c:pt idx="3">
                  <c:v>3.6810602821718681</c:v>
                </c:pt>
                <c:pt idx="4">
                  <c:v>3.965773104733036</c:v>
                </c:pt>
                <c:pt idx="5">
                  <c:v>3.9123098433728787</c:v>
                </c:pt>
                <c:pt idx="6">
                  <c:v>3.5383293413422239</c:v>
                </c:pt>
                <c:pt idx="7">
                  <c:v>3.4747162403012481</c:v>
                </c:pt>
                <c:pt idx="8">
                  <c:v>3.4655336712491072</c:v>
                </c:pt>
                <c:pt idx="9">
                  <c:v>3.4979945762497637</c:v>
                </c:pt>
                <c:pt idx="10">
                  <c:v>3.0520925757300827</c:v>
                </c:pt>
                <c:pt idx="11">
                  <c:v>3.369378219459902</c:v>
                </c:pt>
                <c:pt idx="12">
                  <c:v>3.3884990702263802</c:v>
                </c:pt>
                <c:pt idx="13">
                  <c:v>3.0912670442921772</c:v>
                </c:pt>
                <c:pt idx="14">
                  <c:v>3.081815049585507</c:v>
                </c:pt>
                <c:pt idx="15">
                  <c:v>3.3007380424479806</c:v>
                </c:pt>
                <c:pt idx="16">
                  <c:v>3.676993945495568</c:v>
                </c:pt>
                <c:pt idx="17">
                  <c:v>3.8194979830034601</c:v>
                </c:pt>
                <c:pt idx="18">
                  <c:v>3.4551824058797393</c:v>
                </c:pt>
                <c:pt idx="19">
                  <c:v>3.2793210193922788</c:v>
                </c:pt>
                <c:pt idx="20">
                  <c:v>3.2666517922451979</c:v>
                </c:pt>
                <c:pt idx="21">
                  <c:v>3.2965656988905869</c:v>
                </c:pt>
                <c:pt idx="22">
                  <c:v>3.0160887578718181</c:v>
                </c:pt>
                <c:pt idx="23">
                  <c:v>3.4770203730121687</c:v>
                </c:pt>
                <c:pt idx="24">
                  <c:v>3.2443208281994811</c:v>
                </c:pt>
                <c:pt idx="25">
                  <c:v>2.9380726204097734</c:v>
                </c:pt>
                <c:pt idx="26">
                  <c:v>2.8192113103253962</c:v>
                </c:pt>
                <c:pt idx="27">
                  <c:v>2.9566480428485344</c:v>
                </c:pt>
                <c:pt idx="28">
                  <c:v>3.3702249429965847</c:v>
                </c:pt>
                <c:pt idx="29">
                  <c:v>3.407826894627803</c:v>
                </c:pt>
                <c:pt idx="30">
                  <c:v>3.0436703015562547</c:v>
                </c:pt>
                <c:pt idx="31">
                  <c:v>3.0517398195231467</c:v>
                </c:pt>
                <c:pt idx="32">
                  <c:v>3.0710908688084602</c:v>
                </c:pt>
                <c:pt idx="33">
                  <c:v>2.9353941994832553</c:v>
                </c:pt>
                <c:pt idx="34">
                  <c:v>2.9125336587456911</c:v>
                </c:pt>
                <c:pt idx="35">
                  <c:v>3.2980114629259849</c:v>
                </c:pt>
                <c:pt idx="36">
                  <c:v>3.2386378154010242</c:v>
                </c:pt>
                <c:pt idx="37">
                  <c:v>3.1115657161793382</c:v>
                </c:pt>
                <c:pt idx="38">
                  <c:v>2.9623730414476879</c:v>
                </c:pt>
                <c:pt idx="39">
                  <c:v>3.4924917659115677</c:v>
                </c:pt>
                <c:pt idx="40">
                  <c:v>3.92430132172424</c:v>
                </c:pt>
                <c:pt idx="41">
                  <c:v>4.1236348433301169</c:v>
                </c:pt>
                <c:pt idx="42">
                  <c:v>4.0475937791395253</c:v>
                </c:pt>
                <c:pt idx="43">
                  <c:v>4.0431516167531374</c:v>
                </c:pt>
                <c:pt idx="44">
                  <c:v>4.3235423724257656</c:v>
                </c:pt>
                <c:pt idx="45" formatCode="General">
                  <c:v>4.4229638576088375</c:v>
                </c:pt>
                <c:pt idx="46" formatCode="General">
                  <c:v>4.6548707204199484</c:v>
                </c:pt>
                <c:pt idx="47" formatCode="General">
                  <c:v>5.5257827925033514</c:v>
                </c:pt>
                <c:pt idx="48" formatCode="General">
                  <c:v>5.9736588742823411</c:v>
                </c:pt>
                <c:pt idx="49" formatCode="General">
                  <c:v>5.7238924245940312</c:v>
                </c:pt>
                <c:pt idx="50" formatCode="General">
                  <c:v>5.5265385040509285</c:v>
                </c:pt>
                <c:pt idx="51" formatCode="General">
                  <c:v>6.014109986123751</c:v>
                </c:pt>
                <c:pt idx="52" formatCode="General">
                  <c:v>6.4748947398930303</c:v>
                </c:pt>
                <c:pt idx="53" formatCode="General">
                  <c:v>6.4547104414267578</c:v>
                </c:pt>
                <c:pt idx="54" formatCode="General">
                  <c:v>6.1783682894987173</c:v>
                </c:pt>
                <c:pt idx="55" formatCode="General">
                  <c:v>6.2649119012362036</c:v>
                </c:pt>
                <c:pt idx="56" formatCode="General">
                  <c:v>6.417157582238044</c:v>
                </c:pt>
                <c:pt idx="57" formatCode="General">
                  <c:v>6.1674202696362261</c:v>
                </c:pt>
                <c:pt idx="58" formatCode="General">
                  <c:v>6.0931986595080065</c:v>
                </c:pt>
                <c:pt idx="59" formatCode="General">
                  <c:v>6.99</c:v>
                </c:pt>
                <c:pt idx="60" formatCode="General">
                  <c:v>6.84</c:v>
                </c:pt>
                <c:pt idx="61" formatCode="General">
                  <c:v>6.56</c:v>
                </c:pt>
                <c:pt idx="62" formatCode="General">
                  <c:v>5.89</c:v>
                </c:pt>
                <c:pt idx="63" formatCode="General">
                  <c:v>6.08</c:v>
                </c:pt>
                <c:pt idx="64" formatCode="General">
                  <c:v>6.3676764456576516</c:v>
                </c:pt>
                <c:pt idx="65" formatCode="General">
                  <c:v>6.5504721472264569</c:v>
                </c:pt>
                <c:pt idx="66" formatCode="General">
                  <c:v>6.5</c:v>
                </c:pt>
                <c:pt idx="67" formatCode="General">
                  <c:v>6.3</c:v>
                </c:pt>
                <c:pt idx="68" formatCode="General">
                  <c:v>6</c:v>
                </c:pt>
                <c:pt idx="69" formatCode="General">
                  <c:v>6.3</c:v>
                </c:pt>
                <c:pt idx="70" formatCode="General">
                  <c:v>6</c:v>
                </c:pt>
                <c:pt idx="71" formatCode="General">
                  <c:v>6.2</c:v>
                </c:pt>
                <c:pt idx="72" formatCode="General">
                  <c:v>6</c:v>
                </c:pt>
                <c:pt idx="73" formatCode="General">
                  <c:v>5.9</c:v>
                </c:pt>
                <c:pt idx="74" formatCode="General">
                  <c:v>5.6</c:v>
                </c:pt>
                <c:pt idx="75" formatCode="General">
                  <c:v>5.9</c:v>
                </c:pt>
                <c:pt idx="76" formatCode="General">
                  <c:v>6.5</c:v>
                </c:pt>
                <c:pt idx="77" formatCode="General">
                  <c:v>6.4</c:v>
                </c:pt>
                <c:pt idx="78" formatCode="General">
                  <c:v>6.4</c:v>
                </c:pt>
                <c:pt idx="79" formatCode="General">
                  <c:v>6.3</c:v>
                </c:pt>
                <c:pt idx="80" formatCode="General">
                  <c:v>5.9</c:v>
                </c:pt>
                <c:pt idx="81" formatCode="General">
                  <c:v>5.5</c:v>
                </c:pt>
                <c:pt idx="82" formatCode="General">
                  <c:v>5.5</c:v>
                </c:pt>
                <c:pt idx="83" formatCode="General">
                  <c:v>5.8</c:v>
                </c:pt>
                <c:pt idx="84" formatCode="General">
                  <c:v>6</c:v>
                </c:pt>
                <c:pt idx="85" formatCode="General">
                  <c:v>5.8</c:v>
                </c:pt>
                <c:pt idx="86" formatCode="General">
                  <c:v>5.6</c:v>
                </c:pt>
                <c:pt idx="87" formatCode="General">
                  <c:v>5.8</c:v>
                </c:pt>
                <c:pt idx="88" formatCode="General">
                  <c:v>6.2</c:v>
                </c:pt>
                <c:pt idx="89" formatCode="General">
                  <c:v>6.1</c:v>
                </c:pt>
                <c:pt idx="90" formatCode="General">
                  <c:v>6</c:v>
                </c:pt>
              </c:numCache>
            </c:numRef>
          </c:val>
        </c:ser>
        <c:ser>
          <c:idx val="4"/>
          <c:order val="4"/>
          <c:tx>
            <c:strRef>
              <c:f>Sheet1!$F$1</c:f>
              <c:strCache>
                <c:ptCount val="1"/>
                <c:pt idx="0">
                  <c:v>NVA</c:v>
                </c:pt>
              </c:strCache>
            </c:strRef>
          </c:tx>
          <c:spPr>
            <a:ln w="50800">
              <a:solidFill>
                <a:srgbClr val="FFFF00"/>
              </a:solidFill>
            </a:ln>
          </c:spPr>
          <c:marker>
            <c:symbol val="none"/>
          </c:marker>
          <c:cat>
            <c:numRef>
              <c:f>Sheet1!$A$2:$A$92</c:f>
              <c:numCache>
                <c:formatCode>[$-409]mmm\-yy;@</c:formatCode>
                <c:ptCount val="91"/>
                <c:pt idx="0">
                  <c:v>38384</c:v>
                </c:pt>
                <c:pt idx="1">
                  <c:v>38412</c:v>
                </c:pt>
                <c:pt idx="2">
                  <c:v>38443</c:v>
                </c:pt>
                <c:pt idx="3">
                  <c:v>38473</c:v>
                </c:pt>
                <c:pt idx="4">
                  <c:v>38504</c:v>
                </c:pt>
                <c:pt idx="5">
                  <c:v>38534</c:v>
                </c:pt>
                <c:pt idx="6">
                  <c:v>38565</c:v>
                </c:pt>
                <c:pt idx="7">
                  <c:v>38596</c:v>
                </c:pt>
                <c:pt idx="8">
                  <c:v>38626</c:v>
                </c:pt>
                <c:pt idx="9">
                  <c:v>38657</c:v>
                </c:pt>
                <c:pt idx="10">
                  <c:v>38687</c:v>
                </c:pt>
                <c:pt idx="11">
                  <c:v>38718</c:v>
                </c:pt>
                <c:pt idx="12">
                  <c:v>38749</c:v>
                </c:pt>
                <c:pt idx="13">
                  <c:v>38777</c:v>
                </c:pt>
                <c:pt idx="14">
                  <c:v>38808</c:v>
                </c:pt>
                <c:pt idx="15">
                  <c:v>38838</c:v>
                </c:pt>
                <c:pt idx="16">
                  <c:v>38869</c:v>
                </c:pt>
                <c:pt idx="17">
                  <c:v>38899</c:v>
                </c:pt>
                <c:pt idx="18">
                  <c:v>38930</c:v>
                </c:pt>
                <c:pt idx="19">
                  <c:v>38961</c:v>
                </c:pt>
                <c:pt idx="20">
                  <c:v>38991</c:v>
                </c:pt>
                <c:pt idx="21">
                  <c:v>39022</c:v>
                </c:pt>
                <c:pt idx="22">
                  <c:v>39052</c:v>
                </c:pt>
                <c:pt idx="23">
                  <c:v>39083</c:v>
                </c:pt>
                <c:pt idx="24">
                  <c:v>39114</c:v>
                </c:pt>
                <c:pt idx="25">
                  <c:v>39142</c:v>
                </c:pt>
                <c:pt idx="26">
                  <c:v>39173</c:v>
                </c:pt>
                <c:pt idx="27">
                  <c:v>39203</c:v>
                </c:pt>
                <c:pt idx="28">
                  <c:v>39234</c:v>
                </c:pt>
                <c:pt idx="29">
                  <c:v>39264</c:v>
                </c:pt>
                <c:pt idx="30">
                  <c:v>39295</c:v>
                </c:pt>
                <c:pt idx="31">
                  <c:v>39326</c:v>
                </c:pt>
                <c:pt idx="32">
                  <c:v>39356</c:v>
                </c:pt>
                <c:pt idx="33">
                  <c:v>39387</c:v>
                </c:pt>
                <c:pt idx="34">
                  <c:v>39417</c:v>
                </c:pt>
                <c:pt idx="35">
                  <c:v>39448</c:v>
                </c:pt>
                <c:pt idx="36">
                  <c:v>39479</c:v>
                </c:pt>
                <c:pt idx="37">
                  <c:v>39508</c:v>
                </c:pt>
                <c:pt idx="38">
                  <c:v>39539</c:v>
                </c:pt>
                <c:pt idx="39">
                  <c:v>39569</c:v>
                </c:pt>
                <c:pt idx="40">
                  <c:v>39600</c:v>
                </c:pt>
                <c:pt idx="41">
                  <c:v>39630</c:v>
                </c:pt>
                <c:pt idx="42">
                  <c:v>39661</c:v>
                </c:pt>
                <c:pt idx="43">
                  <c:v>39692</c:v>
                </c:pt>
                <c:pt idx="44">
                  <c:v>39722</c:v>
                </c:pt>
                <c:pt idx="45">
                  <c:v>39753</c:v>
                </c:pt>
                <c:pt idx="46">
                  <c:v>39783</c:v>
                </c:pt>
                <c:pt idx="47">
                  <c:v>39814</c:v>
                </c:pt>
                <c:pt idx="48">
                  <c:v>39845</c:v>
                </c:pt>
                <c:pt idx="49">
                  <c:v>39873</c:v>
                </c:pt>
                <c:pt idx="50">
                  <c:v>39904</c:v>
                </c:pt>
                <c:pt idx="51">
                  <c:v>39934</c:v>
                </c:pt>
                <c:pt idx="52">
                  <c:v>39965</c:v>
                </c:pt>
                <c:pt idx="53">
                  <c:v>39995</c:v>
                </c:pt>
                <c:pt idx="54">
                  <c:v>40026</c:v>
                </c:pt>
                <c:pt idx="55">
                  <c:v>40057</c:v>
                </c:pt>
                <c:pt idx="56">
                  <c:v>40087</c:v>
                </c:pt>
                <c:pt idx="57">
                  <c:v>40118</c:v>
                </c:pt>
                <c:pt idx="58">
                  <c:v>40148</c:v>
                </c:pt>
                <c:pt idx="59">
                  <c:v>40179</c:v>
                </c:pt>
                <c:pt idx="60">
                  <c:v>40210</c:v>
                </c:pt>
                <c:pt idx="61">
                  <c:v>40238</c:v>
                </c:pt>
                <c:pt idx="62">
                  <c:v>40269</c:v>
                </c:pt>
                <c:pt idx="63">
                  <c:v>40299</c:v>
                </c:pt>
                <c:pt idx="64">
                  <c:v>40330</c:v>
                </c:pt>
                <c:pt idx="65">
                  <c:v>40360</c:v>
                </c:pt>
                <c:pt idx="66">
                  <c:v>40391</c:v>
                </c:pt>
                <c:pt idx="67">
                  <c:v>40422</c:v>
                </c:pt>
                <c:pt idx="68">
                  <c:v>40452</c:v>
                </c:pt>
                <c:pt idx="69">
                  <c:v>40492</c:v>
                </c:pt>
                <c:pt idx="70">
                  <c:v>40513</c:v>
                </c:pt>
                <c:pt idx="71">
                  <c:v>40544</c:v>
                </c:pt>
                <c:pt idx="72">
                  <c:v>40575</c:v>
                </c:pt>
                <c:pt idx="73">
                  <c:v>40604</c:v>
                </c:pt>
                <c:pt idx="74">
                  <c:v>40634</c:v>
                </c:pt>
                <c:pt idx="75">
                  <c:v>40665</c:v>
                </c:pt>
                <c:pt idx="76">
                  <c:v>40697</c:v>
                </c:pt>
                <c:pt idx="77">
                  <c:v>40728</c:v>
                </c:pt>
                <c:pt idx="78">
                  <c:v>40766</c:v>
                </c:pt>
                <c:pt idx="79">
                  <c:v>40787</c:v>
                </c:pt>
                <c:pt idx="80">
                  <c:v>40817</c:v>
                </c:pt>
                <c:pt idx="81">
                  <c:v>40848</c:v>
                </c:pt>
                <c:pt idx="82">
                  <c:v>40878</c:v>
                </c:pt>
                <c:pt idx="83">
                  <c:v>40910</c:v>
                </c:pt>
                <c:pt idx="84">
                  <c:v>40942</c:v>
                </c:pt>
                <c:pt idx="85" formatCode="mmm\-yy">
                  <c:v>40969</c:v>
                </c:pt>
                <c:pt idx="86" formatCode="mmm\-yy">
                  <c:v>41000</c:v>
                </c:pt>
                <c:pt idx="87" formatCode="mmm\-yy">
                  <c:v>41030</c:v>
                </c:pt>
                <c:pt idx="88" formatCode="mmm\-yy">
                  <c:v>41061</c:v>
                </c:pt>
                <c:pt idx="89" formatCode="mmm\-yy">
                  <c:v>41091</c:v>
                </c:pt>
                <c:pt idx="90" formatCode="mmm\-yy">
                  <c:v>41122</c:v>
                </c:pt>
              </c:numCache>
            </c:numRef>
          </c:cat>
          <c:val>
            <c:numRef>
              <c:f>Sheet1!$F$2:$F$92</c:f>
              <c:numCache>
                <c:formatCode>0.0</c:formatCode>
                <c:ptCount val="91"/>
                <c:pt idx="0">
                  <c:v>2.8138508719595787</c:v>
                </c:pt>
                <c:pt idx="1">
                  <c:v>2.6431727898569366</c:v>
                </c:pt>
                <c:pt idx="2">
                  <c:v>2.583263988357456</c:v>
                </c:pt>
                <c:pt idx="3">
                  <c:v>2.6670164649464039</c:v>
                </c:pt>
                <c:pt idx="4">
                  <c:v>2.8562326994715441</c:v>
                </c:pt>
                <c:pt idx="5">
                  <c:v>2.5430921419049319</c:v>
                </c:pt>
                <c:pt idx="6">
                  <c:v>2.6475316510212106</c:v>
                </c:pt>
                <c:pt idx="7">
                  <c:v>2.5343071187271384</c:v>
                </c:pt>
                <c:pt idx="8">
                  <c:v>2.313895141590387</c:v>
                </c:pt>
                <c:pt idx="9">
                  <c:v>2.3648400814936137</c:v>
                </c:pt>
                <c:pt idx="10">
                  <c:v>2.138141910366445</c:v>
                </c:pt>
                <c:pt idx="11">
                  <c:v>2.3173516560846061</c:v>
                </c:pt>
                <c:pt idx="12">
                  <c:v>2.3474602939208369</c:v>
                </c:pt>
                <c:pt idx="13">
                  <c:v>2.2120815345856508</c:v>
                </c:pt>
                <c:pt idx="14">
                  <c:v>2.1477606896238637</c:v>
                </c:pt>
                <c:pt idx="15">
                  <c:v>2.1502040477877156</c:v>
                </c:pt>
                <c:pt idx="16">
                  <c:v>2.4782768240312927</c:v>
                </c:pt>
                <c:pt idx="17">
                  <c:v>2.4128505287562638</c:v>
                </c:pt>
                <c:pt idx="18">
                  <c:v>2.4268718651283381</c:v>
                </c:pt>
                <c:pt idx="19">
                  <c:v>2.2834331905446388</c:v>
                </c:pt>
                <c:pt idx="20">
                  <c:v>2.0238348735857379</c:v>
                </c:pt>
                <c:pt idx="21">
                  <c:v>2.1243359455879589</c:v>
                </c:pt>
                <c:pt idx="22">
                  <c:v>2.0609131160218799</c:v>
                </c:pt>
                <c:pt idx="23">
                  <c:v>2.3449082305798137</c:v>
                </c:pt>
                <c:pt idx="24">
                  <c:v>2.3018514599859987</c:v>
                </c:pt>
                <c:pt idx="25">
                  <c:v>2.1497448769619658</c:v>
                </c:pt>
                <c:pt idx="26">
                  <c:v>2.022505601060876</c:v>
                </c:pt>
                <c:pt idx="27">
                  <c:v>2.077400743648441</c:v>
                </c:pt>
                <c:pt idx="28">
                  <c:v>2.3826500750870108</c:v>
                </c:pt>
                <c:pt idx="29">
                  <c:v>2.291762331480987</c:v>
                </c:pt>
                <c:pt idx="30">
                  <c:v>2.3529239550034227</c:v>
                </c:pt>
                <c:pt idx="31">
                  <c:v>2.2394480877492273</c:v>
                </c:pt>
                <c:pt idx="32">
                  <c:v>2.2257391093560748</c:v>
                </c:pt>
                <c:pt idx="33">
                  <c:v>2.2726371895567987</c:v>
                </c:pt>
                <c:pt idx="34">
                  <c:v>2.410999571418118</c:v>
                </c:pt>
                <c:pt idx="35">
                  <c:v>2.7608226124518742</c:v>
                </c:pt>
                <c:pt idx="36">
                  <c:v>2.6595915137176882</c:v>
                </c:pt>
                <c:pt idx="37">
                  <c:v>2.6992553754422581</c:v>
                </c:pt>
                <c:pt idx="38">
                  <c:v>2.4396339826079787</c:v>
                </c:pt>
                <c:pt idx="39">
                  <c:v>2.808376031088387</c:v>
                </c:pt>
                <c:pt idx="40">
                  <c:v>3.0800793354801277</c:v>
                </c:pt>
                <c:pt idx="41">
                  <c:v>3.1216105287238771</c:v>
                </c:pt>
                <c:pt idx="42">
                  <c:v>3.2634379161896012</c:v>
                </c:pt>
                <c:pt idx="43">
                  <c:v>3.1000689807729032</c:v>
                </c:pt>
                <c:pt idx="44">
                  <c:v>3.1975336252114652</c:v>
                </c:pt>
                <c:pt idx="45" formatCode="General">
                  <c:v>3.41619473368138</c:v>
                </c:pt>
                <c:pt idx="46" formatCode="General">
                  <c:v>3.7971668728286749</c:v>
                </c:pt>
                <c:pt idx="47" formatCode="General">
                  <c:v>4.6906387552603324</c:v>
                </c:pt>
                <c:pt idx="48" formatCode="General">
                  <c:v>5.1583620096352378</c:v>
                </c:pt>
                <c:pt idx="49" formatCode="General">
                  <c:v>5.1435735467849648</c:v>
                </c:pt>
                <c:pt idx="50" formatCode="General">
                  <c:v>4.9543219034117003</c:v>
                </c:pt>
                <c:pt idx="51" formatCode="General">
                  <c:v>5.274733663163218</c:v>
                </c:pt>
                <c:pt idx="52" formatCode="General">
                  <c:v>5.4541300234114498</c:v>
                </c:pt>
                <c:pt idx="53" formatCode="General">
                  <c:v>5.0926770263963865</c:v>
                </c:pt>
                <c:pt idx="54" formatCode="General">
                  <c:v>5</c:v>
                </c:pt>
                <c:pt idx="55" formatCode="General">
                  <c:v>5.0999999999999996</c:v>
                </c:pt>
                <c:pt idx="56" formatCode="General">
                  <c:v>4.9000000000000004</c:v>
                </c:pt>
                <c:pt idx="57" formatCode="General">
                  <c:v>4.8</c:v>
                </c:pt>
                <c:pt idx="58" formatCode="General">
                  <c:v>4.9000000000000004</c:v>
                </c:pt>
                <c:pt idx="59" formatCode="General">
                  <c:v>5.8</c:v>
                </c:pt>
                <c:pt idx="60" formatCode="General">
                  <c:v>5.9</c:v>
                </c:pt>
                <c:pt idx="61" formatCode="General">
                  <c:v>5.8</c:v>
                </c:pt>
                <c:pt idx="62" formatCode="General">
                  <c:v>5</c:v>
                </c:pt>
                <c:pt idx="63" formatCode="General">
                  <c:v>5.2</c:v>
                </c:pt>
                <c:pt idx="64" formatCode="General">
                  <c:v>5.3</c:v>
                </c:pt>
                <c:pt idx="65" formatCode="General">
                  <c:v>5.2</c:v>
                </c:pt>
                <c:pt idx="66" formatCode="General">
                  <c:v>5.0999999999999996</c:v>
                </c:pt>
                <c:pt idx="67" formatCode="General">
                  <c:v>4.8</c:v>
                </c:pt>
                <c:pt idx="68" formatCode="General">
                  <c:v>4.8</c:v>
                </c:pt>
                <c:pt idx="69" formatCode="General">
                  <c:v>4.8</c:v>
                </c:pt>
                <c:pt idx="70" formatCode="General">
                  <c:v>4.7</c:v>
                </c:pt>
                <c:pt idx="71" formatCode="General">
                  <c:v>5</c:v>
                </c:pt>
                <c:pt idx="72" formatCode="General">
                  <c:v>4.9000000000000004</c:v>
                </c:pt>
                <c:pt idx="73" formatCode="General">
                  <c:v>4.7</c:v>
                </c:pt>
                <c:pt idx="74" formatCode="General">
                  <c:v>4.3</c:v>
                </c:pt>
                <c:pt idx="75" formatCode="General">
                  <c:v>4.5</c:v>
                </c:pt>
                <c:pt idx="76" formatCode="General">
                  <c:v>4.9000000000000004</c:v>
                </c:pt>
                <c:pt idx="77" formatCode="General">
                  <c:v>4.7</c:v>
                </c:pt>
                <c:pt idx="78" formatCode="General">
                  <c:v>4.8</c:v>
                </c:pt>
                <c:pt idx="79" formatCode="General">
                  <c:v>4.7</c:v>
                </c:pt>
                <c:pt idx="80" formatCode="General">
                  <c:v>4.5</c:v>
                </c:pt>
                <c:pt idx="81" formatCode="General">
                  <c:v>4.2</c:v>
                </c:pt>
                <c:pt idx="82" formatCode="General">
                  <c:v>4.4000000000000004</c:v>
                </c:pt>
                <c:pt idx="83" formatCode="General">
                  <c:v>4.5</c:v>
                </c:pt>
                <c:pt idx="84" formatCode="General">
                  <c:v>4.7</c:v>
                </c:pt>
                <c:pt idx="85" formatCode="General">
                  <c:v>4.4000000000000004</c:v>
                </c:pt>
                <c:pt idx="86" formatCode="General">
                  <c:v>4</c:v>
                </c:pt>
                <c:pt idx="87" formatCode="General">
                  <c:v>4.2</c:v>
                </c:pt>
                <c:pt idx="88" formatCode="General">
                  <c:v>4.5999999999999996</c:v>
                </c:pt>
                <c:pt idx="89" formatCode="General">
                  <c:v>4.5</c:v>
                </c:pt>
                <c:pt idx="90" formatCode="General">
                  <c:v>4.3</c:v>
                </c:pt>
              </c:numCache>
            </c:numRef>
          </c:val>
        </c:ser>
        <c:marker val="1"/>
        <c:axId val="107760640"/>
        <c:axId val="107774720"/>
      </c:lineChart>
      <c:dateAx>
        <c:axId val="107760640"/>
        <c:scaling>
          <c:orientation val="minMax"/>
          <c:min val="38565"/>
        </c:scaling>
        <c:axPos val="b"/>
        <c:numFmt formatCode="[$-409]mmm\-yy;@" sourceLinked="1"/>
        <c:tickLblPos val="nextTo"/>
        <c:txPr>
          <a:bodyPr rot="2700000"/>
          <a:lstStyle/>
          <a:p>
            <a:pPr>
              <a:defRPr sz="2000"/>
            </a:pPr>
            <a:endParaRPr lang="en-US"/>
          </a:p>
        </c:txPr>
        <c:crossAx val="107774720"/>
        <c:crosses val="autoZero"/>
        <c:auto val="1"/>
        <c:lblOffset val="100"/>
        <c:baseTimeUnit val="days"/>
        <c:majorUnit val="1"/>
        <c:majorTimeUnit val="years"/>
      </c:dateAx>
      <c:valAx>
        <c:axId val="107774720"/>
        <c:scaling>
          <c:orientation val="minMax"/>
        </c:scaling>
        <c:axPos val="l"/>
        <c:majorGridlines/>
        <c:numFmt formatCode="General" sourceLinked="1"/>
        <c:tickLblPos val="nextTo"/>
        <c:crossAx val="107760640"/>
        <c:crosses val="autoZero"/>
        <c:crossBetween val="midCat"/>
      </c:valAx>
      <c:spPr>
        <a:ln>
          <a:solidFill>
            <a:schemeClr val="tx1"/>
          </a:solidFill>
        </a:ln>
      </c:spPr>
    </c:plotArea>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style val="18"/>
  <c:chart>
    <c:title>
      <c:tx>
        <c:rich>
          <a:bodyPr/>
          <a:lstStyle/>
          <a:p>
            <a:pPr>
              <a:defRPr/>
            </a:pPr>
            <a:r>
              <a:rPr lang="en-US" sz="2400" dirty="0">
                <a:solidFill>
                  <a:srgbClr val="FFFF00"/>
                </a:solidFill>
              </a:rPr>
              <a:t>Growth in Income versus Housing Costs</a:t>
            </a:r>
          </a:p>
          <a:p>
            <a:pPr>
              <a:defRPr/>
            </a:pPr>
            <a:r>
              <a:rPr lang="en-US" sz="2000" dirty="0">
                <a:solidFill>
                  <a:srgbClr val="FFFF00"/>
                </a:solidFill>
              </a:rPr>
              <a:t>Percentage Increase 1970 - 2010</a:t>
            </a:r>
          </a:p>
          <a:p>
            <a:pPr>
              <a:defRPr/>
            </a:pPr>
            <a:r>
              <a:rPr lang="en-US" sz="2000" dirty="0">
                <a:solidFill>
                  <a:srgbClr val="FFFF00"/>
                </a:solidFill>
              </a:rPr>
              <a:t>Washington Metropolitan Area</a:t>
            </a:r>
          </a:p>
        </c:rich>
      </c:tx>
      <c:layout/>
    </c:title>
    <c:plotArea>
      <c:layout>
        <c:manualLayout>
          <c:layoutTarget val="inner"/>
          <c:xMode val="edge"/>
          <c:yMode val="edge"/>
          <c:x val="8.309956582529987E-2"/>
          <c:y val="0.18599931952950324"/>
          <c:w val="0.90669745136998048"/>
          <c:h val="0.67833689770260197"/>
        </c:manualLayout>
      </c:layout>
      <c:barChart>
        <c:barDir val="col"/>
        <c:grouping val="clustered"/>
        <c:ser>
          <c:idx val="0"/>
          <c:order val="0"/>
          <c:tx>
            <c:strRef>
              <c:f>'[1]Census Data'!$K$36</c:f>
              <c:strCache>
                <c:ptCount val="1"/>
                <c:pt idx="0">
                  <c:v>Increase</c:v>
                </c:pt>
              </c:strCache>
            </c:strRef>
          </c:tx>
          <c:spPr>
            <a:solidFill>
              <a:srgbClr val="00B050"/>
            </a:solidFill>
          </c:spPr>
          <c:dPt>
            <c:idx val="0"/>
            <c:spPr>
              <a:solidFill>
                <a:schemeClr val="accent1"/>
              </a:solidFill>
            </c:spPr>
          </c:dPt>
          <c:dPt>
            <c:idx val="1"/>
            <c:spPr>
              <a:solidFill>
                <a:srgbClr val="00B050"/>
              </a:solidFill>
            </c:spPr>
          </c:dPt>
          <c:dPt>
            <c:idx val="2"/>
            <c:spPr>
              <a:solidFill>
                <a:schemeClr val="accent6">
                  <a:lumMod val="75000"/>
                </a:schemeClr>
              </a:solidFill>
            </c:spPr>
          </c:dPt>
          <c:dLbls>
            <c:numFmt formatCode="0%" sourceLinked="0"/>
            <c:txPr>
              <a:bodyPr/>
              <a:lstStyle/>
              <a:p>
                <a:pPr>
                  <a:defRPr sz="1600" b="1"/>
                </a:pPr>
                <a:endParaRPr lang="en-US"/>
              </a:p>
            </c:txPr>
            <c:dLblPos val="inEnd"/>
            <c:showVal val="1"/>
          </c:dLbls>
          <c:cat>
            <c:strRef>
              <c:f>'[1]Census Data'!$J$37:$J$39</c:f>
              <c:strCache>
                <c:ptCount val="3"/>
                <c:pt idx="0">
                  <c:v>Median Household Income</c:v>
                </c:pt>
                <c:pt idx="1">
                  <c:v>Median Home Value</c:v>
                </c:pt>
                <c:pt idx="2">
                  <c:v>Gross Rent</c:v>
                </c:pt>
              </c:strCache>
            </c:strRef>
          </c:cat>
          <c:val>
            <c:numRef>
              <c:f>'[1]Census Data'!$K$37:$K$39</c:f>
              <c:numCache>
                <c:formatCode>General</c:formatCode>
                <c:ptCount val="3"/>
                <c:pt idx="0">
                  <c:v>0.46348534433693794</c:v>
                </c:pt>
                <c:pt idx="1">
                  <c:v>1.4375232948192316</c:v>
                </c:pt>
                <c:pt idx="2">
                  <c:v>0.69000000000000017</c:v>
                </c:pt>
              </c:numCache>
            </c:numRef>
          </c:val>
        </c:ser>
        <c:axId val="120140928"/>
        <c:axId val="120164736"/>
      </c:barChart>
      <c:catAx>
        <c:axId val="120140928"/>
        <c:scaling>
          <c:orientation val="minMax"/>
        </c:scaling>
        <c:axPos val="b"/>
        <c:tickLblPos val="nextTo"/>
        <c:txPr>
          <a:bodyPr/>
          <a:lstStyle/>
          <a:p>
            <a:pPr>
              <a:defRPr sz="1400"/>
            </a:pPr>
            <a:endParaRPr lang="en-US"/>
          </a:p>
        </c:txPr>
        <c:crossAx val="120164736"/>
        <c:crosses val="autoZero"/>
        <c:auto val="1"/>
        <c:lblAlgn val="ctr"/>
        <c:lblOffset val="100"/>
      </c:catAx>
      <c:valAx>
        <c:axId val="120164736"/>
        <c:scaling>
          <c:orientation val="minMax"/>
        </c:scaling>
        <c:axPos val="l"/>
        <c:numFmt formatCode="0%" sourceLinked="0"/>
        <c:tickLblPos val="nextTo"/>
        <c:txPr>
          <a:bodyPr/>
          <a:lstStyle/>
          <a:p>
            <a:pPr>
              <a:defRPr sz="1400"/>
            </a:pPr>
            <a:endParaRPr lang="en-US"/>
          </a:p>
        </c:txPr>
        <c:crossAx val="120140928"/>
        <c:crosses val="autoZero"/>
        <c:crossBetween val="between"/>
      </c:valAx>
    </c:plotArea>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lgn="ctr">
              <a:defRPr/>
            </a:pPr>
            <a:r>
              <a:rPr lang="en-US" sz="3200" b="0" i="0" baseline="0" dirty="0">
                <a:solidFill>
                  <a:srgbClr val="FFFF00"/>
                </a:solidFill>
                <a:effectLst/>
              </a:rPr>
              <a:t>People, Jobs, Housing</a:t>
            </a:r>
            <a:endParaRPr lang="en-US" sz="3200" b="0" dirty="0">
              <a:solidFill>
                <a:srgbClr val="FFFF00"/>
              </a:solidFill>
              <a:effectLst/>
            </a:endParaRPr>
          </a:p>
          <a:p>
            <a:pPr algn="ctr">
              <a:defRPr/>
            </a:pPr>
            <a:r>
              <a:rPr lang="en-US" sz="1800" b="0" i="0" baseline="0" dirty="0">
                <a:solidFill>
                  <a:srgbClr val="FFFF00"/>
                </a:solidFill>
                <a:effectLst/>
              </a:rPr>
              <a:t>Growth in the Washington Metro Area</a:t>
            </a:r>
            <a:endParaRPr lang="en-US" sz="1800" b="0" dirty="0">
              <a:solidFill>
                <a:srgbClr val="FFFF00"/>
              </a:solidFill>
              <a:effectLst/>
            </a:endParaRPr>
          </a:p>
          <a:p>
            <a:pPr algn="ctr">
              <a:defRPr/>
            </a:pPr>
            <a:r>
              <a:rPr lang="en-US" sz="1800" b="0" i="0" baseline="0" dirty="0">
                <a:solidFill>
                  <a:srgbClr val="FFFF00"/>
                </a:solidFill>
                <a:effectLst/>
              </a:rPr>
              <a:t>1970 - 2010</a:t>
            </a:r>
            <a:endParaRPr lang="en-US" sz="1800" b="0" dirty="0">
              <a:solidFill>
                <a:srgbClr val="FFFF00"/>
              </a:solidFill>
              <a:effectLst/>
            </a:endParaRPr>
          </a:p>
        </c:rich>
      </c:tx>
      <c:layout/>
    </c:title>
    <c:plotArea>
      <c:layout>
        <c:manualLayout>
          <c:layoutTarget val="inner"/>
          <c:xMode val="edge"/>
          <c:yMode val="edge"/>
          <c:x val="0.100337479408164"/>
          <c:y val="0.23259911894273122"/>
          <c:w val="0.78400441307600588"/>
          <c:h val="0.60485575866893415"/>
        </c:manualLayout>
      </c:layout>
      <c:barChart>
        <c:barDir val="col"/>
        <c:grouping val="clustered"/>
        <c:ser>
          <c:idx val="0"/>
          <c:order val="0"/>
          <c:tx>
            <c:v>1970</c:v>
          </c:tx>
          <c:dLbls>
            <c:txPr>
              <a:bodyPr/>
              <a:lstStyle/>
              <a:p>
                <a:pPr>
                  <a:defRPr sz="1400"/>
                </a:pPr>
                <a:endParaRPr lang="en-US"/>
              </a:p>
            </c:txPr>
            <c:dLblPos val="inEnd"/>
            <c:showVal val="1"/>
          </c:dLbls>
          <c:cat>
            <c:strRef>
              <c:f>'Jobs-HH-Pop'!$A$9:$A$11</c:f>
              <c:strCache>
                <c:ptCount val="3"/>
                <c:pt idx="0">
                  <c:v>Population</c:v>
                </c:pt>
                <c:pt idx="1">
                  <c:v>Jobs</c:v>
                </c:pt>
                <c:pt idx="2">
                  <c:v>Housing Units</c:v>
                </c:pt>
              </c:strCache>
            </c:strRef>
          </c:cat>
          <c:val>
            <c:numRef>
              <c:f>'Jobs-HH-Pop'!$B$9:$B$11</c:f>
              <c:numCache>
                <c:formatCode>0.0</c:formatCode>
                <c:ptCount val="3"/>
                <c:pt idx="0">
                  <c:v>3.2035420000000001</c:v>
                </c:pt>
                <c:pt idx="1">
                  <c:v>1.1845999999999999</c:v>
                </c:pt>
                <c:pt idx="2">
                  <c:v>1.0255369999999995</c:v>
                </c:pt>
              </c:numCache>
            </c:numRef>
          </c:val>
        </c:ser>
        <c:ser>
          <c:idx val="1"/>
          <c:order val="1"/>
          <c:tx>
            <c:v>2010</c:v>
          </c:tx>
          <c:dLbls>
            <c:txPr>
              <a:bodyPr/>
              <a:lstStyle/>
              <a:p>
                <a:pPr>
                  <a:defRPr sz="1400"/>
                </a:pPr>
                <a:endParaRPr lang="en-US"/>
              </a:p>
            </c:txPr>
            <c:dLblPos val="inEnd"/>
            <c:showVal val="1"/>
          </c:dLbls>
          <c:cat>
            <c:strRef>
              <c:f>'Jobs-HH-Pop'!$A$9:$A$11</c:f>
              <c:strCache>
                <c:ptCount val="3"/>
                <c:pt idx="0">
                  <c:v>Population</c:v>
                </c:pt>
                <c:pt idx="1">
                  <c:v>Jobs</c:v>
                </c:pt>
                <c:pt idx="2">
                  <c:v>Housing Units</c:v>
                </c:pt>
              </c:strCache>
            </c:strRef>
          </c:cat>
          <c:val>
            <c:numRef>
              <c:f>'Jobs-HH-Pop'!$C$9:$C$11</c:f>
              <c:numCache>
                <c:formatCode>0.0</c:formatCode>
                <c:ptCount val="3"/>
                <c:pt idx="0">
                  <c:v>5.5821699999999996</c:v>
                </c:pt>
                <c:pt idx="1">
                  <c:v>2.9629000000000003</c:v>
                </c:pt>
                <c:pt idx="2">
                  <c:v>2.2137519999999999</c:v>
                </c:pt>
              </c:numCache>
            </c:numRef>
          </c:val>
        </c:ser>
        <c:axId val="133502080"/>
        <c:axId val="133538560"/>
      </c:barChart>
      <c:catAx>
        <c:axId val="133502080"/>
        <c:scaling>
          <c:orientation val="minMax"/>
        </c:scaling>
        <c:axPos val="b"/>
        <c:tickLblPos val="nextTo"/>
        <c:txPr>
          <a:bodyPr/>
          <a:lstStyle/>
          <a:p>
            <a:pPr>
              <a:defRPr sz="1400"/>
            </a:pPr>
            <a:endParaRPr lang="en-US"/>
          </a:p>
        </c:txPr>
        <c:crossAx val="133538560"/>
        <c:crosses val="autoZero"/>
        <c:auto val="1"/>
        <c:lblAlgn val="ctr"/>
        <c:lblOffset val="100"/>
      </c:catAx>
      <c:valAx>
        <c:axId val="133538560"/>
        <c:scaling>
          <c:orientation val="minMax"/>
        </c:scaling>
        <c:axPos val="l"/>
        <c:majorGridlines/>
        <c:title>
          <c:tx>
            <c:rich>
              <a:bodyPr rot="-5400000" vert="horz"/>
              <a:lstStyle/>
              <a:p>
                <a:pPr>
                  <a:defRPr sz="1100"/>
                </a:pPr>
                <a:r>
                  <a:rPr lang="en-US" sz="1100"/>
                  <a:t>In Millions</a:t>
                </a:r>
              </a:p>
            </c:rich>
          </c:tx>
          <c:layout>
            <c:manualLayout>
              <c:xMode val="edge"/>
              <c:yMode val="edge"/>
              <c:x val="1.3435700575815709E-2"/>
              <c:y val="0.50332535525570299"/>
            </c:manualLayout>
          </c:layout>
        </c:title>
        <c:numFmt formatCode="0.0" sourceLinked="1"/>
        <c:tickLblPos val="nextTo"/>
        <c:txPr>
          <a:bodyPr/>
          <a:lstStyle/>
          <a:p>
            <a:pPr>
              <a:defRPr sz="1400"/>
            </a:pPr>
            <a:endParaRPr lang="en-US"/>
          </a:p>
        </c:txPr>
        <c:crossAx val="133502080"/>
        <c:crosses val="autoZero"/>
        <c:crossBetween val="between"/>
      </c:valAx>
    </c:plotArea>
    <c:legend>
      <c:legendPos val="r"/>
      <c:layout>
        <c:manualLayout>
          <c:xMode val="edge"/>
          <c:yMode val="edge"/>
          <c:x val="0.65245033590984625"/>
          <c:y val="0.35599616659759636"/>
          <c:w val="0.19923162127669822"/>
          <c:h val="7.4838720817792512E-2"/>
        </c:manualLayout>
      </c:layout>
      <c:txPr>
        <a:bodyPr/>
        <a:lstStyle/>
        <a:p>
          <a:pPr>
            <a:defRPr sz="1400"/>
          </a:pPr>
          <a:endParaRPr lang="en-US"/>
        </a:p>
      </c:txPr>
    </c:legend>
    <c:plotVisOnly val="1"/>
    <c:dispBlanksAs val="gap"/>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a:solidFill>
                  <a:srgbClr val="FFFF00"/>
                </a:solidFill>
              </a:defRPr>
            </a:pPr>
            <a:r>
              <a:rPr lang="en-US" sz="2800" dirty="0">
                <a:solidFill>
                  <a:srgbClr val="FFFF00"/>
                </a:solidFill>
              </a:rPr>
              <a:t>Homeownership vs. Renting, Units</a:t>
            </a:r>
          </a:p>
          <a:p>
            <a:pPr>
              <a:defRPr>
                <a:solidFill>
                  <a:srgbClr val="FFFF00"/>
                </a:solidFill>
              </a:defRPr>
            </a:pPr>
            <a:r>
              <a:rPr lang="en-US" sz="2000" dirty="0">
                <a:solidFill>
                  <a:srgbClr val="FFFF00"/>
                </a:solidFill>
              </a:rPr>
              <a:t>Washington Metropolitan Area</a:t>
            </a:r>
          </a:p>
        </c:rich>
      </c:tx>
      <c:layout/>
    </c:title>
    <c:plotArea>
      <c:layout>
        <c:manualLayout>
          <c:layoutTarget val="inner"/>
          <c:xMode val="edge"/>
          <c:yMode val="edge"/>
          <c:x val="0.127474896283126"/>
          <c:y val="0.18916230298798928"/>
          <c:w val="0.67756345779358362"/>
          <c:h val="0.62907541729697825"/>
        </c:manualLayout>
      </c:layout>
      <c:lineChart>
        <c:grouping val="standard"/>
        <c:ser>
          <c:idx val="0"/>
          <c:order val="0"/>
          <c:tx>
            <c:strRef>
              <c:f>'[1]Census Data'!$X$30</c:f>
              <c:strCache>
                <c:ptCount val="1"/>
                <c:pt idx="0">
                  <c:v>Owner-Occupied</c:v>
                </c:pt>
              </c:strCache>
            </c:strRef>
          </c:tx>
          <c:marker>
            <c:symbol val="none"/>
          </c:marker>
          <c:dLbls>
            <c:dLbl>
              <c:idx val="0"/>
              <c:layout>
                <c:manualLayout>
                  <c:x val="-4.5117263567860506E-2"/>
                  <c:y val="2.8899577208021412E-2"/>
                </c:manualLayout>
              </c:layout>
              <c:dLblPos val="r"/>
              <c:showVal val="1"/>
            </c:dLbl>
            <c:numFmt formatCode="#,##0" sourceLinked="0"/>
            <c:txPr>
              <a:bodyPr/>
              <a:lstStyle/>
              <a:p>
                <a:pPr>
                  <a:defRPr sz="1400">
                    <a:solidFill>
                      <a:schemeClr val="tx2"/>
                    </a:solidFill>
                  </a:defRPr>
                </a:pPr>
                <a:endParaRPr lang="en-US"/>
              </a:p>
            </c:txPr>
            <c:dLblPos val="t"/>
            <c:showVal val="1"/>
          </c:dLbls>
          <c:cat>
            <c:numRef>
              <c:f>'[1]Census Data'!$W$31:$W$35</c:f>
              <c:numCache>
                <c:formatCode>General</c:formatCode>
                <c:ptCount val="5"/>
                <c:pt idx="0">
                  <c:v>1970</c:v>
                </c:pt>
                <c:pt idx="1">
                  <c:v>1980</c:v>
                </c:pt>
                <c:pt idx="2">
                  <c:v>1990</c:v>
                </c:pt>
                <c:pt idx="3">
                  <c:v>2000</c:v>
                </c:pt>
                <c:pt idx="4">
                  <c:v>2010</c:v>
                </c:pt>
              </c:numCache>
            </c:numRef>
          </c:cat>
          <c:val>
            <c:numRef>
              <c:f>'[1]Census Data'!$X$31:$X$35</c:f>
              <c:numCache>
                <c:formatCode>General</c:formatCode>
                <c:ptCount val="5"/>
                <c:pt idx="0">
                  <c:v>467.0259999999999</c:v>
                </c:pt>
                <c:pt idx="1">
                  <c:v>684.93799999999976</c:v>
                </c:pt>
                <c:pt idx="2">
                  <c:v>933.69799999999998</c:v>
                </c:pt>
                <c:pt idx="3">
                  <c:v>1147.107</c:v>
                </c:pt>
                <c:pt idx="4">
                  <c:v>1311.7739999999999</c:v>
                </c:pt>
              </c:numCache>
            </c:numRef>
          </c:val>
        </c:ser>
        <c:ser>
          <c:idx val="1"/>
          <c:order val="1"/>
          <c:tx>
            <c:strRef>
              <c:f>'[1]Census Data'!$Y$30</c:f>
              <c:strCache>
                <c:ptCount val="1"/>
                <c:pt idx="0">
                  <c:v>Renter-Occupied</c:v>
                </c:pt>
              </c:strCache>
            </c:strRef>
          </c:tx>
          <c:marker>
            <c:symbol val="none"/>
          </c:marker>
          <c:dLbls>
            <c:dLbl>
              <c:idx val="0"/>
              <c:layout>
                <c:manualLayout>
                  <c:x val="-4.2966725933452007E-2"/>
                  <c:y val="-4.0065681444991938E-2"/>
                </c:manualLayout>
              </c:layout>
              <c:dLblPos val="r"/>
              <c:showVal val="1"/>
            </c:dLbl>
            <c:numFmt formatCode="#,##0" sourceLinked="0"/>
            <c:txPr>
              <a:bodyPr/>
              <a:lstStyle/>
              <a:p>
                <a:pPr>
                  <a:defRPr sz="1400" b="1">
                    <a:solidFill>
                      <a:schemeClr val="accent2">
                        <a:lumMod val="75000"/>
                      </a:schemeClr>
                    </a:solidFill>
                  </a:defRPr>
                </a:pPr>
                <a:endParaRPr lang="en-US"/>
              </a:p>
            </c:txPr>
            <c:dLblPos val="t"/>
            <c:showVal val="1"/>
          </c:dLbls>
          <c:cat>
            <c:numRef>
              <c:f>'[1]Census Data'!$W$31:$W$35</c:f>
              <c:numCache>
                <c:formatCode>General</c:formatCode>
                <c:ptCount val="5"/>
                <c:pt idx="0">
                  <c:v>1970</c:v>
                </c:pt>
                <c:pt idx="1">
                  <c:v>1980</c:v>
                </c:pt>
                <c:pt idx="2">
                  <c:v>1990</c:v>
                </c:pt>
                <c:pt idx="3">
                  <c:v>2000</c:v>
                </c:pt>
                <c:pt idx="4">
                  <c:v>2010</c:v>
                </c:pt>
              </c:numCache>
            </c:numRef>
          </c:cat>
          <c:val>
            <c:numRef>
              <c:f>'[1]Census Data'!$Y$31:$Y$35</c:f>
              <c:numCache>
                <c:formatCode>General</c:formatCode>
                <c:ptCount val="5"/>
                <c:pt idx="0">
                  <c:v>511.334</c:v>
                </c:pt>
                <c:pt idx="1">
                  <c:v>537.87599999999998</c:v>
                </c:pt>
                <c:pt idx="2">
                  <c:v>595.59299999999996</c:v>
                </c:pt>
                <c:pt idx="3">
                  <c:v>653.15599999999972</c:v>
                </c:pt>
                <c:pt idx="4">
                  <c:v>730.38</c:v>
                </c:pt>
              </c:numCache>
            </c:numRef>
          </c:val>
        </c:ser>
        <c:marker val="1"/>
        <c:axId val="120256768"/>
        <c:axId val="136970240"/>
      </c:lineChart>
      <c:catAx>
        <c:axId val="120256768"/>
        <c:scaling>
          <c:orientation val="minMax"/>
        </c:scaling>
        <c:axPos val="b"/>
        <c:numFmt formatCode="General" sourceLinked="1"/>
        <c:tickLblPos val="nextTo"/>
        <c:txPr>
          <a:bodyPr/>
          <a:lstStyle/>
          <a:p>
            <a:pPr>
              <a:defRPr sz="1200"/>
            </a:pPr>
            <a:endParaRPr lang="en-US"/>
          </a:p>
        </c:txPr>
        <c:crossAx val="136970240"/>
        <c:crosses val="autoZero"/>
        <c:auto val="1"/>
        <c:lblAlgn val="ctr"/>
        <c:lblOffset val="100"/>
      </c:catAx>
      <c:valAx>
        <c:axId val="136970240"/>
        <c:scaling>
          <c:orientation val="minMax"/>
          <c:max val="1500"/>
          <c:min val="300"/>
        </c:scaling>
        <c:axPos val="l"/>
        <c:title>
          <c:tx>
            <c:rich>
              <a:bodyPr rot="-5400000" vert="horz"/>
              <a:lstStyle/>
              <a:p>
                <a:pPr>
                  <a:defRPr sz="1200"/>
                </a:pPr>
                <a:r>
                  <a:rPr lang="en-US" sz="1200"/>
                  <a:t>Units (in thousands)</a:t>
                </a:r>
              </a:p>
            </c:rich>
          </c:tx>
          <c:layout/>
        </c:title>
        <c:numFmt formatCode="General" sourceLinked="1"/>
        <c:tickLblPos val="nextTo"/>
        <c:txPr>
          <a:bodyPr/>
          <a:lstStyle/>
          <a:p>
            <a:pPr>
              <a:defRPr sz="1200"/>
            </a:pPr>
            <a:endParaRPr lang="en-US"/>
          </a:p>
        </c:txPr>
        <c:crossAx val="120256768"/>
        <c:crosses val="autoZero"/>
        <c:crossBetween val="between"/>
        <c:majorUnit val="200"/>
      </c:valAx>
    </c:plotArea>
    <c:legend>
      <c:legendPos val="r"/>
      <c:layout>
        <c:manualLayout>
          <c:xMode val="edge"/>
          <c:yMode val="edge"/>
          <c:x val="0.75987706375412911"/>
          <c:y val="0.36934977955341863"/>
          <c:w val="0.21646702226737843"/>
          <c:h val="0.13190747708260628"/>
        </c:manualLayout>
      </c:layout>
      <c:txPr>
        <a:bodyPr/>
        <a:lstStyle/>
        <a:p>
          <a:pPr>
            <a:defRPr sz="1400"/>
          </a:pPr>
          <a:endParaRPr lang="en-US"/>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18"/>
  <c:chart>
    <c:autoTitleDeleted val="1"/>
    <c:plotArea>
      <c:layout/>
      <c:lineChart>
        <c:grouping val="standard"/>
        <c:ser>
          <c:idx val="0"/>
          <c:order val="0"/>
          <c:tx>
            <c:strRef>
              <c:f>Sheet1!$B$1</c:f>
              <c:strCache>
                <c:ptCount val="1"/>
                <c:pt idx="0">
                  <c:v>% Chg Inv</c:v>
                </c:pt>
              </c:strCache>
            </c:strRef>
          </c:tx>
          <c:spPr>
            <a:ln w="63500">
              <a:solidFill>
                <a:schemeClr val="bg2">
                  <a:lumMod val="20000"/>
                  <a:lumOff val="80000"/>
                </a:schemeClr>
              </a:solidFill>
            </a:ln>
          </c:spPr>
          <c:marker>
            <c:symbol val="none"/>
          </c:marker>
          <c:cat>
            <c:numRef>
              <c:f>Sheet1!$A$2:$A$153</c:f>
              <c:numCache>
                <c:formatCode>General</c:formatCode>
                <c:ptCount val="152"/>
                <c:pt idx="0">
                  <c:v>2000</c:v>
                </c:pt>
                <c:pt idx="12">
                  <c:v>2001</c:v>
                </c:pt>
                <c:pt idx="24">
                  <c:v>2002</c:v>
                </c:pt>
                <c:pt idx="36">
                  <c:v>2003</c:v>
                </c:pt>
                <c:pt idx="48">
                  <c:v>2004</c:v>
                </c:pt>
                <c:pt idx="60">
                  <c:v>2005</c:v>
                </c:pt>
                <c:pt idx="72">
                  <c:v>2006</c:v>
                </c:pt>
                <c:pt idx="84">
                  <c:v>2007</c:v>
                </c:pt>
                <c:pt idx="96">
                  <c:v>2008</c:v>
                </c:pt>
                <c:pt idx="108">
                  <c:v>2009</c:v>
                </c:pt>
                <c:pt idx="120">
                  <c:v>2010</c:v>
                </c:pt>
                <c:pt idx="132">
                  <c:v>2011</c:v>
                </c:pt>
                <c:pt idx="144">
                  <c:v>2012</c:v>
                </c:pt>
              </c:numCache>
            </c:numRef>
          </c:cat>
          <c:val>
            <c:numRef>
              <c:f>Sheet1!$B$2:$B$153</c:f>
              <c:numCache>
                <c:formatCode>General</c:formatCode>
                <c:ptCount val="152"/>
                <c:pt idx="0">
                  <c:v>-23.88</c:v>
                </c:pt>
                <c:pt idx="1">
                  <c:v>-24.05</c:v>
                </c:pt>
                <c:pt idx="2">
                  <c:v>-26.17</c:v>
                </c:pt>
                <c:pt idx="3">
                  <c:v>-24.91</c:v>
                </c:pt>
                <c:pt idx="4">
                  <c:v>-19.21</c:v>
                </c:pt>
                <c:pt idx="5">
                  <c:v>-17.489999999999981</c:v>
                </c:pt>
                <c:pt idx="6">
                  <c:v>-20.49</c:v>
                </c:pt>
                <c:pt idx="7">
                  <c:v>-21.84</c:v>
                </c:pt>
                <c:pt idx="8">
                  <c:v>-18.77</c:v>
                </c:pt>
                <c:pt idx="9">
                  <c:v>-19.279999999999987</c:v>
                </c:pt>
                <c:pt idx="10">
                  <c:v>-16.77</c:v>
                </c:pt>
                <c:pt idx="11">
                  <c:v>-16.810000000000013</c:v>
                </c:pt>
                <c:pt idx="12">
                  <c:v>-15.7</c:v>
                </c:pt>
                <c:pt idx="13">
                  <c:v>-14.23</c:v>
                </c:pt>
                <c:pt idx="14">
                  <c:v>-10.38</c:v>
                </c:pt>
                <c:pt idx="15">
                  <c:v>-8.620000000000001</c:v>
                </c:pt>
                <c:pt idx="16">
                  <c:v>-8.81</c:v>
                </c:pt>
                <c:pt idx="17">
                  <c:v>-8.08</c:v>
                </c:pt>
                <c:pt idx="18">
                  <c:v>-3.4299999999999997</c:v>
                </c:pt>
                <c:pt idx="19">
                  <c:v>0.42000000000000021</c:v>
                </c:pt>
                <c:pt idx="20">
                  <c:v>-3.07</c:v>
                </c:pt>
                <c:pt idx="21">
                  <c:v>4.1499999999999986</c:v>
                </c:pt>
                <c:pt idx="22">
                  <c:v>-1.36</c:v>
                </c:pt>
                <c:pt idx="23">
                  <c:v>2.5299999999999998</c:v>
                </c:pt>
                <c:pt idx="24">
                  <c:v>-0.52</c:v>
                </c:pt>
                <c:pt idx="25">
                  <c:v>-7.6099999999999977</c:v>
                </c:pt>
                <c:pt idx="26">
                  <c:v>-12.91</c:v>
                </c:pt>
                <c:pt idx="27">
                  <c:v>-8.9700000000000006</c:v>
                </c:pt>
                <c:pt idx="28">
                  <c:v>-7.55</c:v>
                </c:pt>
                <c:pt idx="29">
                  <c:v>-6.88</c:v>
                </c:pt>
                <c:pt idx="30">
                  <c:v>-7.35</c:v>
                </c:pt>
                <c:pt idx="31">
                  <c:v>-1.73</c:v>
                </c:pt>
                <c:pt idx="32">
                  <c:v>3.9099999999999997</c:v>
                </c:pt>
                <c:pt idx="33">
                  <c:v>5.33</c:v>
                </c:pt>
                <c:pt idx="34">
                  <c:v>5.0599999999999996</c:v>
                </c:pt>
                <c:pt idx="35">
                  <c:v>6.6499999999999977</c:v>
                </c:pt>
                <c:pt idx="36">
                  <c:v>11.51</c:v>
                </c:pt>
                <c:pt idx="37">
                  <c:v>5.34</c:v>
                </c:pt>
                <c:pt idx="38">
                  <c:v>15.11</c:v>
                </c:pt>
                <c:pt idx="39">
                  <c:v>4.8199999999999976</c:v>
                </c:pt>
                <c:pt idx="40">
                  <c:v>9.5400000000000009</c:v>
                </c:pt>
                <c:pt idx="41">
                  <c:v>7.9300000000000024</c:v>
                </c:pt>
                <c:pt idx="42">
                  <c:v>11.63</c:v>
                </c:pt>
                <c:pt idx="43">
                  <c:v>3.6</c:v>
                </c:pt>
                <c:pt idx="44">
                  <c:v>5.28</c:v>
                </c:pt>
                <c:pt idx="45">
                  <c:v>-3.84</c:v>
                </c:pt>
                <c:pt idx="46">
                  <c:v>-7.07</c:v>
                </c:pt>
                <c:pt idx="47">
                  <c:v>-5.1599999999999966</c:v>
                </c:pt>
                <c:pt idx="48">
                  <c:v>-17.8</c:v>
                </c:pt>
                <c:pt idx="49">
                  <c:v>-12.16</c:v>
                </c:pt>
                <c:pt idx="50">
                  <c:v>-15.14</c:v>
                </c:pt>
                <c:pt idx="51">
                  <c:v>-5.6199999999999957</c:v>
                </c:pt>
                <c:pt idx="52">
                  <c:v>-10.4</c:v>
                </c:pt>
                <c:pt idx="53">
                  <c:v>4.54</c:v>
                </c:pt>
                <c:pt idx="54">
                  <c:v>2.7600000000000002</c:v>
                </c:pt>
                <c:pt idx="55">
                  <c:v>3.4499999999999997</c:v>
                </c:pt>
                <c:pt idx="56">
                  <c:v>-2.09</c:v>
                </c:pt>
                <c:pt idx="57">
                  <c:v>0.62000000000000044</c:v>
                </c:pt>
                <c:pt idx="58">
                  <c:v>-9.59</c:v>
                </c:pt>
                <c:pt idx="59">
                  <c:v>-1.6900000000000008</c:v>
                </c:pt>
                <c:pt idx="60">
                  <c:v>-19.190000000000001</c:v>
                </c:pt>
                <c:pt idx="61">
                  <c:v>-4.67</c:v>
                </c:pt>
                <c:pt idx="62">
                  <c:v>1.81</c:v>
                </c:pt>
                <c:pt idx="63">
                  <c:v>5.63</c:v>
                </c:pt>
                <c:pt idx="64">
                  <c:v>11.350000000000007</c:v>
                </c:pt>
                <c:pt idx="65">
                  <c:v>5.3199999999999976</c:v>
                </c:pt>
                <c:pt idx="66">
                  <c:v>9.42</c:v>
                </c:pt>
                <c:pt idx="67">
                  <c:v>20.330000000000005</c:v>
                </c:pt>
                <c:pt idx="68">
                  <c:v>38.36</c:v>
                </c:pt>
                <c:pt idx="69">
                  <c:v>46.53</c:v>
                </c:pt>
                <c:pt idx="70">
                  <c:v>79.7</c:v>
                </c:pt>
                <c:pt idx="71">
                  <c:v>59.52</c:v>
                </c:pt>
                <c:pt idx="72">
                  <c:v>123.02</c:v>
                </c:pt>
                <c:pt idx="73">
                  <c:v>107.06</c:v>
                </c:pt>
                <c:pt idx="74">
                  <c:v>115.24000000000002</c:v>
                </c:pt>
                <c:pt idx="75">
                  <c:v>101.27</c:v>
                </c:pt>
                <c:pt idx="76">
                  <c:v>100.51</c:v>
                </c:pt>
                <c:pt idx="77">
                  <c:v>83.82</c:v>
                </c:pt>
                <c:pt idx="78">
                  <c:v>76.69</c:v>
                </c:pt>
                <c:pt idx="79">
                  <c:v>63.55</c:v>
                </c:pt>
                <c:pt idx="80">
                  <c:v>46.2</c:v>
                </c:pt>
                <c:pt idx="81">
                  <c:v>35.18</c:v>
                </c:pt>
                <c:pt idx="82">
                  <c:v>27.959999999999987</c:v>
                </c:pt>
                <c:pt idx="83">
                  <c:v>23.1</c:v>
                </c:pt>
                <c:pt idx="84">
                  <c:v>24.64</c:v>
                </c:pt>
                <c:pt idx="85">
                  <c:v>16.12</c:v>
                </c:pt>
                <c:pt idx="86">
                  <c:v>6.85</c:v>
                </c:pt>
                <c:pt idx="87">
                  <c:v>5.85</c:v>
                </c:pt>
                <c:pt idx="88">
                  <c:v>2.46</c:v>
                </c:pt>
                <c:pt idx="89">
                  <c:v>1.1800000000000008</c:v>
                </c:pt>
                <c:pt idx="90">
                  <c:v>12.38</c:v>
                </c:pt>
                <c:pt idx="91">
                  <c:v>1.9400000000000008</c:v>
                </c:pt>
                <c:pt idx="92">
                  <c:v>3.7</c:v>
                </c:pt>
                <c:pt idx="93">
                  <c:v>7.1</c:v>
                </c:pt>
                <c:pt idx="94">
                  <c:v>14.4</c:v>
                </c:pt>
                <c:pt idx="95">
                  <c:v>18.899999999999999</c:v>
                </c:pt>
                <c:pt idx="96">
                  <c:v>21.89</c:v>
                </c:pt>
                <c:pt idx="97">
                  <c:v>26.64</c:v>
                </c:pt>
                <c:pt idx="98">
                  <c:v>17.43</c:v>
                </c:pt>
                <c:pt idx="99">
                  <c:v>12.81</c:v>
                </c:pt>
                <c:pt idx="100">
                  <c:v>4.7</c:v>
                </c:pt>
                <c:pt idx="101">
                  <c:v>0.2</c:v>
                </c:pt>
                <c:pt idx="102">
                  <c:v>-11</c:v>
                </c:pt>
                <c:pt idx="103">
                  <c:v>-5</c:v>
                </c:pt>
                <c:pt idx="104">
                  <c:v>-5</c:v>
                </c:pt>
                <c:pt idx="105">
                  <c:v>-7.3</c:v>
                </c:pt>
                <c:pt idx="106">
                  <c:v>-9.5</c:v>
                </c:pt>
                <c:pt idx="107">
                  <c:v>-6.4</c:v>
                </c:pt>
                <c:pt idx="108">
                  <c:v>-11.7</c:v>
                </c:pt>
                <c:pt idx="109">
                  <c:v>-14.9</c:v>
                </c:pt>
                <c:pt idx="110">
                  <c:v>-17.2</c:v>
                </c:pt>
                <c:pt idx="111">
                  <c:v>-20.3</c:v>
                </c:pt>
                <c:pt idx="112">
                  <c:v>-23.4</c:v>
                </c:pt>
                <c:pt idx="113">
                  <c:v>-22</c:v>
                </c:pt>
                <c:pt idx="114">
                  <c:v>-21.4</c:v>
                </c:pt>
                <c:pt idx="115">
                  <c:v>-21.7</c:v>
                </c:pt>
                <c:pt idx="116">
                  <c:v>-22</c:v>
                </c:pt>
                <c:pt idx="117">
                  <c:v>-20</c:v>
                </c:pt>
                <c:pt idx="118">
                  <c:v>-20</c:v>
                </c:pt>
                <c:pt idx="119">
                  <c:v>-23</c:v>
                </c:pt>
                <c:pt idx="120">
                  <c:v>-19</c:v>
                </c:pt>
                <c:pt idx="121">
                  <c:v>-19</c:v>
                </c:pt>
                <c:pt idx="122">
                  <c:v>-9.7000000000000011</c:v>
                </c:pt>
                <c:pt idx="123">
                  <c:v>-2</c:v>
                </c:pt>
                <c:pt idx="124">
                  <c:v>-1</c:v>
                </c:pt>
                <c:pt idx="125">
                  <c:v>-0.30000000000000021</c:v>
                </c:pt>
                <c:pt idx="126">
                  <c:v>-3.5</c:v>
                </c:pt>
                <c:pt idx="127">
                  <c:v>-0.30000000000000021</c:v>
                </c:pt>
                <c:pt idx="128">
                  <c:v>2.1</c:v>
                </c:pt>
                <c:pt idx="129">
                  <c:v>1.3</c:v>
                </c:pt>
                <c:pt idx="130">
                  <c:v>1.4</c:v>
                </c:pt>
                <c:pt idx="131">
                  <c:v>3.1</c:v>
                </c:pt>
                <c:pt idx="132">
                  <c:v>-17.3</c:v>
                </c:pt>
                <c:pt idx="133">
                  <c:v>-22.6</c:v>
                </c:pt>
                <c:pt idx="134">
                  <c:v>-26.8</c:v>
                </c:pt>
                <c:pt idx="135">
                  <c:v>-28.7</c:v>
                </c:pt>
                <c:pt idx="136">
                  <c:v>-26.2</c:v>
                </c:pt>
                <c:pt idx="137">
                  <c:v>-26</c:v>
                </c:pt>
                <c:pt idx="138">
                  <c:v>-25.3</c:v>
                </c:pt>
                <c:pt idx="139">
                  <c:v>-26.5</c:v>
                </c:pt>
                <c:pt idx="140">
                  <c:v>-29</c:v>
                </c:pt>
                <c:pt idx="141">
                  <c:v>-31.7</c:v>
                </c:pt>
                <c:pt idx="142">
                  <c:v>-32.4</c:v>
                </c:pt>
                <c:pt idx="143">
                  <c:v>-34.800000000000004</c:v>
                </c:pt>
                <c:pt idx="144">
                  <c:v>-24.3</c:v>
                </c:pt>
                <c:pt idx="145">
                  <c:v>-19.600000000000001</c:v>
                </c:pt>
                <c:pt idx="146">
                  <c:v>-19.3</c:v>
                </c:pt>
                <c:pt idx="147">
                  <c:v>-21.1</c:v>
                </c:pt>
                <c:pt idx="148">
                  <c:v>-19.600000000000001</c:v>
                </c:pt>
                <c:pt idx="149">
                  <c:v>-21.3</c:v>
                </c:pt>
                <c:pt idx="150">
                  <c:v>-23</c:v>
                </c:pt>
                <c:pt idx="151">
                  <c:v>-22.439999999999987</c:v>
                </c:pt>
              </c:numCache>
            </c:numRef>
          </c:val>
        </c:ser>
        <c:marker val="1"/>
        <c:axId val="108038016"/>
        <c:axId val="108039552"/>
      </c:lineChart>
      <c:catAx>
        <c:axId val="108038016"/>
        <c:scaling>
          <c:orientation val="minMax"/>
        </c:scaling>
        <c:axPos val="b"/>
        <c:numFmt formatCode="General" sourceLinked="1"/>
        <c:tickLblPos val="low"/>
        <c:txPr>
          <a:bodyPr rot="2700000"/>
          <a:lstStyle/>
          <a:p>
            <a:pPr>
              <a:defRPr sz="2000" baseline="0"/>
            </a:pPr>
            <a:endParaRPr lang="en-US"/>
          </a:p>
        </c:txPr>
        <c:crossAx val="108039552"/>
        <c:crosses val="autoZero"/>
        <c:auto val="1"/>
        <c:lblAlgn val="ctr"/>
        <c:lblOffset val="100"/>
      </c:catAx>
      <c:valAx>
        <c:axId val="108039552"/>
        <c:scaling>
          <c:orientation val="minMax"/>
        </c:scaling>
        <c:axPos val="l"/>
        <c:majorGridlines/>
        <c:numFmt formatCode="General" sourceLinked="1"/>
        <c:tickLblPos val="nextTo"/>
        <c:crossAx val="108038016"/>
        <c:crosses val="autoZero"/>
        <c:crossBetween val="between"/>
      </c:valAx>
      <c:spPr>
        <a:ln>
          <a:solidFill>
            <a:schemeClr val="tx1"/>
          </a:solidFill>
        </a:ln>
      </c:spPr>
    </c:plotArea>
    <c:plotVisOnly val="1"/>
    <c:dispBlanksAs val="gap"/>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lrMapOvr bg1="dk2" tx1="lt1" bg2="dk1" tx2="lt2" accent1="accent1" accent2="accent2" accent3="accent3" accent4="accent4" accent5="accent5" accent6="accent6" hlink="hlink" folHlink="folHlink"/>
  <c:chart>
    <c:autoTitleDeleted val="1"/>
    <c:plotArea>
      <c:layout/>
      <c:barChart>
        <c:barDir val="col"/>
        <c:grouping val="clustered"/>
        <c:ser>
          <c:idx val="0"/>
          <c:order val="0"/>
          <c:tx>
            <c:strRef>
              <c:f>Sheet1!$B$1</c:f>
              <c:strCache>
                <c:ptCount val="1"/>
                <c:pt idx="0">
                  <c:v>Series 1</c:v>
                </c:pt>
              </c:strCache>
            </c:strRef>
          </c:tx>
          <c:dPt>
            <c:idx val="0"/>
            <c:spPr>
              <a:solidFill>
                <a:srgbClr val="00B050"/>
              </a:solidFill>
            </c:spPr>
          </c:dPt>
          <c:dPt>
            <c:idx val="1"/>
            <c:spPr>
              <a:solidFill>
                <a:srgbClr val="00B050"/>
              </a:solidFill>
            </c:spPr>
          </c:dPt>
          <c:dPt>
            <c:idx val="2"/>
            <c:spPr>
              <a:solidFill>
                <a:srgbClr val="00B050"/>
              </a:solidFill>
            </c:spPr>
          </c:dPt>
          <c:dPt>
            <c:idx val="3"/>
            <c:spPr>
              <a:solidFill>
                <a:srgbClr val="00B050"/>
              </a:solidFill>
            </c:spPr>
          </c:dPt>
          <c:dPt>
            <c:idx val="4"/>
            <c:spPr>
              <a:solidFill>
                <a:srgbClr val="00B050"/>
              </a:solidFill>
            </c:spPr>
          </c:dPt>
          <c:dPt>
            <c:idx val="5"/>
            <c:spPr>
              <a:solidFill>
                <a:srgbClr val="00B050"/>
              </a:solidFill>
            </c:spPr>
          </c:dPt>
          <c:dPt>
            <c:idx val="6"/>
            <c:spPr>
              <a:solidFill>
                <a:srgbClr val="00B050"/>
              </a:solidFill>
            </c:spPr>
          </c:dPt>
          <c:dPt>
            <c:idx val="7"/>
            <c:spPr>
              <a:solidFill>
                <a:srgbClr val="003366">
                  <a:lumMod val="40000"/>
                  <a:lumOff val="60000"/>
                </a:srgbClr>
              </a:solidFill>
            </c:spPr>
          </c:dPt>
          <c:dPt>
            <c:idx val="8"/>
            <c:spPr>
              <a:solidFill>
                <a:srgbClr val="FF0000"/>
              </a:solidFill>
            </c:spPr>
          </c:dPt>
          <c:dPt>
            <c:idx val="9"/>
            <c:spPr>
              <a:solidFill>
                <a:srgbClr val="FF0000"/>
              </a:solidFill>
            </c:spPr>
          </c:dPt>
          <c:dPt>
            <c:idx val="10"/>
            <c:spPr>
              <a:solidFill>
                <a:srgbClr val="FF0000"/>
              </a:solidFill>
            </c:spPr>
          </c:dPt>
          <c:dPt>
            <c:idx val="11"/>
            <c:spPr>
              <a:solidFill>
                <a:srgbClr val="FF0000"/>
              </a:solidFill>
            </c:spPr>
          </c:dPt>
          <c:dPt>
            <c:idx val="12"/>
            <c:spPr>
              <a:solidFill>
                <a:srgbClr val="FF0000"/>
              </a:solidFill>
            </c:spPr>
          </c:dPt>
          <c:dPt>
            <c:idx val="13"/>
            <c:spPr>
              <a:solidFill>
                <a:srgbClr val="FF0000"/>
              </a:solidFill>
            </c:spPr>
          </c:dPt>
          <c:dPt>
            <c:idx val="14"/>
            <c:spPr>
              <a:solidFill>
                <a:srgbClr val="FF0000"/>
              </a:solidFill>
            </c:spPr>
          </c:dPt>
          <c:dPt>
            <c:idx val="15"/>
            <c:spPr>
              <a:solidFill>
                <a:srgbClr val="FF0000"/>
              </a:solidFill>
            </c:spPr>
          </c:dPt>
          <c:dPt>
            <c:idx val="16"/>
            <c:spPr>
              <a:solidFill>
                <a:srgbClr val="FF0000"/>
              </a:solidFill>
            </c:spPr>
          </c:dPt>
          <c:dPt>
            <c:idx val="17"/>
            <c:spPr>
              <a:solidFill>
                <a:srgbClr val="FF0000"/>
              </a:solidFill>
            </c:spPr>
          </c:dPt>
          <c:dPt>
            <c:idx val="18"/>
            <c:spPr>
              <a:solidFill>
                <a:srgbClr val="FF0000"/>
              </a:solidFill>
            </c:spPr>
          </c:dPt>
          <c:dPt>
            <c:idx val="19"/>
            <c:spPr>
              <a:solidFill>
                <a:srgbClr val="00B0F0"/>
              </a:solidFill>
            </c:spPr>
          </c:dPt>
          <c:dPt>
            <c:idx val="20"/>
            <c:spPr>
              <a:solidFill>
                <a:srgbClr val="00B0F0"/>
              </a:solidFill>
            </c:spPr>
          </c:dPt>
          <c:dPt>
            <c:idx val="21"/>
            <c:spPr>
              <a:solidFill>
                <a:srgbClr val="00B0F0"/>
              </a:solidFill>
            </c:spPr>
          </c:dPt>
          <c:dPt>
            <c:idx val="22"/>
            <c:spPr>
              <a:solidFill>
                <a:srgbClr val="00B0F0"/>
              </a:solidFill>
            </c:spPr>
          </c:dPt>
          <c:dPt>
            <c:idx val="23"/>
            <c:spPr>
              <a:solidFill>
                <a:srgbClr val="00B0F0"/>
              </a:solidFill>
            </c:spPr>
          </c:dPt>
          <c:dPt>
            <c:idx val="24"/>
            <c:spPr>
              <a:solidFill>
                <a:srgbClr val="00B0F0"/>
              </a:solidFill>
            </c:spPr>
          </c:dPt>
          <c:dPt>
            <c:idx val="25"/>
            <c:spPr>
              <a:solidFill>
                <a:srgbClr val="00B0F0"/>
              </a:solidFill>
            </c:spPr>
          </c:dPt>
          <c:dPt>
            <c:idx val="26"/>
            <c:spPr>
              <a:solidFill>
                <a:srgbClr val="00B0F0"/>
              </a:solidFill>
            </c:spPr>
          </c:dPt>
          <c:dPt>
            <c:idx val="27"/>
            <c:spPr>
              <a:solidFill>
                <a:srgbClr val="00B0F0"/>
              </a:solidFill>
            </c:spPr>
          </c:dPt>
          <c:dPt>
            <c:idx val="28"/>
            <c:spPr>
              <a:solidFill>
                <a:srgbClr val="00B0F0"/>
              </a:solidFill>
            </c:spPr>
          </c:dPt>
          <c:dPt>
            <c:idx val="29"/>
            <c:spPr>
              <a:solidFill>
                <a:srgbClr val="00B0F0"/>
              </a:solidFill>
            </c:spPr>
          </c:dPt>
          <c:dPt>
            <c:idx val="30"/>
            <c:spPr>
              <a:solidFill>
                <a:srgbClr val="00B0F0"/>
              </a:solidFill>
            </c:spPr>
          </c:dPt>
          <c:dPt>
            <c:idx val="31"/>
            <c:spPr>
              <a:solidFill>
                <a:srgbClr val="00B0F0"/>
              </a:solidFill>
            </c:spPr>
          </c:dPt>
          <c:dPt>
            <c:idx val="32"/>
            <c:spPr>
              <a:solidFill>
                <a:srgbClr val="00B0F0"/>
              </a:solidFill>
            </c:spPr>
          </c:dPt>
          <c:dPt>
            <c:idx val="33"/>
            <c:spPr>
              <a:solidFill>
                <a:srgbClr val="00B0F0"/>
              </a:solidFill>
            </c:spPr>
          </c:dPt>
          <c:dPt>
            <c:idx val="34"/>
            <c:spPr>
              <a:solidFill>
                <a:srgbClr val="00B0F0"/>
              </a:solidFill>
            </c:spPr>
          </c:dPt>
          <c:dPt>
            <c:idx val="35"/>
            <c:spPr>
              <a:solidFill>
                <a:srgbClr val="00B0F0"/>
              </a:solidFill>
            </c:spPr>
          </c:dPt>
          <c:dPt>
            <c:idx val="36"/>
            <c:spPr>
              <a:solidFill>
                <a:srgbClr val="00B0F0"/>
              </a:solidFill>
            </c:spPr>
          </c:dPt>
          <c:dPt>
            <c:idx val="37"/>
            <c:spPr>
              <a:solidFill>
                <a:srgbClr val="26A3E5"/>
              </a:solidFill>
            </c:spPr>
          </c:dPt>
          <c:dPt>
            <c:idx val="38"/>
            <c:spPr>
              <a:solidFill>
                <a:srgbClr val="00B0F0"/>
              </a:solidFill>
            </c:spPr>
          </c:dPt>
          <c:dPt>
            <c:idx val="39"/>
            <c:spPr>
              <a:solidFill>
                <a:srgbClr val="FF0000"/>
              </a:solidFill>
            </c:spPr>
          </c:dPt>
          <c:dPt>
            <c:idx val="40"/>
            <c:spPr>
              <a:solidFill>
                <a:srgbClr val="003366">
                  <a:lumMod val="60000"/>
                  <a:lumOff val="40000"/>
                </a:srgbClr>
              </a:solidFill>
            </c:spPr>
          </c:dPt>
          <c:dPt>
            <c:idx val="41"/>
            <c:spPr>
              <a:solidFill>
                <a:srgbClr val="26A3E5"/>
              </a:solidFill>
            </c:spPr>
          </c:dPt>
          <c:dPt>
            <c:idx val="42"/>
            <c:spPr>
              <a:solidFill>
                <a:srgbClr val="FF0000"/>
              </a:solidFill>
            </c:spPr>
          </c:dPt>
          <c:dPt>
            <c:idx val="43"/>
            <c:spPr>
              <a:solidFill>
                <a:srgbClr val="FF0000"/>
              </a:solidFill>
            </c:spPr>
          </c:dPt>
          <c:dPt>
            <c:idx val="44"/>
            <c:spPr>
              <a:solidFill>
                <a:srgbClr val="FF0000"/>
              </a:solidFill>
            </c:spPr>
          </c:dPt>
          <c:dPt>
            <c:idx val="45"/>
            <c:spPr>
              <a:solidFill>
                <a:srgbClr val="40DBE5"/>
              </a:solidFill>
            </c:spPr>
          </c:dPt>
          <c:dPt>
            <c:idx val="46"/>
            <c:spPr>
              <a:solidFill>
                <a:srgbClr val="40C5E5"/>
              </a:solidFill>
            </c:spPr>
          </c:dPt>
          <c:dPt>
            <c:idx val="47"/>
            <c:spPr>
              <a:solidFill>
                <a:srgbClr val="40C5E5"/>
              </a:solidFill>
            </c:spPr>
          </c:dPt>
          <c:dPt>
            <c:idx val="48"/>
            <c:spPr>
              <a:solidFill>
                <a:srgbClr val="40C5E5"/>
              </a:solidFill>
            </c:spPr>
          </c:dPt>
          <c:dPt>
            <c:idx val="49"/>
            <c:spPr>
              <a:solidFill>
                <a:srgbClr val="40C5E5"/>
              </a:solidFill>
            </c:spPr>
          </c:dPt>
          <c:dPt>
            <c:idx val="50"/>
            <c:spPr>
              <a:solidFill>
                <a:srgbClr val="40DBE5"/>
              </a:solidFill>
            </c:spPr>
          </c:dPt>
          <c:dPt>
            <c:idx val="51"/>
            <c:spPr>
              <a:solidFill>
                <a:srgbClr val="40DBE5"/>
              </a:solidFill>
            </c:spPr>
          </c:dPt>
          <c:dPt>
            <c:idx val="52"/>
            <c:spPr>
              <a:solidFill>
                <a:srgbClr val="5ADBE5"/>
              </a:solidFill>
            </c:spPr>
          </c:dPt>
          <c:dLbls>
            <c:numFmt formatCode="#,##0" sourceLinked="0"/>
            <c:txPr>
              <a:bodyPr/>
              <a:lstStyle/>
              <a:p>
                <a:pPr>
                  <a:defRPr sz="1200">
                    <a:latin typeface="Arial" pitchFamily="34" charset="0"/>
                    <a:cs typeface="Arial" pitchFamily="34" charset="0"/>
                  </a:defRPr>
                </a:pPr>
                <a:endParaRPr lang="en-US"/>
              </a:p>
            </c:txPr>
            <c:showVal val="1"/>
          </c:dLbls>
          <c:cat>
            <c:strRef>
              <c:f>Sheet1!$A$2:$A$54</c:f>
              <c:strCache>
                <c:ptCount val="53"/>
                <c:pt idx="0">
                  <c:v>2000</c:v>
                </c:pt>
                <c:pt idx="2">
                  <c:v>2002</c:v>
                </c:pt>
                <c:pt idx="4">
                  <c:v>2004</c:v>
                </c:pt>
                <c:pt idx="6">
                  <c:v>2006</c:v>
                </c:pt>
                <c:pt idx="8">
                  <c:v>2008</c:v>
                </c:pt>
                <c:pt idx="9">
                  <c:v>Jan</c:v>
                </c:pt>
                <c:pt idx="10">
                  <c:v>Feb</c:v>
                </c:pt>
                <c:pt idx="11">
                  <c:v>Mar</c:v>
                </c:pt>
                <c:pt idx="12">
                  <c:v>Apr</c:v>
                </c:pt>
                <c:pt idx="13">
                  <c:v>May</c:v>
                </c:pt>
                <c:pt idx="14">
                  <c:v>Jun</c:v>
                </c:pt>
                <c:pt idx="15">
                  <c:v>Jul</c:v>
                </c:pt>
                <c:pt idx="16">
                  <c:v>Aug</c:v>
                </c:pt>
                <c:pt idx="17">
                  <c:v>Sep</c:v>
                </c:pt>
                <c:pt idx="18">
                  <c:v>Oct</c:v>
                </c:pt>
                <c:pt idx="19">
                  <c:v>Nov</c:v>
                </c:pt>
                <c:pt idx="20">
                  <c:v>Dec</c:v>
                </c:pt>
                <c:pt idx="21">
                  <c:v>Jan</c:v>
                </c:pt>
                <c:pt idx="22">
                  <c:v>Feb</c:v>
                </c:pt>
                <c:pt idx="23">
                  <c:v>Mar</c:v>
                </c:pt>
                <c:pt idx="24">
                  <c:v>Apr</c:v>
                </c:pt>
                <c:pt idx="25">
                  <c:v>May</c:v>
                </c:pt>
                <c:pt idx="26">
                  <c:v>Jun</c:v>
                </c:pt>
                <c:pt idx="27">
                  <c:v>Jul</c:v>
                </c:pt>
                <c:pt idx="28">
                  <c:v>Aug</c:v>
                </c:pt>
                <c:pt idx="29">
                  <c:v>Sep</c:v>
                </c:pt>
                <c:pt idx="30">
                  <c:v>Oct</c:v>
                </c:pt>
                <c:pt idx="31">
                  <c:v>Nov</c:v>
                </c:pt>
                <c:pt idx="32">
                  <c:v>Dec</c:v>
                </c:pt>
                <c:pt idx="33">
                  <c:v>Jan</c:v>
                </c:pt>
                <c:pt idx="34">
                  <c:v>Feb</c:v>
                </c:pt>
                <c:pt idx="35">
                  <c:v>Mar</c:v>
                </c:pt>
                <c:pt idx="36">
                  <c:v>Apr</c:v>
                </c:pt>
                <c:pt idx="37">
                  <c:v>May</c:v>
                </c:pt>
                <c:pt idx="38">
                  <c:v>Jun</c:v>
                </c:pt>
                <c:pt idx="39">
                  <c:v>Jul</c:v>
                </c:pt>
                <c:pt idx="40">
                  <c:v>Aug</c:v>
                </c:pt>
                <c:pt idx="41">
                  <c:v>Sep</c:v>
                </c:pt>
                <c:pt idx="42">
                  <c:v>Oct</c:v>
                </c:pt>
                <c:pt idx="43">
                  <c:v>Nov</c:v>
                </c:pt>
                <c:pt idx="44">
                  <c:v>Dec</c:v>
                </c:pt>
                <c:pt idx="45">
                  <c:v>Jan</c:v>
                </c:pt>
                <c:pt idx="46">
                  <c:v>Feb</c:v>
                </c:pt>
                <c:pt idx="47">
                  <c:v>Mar</c:v>
                </c:pt>
                <c:pt idx="48">
                  <c:v>Apr</c:v>
                </c:pt>
                <c:pt idx="49">
                  <c:v>May</c:v>
                </c:pt>
                <c:pt idx="50">
                  <c:v>Jun</c:v>
                </c:pt>
                <c:pt idx="51">
                  <c:v>Jul</c:v>
                </c:pt>
                <c:pt idx="52">
                  <c:v>Aug</c:v>
                </c:pt>
              </c:strCache>
            </c:strRef>
          </c:cat>
          <c:val>
            <c:numRef>
              <c:f>Sheet1!$B$2:$B$54</c:f>
              <c:numCache>
                <c:formatCode>General</c:formatCode>
                <c:ptCount val="53"/>
                <c:pt idx="0">
                  <c:v>5.9</c:v>
                </c:pt>
                <c:pt idx="1">
                  <c:v>10.5</c:v>
                </c:pt>
                <c:pt idx="2">
                  <c:v>13.6</c:v>
                </c:pt>
                <c:pt idx="3">
                  <c:v>13.8</c:v>
                </c:pt>
                <c:pt idx="4">
                  <c:v>20.100000000000001</c:v>
                </c:pt>
                <c:pt idx="5">
                  <c:v>21.7</c:v>
                </c:pt>
                <c:pt idx="6">
                  <c:v>2</c:v>
                </c:pt>
                <c:pt idx="7">
                  <c:v>0.2</c:v>
                </c:pt>
                <c:pt idx="8">
                  <c:v>-15.8</c:v>
                </c:pt>
                <c:pt idx="9">
                  <c:v>-24</c:v>
                </c:pt>
                <c:pt idx="10">
                  <c:v>-25.9</c:v>
                </c:pt>
                <c:pt idx="11">
                  <c:v>-19.600000000000001</c:v>
                </c:pt>
                <c:pt idx="12">
                  <c:v>-18.399999999999999</c:v>
                </c:pt>
                <c:pt idx="13">
                  <c:v>-14.1</c:v>
                </c:pt>
                <c:pt idx="14">
                  <c:v>-9.8000000000000007</c:v>
                </c:pt>
                <c:pt idx="15">
                  <c:v>-8.5</c:v>
                </c:pt>
                <c:pt idx="16">
                  <c:v>-6.6</c:v>
                </c:pt>
                <c:pt idx="17">
                  <c:v>0.30000000000000021</c:v>
                </c:pt>
                <c:pt idx="18">
                  <c:v>-3.6</c:v>
                </c:pt>
                <c:pt idx="19">
                  <c:v>3</c:v>
                </c:pt>
                <c:pt idx="20">
                  <c:v>8.7000000000000011</c:v>
                </c:pt>
                <c:pt idx="21">
                  <c:v>6</c:v>
                </c:pt>
                <c:pt idx="22">
                  <c:v>6.1</c:v>
                </c:pt>
                <c:pt idx="23">
                  <c:v>4.3</c:v>
                </c:pt>
                <c:pt idx="24">
                  <c:v>6.3</c:v>
                </c:pt>
                <c:pt idx="25">
                  <c:v>4.7</c:v>
                </c:pt>
                <c:pt idx="26">
                  <c:v>3.5</c:v>
                </c:pt>
                <c:pt idx="27">
                  <c:v>6.8</c:v>
                </c:pt>
                <c:pt idx="28">
                  <c:v>5.3</c:v>
                </c:pt>
                <c:pt idx="29">
                  <c:v>3.8</c:v>
                </c:pt>
                <c:pt idx="30">
                  <c:v>8.4</c:v>
                </c:pt>
                <c:pt idx="31">
                  <c:v>9.3000000000000007</c:v>
                </c:pt>
                <c:pt idx="32">
                  <c:v>2.4</c:v>
                </c:pt>
                <c:pt idx="33">
                  <c:v>1.8</c:v>
                </c:pt>
                <c:pt idx="34">
                  <c:v>0.7000000000000004</c:v>
                </c:pt>
                <c:pt idx="35">
                  <c:v>3.4</c:v>
                </c:pt>
                <c:pt idx="36">
                  <c:v>1.4</c:v>
                </c:pt>
                <c:pt idx="37">
                  <c:v>2.8</c:v>
                </c:pt>
                <c:pt idx="38">
                  <c:v>3.5</c:v>
                </c:pt>
                <c:pt idx="39">
                  <c:v>-1.1000000000000001</c:v>
                </c:pt>
                <c:pt idx="40">
                  <c:v>1.2</c:v>
                </c:pt>
                <c:pt idx="41">
                  <c:v>1.9000000000000001</c:v>
                </c:pt>
                <c:pt idx="42">
                  <c:v>-7.2</c:v>
                </c:pt>
                <c:pt idx="43">
                  <c:v>-4.3</c:v>
                </c:pt>
                <c:pt idx="44">
                  <c:v>-5.2</c:v>
                </c:pt>
                <c:pt idx="45">
                  <c:v>2.5</c:v>
                </c:pt>
                <c:pt idx="46">
                  <c:v>2.6</c:v>
                </c:pt>
                <c:pt idx="47">
                  <c:v>5.6</c:v>
                </c:pt>
                <c:pt idx="48">
                  <c:v>6.3</c:v>
                </c:pt>
                <c:pt idx="49">
                  <c:v>8.7000000000000011</c:v>
                </c:pt>
                <c:pt idx="50">
                  <c:v>3</c:v>
                </c:pt>
                <c:pt idx="51">
                  <c:v>3.6</c:v>
                </c:pt>
                <c:pt idx="52">
                  <c:v>3.4</c:v>
                </c:pt>
              </c:numCache>
            </c:numRef>
          </c:val>
        </c:ser>
        <c:axId val="108870656"/>
        <c:axId val="108872448"/>
      </c:barChart>
      <c:catAx>
        <c:axId val="108870656"/>
        <c:scaling>
          <c:orientation val="minMax"/>
        </c:scaling>
        <c:axPos val="b"/>
        <c:numFmt formatCode="General" sourceLinked="1"/>
        <c:tickLblPos val="low"/>
        <c:spPr>
          <a:ln w="25400">
            <a:solidFill>
              <a:schemeClr val="tx1"/>
            </a:solidFill>
          </a:ln>
        </c:spPr>
        <c:txPr>
          <a:bodyPr rot="2700000"/>
          <a:lstStyle/>
          <a:p>
            <a:pPr>
              <a:defRPr sz="1200" b="1">
                <a:latin typeface="Arial" pitchFamily="34" charset="0"/>
                <a:cs typeface="Arial" pitchFamily="34" charset="0"/>
              </a:defRPr>
            </a:pPr>
            <a:endParaRPr lang="en-US"/>
          </a:p>
        </c:txPr>
        <c:crossAx val="108872448"/>
        <c:crosses val="autoZero"/>
        <c:auto val="1"/>
        <c:lblAlgn val="ctr"/>
        <c:lblOffset val="100"/>
        <c:tickLblSkip val="4"/>
        <c:tickMarkSkip val="1"/>
      </c:catAx>
      <c:valAx>
        <c:axId val="108872448"/>
        <c:scaling>
          <c:orientation val="minMax"/>
          <c:max val="30"/>
          <c:min val="-30"/>
        </c:scaling>
        <c:axPos val="l"/>
        <c:majorGridlines/>
        <c:numFmt formatCode="General" sourceLinked="1"/>
        <c:tickLblPos val="nextTo"/>
        <c:txPr>
          <a:bodyPr/>
          <a:lstStyle/>
          <a:p>
            <a:pPr>
              <a:defRPr>
                <a:latin typeface="Arial" pitchFamily="34" charset="0"/>
                <a:cs typeface="Arial" pitchFamily="34" charset="0"/>
              </a:defRPr>
            </a:pPr>
            <a:endParaRPr lang="en-US"/>
          </a:p>
        </c:txPr>
        <c:crossAx val="108870656"/>
        <c:crosses val="autoZero"/>
        <c:crossBetween val="between"/>
      </c:valAx>
      <c:spPr>
        <a:ln>
          <a:solidFill>
            <a:srgbClr val="FFFFFF"/>
          </a:solidFill>
        </a:ln>
      </c:spPr>
    </c:plotArea>
    <c:plotVisOnly val="1"/>
    <c:dispBlanksAs val="gap"/>
  </c:chart>
  <c:txPr>
    <a:bodyPr/>
    <a:lstStyle/>
    <a:p>
      <a:pPr>
        <a:defRPr sz="1800"/>
      </a:pPr>
      <a:endParaRPr lang="en-US"/>
    </a:p>
  </c:txPr>
  <c:externalData r:id="rId2"/>
</c:chartSpace>
</file>

<file path=ppt/charts/chart9.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3mo avg</c:v>
                </c:pt>
              </c:strCache>
            </c:strRef>
          </c:tx>
          <c:spPr>
            <a:ln>
              <a:solidFill>
                <a:schemeClr val="tx1"/>
              </a:solidFill>
            </a:ln>
          </c:spPr>
          <c:cat>
            <c:numRef>
              <c:f>Sheet1!$A$2:$A$153</c:f>
              <c:numCache>
                <c:formatCode>[$-409]mmm\-yy;@</c:formatCode>
                <c:ptCount val="152"/>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numCache>
            </c:numRef>
          </c:cat>
          <c:val>
            <c:numRef>
              <c:f>Sheet1!$B$2:$B$153</c:f>
              <c:numCache>
                <c:formatCode>0</c:formatCode>
                <c:ptCount val="152"/>
                <c:pt idx="0">
                  <c:v>3015.3333333333421</c:v>
                </c:pt>
                <c:pt idx="1">
                  <c:v>3022.3333333333421</c:v>
                </c:pt>
                <c:pt idx="2">
                  <c:v>3072.6666666666597</c:v>
                </c:pt>
                <c:pt idx="3">
                  <c:v>3151.6666666666597</c:v>
                </c:pt>
                <c:pt idx="4">
                  <c:v>3280.6666666666597</c:v>
                </c:pt>
                <c:pt idx="5">
                  <c:v>3266</c:v>
                </c:pt>
                <c:pt idx="6">
                  <c:v>3502</c:v>
                </c:pt>
                <c:pt idx="7">
                  <c:v>3551.6666666666597</c:v>
                </c:pt>
                <c:pt idx="8">
                  <c:v>3132.3333333333421</c:v>
                </c:pt>
                <c:pt idx="9">
                  <c:v>2978</c:v>
                </c:pt>
                <c:pt idx="10">
                  <c:v>2990.6666666666597</c:v>
                </c:pt>
                <c:pt idx="11">
                  <c:v>3167.6666666666597</c:v>
                </c:pt>
                <c:pt idx="12">
                  <c:v>2966</c:v>
                </c:pt>
                <c:pt idx="13">
                  <c:v>3098.3333333333421</c:v>
                </c:pt>
                <c:pt idx="14">
                  <c:v>3304.3333333333421</c:v>
                </c:pt>
                <c:pt idx="15">
                  <c:v>3391.3333333333421</c:v>
                </c:pt>
                <c:pt idx="16">
                  <c:v>3137.3333333333421</c:v>
                </c:pt>
                <c:pt idx="17">
                  <c:v>3289.3333333333421</c:v>
                </c:pt>
                <c:pt idx="18">
                  <c:v>3184.3333333333421</c:v>
                </c:pt>
                <c:pt idx="19">
                  <c:v>3181.6666666666597</c:v>
                </c:pt>
                <c:pt idx="20">
                  <c:v>2780.6666666666597</c:v>
                </c:pt>
                <c:pt idx="21">
                  <c:v>2923.3333333333421</c:v>
                </c:pt>
                <c:pt idx="22">
                  <c:v>2972.6666666666597</c:v>
                </c:pt>
                <c:pt idx="23">
                  <c:v>3016</c:v>
                </c:pt>
                <c:pt idx="24">
                  <c:v>2885.6666666666597</c:v>
                </c:pt>
                <c:pt idx="25">
                  <c:v>2741.3333333333421</c:v>
                </c:pt>
                <c:pt idx="26">
                  <c:v>3049.6666666666597</c:v>
                </c:pt>
                <c:pt idx="27">
                  <c:v>3237.3333333333421</c:v>
                </c:pt>
                <c:pt idx="28">
                  <c:v>3374.6666666666597</c:v>
                </c:pt>
                <c:pt idx="29">
                  <c:v>3168</c:v>
                </c:pt>
                <c:pt idx="30">
                  <c:v>3385.6666666666597</c:v>
                </c:pt>
                <c:pt idx="31">
                  <c:v>3488</c:v>
                </c:pt>
                <c:pt idx="32">
                  <c:v>3599.6666666666597</c:v>
                </c:pt>
                <c:pt idx="33">
                  <c:v>3414.6666666666597</c:v>
                </c:pt>
                <c:pt idx="34">
                  <c:v>3315.6666666666597</c:v>
                </c:pt>
                <c:pt idx="35">
                  <c:v>3340.6666666666597</c:v>
                </c:pt>
                <c:pt idx="36">
                  <c:v>3249</c:v>
                </c:pt>
                <c:pt idx="37">
                  <c:v>3232.3333333333421</c:v>
                </c:pt>
                <c:pt idx="38">
                  <c:v>3079.6666666666597</c:v>
                </c:pt>
                <c:pt idx="39">
                  <c:v>3052.6666666666597</c:v>
                </c:pt>
                <c:pt idx="40">
                  <c:v>3264.6666666666597</c:v>
                </c:pt>
                <c:pt idx="41">
                  <c:v>3858.6666666666597</c:v>
                </c:pt>
                <c:pt idx="42">
                  <c:v>3825.6666666666597</c:v>
                </c:pt>
                <c:pt idx="43">
                  <c:v>3639</c:v>
                </c:pt>
                <c:pt idx="44">
                  <c:v>2998.3333333333421</c:v>
                </c:pt>
                <c:pt idx="45">
                  <c:v>2895.6666666666597</c:v>
                </c:pt>
                <c:pt idx="46">
                  <c:v>2517</c:v>
                </c:pt>
                <c:pt idx="47">
                  <c:v>2557.6666666666597</c:v>
                </c:pt>
                <c:pt idx="48">
                  <c:v>2553.3333333333421</c:v>
                </c:pt>
                <c:pt idx="49">
                  <c:v>2793</c:v>
                </c:pt>
                <c:pt idx="50">
                  <c:v>2754</c:v>
                </c:pt>
                <c:pt idx="51">
                  <c:v>3305</c:v>
                </c:pt>
                <c:pt idx="52">
                  <c:v>3413.6666666666597</c:v>
                </c:pt>
                <c:pt idx="53">
                  <c:v>3616</c:v>
                </c:pt>
                <c:pt idx="54">
                  <c:v>3179</c:v>
                </c:pt>
                <c:pt idx="55">
                  <c:v>3205.3333333333421</c:v>
                </c:pt>
                <c:pt idx="56">
                  <c:v>3254.3333333333421</c:v>
                </c:pt>
                <c:pt idx="57">
                  <c:v>3334</c:v>
                </c:pt>
                <c:pt idx="58">
                  <c:v>2925.6666666666597</c:v>
                </c:pt>
                <c:pt idx="59">
                  <c:v>2522</c:v>
                </c:pt>
                <c:pt idx="60">
                  <c:v>2147.3333333333421</c:v>
                </c:pt>
                <c:pt idx="61">
                  <c:v>2384</c:v>
                </c:pt>
                <c:pt idx="62">
                  <c:v>2767.3333333333421</c:v>
                </c:pt>
                <c:pt idx="63">
                  <c:v>3042.6666666666597</c:v>
                </c:pt>
                <c:pt idx="64">
                  <c:v>3364.6666666666597</c:v>
                </c:pt>
                <c:pt idx="65">
                  <c:v>3905</c:v>
                </c:pt>
                <c:pt idx="66">
                  <c:v>3837</c:v>
                </c:pt>
                <c:pt idx="67">
                  <c:v>3695.6666666666597</c:v>
                </c:pt>
                <c:pt idx="68">
                  <c:v>2607.3333333333421</c:v>
                </c:pt>
                <c:pt idx="69">
                  <c:v>2432.6666666666597</c:v>
                </c:pt>
                <c:pt idx="70">
                  <c:v>2089.6666666666597</c:v>
                </c:pt>
                <c:pt idx="71">
                  <c:v>2281</c:v>
                </c:pt>
                <c:pt idx="72">
                  <c:v>2564.6666666666597</c:v>
                </c:pt>
                <c:pt idx="73">
                  <c:v>2739.6666666666597</c:v>
                </c:pt>
                <c:pt idx="74">
                  <c:v>2897</c:v>
                </c:pt>
                <c:pt idx="75">
                  <c:v>2793.3333333333421</c:v>
                </c:pt>
                <c:pt idx="76">
                  <c:v>2807</c:v>
                </c:pt>
                <c:pt idx="77">
                  <c:v>2579.6666666666597</c:v>
                </c:pt>
                <c:pt idx="78">
                  <c:v>2279.6666666666597</c:v>
                </c:pt>
                <c:pt idx="79">
                  <c:v>2104</c:v>
                </c:pt>
                <c:pt idx="80">
                  <c:v>2174</c:v>
                </c:pt>
                <c:pt idx="81">
                  <c:v>2215</c:v>
                </c:pt>
                <c:pt idx="82">
                  <c:v>2021.6666666666679</c:v>
                </c:pt>
                <c:pt idx="83">
                  <c:v>1517.6666666666679</c:v>
                </c:pt>
                <c:pt idx="84">
                  <c:v>1377</c:v>
                </c:pt>
                <c:pt idx="85">
                  <c:v>1604.3333333333314</c:v>
                </c:pt>
                <c:pt idx="86">
                  <c:v>2130.3333333333421</c:v>
                </c:pt>
                <c:pt idx="87">
                  <c:v>2248.6666666666597</c:v>
                </c:pt>
                <c:pt idx="88">
                  <c:v>2675.6666666666597</c:v>
                </c:pt>
                <c:pt idx="89">
                  <c:v>2437</c:v>
                </c:pt>
                <c:pt idx="90">
                  <c:v>2366.6666666666597</c:v>
                </c:pt>
                <c:pt idx="91">
                  <c:v>1817</c:v>
                </c:pt>
                <c:pt idx="92">
                  <c:v>1510</c:v>
                </c:pt>
                <c:pt idx="93">
                  <c:v>1424.6666666666679</c:v>
                </c:pt>
                <c:pt idx="94">
                  <c:v>1186.6666666666679</c:v>
                </c:pt>
                <c:pt idx="95">
                  <c:v>1627.6666666666679</c:v>
                </c:pt>
                <c:pt idx="96">
                  <c:v>1696.6666666666679</c:v>
                </c:pt>
                <c:pt idx="97">
                  <c:v>1801</c:v>
                </c:pt>
                <c:pt idx="98">
                  <c:v>1466</c:v>
                </c:pt>
                <c:pt idx="99">
                  <c:v>1333.3333333333314</c:v>
                </c:pt>
                <c:pt idx="100">
                  <c:v>1248.6666666666679</c:v>
                </c:pt>
                <c:pt idx="101">
                  <c:v>1235</c:v>
                </c:pt>
                <c:pt idx="102">
                  <c:v>1264</c:v>
                </c:pt>
                <c:pt idx="103">
                  <c:v>1252.6666666666679</c:v>
                </c:pt>
                <c:pt idx="104">
                  <c:v>1152.6666666666679</c:v>
                </c:pt>
                <c:pt idx="105">
                  <c:v>1133.3333333333314</c:v>
                </c:pt>
                <c:pt idx="106">
                  <c:v>948.3333333333336</c:v>
                </c:pt>
                <c:pt idx="107">
                  <c:v>976</c:v>
                </c:pt>
                <c:pt idx="108">
                  <c:v>850.66666666666663</c:v>
                </c:pt>
                <c:pt idx="109">
                  <c:v>1010.6666666666674</c:v>
                </c:pt>
                <c:pt idx="110">
                  <c:v>1003.6666666666674</c:v>
                </c:pt>
                <c:pt idx="111">
                  <c:v>1039.3333333333314</c:v>
                </c:pt>
                <c:pt idx="112">
                  <c:v>988.66666666666663</c:v>
                </c:pt>
                <c:pt idx="113">
                  <c:v>954.3333333333336</c:v>
                </c:pt>
                <c:pt idx="114">
                  <c:v>936</c:v>
                </c:pt>
                <c:pt idx="115">
                  <c:v>949</c:v>
                </c:pt>
                <c:pt idx="116">
                  <c:v>934</c:v>
                </c:pt>
                <c:pt idx="117">
                  <c:v>1014</c:v>
                </c:pt>
                <c:pt idx="118" formatCode="General">
                  <c:v>937</c:v>
                </c:pt>
                <c:pt idx="119" formatCode="General">
                  <c:v>958</c:v>
                </c:pt>
                <c:pt idx="120" formatCode="General">
                  <c:v>880</c:v>
                </c:pt>
                <c:pt idx="121" formatCode="General">
                  <c:v>828</c:v>
                </c:pt>
                <c:pt idx="122" formatCode="General">
                  <c:v>1133</c:v>
                </c:pt>
                <c:pt idx="123" formatCode="General">
                  <c:v>1205</c:v>
                </c:pt>
                <c:pt idx="124" formatCode="General">
                  <c:v>1312</c:v>
                </c:pt>
                <c:pt idx="125" formatCode="General">
                  <c:v>1052</c:v>
                </c:pt>
                <c:pt idx="126" formatCode="General">
                  <c:v>1071</c:v>
                </c:pt>
                <c:pt idx="127" formatCode="General">
                  <c:v>1220</c:v>
                </c:pt>
                <c:pt idx="128" formatCode="General">
                  <c:v>1122</c:v>
                </c:pt>
                <c:pt idx="129" formatCode="General">
                  <c:v>909</c:v>
                </c:pt>
                <c:pt idx="130" formatCode="General">
                  <c:v>690</c:v>
                </c:pt>
                <c:pt idx="131" formatCode="General">
                  <c:v>632</c:v>
                </c:pt>
                <c:pt idx="132" formatCode="General">
                  <c:v>923</c:v>
                </c:pt>
                <c:pt idx="133" formatCode="General">
                  <c:v>1079</c:v>
                </c:pt>
                <c:pt idx="134" formatCode="General">
                  <c:v>1385</c:v>
                </c:pt>
                <c:pt idx="135" formatCode="General">
                  <c:v>1221</c:v>
                </c:pt>
                <c:pt idx="136" formatCode="General">
                  <c:v>1400</c:v>
                </c:pt>
                <c:pt idx="137" formatCode="General">
                  <c:v>1449</c:v>
                </c:pt>
                <c:pt idx="138" formatCode="General">
                  <c:v>1816</c:v>
                </c:pt>
                <c:pt idx="139" formatCode="General">
                  <c:v>1806</c:v>
                </c:pt>
                <c:pt idx="140" formatCode="General">
                  <c:v>1609</c:v>
                </c:pt>
                <c:pt idx="141" formatCode="General">
                  <c:v>1267</c:v>
                </c:pt>
                <c:pt idx="142" formatCode="General">
                  <c:v>1243</c:v>
                </c:pt>
                <c:pt idx="143" formatCode="General">
                  <c:v>1489</c:v>
                </c:pt>
                <c:pt idx="144">
                  <c:v>1540.6666666666679</c:v>
                </c:pt>
                <c:pt idx="145">
                  <c:v>1520.6666666666679</c:v>
                </c:pt>
                <c:pt idx="146">
                  <c:v>1315.6666666666679</c:v>
                </c:pt>
                <c:pt idx="147">
                  <c:v>1397</c:v>
                </c:pt>
                <c:pt idx="148">
                  <c:v>1692</c:v>
                </c:pt>
                <c:pt idx="149">
                  <c:v>1930</c:v>
                </c:pt>
                <c:pt idx="150">
                  <c:v>2072.6666666666597</c:v>
                </c:pt>
                <c:pt idx="151">
                  <c:v>1991.3333333333314</c:v>
                </c:pt>
              </c:numCache>
            </c:numRef>
          </c:val>
        </c:ser>
        <c:axId val="108726144"/>
        <c:axId val="108727680"/>
      </c:barChart>
      <c:dateAx>
        <c:axId val="108726144"/>
        <c:scaling>
          <c:orientation val="minMax"/>
          <c:min val="36739"/>
        </c:scaling>
        <c:axPos val="b"/>
        <c:numFmt formatCode="[$-409]mmm\-yy;@" sourceLinked="1"/>
        <c:tickLblPos val="nextTo"/>
        <c:txPr>
          <a:bodyPr rot="2700000"/>
          <a:lstStyle/>
          <a:p>
            <a:pPr>
              <a:defRPr/>
            </a:pPr>
            <a:endParaRPr lang="en-US"/>
          </a:p>
        </c:txPr>
        <c:crossAx val="108727680"/>
        <c:crosses val="autoZero"/>
        <c:auto val="1"/>
        <c:lblOffset val="100"/>
        <c:baseTimeUnit val="months"/>
        <c:majorUnit val="12"/>
        <c:majorTimeUnit val="months"/>
        <c:minorUnit val="1"/>
        <c:minorTimeUnit val="months"/>
      </c:dateAx>
      <c:valAx>
        <c:axId val="108727680"/>
        <c:scaling>
          <c:orientation val="minMax"/>
        </c:scaling>
        <c:axPos val="l"/>
        <c:majorGridlines/>
        <c:numFmt formatCode="0" sourceLinked="1"/>
        <c:tickLblPos val="nextTo"/>
        <c:crossAx val="108726144"/>
        <c:crossesAt val="36739"/>
        <c:crossBetween val="between"/>
      </c:valAx>
      <c:spPr>
        <a:ln>
          <a:solidFill>
            <a:srgbClr val="FFFFFF"/>
          </a:solidFill>
        </a:ln>
      </c:spPr>
    </c:plotArea>
    <c:plotVisOnly val="1"/>
    <c:dispBlanksAs val="gap"/>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Current</a:t>
            </a:r>
            <a:endParaRPr lang="en-US" dirty="0"/>
          </a:p>
        </c:rich>
      </c:tx>
      <c:layout>
        <c:manualLayout>
          <c:xMode val="edge"/>
          <c:yMode val="edge"/>
          <c:x val="3.2773116475194826E-2"/>
          <c:y val="0"/>
        </c:manualLayout>
      </c:layout>
    </c:title>
    <c:plotArea>
      <c:layout>
        <c:manualLayout>
          <c:layoutTarget val="inner"/>
          <c:xMode val="edge"/>
          <c:yMode val="edge"/>
          <c:x val="0.21751892426490171"/>
          <c:y val="0.13757360492981824"/>
          <c:w val="0.51182224504545626"/>
          <c:h val="0.767733367568186"/>
        </c:manualLayout>
      </c:layout>
      <c:pieChart>
        <c:varyColors val="1"/>
        <c:ser>
          <c:idx val="0"/>
          <c:order val="0"/>
          <c:tx>
            <c:strRef>
              <c:f>Sheet1!$B$1</c:f>
              <c:strCache>
                <c:ptCount val="1"/>
                <c:pt idx="0">
                  <c:v>Sales</c:v>
                </c:pt>
              </c:strCache>
            </c:strRef>
          </c:tx>
          <c:dPt>
            <c:idx val="3"/>
            <c:spPr>
              <a:solidFill>
                <a:srgbClr val="7030A0"/>
              </a:solidFill>
            </c:spPr>
          </c:dPt>
          <c:dLbls>
            <c:dLbl>
              <c:idx val="0"/>
              <c:layout/>
              <c:tx>
                <c:rich>
                  <a:bodyPr/>
                  <a:lstStyle/>
                  <a:p>
                    <a:r>
                      <a:rPr lang="en-US" dirty="0"/>
                      <a:t>&lt;$</a:t>
                    </a:r>
                    <a:r>
                      <a:rPr lang="en-US" dirty="0" smtClean="0"/>
                      <a:t>200K  28</a:t>
                    </a:r>
                    <a:r>
                      <a:rPr lang="en-US" dirty="0"/>
                      <a:t>%</a:t>
                    </a:r>
                  </a:p>
                </c:rich>
              </c:tx>
              <c:showVal val="1"/>
              <c:showCatName val="1"/>
            </c:dLbl>
            <c:dLbl>
              <c:idx val="1"/>
              <c:layout/>
              <c:tx>
                <c:rich>
                  <a:bodyPr/>
                  <a:lstStyle/>
                  <a:p>
                    <a:r>
                      <a:rPr lang="en-US" dirty="0"/>
                      <a:t>$</a:t>
                    </a:r>
                    <a:r>
                      <a:rPr lang="en-US" dirty="0" smtClean="0"/>
                      <a:t>200-399K </a:t>
                    </a:r>
                    <a:r>
                      <a:rPr lang="en-US" dirty="0"/>
                      <a:t>39%</a:t>
                    </a:r>
                  </a:p>
                </c:rich>
              </c:tx>
              <c:showVal val="1"/>
              <c:showCatName val="1"/>
            </c:dLbl>
            <c:dLbl>
              <c:idx val="2"/>
              <c:layout>
                <c:manualLayout>
                  <c:x val="0.15187112480505155"/>
                  <c:y val="2.1738845144357002E-2"/>
                </c:manualLayout>
              </c:layout>
              <c:tx>
                <c:rich>
                  <a:bodyPr/>
                  <a:lstStyle/>
                  <a:p>
                    <a:r>
                      <a:rPr lang="en-US" dirty="0" smtClean="0"/>
                      <a:t>$400-599K </a:t>
                    </a:r>
                    <a:r>
                      <a:rPr lang="en-US" dirty="0"/>
                      <a:t>18%</a:t>
                    </a:r>
                  </a:p>
                </c:rich>
              </c:tx>
              <c:showVal val="1"/>
              <c:showCatName val="1"/>
            </c:dLbl>
            <c:dLbl>
              <c:idx val="3"/>
              <c:layout>
                <c:manualLayout>
                  <c:x val="0.12327037924607272"/>
                  <c:y val="0.16638936437293195"/>
                </c:manualLayout>
              </c:layout>
              <c:tx>
                <c:rich>
                  <a:bodyPr/>
                  <a:lstStyle/>
                  <a:p>
                    <a:r>
                      <a:rPr lang="en-US" dirty="0"/>
                      <a:t>$</a:t>
                    </a:r>
                    <a:r>
                      <a:rPr lang="en-US" dirty="0" smtClean="0"/>
                      <a:t>600K+</a:t>
                    </a:r>
                  </a:p>
                  <a:p>
                    <a:r>
                      <a:rPr lang="en-US" dirty="0" smtClean="0"/>
                      <a:t>15</a:t>
                    </a:r>
                    <a:r>
                      <a:rPr lang="en-US" dirty="0"/>
                      <a:t>%</a:t>
                    </a:r>
                  </a:p>
                </c:rich>
              </c:tx>
              <c:showVal val="1"/>
              <c:showCatName val="1"/>
            </c:dLbl>
            <c:numFmt formatCode="0%" sourceLinked="0"/>
            <c:showVal val="1"/>
            <c:showCatName val="1"/>
            <c:showLeaderLines val="1"/>
          </c:dLbls>
          <c:cat>
            <c:strRef>
              <c:f>Sheet1!$A$2:$A$5</c:f>
              <c:strCache>
                <c:ptCount val="4"/>
                <c:pt idx="0">
                  <c:v>&lt;$200K</c:v>
                </c:pt>
                <c:pt idx="1">
                  <c:v>$200-399K</c:v>
                </c:pt>
                <c:pt idx="2">
                  <c:v>$400-599K</c:v>
                </c:pt>
                <c:pt idx="3">
                  <c:v>$600K+</c:v>
                </c:pt>
              </c:strCache>
            </c:strRef>
          </c:cat>
          <c:val>
            <c:numRef>
              <c:f>Sheet1!$B$2:$B$5</c:f>
              <c:numCache>
                <c:formatCode>General</c:formatCode>
                <c:ptCount val="4"/>
                <c:pt idx="0">
                  <c:v>0.27629067659127776</c:v>
                </c:pt>
                <c:pt idx="1">
                  <c:v>0.38822883862964158</c:v>
                </c:pt>
                <c:pt idx="2">
                  <c:v>0.18417787956866113</c:v>
                </c:pt>
                <c:pt idx="3">
                  <c:v>0.15130260521042091</c:v>
                </c:pt>
              </c:numCache>
            </c:numRef>
          </c:val>
        </c:ser>
        <c:firstSliceAng val="0"/>
      </c:pieChart>
    </c:plotArea>
    <c:plotVisOnly val="1"/>
    <c:dispBlanksAs val="zero"/>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Needed for New</a:t>
            </a:r>
            <a:r>
              <a:rPr lang="en-US" baseline="0" dirty="0" smtClean="0"/>
              <a:t> Workers</a:t>
            </a:r>
            <a:endParaRPr lang="en-US" dirty="0"/>
          </a:p>
        </c:rich>
      </c:tx>
      <c:layout>
        <c:manualLayout>
          <c:xMode val="edge"/>
          <c:yMode val="edge"/>
          <c:x val="3.8939468503936951E-4"/>
          <c:y val="0"/>
        </c:manualLayout>
      </c:layout>
    </c:title>
    <c:plotArea>
      <c:layout>
        <c:manualLayout>
          <c:layoutTarget val="inner"/>
          <c:xMode val="edge"/>
          <c:yMode val="edge"/>
          <c:x val="0.18632094816272987"/>
          <c:y val="0.19906882473024209"/>
          <c:w val="0.52690575787401572"/>
          <c:h val="0.68820343885585733"/>
        </c:manualLayout>
      </c:layout>
      <c:pieChart>
        <c:varyColors val="1"/>
        <c:ser>
          <c:idx val="0"/>
          <c:order val="0"/>
          <c:tx>
            <c:strRef>
              <c:f>Sheet1!$B$1</c:f>
              <c:strCache>
                <c:ptCount val="1"/>
                <c:pt idx="0">
                  <c:v>Sales</c:v>
                </c:pt>
              </c:strCache>
            </c:strRef>
          </c:tx>
          <c:dPt>
            <c:idx val="3"/>
            <c:spPr>
              <a:solidFill>
                <a:srgbClr val="7030A0"/>
              </a:solidFill>
            </c:spPr>
          </c:dPt>
          <c:dLbls>
            <c:dLbl>
              <c:idx val="0"/>
              <c:layout/>
              <c:tx>
                <c:rich>
                  <a:bodyPr/>
                  <a:lstStyle/>
                  <a:p>
                    <a:r>
                      <a:rPr lang="en-US" dirty="0"/>
                      <a:t>&lt;$</a:t>
                    </a:r>
                    <a:r>
                      <a:rPr lang="en-US" dirty="0" smtClean="0"/>
                      <a:t>200K25</a:t>
                    </a:r>
                    <a:r>
                      <a:rPr lang="en-US" dirty="0"/>
                      <a:t>%</a:t>
                    </a:r>
                  </a:p>
                </c:rich>
              </c:tx>
              <c:showVal val="1"/>
              <c:showCatName val="1"/>
            </c:dLbl>
            <c:dLbl>
              <c:idx val="1"/>
              <c:layout>
                <c:manualLayout>
                  <c:x val="-3.2839566929133937E-2"/>
                  <c:y val="-0.15703703703703759"/>
                </c:manualLayout>
              </c:layout>
              <c:tx>
                <c:rich>
                  <a:bodyPr/>
                  <a:lstStyle/>
                  <a:p>
                    <a:r>
                      <a:rPr lang="en-US" dirty="0"/>
                      <a:t>$</a:t>
                    </a:r>
                    <a:r>
                      <a:rPr lang="en-US" dirty="0" smtClean="0"/>
                      <a:t>200-399K </a:t>
                    </a:r>
                    <a:r>
                      <a:rPr lang="en-US" dirty="0"/>
                      <a:t>44%</a:t>
                    </a:r>
                  </a:p>
                </c:rich>
              </c:tx>
              <c:showVal val="1"/>
              <c:showCatName val="1"/>
            </c:dLbl>
            <c:dLbl>
              <c:idx val="2"/>
              <c:layout>
                <c:manualLayout>
                  <c:x val="0.14150843337205854"/>
                  <c:y val="0.13092113485814291"/>
                </c:manualLayout>
              </c:layout>
              <c:tx>
                <c:rich>
                  <a:bodyPr/>
                  <a:lstStyle/>
                  <a:p>
                    <a:r>
                      <a:rPr lang="en-US" dirty="0"/>
                      <a:t>$</a:t>
                    </a:r>
                    <a:r>
                      <a:rPr lang="en-US" dirty="0" smtClean="0"/>
                      <a:t>400-599K </a:t>
                    </a:r>
                    <a:r>
                      <a:rPr lang="en-US" dirty="0"/>
                      <a:t>26%</a:t>
                    </a:r>
                  </a:p>
                </c:rich>
              </c:tx>
              <c:showVal val="1"/>
              <c:showCatName val="1"/>
            </c:dLbl>
            <c:dLbl>
              <c:idx val="3"/>
              <c:layout>
                <c:manualLayout>
                  <c:x val="8.0851993110236581E-2"/>
                  <c:y val="6.85867599883348E-2"/>
                </c:manualLayout>
              </c:layout>
              <c:tx>
                <c:rich>
                  <a:bodyPr/>
                  <a:lstStyle/>
                  <a:p>
                    <a:r>
                      <a:rPr lang="en-US" dirty="0"/>
                      <a:t>$600K</a:t>
                    </a:r>
                    <a:r>
                      <a:rPr lang="en-US" dirty="0" smtClean="0"/>
                      <a:t>+ </a:t>
                    </a:r>
                    <a:r>
                      <a:rPr lang="en-US" dirty="0"/>
                      <a:t>5%</a:t>
                    </a:r>
                  </a:p>
                </c:rich>
              </c:tx>
              <c:showVal val="1"/>
              <c:showCatName val="1"/>
            </c:dLbl>
            <c:numFmt formatCode="0%" sourceLinked="0"/>
            <c:showVal val="1"/>
            <c:showCatName val="1"/>
            <c:showLeaderLines val="1"/>
          </c:dLbls>
          <c:cat>
            <c:strRef>
              <c:f>Sheet1!$A$2:$A$5</c:f>
              <c:strCache>
                <c:ptCount val="4"/>
                <c:pt idx="0">
                  <c:v>&lt;$200K</c:v>
                </c:pt>
                <c:pt idx="1">
                  <c:v>$200-399K</c:v>
                </c:pt>
                <c:pt idx="2">
                  <c:v>$400-599K</c:v>
                </c:pt>
                <c:pt idx="3">
                  <c:v>$600K+</c:v>
                </c:pt>
              </c:strCache>
            </c:strRef>
          </c:cat>
          <c:val>
            <c:numRef>
              <c:f>Sheet1!$B$2:$B$5</c:f>
              <c:numCache>
                <c:formatCode>General</c:formatCode>
                <c:ptCount val="4"/>
                <c:pt idx="0">
                  <c:v>0.24633729801184284</c:v>
                </c:pt>
                <c:pt idx="1">
                  <c:v>0.44427001563215807</c:v>
                </c:pt>
                <c:pt idx="2">
                  <c:v>0.25918194808531164</c:v>
                </c:pt>
                <c:pt idx="3">
                  <c:v>5.0210738270687942E-2</c:v>
                </c:pt>
              </c:numCache>
            </c:numRef>
          </c:val>
        </c:ser>
        <c:firstSliceAng val="0"/>
      </c:pieChart>
    </c:plotArea>
    <c:plotVisOnly val="1"/>
    <c:dispBlanksAs val="zero"/>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Current</a:t>
            </a:r>
            <a:endParaRPr lang="en-US" dirty="0"/>
          </a:p>
        </c:rich>
      </c:tx>
      <c:layout>
        <c:manualLayout>
          <c:xMode val="edge"/>
          <c:yMode val="edge"/>
          <c:x val="2.7594116034003212E-2"/>
          <c:y val="0"/>
        </c:manualLayout>
      </c:layout>
    </c:title>
    <c:plotArea>
      <c:layout>
        <c:manualLayout>
          <c:layoutTarget val="inner"/>
          <c:xMode val="edge"/>
          <c:yMode val="edge"/>
          <c:x val="0.22401202648176441"/>
          <c:y val="0.15931273536460139"/>
          <c:w val="0.53207564539507279"/>
          <c:h val="0.77497974437978034"/>
        </c:manualLayout>
      </c:layout>
      <c:pieChart>
        <c:varyColors val="1"/>
        <c:ser>
          <c:idx val="0"/>
          <c:order val="0"/>
          <c:tx>
            <c:strRef>
              <c:f>Sheet1!$B$1</c:f>
              <c:strCache>
                <c:ptCount val="1"/>
                <c:pt idx="0">
                  <c:v>Column2</c:v>
                </c:pt>
              </c:strCache>
            </c:strRef>
          </c:tx>
          <c:dPt>
            <c:idx val="3"/>
            <c:spPr>
              <a:solidFill>
                <a:srgbClr val="7030A0"/>
              </a:solidFill>
            </c:spPr>
          </c:dPt>
          <c:dLbls>
            <c:dLbl>
              <c:idx val="0"/>
              <c:layout>
                <c:manualLayout>
                  <c:x val="-0.2206573432052337"/>
                  <c:y val="1.0133515919205761E-2"/>
                </c:manualLayout>
              </c:layout>
              <c:tx>
                <c:rich>
                  <a:bodyPr/>
                  <a:lstStyle/>
                  <a:p>
                    <a:r>
                      <a:rPr lang="en-US" dirty="0"/>
                      <a:t>&lt;$</a:t>
                    </a:r>
                    <a:r>
                      <a:rPr lang="en-US" dirty="0" smtClean="0"/>
                      <a:t>1250 </a:t>
                    </a:r>
                    <a:r>
                      <a:rPr lang="en-US" dirty="0"/>
                      <a:t>46%</a:t>
                    </a:r>
                  </a:p>
                </c:rich>
              </c:tx>
              <c:showVal val="1"/>
              <c:showCatName val="1"/>
            </c:dLbl>
            <c:dLbl>
              <c:idx val="1"/>
              <c:layout/>
              <c:tx>
                <c:rich>
                  <a:bodyPr/>
                  <a:lstStyle/>
                  <a:p>
                    <a:r>
                      <a:rPr lang="en-US" dirty="0"/>
                      <a:t>$</a:t>
                    </a:r>
                    <a:r>
                      <a:rPr lang="en-US" dirty="0" smtClean="0"/>
                      <a:t>1250-1749 </a:t>
                    </a:r>
                    <a:r>
                      <a:rPr lang="en-US" dirty="0"/>
                      <a:t>30%</a:t>
                    </a:r>
                  </a:p>
                </c:rich>
              </c:tx>
              <c:showVal val="1"/>
              <c:showCatName val="1"/>
            </c:dLbl>
            <c:dLbl>
              <c:idx val="2"/>
              <c:layout>
                <c:manualLayout>
                  <c:x val="9.8508442041760097E-2"/>
                  <c:y val="0.1093110236220471"/>
                </c:manualLayout>
              </c:layout>
              <c:tx>
                <c:rich>
                  <a:bodyPr/>
                  <a:lstStyle/>
                  <a:p>
                    <a:r>
                      <a:rPr lang="en-US" dirty="0"/>
                      <a:t>$</a:t>
                    </a:r>
                    <a:r>
                      <a:rPr lang="en-US" dirty="0" smtClean="0"/>
                      <a:t>1750-2249 </a:t>
                    </a:r>
                    <a:r>
                      <a:rPr lang="en-US" dirty="0"/>
                      <a:t>14%</a:t>
                    </a:r>
                  </a:p>
                </c:rich>
              </c:tx>
              <c:showVal val="1"/>
              <c:showCatName val="1"/>
            </c:dLbl>
            <c:dLbl>
              <c:idx val="3"/>
              <c:layout>
                <c:manualLayout>
                  <c:x val="7.6648254789046896E-2"/>
                  <c:y val="8.3614629693027617E-2"/>
                </c:manualLayout>
              </c:layout>
              <c:tx>
                <c:rich>
                  <a:bodyPr/>
                  <a:lstStyle/>
                  <a:p>
                    <a:r>
                      <a:rPr lang="en-US" dirty="0" smtClean="0"/>
                      <a:t>$2250+ </a:t>
                    </a:r>
                    <a:r>
                      <a:rPr lang="en-US" dirty="0"/>
                      <a:t>9%</a:t>
                    </a:r>
                  </a:p>
                </c:rich>
              </c:tx>
              <c:showVal val="1"/>
              <c:showCatName val="1"/>
            </c:dLbl>
            <c:numFmt formatCode="0%" sourceLinked="0"/>
            <c:showVal val="1"/>
            <c:showCatName val="1"/>
            <c:showLeaderLines val="1"/>
          </c:dLbls>
          <c:cat>
            <c:strRef>
              <c:f>Sheet1!$A$2:$A$5</c:f>
              <c:strCache>
                <c:ptCount val="4"/>
                <c:pt idx="0">
                  <c:v>&lt;$1250</c:v>
                </c:pt>
                <c:pt idx="1">
                  <c:v>$1250-1749</c:v>
                </c:pt>
                <c:pt idx="2">
                  <c:v>$1750-2249</c:v>
                </c:pt>
                <c:pt idx="3">
                  <c:v>$2250+</c:v>
                </c:pt>
              </c:strCache>
            </c:strRef>
          </c:cat>
          <c:val>
            <c:numRef>
              <c:f>Sheet1!$B$2:$B$5</c:f>
              <c:numCache>
                <c:formatCode>General</c:formatCode>
                <c:ptCount val="4"/>
                <c:pt idx="0">
                  <c:v>0.46235850905089992</c:v>
                </c:pt>
                <c:pt idx="1">
                  <c:v>0.30122688290352301</c:v>
                </c:pt>
                <c:pt idx="2">
                  <c:v>0.14309162433870407</c:v>
                </c:pt>
                <c:pt idx="3">
                  <c:v>9.3322983706874543E-2</c:v>
                </c:pt>
              </c:numCache>
            </c:numRef>
          </c:val>
        </c:ser>
        <c:firstSliceAng val="0"/>
      </c:pieChart>
    </c:plotArea>
    <c:plotVisOnly val="1"/>
    <c:dispBlanksAs val="zero"/>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000" b="1" i="0" baseline="0" dirty="0" smtClean="0"/>
              <a:t>Needed for New Workers</a:t>
            </a:r>
            <a:endParaRPr lang="en-US" sz="2000" b="1" i="0" baseline="0" dirty="0"/>
          </a:p>
        </c:rich>
      </c:tx>
      <c:layout>
        <c:manualLayout>
          <c:xMode val="edge"/>
          <c:yMode val="edge"/>
          <c:x val="2.4620217927304581E-3"/>
          <c:y val="2.2222222222222251E-2"/>
        </c:manualLayout>
      </c:layout>
    </c:title>
    <c:plotArea>
      <c:layout>
        <c:manualLayout>
          <c:layoutTarget val="inner"/>
          <c:xMode val="edge"/>
          <c:yMode val="edge"/>
          <c:x val="0.24161059413027924"/>
          <c:y val="0.1762787984835229"/>
          <c:w val="0.51677901057822406"/>
          <c:h val="0.66877283721887926"/>
        </c:manualLayout>
      </c:layout>
      <c:pieChart>
        <c:varyColors val="1"/>
        <c:ser>
          <c:idx val="0"/>
          <c:order val="0"/>
          <c:tx>
            <c:strRef>
              <c:f>Sheet1!$B$1</c:f>
              <c:strCache>
                <c:ptCount val="1"/>
                <c:pt idx="0">
                  <c:v>Sales</c:v>
                </c:pt>
              </c:strCache>
            </c:strRef>
          </c:tx>
          <c:dPt>
            <c:idx val="3"/>
            <c:spPr>
              <a:solidFill>
                <a:srgbClr val="7030A0"/>
              </a:solidFill>
            </c:spPr>
          </c:dPt>
          <c:dLbls>
            <c:dLbl>
              <c:idx val="0"/>
              <c:layout>
                <c:manualLayout>
                  <c:x val="-0.21755507834247995"/>
                  <c:y val="-4.8520662858319123E-2"/>
                </c:manualLayout>
              </c:layout>
              <c:tx>
                <c:rich>
                  <a:bodyPr/>
                  <a:lstStyle/>
                  <a:p>
                    <a:r>
                      <a:rPr lang="en-US" dirty="0" smtClean="0"/>
                      <a:t>&lt;$1250 </a:t>
                    </a:r>
                    <a:r>
                      <a:rPr lang="en-US" dirty="0"/>
                      <a:t>54%</a:t>
                    </a:r>
                  </a:p>
                </c:rich>
              </c:tx>
              <c:showVal val="1"/>
              <c:showCatName val="1"/>
            </c:dLbl>
            <c:dLbl>
              <c:idx val="1"/>
              <c:layout>
                <c:manualLayout>
                  <c:x val="0.17544818261353742"/>
                  <c:y val="-3.2144356955380579E-2"/>
                </c:manualLayout>
              </c:layout>
              <c:tx>
                <c:rich>
                  <a:bodyPr/>
                  <a:lstStyle/>
                  <a:p>
                    <a:r>
                      <a:rPr lang="en-US" dirty="0" smtClean="0"/>
                      <a:t>$1250-1749</a:t>
                    </a:r>
                  </a:p>
                  <a:p>
                    <a:r>
                      <a:rPr lang="en-US" dirty="0" smtClean="0"/>
                      <a:t> </a:t>
                    </a:r>
                    <a:r>
                      <a:rPr lang="en-US" dirty="0"/>
                      <a:t>35%</a:t>
                    </a:r>
                  </a:p>
                </c:rich>
              </c:tx>
              <c:showVal val="1"/>
              <c:showCatName val="1"/>
            </c:dLbl>
            <c:dLbl>
              <c:idx val="2"/>
              <c:layout>
                <c:manualLayout>
                  <c:x val="5.2341127813568832E-2"/>
                  <c:y val="0.13333333333333341"/>
                </c:manualLayout>
              </c:layout>
              <c:tx>
                <c:rich>
                  <a:bodyPr/>
                  <a:lstStyle/>
                  <a:p>
                    <a:r>
                      <a:rPr lang="en-US" sz="1600" dirty="0" smtClean="0"/>
                      <a:t>$1750-2249 </a:t>
                    </a:r>
                  </a:p>
                  <a:p>
                    <a:r>
                      <a:rPr lang="en-US" sz="1600" dirty="0" smtClean="0"/>
                      <a:t>11</a:t>
                    </a:r>
                    <a:r>
                      <a:rPr lang="en-US" sz="1600" dirty="0"/>
                      <a:t>%</a:t>
                    </a:r>
                  </a:p>
                </c:rich>
              </c:tx>
              <c:showVal val="1"/>
              <c:showCatName val="1"/>
            </c:dLbl>
            <c:dLbl>
              <c:idx val="3"/>
              <c:layout>
                <c:manualLayout>
                  <c:x val="0.14062654100055655"/>
                  <c:y val="3.20086942257218E-2"/>
                </c:manualLayout>
              </c:layout>
              <c:tx>
                <c:rich>
                  <a:bodyPr/>
                  <a:lstStyle/>
                  <a:p>
                    <a:r>
                      <a:rPr lang="en-US" sz="1600" dirty="0"/>
                      <a:t>$</a:t>
                    </a:r>
                    <a:r>
                      <a:rPr lang="en-US" sz="1600" dirty="0" smtClean="0"/>
                      <a:t>2250+</a:t>
                    </a:r>
                  </a:p>
                  <a:p>
                    <a:r>
                      <a:rPr lang="en-US" sz="1600" dirty="0" smtClean="0"/>
                      <a:t>1</a:t>
                    </a:r>
                    <a:r>
                      <a:rPr lang="en-US" sz="1600" dirty="0"/>
                      <a:t>%</a:t>
                    </a:r>
                  </a:p>
                </c:rich>
              </c:tx>
              <c:showVal val="1"/>
              <c:showCatName val="1"/>
            </c:dLbl>
            <c:numFmt formatCode="0%" sourceLinked="0"/>
            <c:txPr>
              <a:bodyPr/>
              <a:lstStyle/>
              <a:p>
                <a:pPr>
                  <a:defRPr sz="1600"/>
                </a:pPr>
                <a:endParaRPr lang="en-US"/>
              </a:p>
            </c:txPr>
            <c:showVal val="1"/>
            <c:showCatName val="1"/>
            <c:showLeaderLines val="1"/>
          </c:dLbls>
          <c:cat>
            <c:strRef>
              <c:f>Sheet1!$A$2:$A$5</c:f>
              <c:strCache>
                <c:ptCount val="4"/>
                <c:pt idx="0">
                  <c:v>&lt;$1250</c:v>
                </c:pt>
                <c:pt idx="1">
                  <c:v>$1250-1749</c:v>
                </c:pt>
                <c:pt idx="2">
                  <c:v>$1750-2249</c:v>
                </c:pt>
                <c:pt idx="3">
                  <c:v>$2250+</c:v>
                </c:pt>
              </c:strCache>
            </c:strRef>
          </c:cat>
          <c:val>
            <c:numRef>
              <c:f>Sheet1!$B$2:$B$5</c:f>
              <c:numCache>
                <c:formatCode>General</c:formatCode>
                <c:ptCount val="4"/>
                <c:pt idx="0">
                  <c:v>0.5360522976419575</c:v>
                </c:pt>
                <c:pt idx="1">
                  <c:v>0.34961471251288456</c:v>
                </c:pt>
                <c:pt idx="2">
                  <c:v>0.1080996025619238</c:v>
                </c:pt>
                <c:pt idx="3">
                  <c:v>6.2333872832347906E-3</c:v>
                </c:pt>
              </c:numCache>
            </c:numRef>
          </c:val>
        </c:ser>
        <c:firstSliceAng val="9"/>
      </c:pieChart>
    </c:plotArea>
    <c:plotVisOnly val="1"/>
    <c:dispBlanksAs val="zero"/>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0.37478</cdr:x>
      <cdr:y>0.56011</cdr:y>
    </cdr:from>
    <cdr:to>
      <cdr:x>0.47267</cdr:x>
      <cdr:y>0.64234</cdr:y>
    </cdr:to>
    <cdr:sp macro="" textlink="">
      <cdr:nvSpPr>
        <cdr:cNvPr id="2" name="TextBox 1"/>
        <cdr:cNvSpPr txBox="1"/>
      </cdr:nvSpPr>
      <cdr:spPr>
        <a:xfrm xmlns:a="http://schemas.openxmlformats.org/drawingml/2006/main">
          <a:off x="2517899" y="2544824"/>
          <a:ext cx="657655" cy="37360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200" dirty="0">
              <a:solidFill>
                <a:schemeClr val="tx1"/>
              </a:solidFill>
            </a:rPr>
            <a:t>+150%</a:t>
          </a:r>
        </a:p>
      </cdr:txBody>
    </cdr:sp>
  </cdr:relSizeAnchor>
  <cdr:relSizeAnchor xmlns:cdr="http://schemas.openxmlformats.org/drawingml/2006/chartDrawing">
    <cdr:from>
      <cdr:x>0.64249</cdr:x>
      <cdr:y>0.62555</cdr:y>
    </cdr:from>
    <cdr:to>
      <cdr:x>0.74038</cdr:x>
      <cdr:y>0.70778</cdr:y>
    </cdr:to>
    <cdr:sp macro="" textlink="">
      <cdr:nvSpPr>
        <cdr:cNvPr id="3" name="TextBox 2"/>
        <cdr:cNvSpPr txBox="1"/>
      </cdr:nvSpPr>
      <cdr:spPr>
        <a:xfrm xmlns:a="http://schemas.openxmlformats.org/drawingml/2006/main">
          <a:off x="4316426" y="2842140"/>
          <a:ext cx="657654" cy="3736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200" dirty="0">
              <a:solidFill>
                <a:schemeClr val="tx1"/>
              </a:solidFill>
            </a:rPr>
            <a:t>+116%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1"/>
          </a:xfrm>
          <a:prstGeom prst="rect">
            <a:avLst/>
          </a:prstGeom>
        </p:spPr>
        <p:txBody>
          <a:bodyPr vert="horz" lIns="95616" tIns="47808" rIns="95616" bIns="47808" rtlCol="0"/>
          <a:lstStyle>
            <a:lvl1pPr algn="l">
              <a:defRPr sz="1300"/>
            </a:lvl1pPr>
          </a:lstStyle>
          <a:p>
            <a:endParaRPr lang="en-US"/>
          </a:p>
        </p:txBody>
      </p:sp>
      <p:sp>
        <p:nvSpPr>
          <p:cNvPr id="3" name="Date Placeholder 2"/>
          <p:cNvSpPr>
            <a:spLocks noGrp="1"/>
          </p:cNvSpPr>
          <p:nvPr>
            <p:ph type="dt" sz="quarter" idx="1"/>
          </p:nvPr>
        </p:nvSpPr>
        <p:spPr>
          <a:xfrm>
            <a:off x="4143587" y="1"/>
            <a:ext cx="3169920" cy="480061"/>
          </a:xfrm>
          <a:prstGeom prst="rect">
            <a:avLst/>
          </a:prstGeom>
        </p:spPr>
        <p:txBody>
          <a:bodyPr vert="horz" lIns="95616" tIns="47808" rIns="95616" bIns="47808" rtlCol="0"/>
          <a:lstStyle>
            <a:lvl1pPr algn="r">
              <a:defRPr sz="1300"/>
            </a:lvl1pPr>
          </a:lstStyle>
          <a:p>
            <a:fld id="{3CBB0952-0503-488A-99B2-FA117C3C12EA}" type="datetimeFigureOut">
              <a:rPr lang="en-US" smtClean="0"/>
              <a:pPr/>
              <a:t>10/11/2012</a:t>
            </a:fld>
            <a:endParaRPr lang="en-US"/>
          </a:p>
        </p:txBody>
      </p:sp>
      <p:sp>
        <p:nvSpPr>
          <p:cNvPr id="4" name="Footer Placeholder 3"/>
          <p:cNvSpPr>
            <a:spLocks noGrp="1"/>
          </p:cNvSpPr>
          <p:nvPr>
            <p:ph type="ftr" sz="quarter" idx="2"/>
          </p:nvPr>
        </p:nvSpPr>
        <p:spPr>
          <a:xfrm>
            <a:off x="0" y="9119475"/>
            <a:ext cx="3169920" cy="480061"/>
          </a:xfrm>
          <a:prstGeom prst="rect">
            <a:avLst/>
          </a:prstGeom>
        </p:spPr>
        <p:txBody>
          <a:bodyPr vert="horz" lIns="95616" tIns="47808" rIns="95616" bIns="47808" rtlCol="0" anchor="b"/>
          <a:lstStyle>
            <a:lvl1pPr algn="l">
              <a:defRPr sz="1300"/>
            </a:lvl1pPr>
          </a:lstStyle>
          <a:p>
            <a:r>
              <a:rPr lang="en-US" smtClean="0"/>
              <a:t>GMU Center for Regional Analysis</a:t>
            </a:r>
            <a:endParaRPr lang="en-US"/>
          </a:p>
        </p:txBody>
      </p:sp>
      <p:sp>
        <p:nvSpPr>
          <p:cNvPr id="5" name="Slide Number Placeholder 4"/>
          <p:cNvSpPr>
            <a:spLocks noGrp="1"/>
          </p:cNvSpPr>
          <p:nvPr>
            <p:ph type="sldNum" sz="quarter" idx="3"/>
          </p:nvPr>
        </p:nvSpPr>
        <p:spPr>
          <a:xfrm>
            <a:off x="4143587" y="9119475"/>
            <a:ext cx="3169920" cy="480061"/>
          </a:xfrm>
          <a:prstGeom prst="rect">
            <a:avLst/>
          </a:prstGeom>
        </p:spPr>
        <p:txBody>
          <a:bodyPr vert="horz" lIns="95616" tIns="47808" rIns="95616" bIns="47808" rtlCol="0" anchor="b"/>
          <a:lstStyle>
            <a:lvl1pPr algn="r">
              <a:defRPr sz="1300"/>
            </a:lvl1pPr>
          </a:lstStyle>
          <a:p>
            <a:fld id="{CF2052D8-F258-44AF-8A84-B2DDBCCA507E}" type="slidenum">
              <a:rPr lang="en-US" smtClean="0"/>
              <a:pPr/>
              <a:t>‹#›</a:t>
            </a:fld>
            <a:endParaRPr lang="en-US"/>
          </a:p>
        </p:txBody>
      </p:sp>
    </p:spTree>
    <p:extLst>
      <p:ext uri="{BB962C8B-B14F-4D97-AF65-F5344CB8AC3E}">
        <p14:creationId xmlns="" xmlns:p14="http://schemas.microsoft.com/office/powerpoint/2010/main" val="355636858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1"/>
          </a:xfrm>
          <a:prstGeom prst="rect">
            <a:avLst/>
          </a:prstGeom>
        </p:spPr>
        <p:txBody>
          <a:bodyPr vert="horz" lIns="95616" tIns="47808" rIns="95616" bIns="47808" rtlCol="0"/>
          <a:lstStyle>
            <a:lvl1pPr algn="l">
              <a:defRPr sz="1300"/>
            </a:lvl1pPr>
          </a:lstStyle>
          <a:p>
            <a:endParaRPr lang="en-US"/>
          </a:p>
        </p:txBody>
      </p:sp>
      <p:sp>
        <p:nvSpPr>
          <p:cNvPr id="3" name="Date Placeholder 2"/>
          <p:cNvSpPr>
            <a:spLocks noGrp="1"/>
          </p:cNvSpPr>
          <p:nvPr>
            <p:ph type="dt" idx="1"/>
          </p:nvPr>
        </p:nvSpPr>
        <p:spPr>
          <a:xfrm>
            <a:off x="4143587" y="1"/>
            <a:ext cx="3169920" cy="480061"/>
          </a:xfrm>
          <a:prstGeom prst="rect">
            <a:avLst/>
          </a:prstGeom>
        </p:spPr>
        <p:txBody>
          <a:bodyPr vert="horz" lIns="95616" tIns="47808" rIns="95616" bIns="47808" rtlCol="0"/>
          <a:lstStyle>
            <a:lvl1pPr algn="r">
              <a:defRPr sz="1300"/>
            </a:lvl1pPr>
          </a:lstStyle>
          <a:p>
            <a:fld id="{DEB07A1F-A7A6-4F9B-8FC7-90FE9DF43F92}" type="datetimeFigureOut">
              <a:rPr lang="en-US" smtClean="0"/>
              <a:pPr/>
              <a:t>10/11/2012</a:t>
            </a:fld>
            <a:endParaRPr lang="en-US"/>
          </a:p>
        </p:txBody>
      </p:sp>
      <p:sp>
        <p:nvSpPr>
          <p:cNvPr id="4" name="Slide Image Placeholder 3"/>
          <p:cNvSpPr>
            <a:spLocks noGrp="1" noRot="1" noChangeAspect="1"/>
          </p:cNvSpPr>
          <p:nvPr>
            <p:ph type="sldImg" idx="2"/>
          </p:nvPr>
        </p:nvSpPr>
        <p:spPr>
          <a:xfrm>
            <a:off x="1257300" y="719138"/>
            <a:ext cx="4802188" cy="3600450"/>
          </a:xfrm>
          <a:prstGeom prst="rect">
            <a:avLst/>
          </a:prstGeom>
          <a:noFill/>
          <a:ln w="12700">
            <a:solidFill>
              <a:prstClr val="black"/>
            </a:solidFill>
          </a:ln>
        </p:spPr>
        <p:txBody>
          <a:bodyPr vert="horz" lIns="95616" tIns="47808" rIns="95616" bIns="47808" rtlCol="0" anchor="ctr"/>
          <a:lstStyle/>
          <a:p>
            <a:endParaRPr lang="en-US"/>
          </a:p>
        </p:txBody>
      </p:sp>
      <p:sp>
        <p:nvSpPr>
          <p:cNvPr id="5" name="Notes Placeholder 4"/>
          <p:cNvSpPr>
            <a:spLocks noGrp="1"/>
          </p:cNvSpPr>
          <p:nvPr>
            <p:ph type="body" sz="quarter" idx="3"/>
          </p:nvPr>
        </p:nvSpPr>
        <p:spPr>
          <a:xfrm>
            <a:off x="731520" y="4560571"/>
            <a:ext cx="5852160" cy="4320541"/>
          </a:xfrm>
          <a:prstGeom prst="rect">
            <a:avLst/>
          </a:prstGeom>
        </p:spPr>
        <p:txBody>
          <a:bodyPr vert="horz" lIns="95616" tIns="47808" rIns="95616" bIns="478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1"/>
          </a:xfrm>
          <a:prstGeom prst="rect">
            <a:avLst/>
          </a:prstGeom>
        </p:spPr>
        <p:txBody>
          <a:bodyPr vert="horz" lIns="95616" tIns="47808" rIns="95616" bIns="47808" rtlCol="0" anchor="b"/>
          <a:lstStyle>
            <a:lvl1pPr algn="l">
              <a:defRPr sz="1300"/>
            </a:lvl1pPr>
          </a:lstStyle>
          <a:p>
            <a:r>
              <a:rPr lang="en-US" smtClean="0"/>
              <a:t>GMU Center for Regional Analysis</a:t>
            </a:r>
            <a:endParaRPr lang="en-US"/>
          </a:p>
        </p:txBody>
      </p:sp>
      <p:sp>
        <p:nvSpPr>
          <p:cNvPr id="7" name="Slide Number Placeholder 6"/>
          <p:cNvSpPr>
            <a:spLocks noGrp="1"/>
          </p:cNvSpPr>
          <p:nvPr>
            <p:ph type="sldNum" sz="quarter" idx="5"/>
          </p:nvPr>
        </p:nvSpPr>
        <p:spPr>
          <a:xfrm>
            <a:off x="4143587" y="9119475"/>
            <a:ext cx="3169920" cy="480061"/>
          </a:xfrm>
          <a:prstGeom prst="rect">
            <a:avLst/>
          </a:prstGeom>
        </p:spPr>
        <p:txBody>
          <a:bodyPr vert="horz" lIns="95616" tIns="47808" rIns="95616" bIns="47808" rtlCol="0" anchor="b"/>
          <a:lstStyle>
            <a:lvl1pPr algn="r">
              <a:defRPr sz="1300"/>
            </a:lvl1pPr>
          </a:lstStyle>
          <a:p>
            <a:fld id="{F1E5092A-D9BF-497B-A617-DC2E5AD8D338}" type="slidenum">
              <a:rPr lang="en-US" smtClean="0"/>
              <a:pPr/>
              <a:t>‹#›</a:t>
            </a:fld>
            <a:endParaRPr lang="en-US"/>
          </a:p>
        </p:txBody>
      </p:sp>
    </p:spTree>
    <p:extLst>
      <p:ext uri="{BB962C8B-B14F-4D97-AF65-F5344CB8AC3E}">
        <p14:creationId xmlns="" xmlns:p14="http://schemas.microsoft.com/office/powerpoint/2010/main" val="287117075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ftr" sz="quarter" idx="4"/>
          </p:nvPr>
        </p:nvSpPr>
        <p:spPr bwMode="auto">
          <a:noFill/>
          <a:ln>
            <a:miter lim="800000"/>
            <a:headEnd/>
            <a:tailEnd/>
          </a:ln>
        </p:spPr>
        <p:txBody>
          <a:bodyPr wrap="square" numCol="1" anchorCtr="0" compatLnSpc="1">
            <a:prstTxWarp prst="textNoShape">
              <a:avLst/>
            </a:prstTxWarp>
          </a:bodyPr>
          <a:lstStyle/>
          <a:p>
            <a:pPr defTabSz="947840"/>
            <a:r>
              <a:rPr lang="en-US" dirty="0" smtClean="0"/>
              <a:t>GMU Center for Regional Analysis</a:t>
            </a:r>
          </a:p>
        </p:txBody>
      </p:sp>
      <p:sp>
        <p:nvSpPr>
          <p:cNvPr id="51203" name="Rectangle 5"/>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47840"/>
            <a:fld id="{712E9F00-78AD-4CB2-A9B4-097E0D27D160}" type="slidenum">
              <a:rPr lang="en-US" smtClean="0"/>
              <a:pPr defTabSz="947840"/>
              <a:t>1</a:t>
            </a:fld>
            <a:endParaRPr lang="en-US" dirty="0" smtClean="0"/>
          </a:p>
        </p:txBody>
      </p:sp>
      <p:sp>
        <p:nvSpPr>
          <p:cNvPr id="51204" name="Rectangle 2"/>
          <p:cNvSpPr>
            <a:spLocks noGrp="1" noRot="1" noChangeAspect="1" noChangeArrowheads="1" noTextEdit="1"/>
          </p:cNvSpPr>
          <p:nvPr>
            <p:ph type="sldImg"/>
          </p:nvPr>
        </p:nvSpPr>
        <p:spPr bwMode="auto">
          <a:xfrm>
            <a:off x="1263650" y="720725"/>
            <a:ext cx="4799013" cy="3598863"/>
          </a:xfrm>
          <a:noFill/>
          <a:ln>
            <a:solidFill>
              <a:srgbClr val="000000"/>
            </a:solidFill>
            <a:miter lim="800000"/>
            <a:headEnd/>
            <a:tailEnd/>
          </a:ln>
        </p:spPr>
      </p:sp>
      <p:sp>
        <p:nvSpPr>
          <p:cNvPr id="5120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ftr" sz="quarter" idx="4"/>
          </p:nvPr>
        </p:nvSpPr>
        <p:spPr bwMode="auto">
          <a:noFill/>
          <a:ln>
            <a:miter lim="800000"/>
            <a:headEnd/>
            <a:tailEnd/>
          </a:ln>
        </p:spPr>
        <p:txBody>
          <a:bodyPr wrap="square" numCol="1" anchorCtr="0" compatLnSpc="1">
            <a:prstTxWarp prst="textNoShape">
              <a:avLst/>
            </a:prstTxWarp>
          </a:bodyPr>
          <a:lstStyle/>
          <a:p>
            <a:pPr defTabSz="947840"/>
            <a:r>
              <a:rPr lang="en-US" dirty="0" smtClean="0"/>
              <a:t>GMU Center for Regional Analysis</a:t>
            </a:r>
          </a:p>
        </p:txBody>
      </p:sp>
      <p:sp>
        <p:nvSpPr>
          <p:cNvPr id="72707" name="Rectangle 5"/>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47840"/>
            <a:fld id="{D6696C13-F198-427D-ADCE-C6EAC420BA66}" type="slidenum">
              <a:rPr lang="en-US" smtClean="0"/>
              <a:pPr defTabSz="947840"/>
              <a:t>2</a:t>
            </a:fld>
            <a:endParaRPr lang="en-US" dirty="0" smtClean="0"/>
          </a:p>
        </p:txBody>
      </p:sp>
      <p:sp>
        <p:nvSpPr>
          <p:cNvPr id="72708" name="Rectangle 2"/>
          <p:cNvSpPr>
            <a:spLocks noGrp="1" noRot="1" noChangeAspect="1" noChangeArrowheads="1" noTextEdit="1"/>
          </p:cNvSpPr>
          <p:nvPr>
            <p:ph type="sldImg"/>
          </p:nvPr>
        </p:nvSpPr>
        <p:spPr bwMode="auto">
          <a:xfrm>
            <a:off x="1266825" y="723900"/>
            <a:ext cx="4794250" cy="3595688"/>
          </a:xfrm>
          <a:noFill/>
          <a:ln>
            <a:solidFill>
              <a:srgbClr val="000000"/>
            </a:solidFill>
            <a:miter lim="800000"/>
            <a:headEnd/>
            <a:tailEnd/>
          </a:ln>
        </p:spPr>
      </p:sp>
      <p:sp>
        <p:nvSpPr>
          <p:cNvPr id="72709" name="Rectangle 3"/>
          <p:cNvSpPr>
            <a:spLocks noGrp="1" noChangeArrowheads="1"/>
          </p:cNvSpPr>
          <p:nvPr>
            <p:ph type="body" idx="1"/>
          </p:nvPr>
        </p:nvSpPr>
        <p:spPr bwMode="auto">
          <a:xfrm>
            <a:off x="733214" y="4559592"/>
            <a:ext cx="5606626" cy="3841463"/>
          </a:xfrm>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A70D3B-8880-43CB-A11F-6BDCF5314A3D}" type="slidenum">
              <a:rPr lang="en-US" smtClean="0"/>
              <a:pPr>
                <a:defRPr/>
              </a:pPr>
              <a:t>3</a:t>
            </a:fld>
            <a:endParaRPr lang="en-US"/>
          </a:p>
        </p:txBody>
      </p:sp>
      <p:sp>
        <p:nvSpPr>
          <p:cNvPr id="5" name="Footer Placeholder 4"/>
          <p:cNvSpPr>
            <a:spLocks noGrp="1"/>
          </p:cNvSpPr>
          <p:nvPr>
            <p:ph type="ftr" sz="quarter" idx="11"/>
          </p:nvPr>
        </p:nvSpPr>
        <p:spPr/>
        <p:txBody>
          <a:bodyPr/>
          <a:lstStyle/>
          <a:p>
            <a:r>
              <a:rPr lang="en-US" smtClean="0"/>
              <a:t>GMU Center for Regional Analysis</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3A70D3B-8880-43CB-A11F-6BDCF5314A3D}" type="slidenum">
              <a:rPr lang="en-US" smtClean="0"/>
              <a:pPr>
                <a:defRPr/>
              </a:pPr>
              <a:t>4</a:t>
            </a:fld>
            <a:endParaRPr lang="en-US"/>
          </a:p>
        </p:txBody>
      </p:sp>
      <p:sp>
        <p:nvSpPr>
          <p:cNvPr id="5" name="Footer Placeholder 4"/>
          <p:cNvSpPr>
            <a:spLocks noGrp="1"/>
          </p:cNvSpPr>
          <p:nvPr>
            <p:ph type="ftr" sz="quarter" idx="11"/>
          </p:nvPr>
        </p:nvSpPr>
        <p:spPr/>
        <p:txBody>
          <a:bodyPr/>
          <a:lstStyle/>
          <a:p>
            <a:r>
              <a:rPr lang="en-US" smtClean="0"/>
              <a:t>GMU Center for Regional Analysis</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smtClean="0"/>
              <a:t>GMU Center for Regional Analysis</a:t>
            </a:r>
            <a:endParaRPr lang="en-US"/>
          </a:p>
        </p:txBody>
      </p:sp>
      <p:sp>
        <p:nvSpPr>
          <p:cNvPr id="5" name="Slide Number Placeholder 4"/>
          <p:cNvSpPr>
            <a:spLocks noGrp="1"/>
          </p:cNvSpPr>
          <p:nvPr>
            <p:ph type="sldNum" sz="quarter" idx="11"/>
          </p:nvPr>
        </p:nvSpPr>
        <p:spPr/>
        <p:txBody>
          <a:bodyPr/>
          <a:lstStyle/>
          <a:p>
            <a:fld id="{F1E5092A-D9BF-497B-A617-DC2E5AD8D33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txBox="1">
            <a:spLocks noGrp="1" noChangeArrowheads="1"/>
          </p:cNvSpPr>
          <p:nvPr/>
        </p:nvSpPr>
        <p:spPr bwMode="auto">
          <a:xfrm>
            <a:off x="0" y="9122452"/>
            <a:ext cx="3169920" cy="478748"/>
          </a:xfrm>
          <a:prstGeom prst="rect">
            <a:avLst/>
          </a:prstGeom>
          <a:noFill/>
          <a:ln w="9525">
            <a:noFill/>
            <a:miter lim="800000"/>
            <a:headEnd/>
            <a:tailEnd/>
          </a:ln>
        </p:spPr>
        <p:txBody>
          <a:bodyPr lIns="19916" tIns="0" rIns="19916" bIns="0" anchor="b"/>
          <a:lstStyle/>
          <a:p>
            <a:pPr eaLnBrk="0" hangingPunct="0"/>
            <a:r>
              <a:rPr lang="en-US" sz="1000" i="1" dirty="0">
                <a:latin typeface="Times New Roman" pitchFamily="18" charset="0"/>
              </a:rPr>
              <a:t>GMU Center for Regional Analysis</a:t>
            </a:r>
          </a:p>
        </p:txBody>
      </p:sp>
      <p:sp>
        <p:nvSpPr>
          <p:cNvPr id="51203" name="Rectangle 5"/>
          <p:cNvSpPr txBox="1">
            <a:spLocks noGrp="1" noChangeArrowheads="1"/>
          </p:cNvSpPr>
          <p:nvPr/>
        </p:nvSpPr>
        <p:spPr bwMode="auto">
          <a:xfrm>
            <a:off x="4145280" y="9122452"/>
            <a:ext cx="3169920" cy="478748"/>
          </a:xfrm>
          <a:prstGeom prst="rect">
            <a:avLst/>
          </a:prstGeom>
          <a:noFill/>
          <a:ln w="9525">
            <a:noFill/>
            <a:miter lim="800000"/>
            <a:headEnd/>
            <a:tailEnd/>
          </a:ln>
        </p:spPr>
        <p:txBody>
          <a:bodyPr lIns="19916" tIns="0" rIns="19916" bIns="0" anchor="b"/>
          <a:lstStyle/>
          <a:p>
            <a:pPr algn="r" eaLnBrk="0" hangingPunct="0"/>
            <a:fld id="{D1FC5E88-3AE6-4DCD-AA06-45526D3FAD87}" type="slidenum">
              <a:rPr lang="en-US" sz="1000" i="1">
                <a:latin typeface="Times New Roman" pitchFamily="18" charset="0"/>
              </a:rPr>
              <a:pPr algn="r" eaLnBrk="0" hangingPunct="0"/>
              <a:t>6</a:t>
            </a:fld>
            <a:endParaRPr lang="en-US" sz="1000" i="1" dirty="0">
              <a:latin typeface="Times New Roman" pitchFamily="18" charset="0"/>
            </a:endParaRPr>
          </a:p>
        </p:txBody>
      </p:sp>
      <p:sp>
        <p:nvSpPr>
          <p:cNvPr id="51204" name="Rectangle 2"/>
          <p:cNvSpPr>
            <a:spLocks noGrp="1" noRot="1" noChangeAspect="1" noChangeArrowheads="1" noTextEdit="1"/>
          </p:cNvSpPr>
          <p:nvPr>
            <p:ph type="sldImg"/>
          </p:nvPr>
        </p:nvSpPr>
        <p:spPr>
          <a:xfrm>
            <a:off x="1263650" y="722313"/>
            <a:ext cx="4797425" cy="3597275"/>
          </a:xfrm>
          <a:ln/>
        </p:spPr>
      </p:sp>
      <p:sp>
        <p:nvSpPr>
          <p:cNvPr id="51205" name="Rectangle 3"/>
          <p:cNvSpPr>
            <a:spLocks noGrp="1" noChangeArrowheads="1"/>
          </p:cNvSpPr>
          <p:nvPr>
            <p:ph type="body" idx="1"/>
          </p:nvPr>
        </p:nvSpPr>
        <p:spPr>
          <a:xfrm>
            <a:off x="731520" y="4559589"/>
            <a:ext cx="5608320" cy="3843103"/>
          </a:xfrm>
          <a:noFill/>
          <a:ln/>
        </p:spPr>
        <p:txBody>
          <a:bodyPr lIns="96254" tIns="48127" rIns="96254" bIns="48127"/>
          <a:lstStyle/>
          <a:p>
            <a:pPr eaLnBrk="1" hangingPunct="1"/>
            <a:endParaRPr lang="en-US" smtClean="0"/>
          </a:p>
        </p:txBody>
      </p:sp>
      <p:sp>
        <p:nvSpPr>
          <p:cNvPr id="6" name="Footer Placeholder 5"/>
          <p:cNvSpPr>
            <a:spLocks noGrp="1"/>
          </p:cNvSpPr>
          <p:nvPr>
            <p:ph type="ftr" sz="quarter" idx="10"/>
          </p:nvPr>
        </p:nvSpPr>
        <p:spPr/>
        <p:txBody>
          <a:bodyPr/>
          <a:lstStyle/>
          <a:p>
            <a:r>
              <a:rPr lang="en-US" smtClean="0"/>
              <a:t>GMU Center for Regional Analysis</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smtClean="0"/>
              <a:t>GMU Center for Regional Analysis</a:t>
            </a:r>
            <a:endParaRPr lang="en-US"/>
          </a:p>
        </p:txBody>
      </p:sp>
      <p:sp>
        <p:nvSpPr>
          <p:cNvPr id="5" name="Slide Number Placeholder 4"/>
          <p:cNvSpPr>
            <a:spLocks noGrp="1"/>
          </p:cNvSpPr>
          <p:nvPr>
            <p:ph type="sldNum" sz="quarter" idx="11"/>
          </p:nvPr>
        </p:nvSpPr>
        <p:spPr/>
        <p:txBody>
          <a:bodyPr/>
          <a:lstStyle/>
          <a:p>
            <a:fld id="{F1E5092A-D9BF-497B-A617-DC2E5AD8D338}"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6CCD3D5-3716-44ED-95AB-461F8446F81A}" type="slidenum">
              <a:rPr lang="en-US" smtClean="0"/>
              <a:pPr>
                <a:defRPr/>
              </a:pPr>
              <a:t>11</a:t>
            </a:fld>
            <a:endParaRPr lang="en-US"/>
          </a:p>
        </p:txBody>
      </p:sp>
      <p:sp>
        <p:nvSpPr>
          <p:cNvPr id="5" name="Footer Placeholder 4"/>
          <p:cNvSpPr>
            <a:spLocks noGrp="1"/>
          </p:cNvSpPr>
          <p:nvPr>
            <p:ph type="ftr" sz="quarter" idx="11"/>
          </p:nvPr>
        </p:nvSpPr>
        <p:spPr/>
        <p:txBody>
          <a:bodyPr/>
          <a:lstStyle/>
          <a:p>
            <a:r>
              <a:rPr lang="en-US" smtClean="0"/>
              <a:t>GMU Center for Regional Analysis</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txBox="1">
            <a:spLocks noGrp="1" noChangeArrowheads="1"/>
          </p:cNvSpPr>
          <p:nvPr/>
        </p:nvSpPr>
        <p:spPr bwMode="auto">
          <a:xfrm>
            <a:off x="0" y="9122452"/>
            <a:ext cx="3169920" cy="478748"/>
          </a:xfrm>
          <a:prstGeom prst="rect">
            <a:avLst/>
          </a:prstGeom>
          <a:noFill/>
          <a:ln w="9525">
            <a:noFill/>
            <a:miter lim="800000"/>
            <a:headEnd/>
            <a:tailEnd/>
          </a:ln>
        </p:spPr>
        <p:txBody>
          <a:bodyPr lIns="19919" tIns="0" rIns="19919" bIns="0" anchor="b"/>
          <a:lstStyle/>
          <a:p>
            <a:pPr eaLnBrk="0" hangingPunct="0"/>
            <a:r>
              <a:rPr lang="en-US" sz="1000" i="1" dirty="0">
                <a:latin typeface="Times New Roman" pitchFamily="18" charset="0"/>
              </a:rPr>
              <a:t>GMU Center for Regional Analysis</a:t>
            </a:r>
          </a:p>
        </p:txBody>
      </p:sp>
      <p:sp>
        <p:nvSpPr>
          <p:cNvPr id="57347" name="Rectangle 5"/>
          <p:cNvSpPr txBox="1">
            <a:spLocks noGrp="1" noChangeArrowheads="1"/>
          </p:cNvSpPr>
          <p:nvPr/>
        </p:nvSpPr>
        <p:spPr bwMode="auto">
          <a:xfrm>
            <a:off x="4145280" y="9122452"/>
            <a:ext cx="3169920" cy="478748"/>
          </a:xfrm>
          <a:prstGeom prst="rect">
            <a:avLst/>
          </a:prstGeom>
          <a:noFill/>
          <a:ln w="9525">
            <a:noFill/>
            <a:miter lim="800000"/>
            <a:headEnd/>
            <a:tailEnd/>
          </a:ln>
        </p:spPr>
        <p:txBody>
          <a:bodyPr lIns="19919" tIns="0" rIns="19919" bIns="0" anchor="b"/>
          <a:lstStyle/>
          <a:p>
            <a:pPr algn="r" eaLnBrk="0" hangingPunct="0"/>
            <a:fld id="{2AB5BE10-401D-4BC1-9747-F688BD8A7844}" type="slidenum">
              <a:rPr lang="en-US" sz="1000" i="1">
                <a:latin typeface="Times New Roman" pitchFamily="18" charset="0"/>
              </a:rPr>
              <a:pPr algn="r" eaLnBrk="0" hangingPunct="0"/>
              <a:t>12</a:t>
            </a:fld>
            <a:endParaRPr lang="en-US" sz="1000" i="1" dirty="0">
              <a:latin typeface="Times New Roman" pitchFamily="18" charset="0"/>
            </a:endParaRPr>
          </a:p>
        </p:txBody>
      </p:sp>
      <p:sp>
        <p:nvSpPr>
          <p:cNvPr id="57348" name="Rectangle 2"/>
          <p:cNvSpPr>
            <a:spLocks noGrp="1" noRot="1" noChangeAspect="1" noChangeArrowheads="1" noTextEdit="1"/>
          </p:cNvSpPr>
          <p:nvPr>
            <p:ph type="sldImg"/>
          </p:nvPr>
        </p:nvSpPr>
        <p:spPr bwMode="auto">
          <a:xfrm>
            <a:off x="1263650" y="720725"/>
            <a:ext cx="4797425" cy="3598863"/>
          </a:xfrm>
          <a:noFill/>
          <a:ln>
            <a:solidFill>
              <a:srgbClr val="000000"/>
            </a:solidFill>
            <a:miter lim="800000"/>
            <a:headEnd/>
            <a:tailEnd/>
          </a:ln>
        </p:spPr>
      </p:sp>
      <p:sp>
        <p:nvSpPr>
          <p:cNvPr id="57349" name="Rectangle 3"/>
          <p:cNvSpPr>
            <a:spLocks noGrp="1" noChangeArrowheads="1"/>
          </p:cNvSpPr>
          <p:nvPr>
            <p:ph type="body" idx="1"/>
          </p:nvPr>
        </p:nvSpPr>
        <p:spPr bwMode="auto">
          <a:noFill/>
        </p:spPr>
        <p:txBody>
          <a:bodyPr wrap="square" lIns="96274" tIns="48137" rIns="96274" bIns="48137" numCol="1" anchor="t" anchorCtr="0" compatLnSpc="1">
            <a:prstTxWarp prst="textNoShape">
              <a:avLst/>
            </a:prstTxWarp>
          </a:bodyPr>
          <a:lstStyle/>
          <a:p>
            <a:pPr eaLnBrk="1" hangingPunct="1">
              <a:spcBef>
                <a:spcPct val="0"/>
              </a:spcBef>
            </a:pPr>
            <a:r>
              <a:rPr lang="en-US" dirty="0" smtClean="0"/>
              <a:t>Going to go through the analytic steps we took to arrive at the housing demand figures, but we wanted to present the answer first.</a:t>
            </a:r>
          </a:p>
          <a:p>
            <a:pPr eaLnBrk="1" hangingPunct="1">
              <a:spcBef>
                <a:spcPct val="0"/>
              </a:spcBef>
            </a:pPr>
            <a:endParaRPr lang="en-US" dirty="0"/>
          </a:p>
          <a:p>
            <a:pPr eaLnBrk="1" hangingPunct="1">
              <a:spcBef>
                <a:spcPct val="0"/>
              </a:spcBef>
            </a:pPr>
            <a:r>
              <a:rPr lang="en-US" dirty="0" smtClean="0"/>
              <a:t>Between 2010 and 2030, the region will need 731,414 net new housing units to accommodate the million net new workers in the region.  This assumes that all workers are housed in the jurisdiction in which they work.  This number does not count the new units needed for replacement workers, so this is an underestimates.</a:t>
            </a:r>
          </a:p>
          <a:p>
            <a:pPr eaLnBrk="1" hangingPunct="1">
              <a:spcBef>
                <a:spcPct val="0"/>
              </a:spcBef>
            </a:pPr>
            <a:endParaRPr lang="en-US" dirty="0"/>
          </a:p>
          <a:p>
            <a:pPr eaLnBrk="1" hangingPunct="1">
              <a:spcBef>
                <a:spcPct val="0"/>
              </a:spcBef>
            </a:pPr>
            <a:r>
              <a:rPr lang="en-US" dirty="0" smtClean="0"/>
              <a:t>Because these are jobs-driven housing demand forecasts, there is a bigger demand in Northern Virginia—392,774 units—compared to Suburban Maryland.</a:t>
            </a:r>
          </a:p>
          <a:p>
            <a:pPr eaLnBrk="1" hangingPunct="1">
              <a:spcBef>
                <a:spcPct val="0"/>
              </a:spcBef>
            </a:pPr>
            <a:endParaRPr lang="en-US" dirty="0"/>
          </a:p>
          <a:p>
            <a:pPr eaLnBrk="1" hangingPunct="1">
              <a:spcBef>
                <a:spcPct val="0"/>
              </a:spcBef>
            </a:pPr>
            <a:r>
              <a:rPr lang="en-US" dirty="0" smtClean="0"/>
              <a:t>For the next few minutes, I’m going to go through the steps that were taken to translate net new jobs into housing units, including the information we used to account for workers’ wages and housing preferences, among other things.</a:t>
            </a:r>
          </a:p>
          <a:p>
            <a:pPr eaLnBrk="1" hangingPunct="1">
              <a:spcBef>
                <a:spcPct val="0"/>
              </a:spcBef>
            </a:pPr>
            <a:r>
              <a:rPr lang="en-US" dirty="0" smtClean="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txBox="1">
            <a:spLocks noGrp="1" noChangeArrowheads="1"/>
          </p:cNvSpPr>
          <p:nvPr/>
        </p:nvSpPr>
        <p:spPr bwMode="auto">
          <a:xfrm>
            <a:off x="0" y="9122452"/>
            <a:ext cx="3169920" cy="478748"/>
          </a:xfrm>
          <a:prstGeom prst="rect">
            <a:avLst/>
          </a:prstGeom>
          <a:noFill/>
          <a:ln w="9525">
            <a:noFill/>
            <a:miter lim="800000"/>
            <a:headEnd/>
            <a:tailEnd/>
          </a:ln>
        </p:spPr>
        <p:txBody>
          <a:bodyPr lIns="19919" tIns="0" rIns="19919" bIns="0" anchor="b"/>
          <a:lstStyle/>
          <a:p>
            <a:pPr eaLnBrk="0" hangingPunct="0"/>
            <a:r>
              <a:rPr lang="en-US" sz="1000" i="1" dirty="0">
                <a:latin typeface="Times New Roman" pitchFamily="18" charset="0"/>
              </a:rPr>
              <a:t>GMU Center for Regional Analysis</a:t>
            </a:r>
          </a:p>
        </p:txBody>
      </p:sp>
      <p:sp>
        <p:nvSpPr>
          <p:cNvPr id="57347" name="Rectangle 5"/>
          <p:cNvSpPr txBox="1">
            <a:spLocks noGrp="1" noChangeArrowheads="1"/>
          </p:cNvSpPr>
          <p:nvPr/>
        </p:nvSpPr>
        <p:spPr bwMode="auto">
          <a:xfrm>
            <a:off x="4145280" y="9122452"/>
            <a:ext cx="3169920" cy="478748"/>
          </a:xfrm>
          <a:prstGeom prst="rect">
            <a:avLst/>
          </a:prstGeom>
          <a:noFill/>
          <a:ln w="9525">
            <a:noFill/>
            <a:miter lim="800000"/>
            <a:headEnd/>
            <a:tailEnd/>
          </a:ln>
        </p:spPr>
        <p:txBody>
          <a:bodyPr lIns="19919" tIns="0" rIns="19919" bIns="0" anchor="b"/>
          <a:lstStyle/>
          <a:p>
            <a:pPr algn="r" eaLnBrk="0" hangingPunct="0"/>
            <a:fld id="{2AB5BE10-401D-4BC1-9747-F688BD8A7844}" type="slidenum">
              <a:rPr lang="en-US" sz="1000" i="1">
                <a:latin typeface="Times New Roman" pitchFamily="18" charset="0"/>
              </a:rPr>
              <a:pPr algn="r" eaLnBrk="0" hangingPunct="0"/>
              <a:t>13</a:t>
            </a:fld>
            <a:endParaRPr lang="en-US" sz="1000" i="1" dirty="0">
              <a:latin typeface="Times New Roman" pitchFamily="18" charset="0"/>
            </a:endParaRPr>
          </a:p>
        </p:txBody>
      </p:sp>
      <p:sp>
        <p:nvSpPr>
          <p:cNvPr id="57348" name="Rectangle 2"/>
          <p:cNvSpPr>
            <a:spLocks noGrp="1" noRot="1" noChangeAspect="1" noChangeArrowheads="1" noTextEdit="1"/>
          </p:cNvSpPr>
          <p:nvPr>
            <p:ph type="sldImg"/>
          </p:nvPr>
        </p:nvSpPr>
        <p:spPr bwMode="auto">
          <a:xfrm>
            <a:off x="1263650" y="720725"/>
            <a:ext cx="4797425" cy="3598863"/>
          </a:xfrm>
          <a:noFill/>
          <a:ln>
            <a:solidFill>
              <a:srgbClr val="000000"/>
            </a:solidFill>
            <a:miter lim="800000"/>
            <a:headEnd/>
            <a:tailEnd/>
          </a:ln>
        </p:spPr>
      </p:sp>
      <p:sp>
        <p:nvSpPr>
          <p:cNvPr id="57349" name="Rectangle 3"/>
          <p:cNvSpPr>
            <a:spLocks noGrp="1" noChangeArrowheads="1"/>
          </p:cNvSpPr>
          <p:nvPr>
            <p:ph type="body" idx="1"/>
          </p:nvPr>
        </p:nvSpPr>
        <p:spPr bwMode="auto">
          <a:noFill/>
        </p:spPr>
        <p:txBody>
          <a:bodyPr wrap="square" lIns="96274" tIns="48137" rIns="96274" bIns="48137" numCol="1" anchor="t" anchorCtr="0" compatLnSpc="1">
            <a:prstTxWarp prst="textNoShape">
              <a:avLst/>
            </a:prstTxWarp>
          </a:bodyPr>
          <a:lstStyle/>
          <a:p>
            <a:pPr eaLnBrk="1" hangingPunct="1">
              <a:spcBef>
                <a:spcPct val="0"/>
              </a:spcBef>
            </a:pPr>
            <a:r>
              <a:rPr lang="en-US" dirty="0" smtClean="0"/>
              <a:t>Going to go through the analytic steps we took to arrive at the housing demand figures, but we wanted to present the answer first.</a:t>
            </a:r>
          </a:p>
          <a:p>
            <a:pPr eaLnBrk="1" hangingPunct="1">
              <a:spcBef>
                <a:spcPct val="0"/>
              </a:spcBef>
            </a:pPr>
            <a:endParaRPr lang="en-US" dirty="0"/>
          </a:p>
          <a:p>
            <a:pPr eaLnBrk="1" hangingPunct="1">
              <a:spcBef>
                <a:spcPct val="0"/>
              </a:spcBef>
            </a:pPr>
            <a:r>
              <a:rPr lang="en-US" dirty="0" smtClean="0"/>
              <a:t>Between 2010 and 2030, the region will need 731,414 net new housing units to accommodate the million net new workers in the region.  This assumes that all workers are housed in the jurisdiction in which they work.  This number does not count the new units needed for replacement workers, so this is an underestimates.</a:t>
            </a:r>
          </a:p>
          <a:p>
            <a:pPr eaLnBrk="1" hangingPunct="1">
              <a:spcBef>
                <a:spcPct val="0"/>
              </a:spcBef>
            </a:pPr>
            <a:endParaRPr lang="en-US" dirty="0"/>
          </a:p>
          <a:p>
            <a:pPr eaLnBrk="1" hangingPunct="1">
              <a:spcBef>
                <a:spcPct val="0"/>
              </a:spcBef>
            </a:pPr>
            <a:r>
              <a:rPr lang="en-US" dirty="0" smtClean="0"/>
              <a:t>Because these are jobs-driven housing demand forecasts, there is a bigger demand in Northern Virginia—392,774 units—compared to Suburban Maryland.</a:t>
            </a:r>
          </a:p>
          <a:p>
            <a:pPr eaLnBrk="1" hangingPunct="1">
              <a:spcBef>
                <a:spcPct val="0"/>
              </a:spcBef>
            </a:pPr>
            <a:endParaRPr lang="en-US" dirty="0"/>
          </a:p>
          <a:p>
            <a:pPr eaLnBrk="1" hangingPunct="1">
              <a:spcBef>
                <a:spcPct val="0"/>
              </a:spcBef>
            </a:pPr>
            <a:r>
              <a:rPr lang="en-US" dirty="0" smtClean="0"/>
              <a:t>For the next few minutes, I’m going to go through the steps that were taken to translate net new jobs into housing units, including the information we used to account for workers’ wages and housing preferences, among other things.</a:t>
            </a:r>
          </a:p>
          <a:p>
            <a:pPr eaLnBrk="1" hangingPunct="1">
              <a:spcBef>
                <a:spcPct val="0"/>
              </a:spcBef>
            </a:pPr>
            <a:r>
              <a:rPr lang="en-US" dirty="0" smtClean="0"/>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en-US" smtClean="0"/>
              <a:t>GMU Center for Regional Analysis</a:t>
            </a:r>
            <a:endParaRPr lang="en-US"/>
          </a:p>
        </p:txBody>
      </p:sp>
      <p:sp>
        <p:nvSpPr>
          <p:cNvPr id="5" name="Slide Number Placeholder 4"/>
          <p:cNvSpPr>
            <a:spLocks noGrp="1"/>
          </p:cNvSpPr>
          <p:nvPr>
            <p:ph type="sldNum" sz="quarter" idx="11"/>
          </p:nvPr>
        </p:nvSpPr>
        <p:spPr/>
        <p:txBody>
          <a:bodyPr/>
          <a:lstStyle/>
          <a:p>
            <a:pPr>
              <a:defRPr/>
            </a:pPr>
            <a:fld id="{08F84FAE-5E28-4F86-8062-B9398EB44518}" type="slidenum">
              <a:rPr lang="en-US" smtClean="0"/>
              <a:pPr>
                <a:defRPr/>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txBox="1">
            <a:spLocks noGrp="1" noChangeArrowheads="1"/>
          </p:cNvSpPr>
          <p:nvPr/>
        </p:nvSpPr>
        <p:spPr bwMode="auto">
          <a:xfrm>
            <a:off x="0" y="9122452"/>
            <a:ext cx="3169920" cy="478748"/>
          </a:xfrm>
          <a:prstGeom prst="rect">
            <a:avLst/>
          </a:prstGeom>
          <a:noFill/>
          <a:ln w="9525">
            <a:noFill/>
            <a:miter lim="800000"/>
            <a:headEnd/>
            <a:tailEnd/>
          </a:ln>
        </p:spPr>
        <p:txBody>
          <a:bodyPr lIns="19916" tIns="0" rIns="19916" bIns="0" anchor="b"/>
          <a:lstStyle/>
          <a:p>
            <a:pPr eaLnBrk="0" hangingPunct="0"/>
            <a:r>
              <a:rPr lang="en-US" sz="1000" i="1" dirty="0">
                <a:latin typeface="Times New Roman" pitchFamily="18" charset="0"/>
              </a:rPr>
              <a:t>GMU Center for Regional Analysis</a:t>
            </a:r>
          </a:p>
        </p:txBody>
      </p:sp>
      <p:sp>
        <p:nvSpPr>
          <p:cNvPr id="51203" name="Rectangle 5"/>
          <p:cNvSpPr txBox="1">
            <a:spLocks noGrp="1" noChangeArrowheads="1"/>
          </p:cNvSpPr>
          <p:nvPr/>
        </p:nvSpPr>
        <p:spPr bwMode="auto">
          <a:xfrm>
            <a:off x="4145280" y="9122452"/>
            <a:ext cx="3169920" cy="478748"/>
          </a:xfrm>
          <a:prstGeom prst="rect">
            <a:avLst/>
          </a:prstGeom>
          <a:noFill/>
          <a:ln w="9525">
            <a:noFill/>
            <a:miter lim="800000"/>
            <a:headEnd/>
            <a:tailEnd/>
          </a:ln>
        </p:spPr>
        <p:txBody>
          <a:bodyPr lIns="19916" tIns="0" rIns="19916" bIns="0" anchor="b"/>
          <a:lstStyle/>
          <a:p>
            <a:pPr algn="r" eaLnBrk="0" hangingPunct="0"/>
            <a:fld id="{D1FC5E88-3AE6-4DCD-AA06-45526D3FAD87}" type="slidenum">
              <a:rPr lang="en-US" sz="1000" i="1">
                <a:latin typeface="Times New Roman" pitchFamily="18" charset="0"/>
              </a:rPr>
              <a:pPr algn="r" eaLnBrk="0" hangingPunct="0"/>
              <a:t>15</a:t>
            </a:fld>
            <a:endParaRPr lang="en-US" sz="1000" i="1" dirty="0">
              <a:latin typeface="Times New Roman" pitchFamily="18" charset="0"/>
            </a:endParaRPr>
          </a:p>
        </p:txBody>
      </p:sp>
      <p:sp>
        <p:nvSpPr>
          <p:cNvPr id="51204" name="Rectangle 2"/>
          <p:cNvSpPr>
            <a:spLocks noGrp="1" noRot="1" noChangeAspect="1" noChangeArrowheads="1" noTextEdit="1"/>
          </p:cNvSpPr>
          <p:nvPr>
            <p:ph type="sldImg"/>
          </p:nvPr>
        </p:nvSpPr>
        <p:spPr>
          <a:xfrm>
            <a:off x="1263650" y="722313"/>
            <a:ext cx="4797425" cy="3597275"/>
          </a:xfrm>
          <a:ln/>
        </p:spPr>
      </p:sp>
      <p:sp>
        <p:nvSpPr>
          <p:cNvPr id="51205" name="Rectangle 3"/>
          <p:cNvSpPr>
            <a:spLocks noGrp="1" noChangeArrowheads="1"/>
          </p:cNvSpPr>
          <p:nvPr>
            <p:ph type="body" idx="1"/>
          </p:nvPr>
        </p:nvSpPr>
        <p:spPr>
          <a:xfrm>
            <a:off x="731520" y="4559589"/>
            <a:ext cx="5608320" cy="3843103"/>
          </a:xfrm>
          <a:noFill/>
          <a:ln/>
        </p:spPr>
        <p:txBody>
          <a:bodyPr lIns="96254" tIns="48127" rIns="96254" bIns="48127"/>
          <a:lstStyle/>
          <a:p>
            <a:pPr eaLnBrk="1" hangingPunct="1"/>
            <a:endParaRPr lang="en-US" smtClean="0"/>
          </a:p>
        </p:txBody>
      </p:sp>
      <p:sp>
        <p:nvSpPr>
          <p:cNvPr id="6" name="Footer Placeholder 5"/>
          <p:cNvSpPr>
            <a:spLocks noGrp="1"/>
          </p:cNvSpPr>
          <p:nvPr>
            <p:ph type="ftr" sz="quarter" idx="10"/>
          </p:nvPr>
        </p:nvSpPr>
        <p:spPr/>
        <p:txBody>
          <a:bodyPr/>
          <a:lstStyle/>
          <a:p>
            <a:r>
              <a:rPr lang="en-US" smtClean="0"/>
              <a:t>GMU Center for Regional Analysis</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txBox="1">
            <a:spLocks noGrp="1" noChangeArrowheads="1"/>
          </p:cNvSpPr>
          <p:nvPr/>
        </p:nvSpPr>
        <p:spPr bwMode="auto">
          <a:xfrm>
            <a:off x="0" y="9122452"/>
            <a:ext cx="3169920" cy="478748"/>
          </a:xfrm>
          <a:prstGeom prst="rect">
            <a:avLst/>
          </a:prstGeom>
          <a:noFill/>
          <a:ln w="9525">
            <a:noFill/>
            <a:miter lim="800000"/>
            <a:headEnd/>
            <a:tailEnd/>
          </a:ln>
        </p:spPr>
        <p:txBody>
          <a:bodyPr lIns="19919" tIns="0" rIns="19919" bIns="0" anchor="b"/>
          <a:lstStyle/>
          <a:p>
            <a:pPr eaLnBrk="0" hangingPunct="0"/>
            <a:r>
              <a:rPr lang="en-US" sz="1000" i="1" dirty="0">
                <a:latin typeface="Times New Roman" pitchFamily="18" charset="0"/>
              </a:rPr>
              <a:t>GMU Center for Regional Analysis</a:t>
            </a:r>
          </a:p>
        </p:txBody>
      </p:sp>
      <p:sp>
        <p:nvSpPr>
          <p:cNvPr id="57347" name="Rectangle 5"/>
          <p:cNvSpPr txBox="1">
            <a:spLocks noGrp="1" noChangeArrowheads="1"/>
          </p:cNvSpPr>
          <p:nvPr/>
        </p:nvSpPr>
        <p:spPr bwMode="auto">
          <a:xfrm>
            <a:off x="4145280" y="9122452"/>
            <a:ext cx="3169920" cy="478748"/>
          </a:xfrm>
          <a:prstGeom prst="rect">
            <a:avLst/>
          </a:prstGeom>
          <a:noFill/>
          <a:ln w="9525">
            <a:noFill/>
            <a:miter lim="800000"/>
            <a:headEnd/>
            <a:tailEnd/>
          </a:ln>
        </p:spPr>
        <p:txBody>
          <a:bodyPr lIns="19919" tIns="0" rIns="19919" bIns="0" anchor="b"/>
          <a:lstStyle/>
          <a:p>
            <a:pPr algn="r" eaLnBrk="0" hangingPunct="0"/>
            <a:fld id="{2AB5BE10-401D-4BC1-9747-F688BD8A7844}" type="slidenum">
              <a:rPr lang="en-US" sz="1000" i="1">
                <a:latin typeface="Times New Roman" pitchFamily="18" charset="0"/>
              </a:rPr>
              <a:pPr algn="r" eaLnBrk="0" hangingPunct="0"/>
              <a:t>16</a:t>
            </a:fld>
            <a:endParaRPr lang="en-US" sz="1000" i="1" dirty="0">
              <a:latin typeface="Times New Roman" pitchFamily="18" charset="0"/>
            </a:endParaRPr>
          </a:p>
        </p:txBody>
      </p:sp>
      <p:sp>
        <p:nvSpPr>
          <p:cNvPr id="57348" name="Rectangle 2"/>
          <p:cNvSpPr>
            <a:spLocks noGrp="1" noRot="1" noChangeAspect="1" noChangeArrowheads="1" noTextEdit="1"/>
          </p:cNvSpPr>
          <p:nvPr>
            <p:ph type="sldImg"/>
          </p:nvPr>
        </p:nvSpPr>
        <p:spPr bwMode="auto">
          <a:xfrm>
            <a:off x="1263650" y="720725"/>
            <a:ext cx="4797425" cy="3598863"/>
          </a:xfrm>
          <a:noFill/>
          <a:ln>
            <a:solidFill>
              <a:srgbClr val="000000"/>
            </a:solidFill>
            <a:miter lim="800000"/>
            <a:headEnd/>
            <a:tailEnd/>
          </a:ln>
        </p:spPr>
      </p:sp>
      <p:sp>
        <p:nvSpPr>
          <p:cNvPr id="57349" name="Rectangle 3"/>
          <p:cNvSpPr>
            <a:spLocks noGrp="1" noChangeArrowheads="1"/>
          </p:cNvSpPr>
          <p:nvPr>
            <p:ph type="body" idx="1"/>
          </p:nvPr>
        </p:nvSpPr>
        <p:spPr bwMode="auto">
          <a:noFill/>
        </p:spPr>
        <p:txBody>
          <a:bodyPr wrap="square" lIns="96274" tIns="48137" rIns="96274" bIns="48137" numCol="1" anchor="t" anchorCtr="0" compatLnSpc="1">
            <a:prstTxWarp prst="textNoShape">
              <a:avLst/>
            </a:prstTxWarp>
          </a:bodyPr>
          <a:lstStyle/>
          <a:p>
            <a:pPr eaLnBrk="1" hangingPunct="1">
              <a:spcBef>
                <a:spcPct val="0"/>
              </a:spcBef>
            </a:pPr>
            <a:r>
              <a:rPr lang="en-US" dirty="0" smtClean="0"/>
              <a:t>Going to go through the analytic steps we took to arrive at the housing demand figures, but we wanted to present the answer first.</a:t>
            </a:r>
          </a:p>
          <a:p>
            <a:pPr eaLnBrk="1" hangingPunct="1">
              <a:spcBef>
                <a:spcPct val="0"/>
              </a:spcBef>
            </a:pPr>
            <a:endParaRPr lang="en-US" dirty="0"/>
          </a:p>
          <a:p>
            <a:pPr eaLnBrk="1" hangingPunct="1">
              <a:spcBef>
                <a:spcPct val="0"/>
              </a:spcBef>
            </a:pPr>
            <a:r>
              <a:rPr lang="en-US" dirty="0" smtClean="0"/>
              <a:t>Between 2010 and 2030, the region will need 731,414 net new housing units to accommodate the million net new workers in the region.  This assumes that all workers are housed in the jurisdiction in which they work.  This number does not count the new units needed for replacement workers, so this is an underestimates.</a:t>
            </a:r>
          </a:p>
          <a:p>
            <a:pPr eaLnBrk="1" hangingPunct="1">
              <a:spcBef>
                <a:spcPct val="0"/>
              </a:spcBef>
            </a:pPr>
            <a:endParaRPr lang="en-US" dirty="0"/>
          </a:p>
          <a:p>
            <a:pPr eaLnBrk="1" hangingPunct="1">
              <a:spcBef>
                <a:spcPct val="0"/>
              </a:spcBef>
            </a:pPr>
            <a:r>
              <a:rPr lang="en-US" dirty="0" smtClean="0"/>
              <a:t>Because these are jobs-driven housing demand forecasts, there is a bigger demand in Northern Virginia—392,774 units—compared to Suburban Maryland.</a:t>
            </a:r>
          </a:p>
          <a:p>
            <a:pPr eaLnBrk="1" hangingPunct="1">
              <a:spcBef>
                <a:spcPct val="0"/>
              </a:spcBef>
            </a:pPr>
            <a:endParaRPr lang="en-US" dirty="0"/>
          </a:p>
          <a:p>
            <a:pPr eaLnBrk="1" hangingPunct="1">
              <a:spcBef>
                <a:spcPct val="0"/>
              </a:spcBef>
            </a:pPr>
            <a:r>
              <a:rPr lang="en-US" dirty="0" smtClean="0"/>
              <a:t>For the next few minutes, I’m going to go through the steps that were taken to translate net new jobs into housing units, including the information we used to account for workers’ wages and housing preferences, among other things.</a:t>
            </a:r>
          </a:p>
          <a:p>
            <a:pPr eaLnBrk="1" hangingPunct="1">
              <a:spcBef>
                <a:spcPct val="0"/>
              </a:spcBef>
            </a:pPr>
            <a:r>
              <a:rPr lang="en-US" dirty="0" smtClean="0"/>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will also be a need for less expensive housing.  Of the nearly 400,000 owner-occupied units demand by new workers, one-fourth will be priced below 200,000 and another 44% will be priced between $200-399,000.</a:t>
            </a:r>
          </a:p>
          <a:p>
            <a:endParaRPr lang="en-US" dirty="0"/>
          </a:p>
          <a:p>
            <a:r>
              <a:rPr lang="en-US" dirty="0" smtClean="0"/>
              <a:t>Now, these won’t necessarily be newly constructed units.  Many new workers will move into less expensive existing homes and the current residents will move into new units.  This churn is a little harder to document, but it is true that the price mix of owner-occupied units is different than the current price mix. </a:t>
            </a:r>
          </a:p>
          <a:p>
            <a:endParaRPr lang="en-US" dirty="0"/>
          </a:p>
        </p:txBody>
      </p:sp>
      <p:sp>
        <p:nvSpPr>
          <p:cNvPr id="4" name="Slide Number Placeholder 3"/>
          <p:cNvSpPr>
            <a:spLocks noGrp="1"/>
          </p:cNvSpPr>
          <p:nvPr>
            <p:ph type="sldNum" sz="quarter" idx="10"/>
          </p:nvPr>
        </p:nvSpPr>
        <p:spPr/>
        <p:txBody>
          <a:bodyPr/>
          <a:lstStyle/>
          <a:p>
            <a:fld id="{F1E5092A-D9BF-497B-A617-DC2E5AD8D338}" type="slidenum">
              <a:rPr lang="en-US" smtClean="0"/>
              <a:pPr/>
              <a:t>17</a:t>
            </a:fld>
            <a:endParaRPr lang="en-US" dirty="0"/>
          </a:p>
        </p:txBody>
      </p:sp>
      <p:sp>
        <p:nvSpPr>
          <p:cNvPr id="5" name="Footer Placeholder 4"/>
          <p:cNvSpPr>
            <a:spLocks noGrp="1"/>
          </p:cNvSpPr>
          <p:nvPr>
            <p:ph type="ftr" sz="quarter" idx="11"/>
          </p:nvPr>
        </p:nvSpPr>
        <p:spPr/>
        <p:txBody>
          <a:bodyPr/>
          <a:lstStyle/>
          <a:p>
            <a:r>
              <a:rPr lang="en-US" dirty="0" smtClean="0"/>
              <a:t>GMU Center for Regional Analysis</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story is the same for renter-occupied units, but even more so.  There will be a big demand for units with rents less than $1250—more than half of net new units,.</a:t>
            </a:r>
            <a:endParaRPr lang="en-US" dirty="0"/>
          </a:p>
        </p:txBody>
      </p:sp>
      <p:sp>
        <p:nvSpPr>
          <p:cNvPr id="4" name="Slide Number Placeholder 3"/>
          <p:cNvSpPr>
            <a:spLocks noGrp="1"/>
          </p:cNvSpPr>
          <p:nvPr>
            <p:ph type="sldNum" sz="quarter" idx="10"/>
          </p:nvPr>
        </p:nvSpPr>
        <p:spPr/>
        <p:txBody>
          <a:bodyPr/>
          <a:lstStyle/>
          <a:p>
            <a:fld id="{F1E5092A-D9BF-497B-A617-DC2E5AD8D338}" type="slidenum">
              <a:rPr lang="en-US" smtClean="0"/>
              <a:pPr/>
              <a:t>18</a:t>
            </a:fld>
            <a:endParaRPr lang="en-US" dirty="0"/>
          </a:p>
        </p:txBody>
      </p:sp>
      <p:sp>
        <p:nvSpPr>
          <p:cNvPr id="5" name="Footer Placeholder 4"/>
          <p:cNvSpPr>
            <a:spLocks noGrp="1"/>
          </p:cNvSpPr>
          <p:nvPr>
            <p:ph type="ftr" sz="quarter" idx="11"/>
          </p:nvPr>
        </p:nvSpPr>
        <p:spPr/>
        <p:txBody>
          <a:bodyPr/>
          <a:lstStyle/>
          <a:p>
            <a:r>
              <a:rPr lang="en-US" dirty="0" smtClean="0"/>
              <a:t>GMU Center for Regional Analysis</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Implications</a:t>
            </a:r>
            <a:endParaRPr lang="en-US" dirty="0"/>
          </a:p>
        </p:txBody>
      </p:sp>
      <p:sp>
        <p:nvSpPr>
          <p:cNvPr id="4" name="Footer Placeholder 3"/>
          <p:cNvSpPr>
            <a:spLocks noGrp="1"/>
          </p:cNvSpPr>
          <p:nvPr>
            <p:ph type="ftr" sz="quarter" idx="10"/>
          </p:nvPr>
        </p:nvSpPr>
        <p:spPr/>
        <p:txBody>
          <a:bodyPr/>
          <a:lstStyle/>
          <a:p>
            <a:r>
              <a:rPr lang="en-US" dirty="0" smtClean="0"/>
              <a:t>GMU Center for Regional Analysis</a:t>
            </a:r>
            <a:endParaRPr lang="en-US" dirty="0"/>
          </a:p>
        </p:txBody>
      </p:sp>
      <p:sp>
        <p:nvSpPr>
          <p:cNvPr id="5" name="Slide Number Placeholder 4"/>
          <p:cNvSpPr>
            <a:spLocks noGrp="1"/>
          </p:cNvSpPr>
          <p:nvPr>
            <p:ph type="sldNum" sz="quarter" idx="11"/>
          </p:nvPr>
        </p:nvSpPr>
        <p:spPr/>
        <p:txBody>
          <a:bodyPr/>
          <a:lstStyle/>
          <a:p>
            <a:fld id="{F1E5092A-D9BF-497B-A617-DC2E5AD8D338}" type="slidenum">
              <a:rPr lang="en-US" smtClean="0"/>
              <a:pPr/>
              <a:t>19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265238" y="722313"/>
            <a:ext cx="4795837" cy="3597275"/>
          </a:xfrm>
          <a:ln/>
        </p:spPr>
      </p:sp>
      <p:sp>
        <p:nvSpPr>
          <p:cNvPr id="57347" name="Notes Placeholder 2"/>
          <p:cNvSpPr>
            <a:spLocks noGrp="1"/>
          </p:cNvSpPr>
          <p:nvPr>
            <p:ph type="body" idx="1"/>
          </p:nvPr>
        </p:nvSpPr>
        <p:spPr>
          <a:xfrm>
            <a:off x="731520" y="4559589"/>
            <a:ext cx="5608320" cy="3843103"/>
          </a:xfrm>
          <a:noFill/>
          <a:ln/>
        </p:spPr>
        <p:txBody>
          <a:bodyPr lIns="95362" tIns="47684" rIns="95362" bIns="47684"/>
          <a:lstStyle/>
          <a:p>
            <a:pPr eaLnBrk="1" hangingPunct="1"/>
            <a:endParaRPr lang="en-US" dirty="0" smtClean="0"/>
          </a:p>
        </p:txBody>
      </p:sp>
      <p:sp>
        <p:nvSpPr>
          <p:cNvPr id="57348" name="Footer Placeholder 3"/>
          <p:cNvSpPr txBox="1">
            <a:spLocks noGrp="1"/>
          </p:cNvSpPr>
          <p:nvPr/>
        </p:nvSpPr>
        <p:spPr bwMode="auto">
          <a:xfrm>
            <a:off x="0" y="9122452"/>
            <a:ext cx="3169920" cy="478748"/>
          </a:xfrm>
          <a:prstGeom prst="rect">
            <a:avLst/>
          </a:prstGeom>
          <a:noFill/>
          <a:ln w="9525">
            <a:noFill/>
            <a:miter lim="800000"/>
            <a:headEnd/>
            <a:tailEnd/>
          </a:ln>
        </p:spPr>
        <p:txBody>
          <a:bodyPr lIns="19732" tIns="0" rIns="19732" bIns="0" anchor="b"/>
          <a:lstStyle/>
          <a:p>
            <a:pPr eaLnBrk="0" hangingPunct="0"/>
            <a:r>
              <a:rPr lang="en-US" sz="1000" i="1" dirty="0">
                <a:latin typeface="Times New Roman" pitchFamily="18" charset="0"/>
              </a:rPr>
              <a:t>GMU Center for Regional Analysis</a:t>
            </a:r>
          </a:p>
        </p:txBody>
      </p:sp>
      <p:sp>
        <p:nvSpPr>
          <p:cNvPr id="57349" name="Slide Number Placeholder 4"/>
          <p:cNvSpPr txBox="1">
            <a:spLocks noGrp="1"/>
          </p:cNvSpPr>
          <p:nvPr/>
        </p:nvSpPr>
        <p:spPr bwMode="auto">
          <a:xfrm>
            <a:off x="4145280" y="9122452"/>
            <a:ext cx="3169920" cy="478748"/>
          </a:xfrm>
          <a:prstGeom prst="rect">
            <a:avLst/>
          </a:prstGeom>
          <a:noFill/>
          <a:ln w="9525">
            <a:noFill/>
            <a:miter lim="800000"/>
            <a:headEnd/>
            <a:tailEnd/>
          </a:ln>
        </p:spPr>
        <p:txBody>
          <a:bodyPr lIns="19732" tIns="0" rIns="19732" bIns="0" anchor="b"/>
          <a:lstStyle/>
          <a:p>
            <a:pPr algn="r" eaLnBrk="0" hangingPunct="0"/>
            <a:fld id="{B4D2BE98-A75F-481D-8B07-E45273D06F08}" type="slidenum">
              <a:rPr lang="en-US" sz="1000" i="1">
                <a:latin typeface="Times New Roman" pitchFamily="18" charset="0"/>
              </a:rPr>
              <a:pPr algn="r" eaLnBrk="0" hangingPunct="0"/>
              <a:t>20</a:t>
            </a:fld>
            <a:endParaRPr lang="en-US" sz="1000" i="1" dirty="0">
              <a:latin typeface="Times New Roman" pitchFamily="18" charset="0"/>
            </a:endParaRPr>
          </a:p>
        </p:txBody>
      </p:sp>
      <p:sp>
        <p:nvSpPr>
          <p:cNvPr id="6" name="Footer Placeholder 5"/>
          <p:cNvSpPr>
            <a:spLocks noGrp="1"/>
          </p:cNvSpPr>
          <p:nvPr>
            <p:ph type="ftr" sz="quarter" idx="10"/>
          </p:nvPr>
        </p:nvSpPr>
        <p:spPr/>
        <p:txBody>
          <a:bodyPr/>
          <a:lstStyle/>
          <a:p>
            <a:r>
              <a:rPr lang="en-US" dirty="0" smtClean="0"/>
              <a:t>GMU Center for Regional Analysis</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GMU Center for Regional Analysis</a:t>
            </a:r>
            <a:endParaRPr lang="en-US"/>
          </a:p>
        </p:txBody>
      </p:sp>
      <p:sp>
        <p:nvSpPr>
          <p:cNvPr id="6" name="Slide Number Placeholder 5"/>
          <p:cNvSpPr>
            <a:spLocks noGrp="1"/>
          </p:cNvSpPr>
          <p:nvPr>
            <p:ph type="sldNum" sz="quarter" idx="12"/>
          </p:nvPr>
        </p:nvSpPr>
        <p:spPr/>
        <p:txBody>
          <a:bodyPr/>
          <a:lstStyle>
            <a:lvl1pPr>
              <a:defRPr/>
            </a:lvl1pPr>
          </a:lstStyle>
          <a:p>
            <a:fld id="{DC6673BA-21CE-47E6-A155-6D21FE6B2D46}" type="slidenum">
              <a:rPr lang="en-US"/>
              <a:pPr/>
              <a:t>‹#›</a:t>
            </a:fld>
            <a:endParaRPr lang="en-US"/>
          </a:p>
        </p:txBody>
      </p:sp>
      <p:pic>
        <p:nvPicPr>
          <p:cNvPr id="7" name="Picture 6" descr="Mason Logo.jpg"/>
          <p:cNvPicPr>
            <a:picLocks noChangeAspect="1"/>
          </p:cNvPicPr>
          <p:nvPr userDrawn="1"/>
        </p:nvPicPr>
        <p:blipFill>
          <a:blip r:embed="rId2" cstate="print"/>
          <a:stretch>
            <a:fillRect/>
          </a:stretch>
        </p:blipFill>
        <p:spPr>
          <a:xfrm>
            <a:off x="0" y="2133600"/>
            <a:ext cx="838200" cy="457199"/>
          </a:xfrm>
          <a:prstGeom prst="rect">
            <a:avLst/>
          </a:prstGeom>
        </p:spPr>
      </p:pic>
      <p:pic>
        <p:nvPicPr>
          <p:cNvPr id="8" name="Picture 7" descr="cra-print"/>
          <p:cNvPicPr>
            <a:picLocks noChangeAspect="1" noChangeArrowheads="1"/>
          </p:cNvPicPr>
          <p:nvPr userDrawn="1"/>
        </p:nvPicPr>
        <p:blipFill>
          <a:blip r:embed="rId3" cstate="print"/>
          <a:srcRect/>
          <a:stretch>
            <a:fillRect/>
          </a:stretch>
        </p:blipFill>
        <p:spPr bwMode="auto">
          <a:xfrm>
            <a:off x="7467600" y="2133600"/>
            <a:ext cx="1676400" cy="457200"/>
          </a:xfrm>
          <a:prstGeom prst="rect">
            <a:avLst/>
          </a:prstGeom>
          <a:noFill/>
          <a:ln w="9525">
            <a:solidFill>
              <a:schemeClr val="bg1"/>
            </a:solid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GMU Center for Regional Analysis</a:t>
            </a:r>
            <a:endParaRPr lang="en-US"/>
          </a:p>
        </p:txBody>
      </p:sp>
      <p:sp>
        <p:nvSpPr>
          <p:cNvPr id="6" name="Slide Number Placeholder 5"/>
          <p:cNvSpPr>
            <a:spLocks noGrp="1"/>
          </p:cNvSpPr>
          <p:nvPr>
            <p:ph type="sldNum" sz="quarter" idx="12"/>
          </p:nvPr>
        </p:nvSpPr>
        <p:spPr/>
        <p:txBody>
          <a:bodyPr/>
          <a:lstStyle>
            <a:lvl1pPr>
              <a:defRPr/>
            </a:lvl1pPr>
          </a:lstStyle>
          <a:p>
            <a:fld id="{17DD7A21-9E32-43B5-8A21-9DEE7762965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GMU Center for Regional Analysis</a:t>
            </a:r>
            <a:endParaRPr lang="en-US"/>
          </a:p>
        </p:txBody>
      </p:sp>
      <p:sp>
        <p:nvSpPr>
          <p:cNvPr id="6" name="Slide Number Placeholder 5"/>
          <p:cNvSpPr>
            <a:spLocks noGrp="1"/>
          </p:cNvSpPr>
          <p:nvPr>
            <p:ph type="sldNum" sz="quarter" idx="12"/>
          </p:nvPr>
        </p:nvSpPr>
        <p:spPr/>
        <p:txBody>
          <a:bodyPr/>
          <a:lstStyle>
            <a:lvl1pPr>
              <a:defRPr/>
            </a:lvl1pPr>
          </a:lstStyle>
          <a:p>
            <a:fld id="{76547637-F2EC-436E-8A6D-D9199644C84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smtClean="0"/>
              <a:t>GMU Center for Regional Analysis</a:t>
            </a:r>
            <a:endParaRPr lang="en-US"/>
          </a:p>
        </p:txBody>
      </p:sp>
      <p:sp>
        <p:nvSpPr>
          <p:cNvPr id="7" name="Slide Number Placeholder 6"/>
          <p:cNvSpPr>
            <a:spLocks noGrp="1"/>
          </p:cNvSpPr>
          <p:nvPr>
            <p:ph type="sldNum" sz="quarter" idx="12"/>
          </p:nvPr>
        </p:nvSpPr>
        <p:spPr/>
        <p:txBody>
          <a:bodyPr/>
          <a:lstStyle>
            <a:lvl1pPr>
              <a:defRPr/>
            </a:lvl1pPr>
          </a:lstStyle>
          <a:p>
            <a:fld id="{F7E5F894-FBCA-4723-A092-947403B1131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smtClean="0"/>
              <a:t>GMU Center for Regional Analysis</a:t>
            </a:r>
            <a:endParaRPr lang="en-US"/>
          </a:p>
        </p:txBody>
      </p:sp>
      <p:sp>
        <p:nvSpPr>
          <p:cNvPr id="9" name="Slide Number Placeholder 8"/>
          <p:cNvSpPr>
            <a:spLocks noGrp="1"/>
          </p:cNvSpPr>
          <p:nvPr>
            <p:ph type="sldNum" sz="quarter" idx="12"/>
          </p:nvPr>
        </p:nvSpPr>
        <p:spPr/>
        <p:txBody>
          <a:bodyPr/>
          <a:lstStyle>
            <a:lvl1pPr>
              <a:defRPr/>
            </a:lvl1pPr>
          </a:lstStyle>
          <a:p>
            <a:fld id="{0AEB5909-07A2-44F5-A4C5-004A34932F0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smtClean="0"/>
              <a:t>GMU Center for Regional Analysis</a:t>
            </a:r>
            <a:endParaRPr lang="en-US"/>
          </a:p>
        </p:txBody>
      </p:sp>
      <p:sp>
        <p:nvSpPr>
          <p:cNvPr id="5" name="Slide Number Placeholder 4"/>
          <p:cNvSpPr>
            <a:spLocks noGrp="1"/>
          </p:cNvSpPr>
          <p:nvPr>
            <p:ph type="sldNum" sz="quarter" idx="12"/>
          </p:nvPr>
        </p:nvSpPr>
        <p:spPr/>
        <p:txBody>
          <a:bodyPr/>
          <a:lstStyle>
            <a:lvl1pPr>
              <a:defRPr/>
            </a:lvl1pPr>
          </a:lstStyle>
          <a:p>
            <a:fld id="{A951EEB9-8479-4878-898A-3FC43AE37CB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1219200"/>
          </a:xfrm>
          <a:prstGeom prst="rect">
            <a:avLst/>
          </a:prstGeom>
          <a:gradFill flip="none" rotWithShape="1">
            <a:gsLst>
              <a:gs pos="0">
                <a:srgbClr val="000082">
                  <a:alpha val="0"/>
                </a:srgbClr>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tileRect r="-100000" b="-100000"/>
          </a:gradFill>
        </p:spPr>
        <p:txBody>
          <a:bodyPr/>
          <a:lstStyle/>
          <a:p>
            <a:r>
              <a:rPr lang="en-US"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smtClean="0"/>
              <a:t>GMU Center for Regional Analysis</a:t>
            </a:r>
            <a:endParaRPr lang="en-US"/>
          </a:p>
        </p:txBody>
      </p:sp>
      <p:sp>
        <p:nvSpPr>
          <p:cNvPr id="7" name="Slide Number Placeholder 6"/>
          <p:cNvSpPr>
            <a:spLocks noGrp="1"/>
          </p:cNvSpPr>
          <p:nvPr>
            <p:ph type="sldNum" sz="quarter" idx="12"/>
          </p:nvPr>
        </p:nvSpPr>
        <p:spPr/>
        <p:txBody>
          <a:bodyPr/>
          <a:lstStyle>
            <a:lvl1pPr>
              <a:defRPr/>
            </a:lvl1pPr>
          </a:lstStyle>
          <a:p>
            <a:fld id="{EB426D81-6FE4-4CAB-9775-662EAE743BC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smtClean="0"/>
              <a:t>GMU Center for Regional Analysis</a:t>
            </a:r>
            <a:endParaRPr lang="en-US"/>
          </a:p>
        </p:txBody>
      </p:sp>
      <p:sp>
        <p:nvSpPr>
          <p:cNvPr id="7" name="Slide Number Placeholder 6"/>
          <p:cNvSpPr>
            <a:spLocks noGrp="1"/>
          </p:cNvSpPr>
          <p:nvPr>
            <p:ph type="sldNum" sz="quarter" idx="12"/>
          </p:nvPr>
        </p:nvSpPr>
        <p:spPr/>
        <p:txBody>
          <a:bodyPr/>
          <a:lstStyle>
            <a:lvl1pPr>
              <a:defRPr/>
            </a:lvl1pPr>
          </a:lstStyle>
          <a:p>
            <a:fld id="{81DD4F12-2292-4D78-9424-A57F8E9C2FB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GMU Center for Regional Analysis</a:t>
            </a:r>
            <a:endParaRPr lang="en-US"/>
          </a:p>
        </p:txBody>
      </p:sp>
      <p:sp>
        <p:nvSpPr>
          <p:cNvPr id="6" name="Slide Number Placeholder 5"/>
          <p:cNvSpPr>
            <a:spLocks noGrp="1"/>
          </p:cNvSpPr>
          <p:nvPr>
            <p:ph type="sldNum" sz="quarter" idx="12"/>
          </p:nvPr>
        </p:nvSpPr>
        <p:spPr/>
        <p:txBody>
          <a:bodyPr/>
          <a:lstStyle>
            <a:lvl1pPr>
              <a:defRPr/>
            </a:lvl1pPr>
          </a:lstStyle>
          <a:p>
            <a:fld id="{22F9ED49-EB0D-4152-B8D0-2BB58744729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GMU Center for Regional Analysis</a:t>
            </a:r>
            <a:endParaRPr lang="en-US"/>
          </a:p>
        </p:txBody>
      </p:sp>
      <p:sp>
        <p:nvSpPr>
          <p:cNvPr id="6" name="Slide Number Placeholder 5"/>
          <p:cNvSpPr>
            <a:spLocks noGrp="1"/>
          </p:cNvSpPr>
          <p:nvPr>
            <p:ph type="sldNum" sz="quarter" idx="12"/>
          </p:nvPr>
        </p:nvSpPr>
        <p:spPr/>
        <p:txBody>
          <a:bodyPr/>
          <a:lstStyle>
            <a:lvl1pPr>
              <a:defRPr/>
            </a:lvl1pPr>
          </a:lstStyle>
          <a:p>
            <a:fld id="{B842C696-7F5D-4C53-9F3D-1D3A1B02A9C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r>
              <a:rPr lang="en-US" smtClean="0"/>
              <a:t>GMU Center for Regional Analysis</a:t>
            </a: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51E3E502-E8B3-4F41-8BF4-099562571B6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31913" y="476250"/>
            <a:ext cx="6367462"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r>
              <a:rPr lang="en-US" smtClean="0"/>
              <a:t>GMU Center for Regional Analysis</a:t>
            </a: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1A04E2E4-1D1A-485C-8D40-2D873DB60609}"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4_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bg1">
            <a:lumMod val="75000"/>
          </a:schemeClr>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GMU Center for Regional Analysis</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27CD310-198B-4323-B469-4E4CEF75B008}" type="slidenum">
              <a:rPr lang="en-US"/>
              <a:pPr/>
              <a:t>‹#›</a:t>
            </a:fld>
            <a:endParaRPr lang="en-US"/>
          </a:p>
        </p:txBody>
      </p:sp>
      <p:pic>
        <p:nvPicPr>
          <p:cNvPr id="1031" name="Picture 7" descr="cra-print"/>
          <p:cNvPicPr>
            <a:picLocks noChangeAspect="1" noChangeArrowheads="1"/>
          </p:cNvPicPr>
          <p:nvPr/>
        </p:nvPicPr>
        <p:blipFill>
          <a:blip r:embed="rId17" cstate="print"/>
          <a:srcRect/>
          <a:stretch>
            <a:fillRect/>
          </a:stretch>
        </p:blipFill>
        <p:spPr bwMode="auto">
          <a:xfrm>
            <a:off x="7467600" y="0"/>
            <a:ext cx="1676400" cy="457200"/>
          </a:xfrm>
          <a:prstGeom prst="rect">
            <a:avLst/>
          </a:prstGeom>
          <a:noFill/>
          <a:ln w="9525">
            <a:solidFill>
              <a:schemeClr val="bg1"/>
            </a:solidFill>
            <a:miter lim="800000"/>
            <a:headEnd/>
            <a:tailEnd/>
          </a:ln>
        </p:spPr>
      </p:pic>
      <p:pic>
        <p:nvPicPr>
          <p:cNvPr id="8" name="Picture 7" descr="Mason Logo.jpg"/>
          <p:cNvPicPr>
            <a:picLocks noChangeAspect="1"/>
          </p:cNvPicPr>
          <p:nvPr/>
        </p:nvPicPr>
        <p:blipFill>
          <a:blip r:embed="rId18" cstate="print"/>
          <a:stretch>
            <a:fillRect/>
          </a:stretch>
        </p:blipFill>
        <p:spPr>
          <a:xfrm>
            <a:off x="0" y="1"/>
            <a:ext cx="838200" cy="457199"/>
          </a:xfrm>
          <a:prstGeom prst="rect">
            <a:avLst/>
          </a:prstGeom>
        </p:spPr>
      </p:pic>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 id="2147483676" r:id="rId13"/>
    <p:sldLayoutId id="2147483677" r:id="rId14"/>
    <p:sldLayoutId id="2147483678" r:id="rId15"/>
  </p:sldLayoutIdLst>
  <p:hf sldNum="0" hdr="0" ftr="0" dt="0"/>
  <p:txStyles>
    <p:titleStyle>
      <a:lvl1pPr algn="ctr" rtl="0" eaLnBrk="1" fontAlgn="base" hangingPunct="1">
        <a:spcBef>
          <a:spcPct val="0"/>
        </a:spcBef>
        <a:spcAft>
          <a:spcPct val="0"/>
        </a:spcAft>
        <a:defRPr sz="3200">
          <a:solidFill>
            <a:schemeClr val="bg1">
              <a:lumMod val="60000"/>
              <a:lumOff val="40000"/>
            </a:schemeClr>
          </a:solidFill>
          <a:latin typeface="+mj-lt"/>
          <a:ea typeface="+mj-ea"/>
          <a:cs typeface="+mj-cs"/>
        </a:defRPr>
      </a:lvl1pPr>
      <a:lvl2pPr algn="ctr" rtl="0" eaLnBrk="1" fontAlgn="base" hangingPunct="1">
        <a:spcBef>
          <a:spcPct val="0"/>
        </a:spcBef>
        <a:spcAft>
          <a:spcPct val="0"/>
        </a:spcAft>
        <a:defRPr sz="3200">
          <a:solidFill>
            <a:schemeClr val="tx2"/>
          </a:solidFill>
          <a:latin typeface="Arial" charset="0"/>
        </a:defRPr>
      </a:lvl2pPr>
      <a:lvl3pPr algn="ctr" rtl="0" eaLnBrk="1" fontAlgn="base" hangingPunct="1">
        <a:spcBef>
          <a:spcPct val="0"/>
        </a:spcBef>
        <a:spcAft>
          <a:spcPct val="0"/>
        </a:spcAft>
        <a:defRPr sz="3200">
          <a:solidFill>
            <a:schemeClr val="tx2"/>
          </a:solidFill>
          <a:latin typeface="Arial" charset="0"/>
        </a:defRPr>
      </a:lvl3pPr>
      <a:lvl4pPr algn="ctr" rtl="0" eaLnBrk="1" fontAlgn="base" hangingPunct="1">
        <a:spcBef>
          <a:spcPct val="0"/>
        </a:spcBef>
        <a:spcAft>
          <a:spcPct val="0"/>
        </a:spcAft>
        <a:defRPr sz="3200">
          <a:solidFill>
            <a:schemeClr val="tx2"/>
          </a:solidFill>
          <a:latin typeface="Arial" charset="0"/>
        </a:defRPr>
      </a:lvl4pPr>
      <a:lvl5pPr algn="ctr" rtl="0" eaLnBrk="1" fontAlgn="base" hangingPunct="1">
        <a:spcBef>
          <a:spcPct val="0"/>
        </a:spcBef>
        <a:spcAft>
          <a:spcPct val="0"/>
        </a:spcAft>
        <a:defRPr sz="3200">
          <a:solidFill>
            <a:schemeClr val="tx2"/>
          </a:solidFill>
          <a:latin typeface="Arial" charset="0"/>
        </a:defRPr>
      </a:lvl5pPr>
      <a:lvl6pPr marL="457200" algn="ctr" rtl="0" eaLnBrk="1" fontAlgn="base" hangingPunct="1">
        <a:spcBef>
          <a:spcPct val="0"/>
        </a:spcBef>
        <a:spcAft>
          <a:spcPct val="0"/>
        </a:spcAft>
        <a:defRPr sz="3200">
          <a:solidFill>
            <a:schemeClr val="tx2"/>
          </a:solidFill>
          <a:latin typeface="Arial" charset="0"/>
        </a:defRPr>
      </a:lvl6pPr>
      <a:lvl7pPr marL="914400" algn="ctr" rtl="0" eaLnBrk="1" fontAlgn="base" hangingPunct="1">
        <a:spcBef>
          <a:spcPct val="0"/>
        </a:spcBef>
        <a:spcAft>
          <a:spcPct val="0"/>
        </a:spcAft>
        <a:defRPr sz="3200">
          <a:solidFill>
            <a:schemeClr val="tx2"/>
          </a:solidFill>
          <a:latin typeface="Arial" charset="0"/>
        </a:defRPr>
      </a:lvl7pPr>
      <a:lvl8pPr marL="1371600" algn="ctr" rtl="0" eaLnBrk="1" fontAlgn="base" hangingPunct="1">
        <a:spcBef>
          <a:spcPct val="0"/>
        </a:spcBef>
        <a:spcAft>
          <a:spcPct val="0"/>
        </a:spcAft>
        <a:defRPr sz="3200">
          <a:solidFill>
            <a:schemeClr val="tx2"/>
          </a:solidFill>
          <a:latin typeface="Arial" charset="0"/>
        </a:defRPr>
      </a:lvl8pPr>
      <a:lvl9pPr marL="1828800" algn="ctr"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1066800" y="5486400"/>
            <a:ext cx="7315200" cy="1004888"/>
          </a:xfrm>
          <a:prstGeom prst="rect">
            <a:avLst/>
          </a:prstGeom>
          <a:noFill/>
          <a:ln w="12700">
            <a:noFill/>
            <a:miter lim="800000"/>
            <a:headEnd type="none" w="sm" len="sm"/>
            <a:tailEnd type="none" w="sm" len="sm"/>
          </a:ln>
        </p:spPr>
        <p:txBody>
          <a:bodyPr>
            <a:spAutoFit/>
          </a:bodyPr>
          <a:lstStyle/>
          <a:p>
            <a:pPr>
              <a:spcBef>
                <a:spcPct val="50000"/>
              </a:spcBef>
            </a:pPr>
            <a:endParaRPr lang="en-US"/>
          </a:p>
          <a:p>
            <a:pPr>
              <a:spcBef>
                <a:spcPct val="50000"/>
              </a:spcBef>
            </a:pPr>
            <a:endParaRPr lang="en-US"/>
          </a:p>
        </p:txBody>
      </p:sp>
      <p:sp>
        <p:nvSpPr>
          <p:cNvPr id="34820" name="Text Box 4"/>
          <p:cNvSpPr txBox="1">
            <a:spLocks noChangeArrowheads="1"/>
          </p:cNvSpPr>
          <p:nvPr/>
        </p:nvSpPr>
        <p:spPr bwMode="auto">
          <a:xfrm>
            <a:off x="3248272" y="5867400"/>
            <a:ext cx="2563522" cy="461665"/>
          </a:xfrm>
          <a:prstGeom prst="rect">
            <a:avLst/>
          </a:prstGeom>
          <a:noFill/>
          <a:ln w="12700">
            <a:noFill/>
            <a:miter lim="800000"/>
            <a:headEnd type="none" w="sm" len="sm"/>
            <a:tailEnd type="none" w="sm" len="sm"/>
          </a:ln>
        </p:spPr>
        <p:txBody>
          <a:bodyPr wrap="none">
            <a:spAutoFit/>
          </a:bodyPr>
          <a:lstStyle/>
          <a:p>
            <a:pPr algn="ctr"/>
            <a:r>
              <a:rPr lang="en-US" sz="2400" dirty="0" smtClean="0"/>
              <a:t>October 15, 2012</a:t>
            </a:r>
            <a:endParaRPr lang="en-US" sz="2400" dirty="0"/>
          </a:p>
        </p:txBody>
      </p:sp>
      <p:sp>
        <p:nvSpPr>
          <p:cNvPr id="34821" name="TextBox 4"/>
          <p:cNvSpPr txBox="1">
            <a:spLocks noChangeArrowheads="1"/>
          </p:cNvSpPr>
          <p:nvPr/>
        </p:nvSpPr>
        <p:spPr bwMode="auto">
          <a:xfrm>
            <a:off x="0" y="1828800"/>
            <a:ext cx="8915400" cy="1015663"/>
          </a:xfrm>
          <a:prstGeom prst="rect">
            <a:avLst/>
          </a:prstGeom>
          <a:noFill/>
          <a:ln w="9525">
            <a:noFill/>
            <a:miter lim="800000"/>
            <a:headEnd/>
            <a:tailEnd/>
          </a:ln>
        </p:spPr>
        <p:txBody>
          <a:bodyPr wrap="square">
            <a:spAutoFit/>
          </a:bodyPr>
          <a:lstStyle/>
          <a:p>
            <a:pPr algn="ctr"/>
            <a:r>
              <a:rPr lang="en-US" sz="3600" b="1" i="1" dirty="0" smtClean="0">
                <a:solidFill>
                  <a:srgbClr val="FFFF00"/>
                </a:solidFill>
              </a:rPr>
              <a:t>Our Region’s Housing Market: </a:t>
            </a:r>
          </a:p>
          <a:p>
            <a:pPr algn="ctr"/>
            <a:r>
              <a:rPr lang="en-US" sz="2400" b="1" i="1" dirty="0" smtClean="0">
                <a:solidFill>
                  <a:srgbClr val="FFFF00"/>
                </a:solidFill>
              </a:rPr>
              <a:t>What are price trends likely to be over the next 5 years?</a:t>
            </a:r>
            <a:endParaRPr lang="en-US" sz="2400" b="1" i="1" dirty="0">
              <a:solidFill>
                <a:srgbClr val="FFFF00"/>
              </a:solidFill>
            </a:endParaRPr>
          </a:p>
        </p:txBody>
      </p:sp>
      <p:sp>
        <p:nvSpPr>
          <p:cNvPr id="7" name="TextBox 6"/>
          <p:cNvSpPr txBox="1"/>
          <p:nvPr/>
        </p:nvSpPr>
        <p:spPr>
          <a:xfrm>
            <a:off x="2611601" y="3657600"/>
            <a:ext cx="4072590" cy="1631216"/>
          </a:xfrm>
          <a:prstGeom prst="rect">
            <a:avLst/>
          </a:prstGeom>
          <a:noFill/>
        </p:spPr>
        <p:txBody>
          <a:bodyPr wrap="none" rtlCol="0">
            <a:spAutoFit/>
          </a:bodyPr>
          <a:lstStyle/>
          <a:p>
            <a:pPr algn="ctr"/>
            <a:r>
              <a:rPr lang="en-US" sz="2800" dirty="0" smtClean="0">
                <a:solidFill>
                  <a:srgbClr val="00B050"/>
                </a:solidFill>
              </a:rPr>
              <a:t>Lisa A. Sturtevant, PhD</a:t>
            </a:r>
          </a:p>
          <a:p>
            <a:pPr algn="ctr"/>
            <a:r>
              <a:rPr lang="en-US" sz="2400" dirty="0" smtClean="0">
                <a:solidFill>
                  <a:srgbClr val="00B050"/>
                </a:solidFill>
              </a:rPr>
              <a:t>Center for Regional Analysis</a:t>
            </a:r>
          </a:p>
          <a:p>
            <a:pPr algn="ctr"/>
            <a:r>
              <a:rPr lang="en-US" sz="2400" dirty="0" smtClean="0">
                <a:solidFill>
                  <a:srgbClr val="00B050"/>
                </a:solidFill>
              </a:rPr>
              <a:t>School of Public Policy</a:t>
            </a:r>
          </a:p>
          <a:p>
            <a:pPr algn="ctr"/>
            <a:r>
              <a:rPr lang="en-US" sz="2400" dirty="0" smtClean="0">
                <a:solidFill>
                  <a:srgbClr val="00B050"/>
                </a:solidFill>
              </a:rPr>
              <a:t>George Mason University</a:t>
            </a:r>
            <a:endParaRPr lang="en-US" sz="2400" dirty="0">
              <a:solidFill>
                <a:srgbClr val="00B050"/>
              </a:solidFill>
            </a:endParaRPr>
          </a:p>
        </p:txBody>
      </p:sp>
      <p:sp>
        <p:nvSpPr>
          <p:cNvPr id="6" name="TextBox 4"/>
          <p:cNvSpPr txBox="1">
            <a:spLocks noChangeArrowheads="1"/>
          </p:cNvSpPr>
          <p:nvPr/>
        </p:nvSpPr>
        <p:spPr bwMode="auto">
          <a:xfrm>
            <a:off x="990600" y="304800"/>
            <a:ext cx="6324600" cy="954107"/>
          </a:xfrm>
          <a:prstGeom prst="rect">
            <a:avLst/>
          </a:prstGeom>
          <a:noFill/>
          <a:ln w="9525">
            <a:noFill/>
            <a:miter lim="800000"/>
            <a:headEnd/>
            <a:tailEnd/>
          </a:ln>
        </p:spPr>
        <p:txBody>
          <a:bodyPr wrap="square">
            <a:spAutoFit/>
          </a:bodyPr>
          <a:lstStyle/>
          <a:p>
            <a:pPr algn="ctr"/>
            <a:r>
              <a:rPr lang="en-US" sz="2800" b="1" i="1" dirty="0" smtClean="0"/>
              <a:t>Adapting Inclusionary Zoning to a Changing Housing Market</a:t>
            </a:r>
            <a:endParaRPr lang="en-US" sz="2800" b="1" i="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838200" y="2438400"/>
            <a:ext cx="7407669" cy="1446550"/>
          </a:xfrm>
          <a:prstGeom prst="rect">
            <a:avLst/>
          </a:prstGeom>
          <a:noFill/>
          <a:ln w="12700">
            <a:noFill/>
            <a:miter lim="800000"/>
            <a:headEnd type="none" w="sm" len="sm"/>
            <a:tailEnd type="none" w="sm" len="sm"/>
          </a:ln>
        </p:spPr>
        <p:txBody>
          <a:bodyPr wrap="none">
            <a:spAutoFit/>
          </a:bodyPr>
          <a:lstStyle/>
          <a:p>
            <a:pPr algn="ctr"/>
            <a:r>
              <a:rPr lang="en-US" sz="4400" b="1" dirty="0">
                <a:solidFill>
                  <a:srgbClr val="FFFF00"/>
                </a:solidFill>
              </a:rPr>
              <a:t>The Washington </a:t>
            </a:r>
            <a:r>
              <a:rPr lang="en-US" sz="4400" b="1" dirty="0" smtClean="0">
                <a:solidFill>
                  <a:srgbClr val="FFFF00"/>
                </a:solidFill>
              </a:rPr>
              <a:t>Economy</a:t>
            </a:r>
            <a:endParaRPr lang="en-US" sz="4400" b="1" dirty="0">
              <a:solidFill>
                <a:srgbClr val="FFFF00"/>
              </a:solidFill>
            </a:endParaRPr>
          </a:p>
          <a:p>
            <a:pPr algn="ctr"/>
            <a:endParaRPr lang="en-US" sz="4400" b="1" dirty="0">
              <a:solidFill>
                <a:srgbClr val="FFFF66"/>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6367462" cy="1143000"/>
          </a:xfrm>
        </p:spPr>
        <p:txBody>
          <a:bodyPr/>
          <a:lstStyle/>
          <a:p>
            <a:r>
              <a:rPr lang="en-US" sz="3200" dirty="0" smtClean="0">
                <a:solidFill>
                  <a:srgbClr val="FFFF00"/>
                </a:solidFill>
                <a:effectLst/>
                <a:latin typeface="Arial" pitchFamily="34" charset="0"/>
                <a:cs typeface="Arial" pitchFamily="34" charset="0"/>
              </a:rPr>
              <a:t>Annual Job Change</a:t>
            </a:r>
            <a:br>
              <a:rPr lang="en-US" sz="3200" dirty="0" smtClean="0">
                <a:solidFill>
                  <a:srgbClr val="FFFF00"/>
                </a:solidFill>
                <a:effectLst/>
                <a:latin typeface="Arial" pitchFamily="34" charset="0"/>
                <a:cs typeface="Arial" pitchFamily="34" charset="0"/>
              </a:rPr>
            </a:br>
            <a:r>
              <a:rPr lang="en-US" sz="3200" dirty="0" smtClean="0">
                <a:solidFill>
                  <a:srgbClr val="FFFF00"/>
                </a:solidFill>
                <a:effectLst/>
                <a:latin typeface="Arial" pitchFamily="34" charset="0"/>
                <a:cs typeface="Arial" pitchFamily="34" charset="0"/>
              </a:rPr>
              <a:t>Washington MSA</a:t>
            </a:r>
            <a:endParaRPr lang="en-US" sz="3200" dirty="0">
              <a:solidFill>
                <a:srgbClr val="FFFF00"/>
              </a:solidFill>
              <a:effectLst/>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743626916"/>
              </p:ext>
            </p:extLst>
          </p:nvPr>
        </p:nvGraphicFramePr>
        <p:xfrm>
          <a:off x="381000" y="1981200"/>
          <a:ext cx="8381999"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04800" y="1752600"/>
            <a:ext cx="838954" cy="369332"/>
          </a:xfrm>
          <a:prstGeom prst="rect">
            <a:avLst/>
          </a:prstGeom>
          <a:noFill/>
        </p:spPr>
        <p:txBody>
          <a:bodyPr wrap="none" rtlCol="0">
            <a:spAutoFit/>
          </a:bodyPr>
          <a:lstStyle/>
          <a:p>
            <a:r>
              <a:rPr lang="en-US" sz="1800" b="0" dirty="0" smtClean="0"/>
              <a:t>(000s)</a:t>
            </a:r>
            <a:endParaRPr lang="en-US" b="0" dirty="0"/>
          </a:p>
        </p:txBody>
      </p:sp>
      <p:sp>
        <p:nvSpPr>
          <p:cNvPr id="6" name="TextBox 5"/>
          <p:cNvSpPr txBox="1"/>
          <p:nvPr/>
        </p:nvSpPr>
        <p:spPr>
          <a:xfrm>
            <a:off x="914400" y="1600200"/>
            <a:ext cx="7924800" cy="1015663"/>
          </a:xfrm>
          <a:prstGeom prst="rect">
            <a:avLst/>
          </a:prstGeom>
          <a:noFill/>
        </p:spPr>
        <p:txBody>
          <a:bodyPr wrap="square" rtlCol="0">
            <a:spAutoFit/>
          </a:bodyPr>
          <a:lstStyle/>
          <a:p>
            <a:r>
              <a:rPr lang="en-US" sz="2000" b="0" dirty="0" smtClean="0">
                <a:solidFill>
                  <a:schemeClr val="accent2">
                    <a:lumMod val="60000"/>
                    <a:lumOff val="40000"/>
                  </a:schemeClr>
                </a:solidFill>
              </a:rPr>
              <a:t>  Annual Data                          </a:t>
            </a:r>
            <a:r>
              <a:rPr lang="en-US" sz="2000" b="0" dirty="0" smtClean="0">
                <a:solidFill>
                  <a:srgbClr val="99CCFF"/>
                </a:solidFill>
              </a:rPr>
              <a:t>Annual Month over Year</a:t>
            </a:r>
          </a:p>
          <a:p>
            <a:endParaRPr lang="en-US" sz="2000" dirty="0" smtClean="0">
              <a:solidFill>
                <a:srgbClr val="99CCFF"/>
              </a:solidFill>
            </a:endParaRPr>
          </a:p>
          <a:p>
            <a:r>
              <a:rPr lang="en-US" sz="2000" b="0" dirty="0" smtClean="0">
                <a:solidFill>
                  <a:srgbClr val="99CCFF"/>
                </a:solidFill>
              </a:rPr>
              <a:t>                        2009                 2010                  2011            2012</a:t>
            </a:r>
            <a:endParaRPr lang="en-US" sz="2000" b="0" dirty="0">
              <a:solidFill>
                <a:srgbClr val="99CCFF"/>
              </a:solidFill>
            </a:endParaRPr>
          </a:p>
        </p:txBody>
      </p:sp>
      <p:cxnSp>
        <p:nvCxnSpPr>
          <p:cNvPr id="8" name="Straight Connector 7"/>
          <p:cNvCxnSpPr/>
          <p:nvPr/>
        </p:nvCxnSpPr>
        <p:spPr bwMode="auto">
          <a:xfrm flipH="1" flipV="1">
            <a:off x="2092121" y="2255205"/>
            <a:ext cx="1176" cy="3514828"/>
          </a:xfrm>
          <a:prstGeom prst="line">
            <a:avLst/>
          </a:prstGeom>
          <a:solidFill>
            <a:srgbClr val="FC0128"/>
          </a:solidFill>
          <a:ln w="25400" cap="flat" cmpd="sng" algn="ctr">
            <a:solidFill>
              <a:schemeClr val="tx1"/>
            </a:solidFill>
            <a:prstDash val="solid"/>
            <a:round/>
            <a:headEnd type="none" w="sm" len="sm"/>
            <a:tailEnd type="none" w="sm" len="sm"/>
          </a:ln>
          <a:effectLst/>
        </p:spPr>
      </p:cxnSp>
      <p:cxnSp>
        <p:nvCxnSpPr>
          <p:cNvPr id="10" name="Straight Connector 9"/>
          <p:cNvCxnSpPr/>
          <p:nvPr/>
        </p:nvCxnSpPr>
        <p:spPr bwMode="auto">
          <a:xfrm flipV="1">
            <a:off x="3848100" y="2286000"/>
            <a:ext cx="39120" cy="3516573"/>
          </a:xfrm>
          <a:prstGeom prst="line">
            <a:avLst/>
          </a:prstGeom>
          <a:solidFill>
            <a:srgbClr val="FC0128"/>
          </a:solidFill>
          <a:ln w="25400" cap="flat" cmpd="sng" algn="ctr">
            <a:solidFill>
              <a:schemeClr val="tx1"/>
            </a:solidFill>
            <a:prstDash val="solid"/>
            <a:round/>
            <a:headEnd type="none" w="sm" len="sm"/>
            <a:tailEnd type="none" w="sm" len="sm"/>
          </a:ln>
          <a:effectLst/>
        </p:spPr>
      </p:cxnSp>
      <p:cxnSp>
        <p:nvCxnSpPr>
          <p:cNvPr id="11" name="Straight Connector 10"/>
          <p:cNvCxnSpPr/>
          <p:nvPr/>
        </p:nvCxnSpPr>
        <p:spPr bwMode="auto">
          <a:xfrm flipV="1">
            <a:off x="5613400" y="2286000"/>
            <a:ext cx="15235" cy="3497240"/>
          </a:xfrm>
          <a:prstGeom prst="line">
            <a:avLst/>
          </a:prstGeom>
          <a:solidFill>
            <a:srgbClr val="FC0128"/>
          </a:solidFill>
          <a:ln w="25400" cap="flat" cmpd="sng" algn="ctr">
            <a:solidFill>
              <a:schemeClr val="tx1"/>
            </a:solidFill>
            <a:prstDash val="solid"/>
            <a:round/>
            <a:headEnd type="none" w="sm" len="sm"/>
            <a:tailEnd type="none" w="sm" len="sm"/>
          </a:ln>
          <a:effectLst/>
        </p:spPr>
      </p:cxnSp>
      <p:cxnSp>
        <p:nvCxnSpPr>
          <p:cNvPr id="12" name="Straight Connector 11"/>
          <p:cNvCxnSpPr/>
          <p:nvPr/>
        </p:nvCxnSpPr>
        <p:spPr bwMode="auto">
          <a:xfrm flipV="1">
            <a:off x="7378700" y="2273300"/>
            <a:ext cx="27023" cy="3530600"/>
          </a:xfrm>
          <a:prstGeom prst="line">
            <a:avLst/>
          </a:prstGeom>
          <a:solidFill>
            <a:srgbClr val="FC0128"/>
          </a:solidFill>
          <a:ln w="25400" cap="flat" cmpd="sng" algn="ctr">
            <a:solidFill>
              <a:schemeClr val="tx1"/>
            </a:solidFill>
            <a:prstDash val="solid"/>
            <a:round/>
            <a:headEnd type="none" w="sm" len="sm"/>
            <a:tailEnd type="none" w="sm" len="sm"/>
          </a:ln>
          <a:effectLst/>
        </p:spPr>
      </p:cxnSp>
      <p:sp>
        <p:nvSpPr>
          <p:cNvPr id="14" name="Rectangle 13"/>
          <p:cNvSpPr/>
          <p:nvPr/>
        </p:nvSpPr>
        <p:spPr>
          <a:xfrm>
            <a:off x="990600" y="6504801"/>
            <a:ext cx="8077200" cy="276999"/>
          </a:xfrm>
          <a:prstGeom prst="rect">
            <a:avLst/>
          </a:prstGeom>
        </p:spPr>
        <p:txBody>
          <a:bodyPr wrap="square">
            <a:spAutoFit/>
          </a:bodyPr>
          <a:lstStyle/>
          <a:p>
            <a:r>
              <a:rPr lang="en-US" sz="1200" dirty="0" smtClean="0"/>
              <a:t>Source: Bureau of Labor Statistics (Not Seasonally Adjusted), GMU Center for Regional Analysis</a:t>
            </a:r>
            <a:endParaRPr lang="en-US" sz="1200" dirty="0"/>
          </a:p>
        </p:txBody>
      </p:sp>
    </p:spTree>
    <p:extLst>
      <p:ext uri="{BB962C8B-B14F-4D97-AF65-F5344CB8AC3E}">
        <p14:creationId xmlns="" xmlns:p14="http://schemas.microsoft.com/office/powerpoint/2010/main" val="7354641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6367462" cy="1143000"/>
          </a:xfrm>
        </p:spPr>
        <p:txBody>
          <a:bodyPr/>
          <a:lstStyle/>
          <a:p>
            <a:r>
              <a:rPr lang="en-US" sz="3200" dirty="0" smtClean="0">
                <a:solidFill>
                  <a:srgbClr val="FFFF00"/>
                </a:solidFill>
                <a:effectLst/>
                <a:latin typeface="Arial" pitchFamily="34" charset="0"/>
                <a:cs typeface="Arial" pitchFamily="34" charset="0"/>
              </a:rPr>
              <a:t>Job Change by Sector</a:t>
            </a:r>
            <a:br>
              <a:rPr lang="en-US" sz="3200" dirty="0" smtClean="0">
                <a:solidFill>
                  <a:srgbClr val="FFFF00"/>
                </a:solidFill>
                <a:effectLst/>
                <a:latin typeface="Arial" pitchFamily="34" charset="0"/>
                <a:cs typeface="Arial" pitchFamily="34" charset="0"/>
              </a:rPr>
            </a:br>
            <a:r>
              <a:rPr lang="en-US" dirty="0" smtClean="0">
                <a:solidFill>
                  <a:srgbClr val="FFFF00"/>
                </a:solidFill>
                <a:latin typeface="Arial" pitchFamily="34" charset="0"/>
                <a:cs typeface="Arial" pitchFamily="34" charset="0"/>
              </a:rPr>
              <a:t>Aug</a:t>
            </a:r>
            <a:r>
              <a:rPr lang="en-US" sz="3200" dirty="0" smtClean="0">
                <a:solidFill>
                  <a:srgbClr val="FFFF00"/>
                </a:solidFill>
                <a:effectLst/>
                <a:latin typeface="Arial" pitchFamily="34" charset="0"/>
                <a:cs typeface="Arial" pitchFamily="34" charset="0"/>
              </a:rPr>
              <a:t> 2011 – Aug 2012</a:t>
            </a:r>
            <a:br>
              <a:rPr lang="en-US" sz="3200" dirty="0" smtClean="0">
                <a:solidFill>
                  <a:srgbClr val="FFFF00"/>
                </a:solidFill>
                <a:effectLst/>
                <a:latin typeface="Arial" pitchFamily="34" charset="0"/>
                <a:cs typeface="Arial" pitchFamily="34" charset="0"/>
              </a:rPr>
            </a:br>
            <a:r>
              <a:rPr lang="en-US" sz="3200" dirty="0" smtClean="0">
                <a:solidFill>
                  <a:srgbClr val="FFFF00"/>
                </a:solidFill>
                <a:effectLst/>
                <a:latin typeface="Arial" pitchFamily="34" charset="0"/>
                <a:cs typeface="Arial" pitchFamily="34" charset="0"/>
              </a:rPr>
              <a:t>Washington MSA</a:t>
            </a:r>
            <a:endParaRPr lang="en-US" sz="3200" dirty="0">
              <a:solidFill>
                <a:srgbClr val="FFFF00"/>
              </a:solidFill>
              <a:effectLst/>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162601489"/>
              </p:ext>
            </p:extLst>
          </p:nvPr>
        </p:nvGraphicFramePr>
        <p:xfrm>
          <a:off x="381000" y="1905000"/>
          <a:ext cx="8458199"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243732" y="1668194"/>
            <a:ext cx="910827" cy="400110"/>
          </a:xfrm>
          <a:prstGeom prst="rect">
            <a:avLst/>
          </a:prstGeom>
          <a:noFill/>
        </p:spPr>
        <p:txBody>
          <a:bodyPr wrap="none" rtlCol="0">
            <a:spAutoFit/>
          </a:bodyPr>
          <a:lstStyle/>
          <a:p>
            <a:r>
              <a:rPr lang="en-US" sz="2000" b="0" dirty="0" smtClean="0"/>
              <a:t>(000s)</a:t>
            </a:r>
            <a:endParaRPr lang="en-US" sz="2000" b="0" dirty="0"/>
          </a:p>
        </p:txBody>
      </p:sp>
      <p:sp>
        <p:nvSpPr>
          <p:cNvPr id="6" name="TextBox 5"/>
          <p:cNvSpPr txBox="1"/>
          <p:nvPr/>
        </p:nvSpPr>
        <p:spPr>
          <a:xfrm>
            <a:off x="6934200" y="1600200"/>
            <a:ext cx="1803198" cy="400110"/>
          </a:xfrm>
          <a:prstGeom prst="rect">
            <a:avLst/>
          </a:prstGeom>
          <a:noFill/>
        </p:spPr>
        <p:txBody>
          <a:bodyPr wrap="none" rtlCol="0">
            <a:spAutoFit/>
          </a:bodyPr>
          <a:lstStyle/>
          <a:p>
            <a:r>
              <a:rPr lang="en-US" sz="2000" b="0" dirty="0" smtClean="0"/>
              <a:t>Total = </a:t>
            </a:r>
            <a:r>
              <a:rPr lang="en-US" sz="2000" dirty="0" smtClean="0"/>
              <a:t>38,200</a:t>
            </a:r>
            <a:endParaRPr lang="en-US" sz="2800" b="0" dirty="0"/>
          </a:p>
        </p:txBody>
      </p:sp>
      <p:sp>
        <p:nvSpPr>
          <p:cNvPr id="9" name="Rectangle 8"/>
          <p:cNvSpPr/>
          <p:nvPr/>
        </p:nvSpPr>
        <p:spPr>
          <a:xfrm>
            <a:off x="990600" y="6504801"/>
            <a:ext cx="8077200" cy="276999"/>
          </a:xfrm>
          <a:prstGeom prst="rect">
            <a:avLst/>
          </a:prstGeom>
        </p:spPr>
        <p:txBody>
          <a:bodyPr wrap="square">
            <a:spAutoFit/>
          </a:bodyPr>
          <a:lstStyle/>
          <a:p>
            <a:r>
              <a:rPr lang="en-US" sz="1200" dirty="0" smtClean="0"/>
              <a:t>Source: Bureau of Labor Statistics (Not Seasonally Adjusted), GMU Center for Regional Analysis</a:t>
            </a:r>
            <a:endParaRPr lang="en-US" sz="1200" dirty="0"/>
          </a:p>
        </p:txBody>
      </p:sp>
    </p:spTree>
    <p:extLst>
      <p:ext uri="{BB962C8B-B14F-4D97-AF65-F5344CB8AC3E}">
        <p14:creationId xmlns="" xmlns:p14="http://schemas.microsoft.com/office/powerpoint/2010/main" val="223888144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 xmlns:p14="http://schemas.microsoft.com/office/powerpoint/2010/main" val="3962848098"/>
              </p:ext>
            </p:extLst>
          </p:nvPr>
        </p:nvGraphicFramePr>
        <p:xfrm>
          <a:off x="228600" y="1295400"/>
          <a:ext cx="8458200" cy="483076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8001000" y="1828800"/>
            <a:ext cx="1371600" cy="2308324"/>
          </a:xfrm>
          <a:prstGeom prst="rect">
            <a:avLst/>
          </a:prstGeom>
        </p:spPr>
        <p:txBody>
          <a:bodyPr wrap="square">
            <a:spAutoFit/>
          </a:bodyPr>
          <a:lstStyle/>
          <a:p>
            <a:endParaRPr lang="en-US" sz="1600" dirty="0" smtClean="0">
              <a:solidFill>
                <a:schemeClr val="bg1">
                  <a:lumMod val="20000"/>
                  <a:lumOff val="80000"/>
                </a:schemeClr>
              </a:solidFill>
            </a:endParaRPr>
          </a:p>
          <a:p>
            <a:endParaRPr lang="en-US" sz="1600" dirty="0">
              <a:solidFill>
                <a:schemeClr val="bg1">
                  <a:lumMod val="20000"/>
                  <a:lumOff val="80000"/>
                </a:schemeClr>
              </a:solidFill>
            </a:endParaRPr>
          </a:p>
          <a:p>
            <a:endParaRPr lang="en-US" sz="1600" dirty="0" smtClean="0">
              <a:solidFill>
                <a:schemeClr val="bg1">
                  <a:lumMod val="20000"/>
                  <a:lumOff val="80000"/>
                </a:schemeClr>
              </a:solidFill>
            </a:endParaRPr>
          </a:p>
          <a:p>
            <a:r>
              <a:rPr lang="en-US" sz="1600" dirty="0" smtClean="0">
                <a:solidFill>
                  <a:schemeClr val="bg1">
                    <a:lumMod val="20000"/>
                    <a:lumOff val="80000"/>
                  </a:schemeClr>
                </a:solidFill>
              </a:rPr>
              <a:t>8.8 – DC</a:t>
            </a:r>
            <a:endParaRPr lang="en-US" sz="1600" dirty="0" smtClean="0">
              <a:solidFill>
                <a:srgbClr val="FFC000"/>
              </a:solidFill>
            </a:endParaRPr>
          </a:p>
          <a:p>
            <a:r>
              <a:rPr lang="en-US" sz="1600" dirty="0" smtClean="0">
                <a:solidFill>
                  <a:srgbClr val="FFC000"/>
                </a:solidFill>
              </a:rPr>
              <a:t>8.1 – U.S.</a:t>
            </a:r>
          </a:p>
          <a:p>
            <a:endParaRPr lang="en-US" sz="1600" dirty="0" smtClean="0">
              <a:solidFill>
                <a:schemeClr val="accent2">
                  <a:lumMod val="40000"/>
                  <a:lumOff val="60000"/>
                </a:schemeClr>
              </a:solidFill>
            </a:endParaRPr>
          </a:p>
          <a:p>
            <a:r>
              <a:rPr lang="en-US" sz="1600" dirty="0" smtClean="0">
                <a:solidFill>
                  <a:schemeClr val="accent2">
                    <a:lumMod val="60000"/>
                    <a:lumOff val="40000"/>
                  </a:schemeClr>
                </a:solidFill>
              </a:rPr>
              <a:t>6.0 – SMD</a:t>
            </a:r>
          </a:p>
          <a:p>
            <a:r>
              <a:rPr lang="en-US" sz="1600" dirty="0" smtClean="0">
                <a:solidFill>
                  <a:srgbClr val="00B0F0"/>
                </a:solidFill>
              </a:rPr>
              <a:t>5.5 – MSA</a:t>
            </a:r>
          </a:p>
          <a:p>
            <a:r>
              <a:rPr lang="en-US" sz="1600" dirty="0" smtClean="0">
                <a:solidFill>
                  <a:srgbClr val="FFFF00"/>
                </a:solidFill>
              </a:rPr>
              <a:t>4.3  - NVA</a:t>
            </a:r>
          </a:p>
        </p:txBody>
      </p:sp>
      <p:sp>
        <p:nvSpPr>
          <p:cNvPr id="5" name="Rectangle 4"/>
          <p:cNvSpPr/>
          <p:nvPr/>
        </p:nvSpPr>
        <p:spPr>
          <a:xfrm>
            <a:off x="2286000" y="304800"/>
            <a:ext cx="3925273" cy="584776"/>
          </a:xfrm>
          <a:prstGeom prst="rect">
            <a:avLst/>
          </a:prstGeom>
        </p:spPr>
        <p:txBody>
          <a:bodyPr wrap="none">
            <a:spAutoFit/>
          </a:bodyPr>
          <a:lstStyle/>
          <a:p>
            <a:r>
              <a:rPr lang="en-US" sz="3200" dirty="0" smtClean="0">
                <a:solidFill>
                  <a:srgbClr val="FFFF00"/>
                </a:solidFill>
              </a:rPr>
              <a:t>Unemployment Rate</a:t>
            </a:r>
          </a:p>
        </p:txBody>
      </p:sp>
      <p:sp>
        <p:nvSpPr>
          <p:cNvPr id="7" name="Rectangle 6"/>
          <p:cNvSpPr/>
          <p:nvPr/>
        </p:nvSpPr>
        <p:spPr>
          <a:xfrm>
            <a:off x="838200" y="6400800"/>
            <a:ext cx="8077200" cy="276999"/>
          </a:xfrm>
          <a:prstGeom prst="rect">
            <a:avLst/>
          </a:prstGeom>
        </p:spPr>
        <p:txBody>
          <a:bodyPr wrap="square">
            <a:spAutoFit/>
          </a:bodyPr>
          <a:lstStyle/>
          <a:p>
            <a:r>
              <a:rPr lang="en-US" sz="1200" dirty="0" smtClean="0"/>
              <a:t>Source: Bureau of Labor Statistics (Not Seasonally Adjusted), GMU Center for Regional Analysis</a:t>
            </a:r>
            <a:endParaRPr 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idx="4294967295"/>
          </p:nvPr>
        </p:nvSpPr>
        <p:spPr>
          <a:xfrm>
            <a:off x="685800" y="2130425"/>
            <a:ext cx="7772400" cy="1470025"/>
          </a:xfrm>
          <a:prstGeom prst="rect">
            <a:avLst/>
          </a:prstGeom>
        </p:spPr>
        <p:txBody>
          <a:bodyPr/>
          <a:lstStyle/>
          <a:p>
            <a:pPr eaLnBrk="1" hangingPunct="1"/>
            <a:r>
              <a:rPr lang="en-US" sz="4400" dirty="0" smtClean="0">
                <a:solidFill>
                  <a:srgbClr val="FFFF66"/>
                </a:solidFill>
              </a:rPr>
              <a:t>The Washington Area Housing Market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609600" y="380999"/>
            <a:ext cx="8153400" cy="6201105"/>
            <a:chOff x="0" y="-148737"/>
            <a:chExt cx="5854700" cy="4034693"/>
          </a:xfrm>
        </p:grpSpPr>
        <p:graphicFrame>
          <p:nvGraphicFramePr>
            <p:cNvPr id="6" name="Chart 5"/>
            <p:cNvGraphicFramePr/>
            <p:nvPr/>
          </p:nvGraphicFramePr>
          <p:xfrm>
            <a:off x="0" y="-148737"/>
            <a:ext cx="5854700" cy="401588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3"/>
            <p:cNvSpPr txBox="1"/>
            <p:nvPr/>
          </p:nvSpPr>
          <p:spPr>
            <a:xfrm>
              <a:off x="0" y="3619256"/>
              <a:ext cx="3403600" cy="2667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dirty="0">
                  <a:solidFill>
                    <a:schemeClr val="tx1"/>
                  </a:solidFill>
                </a:rPr>
                <a:t>Sources:  ACS</a:t>
              </a:r>
              <a:r>
                <a:rPr lang="en-US" sz="1200" baseline="0" dirty="0">
                  <a:solidFill>
                    <a:schemeClr val="tx1"/>
                  </a:solidFill>
                </a:rPr>
                <a:t> 2010 1-yr Estimate, HUD SOCDS, Census. </a:t>
              </a:r>
              <a:endParaRPr lang="en-US" sz="1200" dirty="0">
                <a:solidFill>
                  <a:schemeClr val="tx1"/>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57200" y="609600"/>
            <a:ext cx="8305800" cy="5791200"/>
            <a:chOff x="0" y="0"/>
            <a:chExt cx="6718300" cy="4543425"/>
          </a:xfrm>
        </p:grpSpPr>
        <p:graphicFrame>
          <p:nvGraphicFramePr>
            <p:cNvPr id="5" name="Chart 4"/>
            <p:cNvGraphicFramePr/>
            <p:nvPr/>
          </p:nvGraphicFramePr>
          <p:xfrm>
            <a:off x="0" y="0"/>
            <a:ext cx="6718300" cy="4543425"/>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Arrow Connector 5"/>
            <p:cNvCxnSpPr/>
            <p:nvPr/>
          </p:nvCxnSpPr>
          <p:spPr>
            <a:xfrm flipV="1">
              <a:off x="1035556" y="1297163"/>
              <a:ext cx="425535" cy="97406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2827377" y="2507593"/>
              <a:ext cx="412640" cy="72054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4628724" y="2869532"/>
              <a:ext cx="363774" cy="39485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TextBox 10"/>
            <p:cNvSpPr txBox="1"/>
            <p:nvPr/>
          </p:nvSpPr>
          <p:spPr>
            <a:xfrm>
              <a:off x="822496" y="1537386"/>
              <a:ext cx="528695" cy="37361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dirty="0">
                  <a:solidFill>
                    <a:schemeClr val="tx1"/>
                  </a:solidFill>
                </a:rPr>
                <a:t>+74%</a:t>
              </a:r>
            </a:p>
          </p:txBody>
        </p:sp>
        <p:sp>
          <p:nvSpPr>
            <p:cNvPr id="10" name="TextBox 6"/>
            <p:cNvSpPr txBox="1"/>
            <p:nvPr/>
          </p:nvSpPr>
          <p:spPr>
            <a:xfrm>
              <a:off x="61636" y="4244515"/>
              <a:ext cx="5325639" cy="23812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dirty="0">
                  <a:solidFill>
                    <a:schemeClr val="tx1"/>
                  </a:solidFill>
                </a:rPr>
                <a:t>Source:</a:t>
              </a:r>
              <a:r>
                <a:rPr lang="en-US" sz="1100" baseline="0" dirty="0">
                  <a:solidFill>
                    <a:schemeClr val="tx1"/>
                  </a:solidFill>
                </a:rPr>
                <a:t> HUD SOCDS, Census, Bureau of Labor &amp; Statistics</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1000" y="609600"/>
            <a:ext cx="8458200" cy="6096000"/>
            <a:chOff x="0" y="0"/>
            <a:chExt cx="5905500" cy="3867150"/>
          </a:xfrm>
        </p:grpSpPr>
        <p:graphicFrame>
          <p:nvGraphicFramePr>
            <p:cNvPr id="3" name="Chart 2"/>
            <p:cNvGraphicFramePr/>
            <p:nvPr/>
          </p:nvGraphicFramePr>
          <p:xfrm>
            <a:off x="0" y="0"/>
            <a:ext cx="5905500" cy="38671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6"/>
            <p:cNvSpPr txBox="1"/>
            <p:nvPr/>
          </p:nvSpPr>
          <p:spPr>
            <a:xfrm>
              <a:off x="110137" y="3561470"/>
              <a:ext cx="3403600" cy="2667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dirty="0">
                  <a:solidFill>
                    <a:schemeClr val="tx1"/>
                  </a:solidFill>
                </a:rPr>
                <a:t>Sources:  ACS</a:t>
              </a:r>
              <a:r>
                <a:rPr lang="en-US" sz="1100" baseline="0" dirty="0">
                  <a:solidFill>
                    <a:schemeClr val="tx1"/>
                  </a:solidFill>
                </a:rPr>
                <a:t> 2010 1-yr Estimate, HUD SOCDS, Census</a:t>
              </a:r>
              <a:endParaRPr lang="en-US" sz="1100" dirty="0">
                <a:solidFill>
                  <a:schemeClr val="tx1"/>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 xmlns:p14="http://schemas.microsoft.com/office/powerpoint/2010/main" val="358768296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8176519" y="4267200"/>
            <a:ext cx="993005" cy="646331"/>
          </a:xfrm>
          <a:prstGeom prst="rect">
            <a:avLst/>
          </a:prstGeom>
          <a:noFill/>
        </p:spPr>
        <p:txBody>
          <a:bodyPr wrap="none" rtlCol="0">
            <a:spAutoFit/>
          </a:bodyPr>
          <a:lstStyle/>
          <a:p>
            <a:r>
              <a:rPr lang="en-US" dirty="0" smtClean="0">
                <a:solidFill>
                  <a:srgbClr val="FFFF00"/>
                </a:solidFill>
              </a:rPr>
              <a:t>Aug =</a:t>
            </a:r>
          </a:p>
          <a:p>
            <a:r>
              <a:rPr lang="en-US" dirty="0" smtClean="0">
                <a:solidFill>
                  <a:srgbClr val="FFFF00"/>
                </a:solidFill>
              </a:rPr>
              <a:t>- 22.4%</a:t>
            </a:r>
            <a:endParaRPr lang="en-US" dirty="0">
              <a:solidFill>
                <a:srgbClr val="FFFF00"/>
              </a:solidFill>
            </a:endParaRPr>
          </a:p>
        </p:txBody>
      </p:sp>
      <p:sp>
        <p:nvSpPr>
          <p:cNvPr id="5" name="Rectangle 4"/>
          <p:cNvSpPr/>
          <p:nvPr/>
        </p:nvSpPr>
        <p:spPr>
          <a:xfrm>
            <a:off x="457200" y="152400"/>
            <a:ext cx="8153400" cy="1446550"/>
          </a:xfrm>
          <a:prstGeom prst="rect">
            <a:avLst/>
          </a:prstGeom>
        </p:spPr>
        <p:txBody>
          <a:bodyPr wrap="square">
            <a:spAutoFit/>
          </a:bodyPr>
          <a:lstStyle/>
          <a:p>
            <a:pPr algn="ctr"/>
            <a:r>
              <a:rPr lang="en-US" sz="3200" dirty="0">
                <a:solidFill>
                  <a:srgbClr val="FFFF00"/>
                </a:solidFill>
              </a:rPr>
              <a:t>Percent Change in </a:t>
            </a:r>
            <a:br>
              <a:rPr lang="en-US" sz="3200" dirty="0">
                <a:solidFill>
                  <a:srgbClr val="FFFF00"/>
                </a:solidFill>
              </a:rPr>
            </a:br>
            <a:r>
              <a:rPr lang="en-US" sz="3200" dirty="0">
                <a:solidFill>
                  <a:srgbClr val="FFFF00"/>
                </a:solidFill>
              </a:rPr>
              <a:t>Inventories of Existing Homes</a:t>
            </a:r>
            <a:r>
              <a:rPr lang="en-US" dirty="0">
                <a:solidFill>
                  <a:srgbClr val="FFFF00"/>
                </a:solidFill>
              </a:rPr>
              <a:t/>
            </a:r>
            <a:br>
              <a:rPr lang="en-US" dirty="0">
                <a:solidFill>
                  <a:srgbClr val="FFFF00"/>
                </a:solidFill>
              </a:rPr>
            </a:br>
            <a:r>
              <a:rPr lang="en-US" sz="2400" dirty="0">
                <a:solidFill>
                  <a:srgbClr val="FFFF00"/>
                </a:solidFill>
              </a:rPr>
              <a:t>Month-Over</a:t>
            </a:r>
            <a:r>
              <a:rPr lang="en-US" sz="2400" dirty="0" smtClean="0">
                <a:solidFill>
                  <a:srgbClr val="FFFF00"/>
                </a:solidFill>
              </a:rPr>
              <a:t>-Year</a:t>
            </a:r>
            <a:r>
              <a:rPr lang="en-US" sz="2400" dirty="0">
                <a:solidFill>
                  <a:srgbClr val="FFFF00"/>
                </a:solidFill>
              </a:rPr>
              <a:t> </a:t>
            </a:r>
            <a:r>
              <a:rPr lang="en-US" sz="2400" dirty="0" smtClean="0">
                <a:solidFill>
                  <a:srgbClr val="FFFF00"/>
                </a:solidFill>
              </a:rPr>
              <a:t>2000 </a:t>
            </a:r>
            <a:r>
              <a:rPr lang="en-US" sz="2400" dirty="0">
                <a:solidFill>
                  <a:srgbClr val="FFFF00"/>
                </a:solidFill>
              </a:rPr>
              <a:t>– </a:t>
            </a:r>
            <a:r>
              <a:rPr lang="en-US" sz="2400" dirty="0" smtClean="0">
                <a:solidFill>
                  <a:srgbClr val="FFFF00"/>
                </a:solidFill>
              </a:rPr>
              <a:t>2012, </a:t>
            </a:r>
            <a:r>
              <a:rPr lang="en-US" sz="2400" dirty="0">
                <a:solidFill>
                  <a:srgbClr val="FFFF00"/>
                </a:solidFill>
              </a:rPr>
              <a:t>MSA</a:t>
            </a:r>
            <a:endParaRPr lang="en-US" sz="2400" dirty="0"/>
          </a:p>
        </p:txBody>
      </p:sp>
      <p:sp>
        <p:nvSpPr>
          <p:cNvPr id="6" name="Rectangle 5"/>
          <p:cNvSpPr/>
          <p:nvPr/>
        </p:nvSpPr>
        <p:spPr>
          <a:xfrm>
            <a:off x="762000" y="6400800"/>
            <a:ext cx="7239000" cy="276999"/>
          </a:xfrm>
          <a:prstGeom prst="rect">
            <a:avLst/>
          </a:prstGeom>
        </p:spPr>
        <p:txBody>
          <a:bodyPr wrap="square">
            <a:spAutoFit/>
          </a:bodyPr>
          <a:lstStyle/>
          <a:p>
            <a:r>
              <a:rPr lang="en-US" sz="1200" dirty="0"/>
              <a:t>Source: </a:t>
            </a:r>
            <a:r>
              <a:rPr lang="en-US" sz="1200" dirty="0" smtClean="0"/>
              <a:t>Metropolitan Regional Information Systems (MRIS), </a:t>
            </a:r>
            <a:r>
              <a:rPr lang="en-US" sz="1200" dirty="0"/>
              <a:t>GMU Center for Regional Analysis</a:t>
            </a:r>
          </a:p>
        </p:txBody>
      </p:sp>
    </p:spTree>
    <p:extLst>
      <p:ext uri="{BB962C8B-B14F-4D97-AF65-F5344CB8AC3E}">
        <p14:creationId xmlns="" xmlns:p14="http://schemas.microsoft.com/office/powerpoint/2010/main" val="3436268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458200" cy="1143000"/>
          </a:xfrm>
        </p:spPr>
        <p:txBody>
          <a:bodyPr/>
          <a:lstStyle/>
          <a:p>
            <a:r>
              <a:rPr lang="en-US" sz="3200" dirty="0" smtClean="0">
                <a:solidFill>
                  <a:srgbClr val="FFFF00"/>
                </a:solidFill>
                <a:effectLst/>
                <a:latin typeface="Arial" pitchFamily="34" charset="0"/>
                <a:cs typeface="Arial" pitchFamily="34" charset="0"/>
              </a:rPr>
              <a:t>Average Sales Price Percent Change</a:t>
            </a:r>
            <a:br>
              <a:rPr lang="en-US" sz="3200" dirty="0" smtClean="0">
                <a:solidFill>
                  <a:srgbClr val="FFFF00"/>
                </a:solidFill>
                <a:effectLst/>
                <a:latin typeface="Arial" pitchFamily="34" charset="0"/>
                <a:cs typeface="Arial" pitchFamily="34" charset="0"/>
              </a:rPr>
            </a:br>
            <a:r>
              <a:rPr lang="en-US" sz="3200" dirty="0" smtClean="0">
                <a:solidFill>
                  <a:srgbClr val="FFFF00"/>
                </a:solidFill>
                <a:effectLst/>
                <a:latin typeface="Arial" pitchFamily="34" charset="0"/>
                <a:cs typeface="Arial" pitchFamily="34" charset="0"/>
              </a:rPr>
              <a:t>Washington MSA</a:t>
            </a:r>
            <a:br>
              <a:rPr lang="en-US" sz="3200" dirty="0" smtClean="0">
                <a:solidFill>
                  <a:srgbClr val="FFFF00"/>
                </a:solidFill>
                <a:effectLst/>
                <a:latin typeface="Arial" pitchFamily="34" charset="0"/>
                <a:cs typeface="Arial" pitchFamily="34" charset="0"/>
              </a:rPr>
            </a:br>
            <a:r>
              <a:rPr lang="en-US" sz="2400" dirty="0" smtClean="0">
                <a:solidFill>
                  <a:srgbClr val="FFFF00"/>
                </a:solidFill>
                <a:effectLst/>
                <a:latin typeface="Arial" pitchFamily="34" charset="0"/>
                <a:cs typeface="Arial" pitchFamily="34" charset="0"/>
              </a:rPr>
              <a:t>All Housing Types</a:t>
            </a:r>
            <a:endParaRPr lang="en-US" sz="3200" dirty="0">
              <a:solidFill>
                <a:srgbClr val="FFFF00"/>
              </a:solidFill>
              <a:effectLst/>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4011123660"/>
              </p:ext>
            </p:extLst>
          </p:nvPr>
        </p:nvGraphicFramePr>
        <p:xfrm>
          <a:off x="609600" y="1981200"/>
          <a:ext cx="8077199"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762000" y="1524000"/>
            <a:ext cx="458780" cy="461665"/>
          </a:xfrm>
          <a:prstGeom prst="rect">
            <a:avLst/>
          </a:prstGeom>
          <a:noFill/>
        </p:spPr>
        <p:txBody>
          <a:bodyPr wrap="none" rtlCol="0">
            <a:spAutoFit/>
          </a:bodyPr>
          <a:lstStyle/>
          <a:p>
            <a:r>
              <a:rPr lang="en-US" b="0" dirty="0" smtClean="0"/>
              <a:t>%</a:t>
            </a:r>
            <a:endParaRPr lang="en-US" b="0" dirty="0"/>
          </a:p>
        </p:txBody>
      </p:sp>
      <p:cxnSp>
        <p:nvCxnSpPr>
          <p:cNvPr id="8" name="Straight Connector 7"/>
          <p:cNvCxnSpPr/>
          <p:nvPr/>
        </p:nvCxnSpPr>
        <p:spPr bwMode="auto">
          <a:xfrm rot="16200000" flipV="1">
            <a:off x="609600" y="4016376"/>
            <a:ext cx="3657600" cy="1"/>
          </a:xfrm>
          <a:prstGeom prst="line">
            <a:avLst/>
          </a:prstGeom>
          <a:solidFill>
            <a:srgbClr val="FC0128"/>
          </a:solidFill>
          <a:ln w="25400" cap="flat" cmpd="sng" algn="ctr">
            <a:solidFill>
              <a:schemeClr val="tx1"/>
            </a:solidFill>
            <a:prstDash val="solid"/>
            <a:round/>
            <a:headEnd type="none" w="sm" len="sm"/>
            <a:tailEnd type="none" w="sm" len="sm"/>
          </a:ln>
          <a:effectLst/>
        </p:spPr>
      </p:cxnSp>
      <p:sp>
        <p:nvSpPr>
          <p:cNvPr id="16" name="TextBox 15"/>
          <p:cNvSpPr txBox="1"/>
          <p:nvPr/>
        </p:nvSpPr>
        <p:spPr>
          <a:xfrm>
            <a:off x="1066800" y="1828800"/>
            <a:ext cx="7875963" cy="1015663"/>
          </a:xfrm>
          <a:prstGeom prst="rect">
            <a:avLst/>
          </a:prstGeom>
          <a:noFill/>
        </p:spPr>
        <p:txBody>
          <a:bodyPr wrap="square" rtlCol="0">
            <a:spAutoFit/>
          </a:bodyPr>
          <a:lstStyle/>
          <a:p>
            <a:r>
              <a:rPr lang="en-US" sz="2000" b="0" dirty="0" smtClean="0">
                <a:solidFill>
                  <a:srgbClr val="00B050"/>
                </a:solidFill>
              </a:rPr>
              <a:t>Annual Change </a:t>
            </a:r>
            <a:r>
              <a:rPr lang="en-US" sz="2000" b="0" dirty="0" smtClean="0"/>
              <a:t>                    Annual Change by Month</a:t>
            </a:r>
          </a:p>
          <a:p>
            <a:endParaRPr lang="en-US" sz="2000" b="0" dirty="0" smtClean="0">
              <a:solidFill>
                <a:srgbClr val="FFFF00"/>
              </a:solidFill>
            </a:endParaRPr>
          </a:p>
          <a:p>
            <a:r>
              <a:rPr lang="en-US" sz="2000" b="0" dirty="0" smtClean="0">
                <a:solidFill>
                  <a:srgbClr val="FFFF00"/>
                </a:solidFill>
              </a:rPr>
              <a:t>                          2009               2010               2011           2012</a:t>
            </a:r>
            <a:endParaRPr lang="en-US" b="0" dirty="0">
              <a:solidFill>
                <a:srgbClr val="FFFF00"/>
              </a:solidFill>
            </a:endParaRPr>
          </a:p>
        </p:txBody>
      </p:sp>
      <p:cxnSp>
        <p:nvCxnSpPr>
          <p:cNvPr id="13" name="Straight Connector 12"/>
          <p:cNvCxnSpPr/>
          <p:nvPr/>
        </p:nvCxnSpPr>
        <p:spPr bwMode="auto">
          <a:xfrm rot="16200000" flipV="1">
            <a:off x="2279286" y="4044185"/>
            <a:ext cx="3606194" cy="14894"/>
          </a:xfrm>
          <a:prstGeom prst="line">
            <a:avLst/>
          </a:prstGeom>
          <a:solidFill>
            <a:srgbClr val="FC0128"/>
          </a:solidFill>
          <a:ln w="25400" cap="flat" cmpd="sng" algn="ctr">
            <a:solidFill>
              <a:schemeClr val="tx1"/>
            </a:solidFill>
            <a:prstDash val="solid"/>
            <a:round/>
            <a:headEnd type="none" w="sm" len="sm"/>
            <a:tailEnd type="none" w="sm" len="sm"/>
          </a:ln>
          <a:effectLst/>
        </p:spPr>
      </p:cxnSp>
      <p:cxnSp>
        <p:nvCxnSpPr>
          <p:cNvPr id="14" name="Straight Connector 13"/>
          <p:cNvCxnSpPr/>
          <p:nvPr/>
        </p:nvCxnSpPr>
        <p:spPr bwMode="auto">
          <a:xfrm rot="16200000" flipV="1">
            <a:off x="3918681" y="3980719"/>
            <a:ext cx="3602907" cy="35669"/>
          </a:xfrm>
          <a:prstGeom prst="line">
            <a:avLst/>
          </a:prstGeom>
          <a:solidFill>
            <a:srgbClr val="FC0128"/>
          </a:solidFill>
          <a:ln w="25400" cap="flat" cmpd="sng" algn="ctr">
            <a:solidFill>
              <a:schemeClr val="tx1"/>
            </a:solidFill>
            <a:prstDash val="solid"/>
            <a:round/>
            <a:headEnd type="none" w="sm" len="sm"/>
            <a:tailEnd type="none" w="sm" len="sm"/>
          </a:ln>
          <a:effectLst/>
        </p:spPr>
      </p:cxnSp>
      <p:cxnSp>
        <p:nvCxnSpPr>
          <p:cNvPr id="10" name="Straight Connector 9"/>
          <p:cNvCxnSpPr/>
          <p:nvPr/>
        </p:nvCxnSpPr>
        <p:spPr bwMode="auto">
          <a:xfrm rot="16200000" flipV="1">
            <a:off x="5525231" y="3993419"/>
            <a:ext cx="3602907" cy="35669"/>
          </a:xfrm>
          <a:prstGeom prst="line">
            <a:avLst/>
          </a:prstGeom>
          <a:solidFill>
            <a:srgbClr val="FC0128"/>
          </a:solidFill>
          <a:ln w="25400" cap="flat" cmpd="sng" algn="ctr">
            <a:solidFill>
              <a:schemeClr val="tx1"/>
            </a:solidFill>
            <a:prstDash val="solid"/>
            <a:round/>
            <a:headEnd type="none" w="sm" len="sm"/>
            <a:tailEnd type="none" w="sm" len="sm"/>
          </a:ln>
          <a:effectLst/>
        </p:spPr>
      </p:cxnSp>
      <p:sp>
        <p:nvSpPr>
          <p:cNvPr id="11" name="Rectangle 10"/>
          <p:cNvSpPr/>
          <p:nvPr/>
        </p:nvSpPr>
        <p:spPr>
          <a:xfrm>
            <a:off x="762000" y="6400800"/>
            <a:ext cx="7239000" cy="276999"/>
          </a:xfrm>
          <a:prstGeom prst="rect">
            <a:avLst/>
          </a:prstGeom>
        </p:spPr>
        <p:txBody>
          <a:bodyPr wrap="square">
            <a:spAutoFit/>
          </a:bodyPr>
          <a:lstStyle/>
          <a:p>
            <a:r>
              <a:rPr lang="en-US" sz="1200" dirty="0"/>
              <a:t>Source: </a:t>
            </a:r>
            <a:r>
              <a:rPr lang="en-US" sz="1200" dirty="0" smtClean="0"/>
              <a:t>Metropolitan Regional Information Systems (MRIS), </a:t>
            </a:r>
            <a:r>
              <a:rPr lang="en-US" sz="1200" dirty="0"/>
              <a:t>GMU Center for Regional Analysis</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bwMode="auto">
          <a:xfrm>
            <a:off x="762000" y="152400"/>
            <a:ext cx="6978650" cy="1143000"/>
          </a:xfrm>
          <a:prstGeom prst="rect">
            <a:avLst/>
          </a:prstGeom>
          <a:noFill/>
          <a:ln>
            <a:miter lim="800000"/>
            <a:headEnd/>
            <a:tailEnd/>
          </a:ln>
        </p:spPr>
        <p:txBody>
          <a:bodyPr/>
          <a:lstStyle/>
          <a:p>
            <a:pPr eaLnBrk="1" hangingPunct="1"/>
            <a:r>
              <a:rPr lang="en-US" dirty="0" smtClean="0">
                <a:solidFill>
                  <a:srgbClr val="FFFF66"/>
                </a:solidFill>
              </a:rPr>
              <a:t>Home </a:t>
            </a:r>
            <a:r>
              <a:rPr lang="en-US" dirty="0" smtClean="0">
                <a:solidFill>
                  <a:srgbClr val="FFFF66"/>
                </a:solidFill>
              </a:rPr>
              <a:t>Prices </a:t>
            </a:r>
            <a:r>
              <a:rPr lang="en-US" dirty="0" smtClean="0">
                <a:solidFill>
                  <a:srgbClr val="FFFF66"/>
                </a:solidFill>
              </a:rPr>
              <a:t>as </a:t>
            </a:r>
            <a:r>
              <a:rPr lang="en-US" dirty="0" smtClean="0">
                <a:solidFill>
                  <a:srgbClr val="FFFF66"/>
                </a:solidFill>
              </a:rPr>
              <a:t>a Percent of </a:t>
            </a:r>
            <a:r>
              <a:rPr lang="en-US" dirty="0" smtClean="0">
                <a:solidFill>
                  <a:srgbClr val="FFFF66"/>
                </a:solidFill>
              </a:rPr>
              <a:t>Peak</a:t>
            </a:r>
            <a:br>
              <a:rPr lang="en-US" dirty="0" smtClean="0">
                <a:solidFill>
                  <a:srgbClr val="FFFF66"/>
                </a:solidFill>
              </a:rPr>
            </a:br>
            <a:r>
              <a:rPr lang="en-US" dirty="0" smtClean="0">
                <a:solidFill>
                  <a:srgbClr val="FFFF66"/>
                </a:solidFill>
              </a:rPr>
              <a:t>September 2012</a:t>
            </a:r>
            <a:r>
              <a:rPr lang="en-US" dirty="0" smtClean="0">
                <a:solidFill>
                  <a:srgbClr val="FFFF66"/>
                </a:solidFill>
              </a:rPr>
              <a:t/>
            </a:r>
            <a:br>
              <a:rPr lang="en-US" dirty="0" smtClean="0">
                <a:solidFill>
                  <a:srgbClr val="FFFF66"/>
                </a:solidFill>
              </a:rPr>
            </a:br>
            <a:r>
              <a:rPr lang="en-US" sz="2400" dirty="0" smtClean="0">
                <a:solidFill>
                  <a:srgbClr val="FFFF66"/>
                </a:solidFill>
              </a:rPr>
              <a:t>Selected Jurisdictions</a:t>
            </a:r>
            <a:endParaRPr lang="en-US" sz="3600" dirty="0" smtClean="0">
              <a:solidFill>
                <a:srgbClr val="FFFF66"/>
              </a:solidFill>
            </a:endParaRPr>
          </a:p>
        </p:txBody>
      </p:sp>
      <p:graphicFrame>
        <p:nvGraphicFramePr>
          <p:cNvPr id="1684483" name="Group 3"/>
          <p:cNvGraphicFramePr>
            <a:graphicFrameLocks noGrp="1"/>
          </p:cNvGraphicFramePr>
          <p:nvPr>
            <p:ph idx="4294967295"/>
            <p:extLst>
              <p:ext uri="{D42A27DB-BD31-4B8C-83A1-F6EECF244321}">
                <p14:modId xmlns:p14="http://schemas.microsoft.com/office/powerpoint/2010/main" xmlns="" val="1185280132"/>
              </p:ext>
            </p:extLst>
          </p:nvPr>
        </p:nvGraphicFramePr>
        <p:xfrm>
          <a:off x="685800" y="1828800"/>
          <a:ext cx="7086600" cy="4608576"/>
        </p:xfrm>
        <a:graphic>
          <a:graphicData uri="http://schemas.openxmlformats.org/drawingml/2006/table">
            <a:tbl>
              <a:tblPr/>
              <a:tblGrid>
                <a:gridCol w="3505200"/>
                <a:gridCol w="1752600"/>
                <a:gridCol w="1828800"/>
              </a:tblGrid>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endParaRPr kumimoji="0" lang="en-US" sz="2300" b="0" i="0" u="none" strike="noStrike" cap="none" normalizeH="0" baseline="0" dirty="0" smtClean="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FF00"/>
                          </a:solidFill>
                          <a:effectLst/>
                          <a:latin typeface="Arial" charset="0"/>
                        </a:rPr>
                        <a:t>Peak Price</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FF00"/>
                          </a:solidFill>
                          <a:effectLst/>
                          <a:latin typeface="Arial" charset="0"/>
                        </a:rPr>
                        <a:t>% of Peak</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chemeClr val="tx1"/>
                          </a:solidFill>
                          <a:effectLst/>
                          <a:latin typeface="Arial" charset="0"/>
                        </a:rPr>
                        <a:t>District of Columbia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chemeClr val="tx1"/>
                          </a:solidFill>
                          <a:effectLst/>
                          <a:latin typeface="Arial" charset="0"/>
                        </a:rPr>
                        <a:t>$600,000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chemeClr val="tx1"/>
                          </a:solidFill>
                          <a:effectLst/>
                          <a:latin typeface="Arial" charset="0"/>
                        </a:rPr>
                        <a:t>90%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C000"/>
                          </a:solidFill>
                          <a:effectLst/>
                          <a:latin typeface="Arial" charset="0"/>
                        </a:rPr>
                        <a:t>Montgomery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C000"/>
                          </a:solidFill>
                          <a:effectLst/>
                          <a:latin typeface="Arial" charset="0"/>
                        </a:rPr>
                        <a:t>602,000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C000"/>
                          </a:solidFill>
                          <a:effectLst/>
                          <a:latin typeface="Arial" charset="0"/>
                        </a:rPr>
                        <a:t>77</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C000"/>
                          </a:solidFill>
                          <a:effectLst/>
                          <a:latin typeface="Arial" charset="0"/>
                        </a:rPr>
                        <a:t>Prince George’s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C000"/>
                          </a:solidFill>
                          <a:effectLst/>
                          <a:latin typeface="Arial" charset="0"/>
                        </a:rPr>
                        <a:t>350,000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FFC000"/>
                          </a:solidFill>
                          <a:effectLst/>
                          <a:latin typeface="Arial" charset="0"/>
                        </a:rPr>
                        <a:t>54</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Arlington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630,000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88</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City of Alexandria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555,000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86</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Fairfax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575,000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85</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Loudoun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620,000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70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2064">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Prince William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460,000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300" b="0" i="0" u="none" strike="noStrike" cap="none" normalizeH="0" baseline="0" dirty="0" smtClean="0">
                          <a:ln>
                            <a:noFill/>
                          </a:ln>
                          <a:solidFill>
                            <a:srgbClr val="92D050"/>
                          </a:solidFill>
                          <a:effectLst/>
                          <a:latin typeface="Arial" charset="0"/>
                        </a:rPr>
                        <a:t>70</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9" name="TextBox 8"/>
          <p:cNvSpPr txBox="1"/>
          <p:nvPr/>
        </p:nvSpPr>
        <p:spPr>
          <a:xfrm>
            <a:off x="685800" y="6550223"/>
            <a:ext cx="4227183" cy="307777"/>
          </a:xfrm>
          <a:prstGeom prst="rect">
            <a:avLst/>
          </a:prstGeom>
          <a:noFill/>
        </p:spPr>
        <p:txBody>
          <a:bodyPr wrap="none" rtlCol="0">
            <a:spAutoFit/>
          </a:bodyPr>
          <a:lstStyle/>
          <a:p>
            <a:r>
              <a:rPr lang="en-US" sz="1400" dirty="0" smtClean="0"/>
              <a:t>Source: GMU Center for Regional Analysis, </a:t>
            </a:r>
            <a:r>
              <a:rPr lang="en-US" sz="1400" dirty="0" err="1" smtClean="0"/>
              <a:t>RBIntel</a:t>
            </a:r>
            <a:endParaRPr lang="en-US" sz="1400" dirty="0" smtClean="0"/>
          </a:p>
        </p:txBody>
      </p:sp>
    </p:spTree>
    <p:extLst>
      <p:ext uri="{BB962C8B-B14F-4D97-AF65-F5344CB8AC3E}">
        <p14:creationId xmlns:p14="http://schemas.microsoft.com/office/powerpoint/2010/main" xmlns="" val="3065660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bwMode="auto">
          <a:xfrm>
            <a:off x="457200" y="152400"/>
            <a:ext cx="7283450" cy="1143000"/>
          </a:xfrm>
          <a:prstGeom prst="rect">
            <a:avLst/>
          </a:prstGeom>
          <a:noFill/>
          <a:ln>
            <a:miter lim="800000"/>
            <a:headEnd/>
            <a:tailEnd/>
          </a:ln>
        </p:spPr>
        <p:txBody>
          <a:bodyPr/>
          <a:lstStyle/>
          <a:p>
            <a:pPr eaLnBrk="1" hangingPunct="1"/>
            <a:r>
              <a:rPr lang="en-US" dirty="0" smtClean="0">
                <a:solidFill>
                  <a:srgbClr val="FFFF66"/>
                </a:solidFill>
              </a:rPr>
              <a:t>Renters Paying 30% or More</a:t>
            </a:r>
            <a:br>
              <a:rPr lang="en-US" dirty="0" smtClean="0">
                <a:solidFill>
                  <a:srgbClr val="FFFF66"/>
                </a:solidFill>
              </a:rPr>
            </a:br>
            <a:r>
              <a:rPr lang="en-US" dirty="0" smtClean="0">
                <a:solidFill>
                  <a:srgbClr val="FFFF66"/>
                </a:solidFill>
              </a:rPr>
              <a:t>of Their Income on Rent</a:t>
            </a:r>
            <a:r>
              <a:rPr lang="en-US" dirty="0" smtClean="0">
                <a:solidFill>
                  <a:srgbClr val="FFFF66"/>
                </a:solidFill>
              </a:rPr>
              <a:t/>
            </a:r>
            <a:br>
              <a:rPr lang="en-US" dirty="0" smtClean="0">
                <a:solidFill>
                  <a:srgbClr val="FFFF66"/>
                </a:solidFill>
              </a:rPr>
            </a:br>
            <a:r>
              <a:rPr lang="en-US" sz="2400" dirty="0" smtClean="0">
                <a:solidFill>
                  <a:srgbClr val="FFFF66"/>
                </a:solidFill>
              </a:rPr>
              <a:t>2008-2010</a:t>
            </a:r>
            <a:r>
              <a:rPr lang="en-US" dirty="0" smtClean="0">
                <a:solidFill>
                  <a:srgbClr val="FFFF66"/>
                </a:solidFill>
              </a:rPr>
              <a:t/>
            </a:r>
            <a:br>
              <a:rPr lang="en-US" dirty="0" smtClean="0">
                <a:solidFill>
                  <a:srgbClr val="FFFF66"/>
                </a:solidFill>
              </a:rPr>
            </a:br>
            <a:r>
              <a:rPr lang="en-US" sz="1800" dirty="0" smtClean="0">
                <a:solidFill>
                  <a:srgbClr val="FFFF66"/>
                </a:solidFill>
              </a:rPr>
              <a:t>Selected Jurisdictions</a:t>
            </a:r>
            <a:endParaRPr lang="en-US" sz="2800" dirty="0" smtClean="0">
              <a:solidFill>
                <a:srgbClr val="FFFF66"/>
              </a:solidFill>
            </a:endParaRPr>
          </a:p>
        </p:txBody>
      </p:sp>
      <p:graphicFrame>
        <p:nvGraphicFramePr>
          <p:cNvPr id="1684483" name="Group 3"/>
          <p:cNvGraphicFramePr>
            <a:graphicFrameLocks noGrp="1"/>
          </p:cNvGraphicFramePr>
          <p:nvPr>
            <p:ph idx="4294967295"/>
            <p:extLst>
              <p:ext uri="{D42A27DB-BD31-4B8C-83A1-F6EECF244321}">
                <p14:modId xmlns:p14="http://schemas.microsoft.com/office/powerpoint/2010/main" xmlns="" val="1185280132"/>
              </p:ext>
            </p:extLst>
          </p:nvPr>
        </p:nvGraphicFramePr>
        <p:xfrm>
          <a:off x="990600" y="1981200"/>
          <a:ext cx="6019800" cy="4526280"/>
        </p:xfrm>
        <a:graphic>
          <a:graphicData uri="http://schemas.openxmlformats.org/drawingml/2006/table">
            <a:tbl>
              <a:tblPr/>
              <a:tblGrid>
                <a:gridCol w="4013200"/>
                <a:gridCol w="2006600"/>
              </a:tblGrid>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endParaRPr kumimoji="0" lang="en-US" sz="2400" b="0" i="0" u="none" strike="noStrike" cap="none" normalizeH="0" baseline="0" dirty="0" smtClean="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FFFF00"/>
                          </a:solidFill>
                          <a:effectLst/>
                          <a:latin typeface="Arial" charset="0"/>
                        </a:rPr>
                        <a:t>% of Renters</a:t>
                      </a:r>
                      <a:endParaRPr kumimoji="0" lang="en-US" sz="24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chemeClr val="tx1"/>
                          </a:solidFill>
                          <a:effectLst/>
                          <a:latin typeface="Arial" charset="0"/>
                        </a:rPr>
                        <a:t>District of Columbia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chemeClr val="tx1"/>
                          </a:solidFill>
                          <a:effectLst/>
                          <a:latin typeface="Arial" charset="0"/>
                        </a:rPr>
                        <a:t>49%</a:t>
                      </a:r>
                      <a:endParaRPr kumimoji="0" lang="en-US" sz="2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FFC000"/>
                          </a:solidFill>
                          <a:effectLst/>
                          <a:latin typeface="Arial" charset="0"/>
                        </a:rPr>
                        <a:t>Montgomery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FFC000"/>
                          </a:solidFill>
                          <a:effectLst/>
                          <a:latin typeface="Arial" charset="0"/>
                        </a:rPr>
                        <a:t>52</a:t>
                      </a:r>
                      <a:endParaRPr kumimoji="0" lang="en-US" sz="2400" b="0" i="0" u="none" strike="noStrike" cap="none" normalizeH="0" baseline="0" dirty="0" smtClean="0">
                        <a:ln>
                          <a:noFill/>
                        </a:ln>
                        <a:solidFill>
                          <a:srgbClr val="FFC00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FFC000"/>
                          </a:solidFill>
                          <a:effectLst/>
                          <a:latin typeface="Arial" charset="0"/>
                        </a:rPr>
                        <a:t>Prince George’s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FFC000"/>
                          </a:solidFill>
                          <a:effectLst/>
                          <a:latin typeface="Arial" charset="0"/>
                        </a:rPr>
                        <a:t>51</a:t>
                      </a:r>
                      <a:endParaRPr kumimoji="0" lang="en-US" sz="2400" b="0" i="0" u="none" strike="noStrike" cap="none" normalizeH="0" baseline="0" dirty="0" smtClean="0">
                        <a:ln>
                          <a:noFill/>
                        </a:ln>
                        <a:solidFill>
                          <a:srgbClr val="FFC00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Arlington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38</a:t>
                      </a:r>
                      <a:endParaRPr kumimoji="0" lang="en-US" sz="2400" b="0" i="0" u="none" strike="noStrike" cap="none" normalizeH="0" baseline="0" dirty="0" smtClean="0">
                        <a:ln>
                          <a:noFill/>
                        </a:ln>
                        <a:solidFill>
                          <a:srgbClr val="92D05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City of Alexandria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41</a:t>
                      </a:r>
                      <a:endParaRPr kumimoji="0" lang="en-US" sz="2400" b="0" i="0" u="none" strike="noStrike" cap="none" normalizeH="0" baseline="0" dirty="0" smtClean="0">
                        <a:ln>
                          <a:noFill/>
                        </a:ln>
                        <a:solidFill>
                          <a:srgbClr val="92D05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Fairfax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45</a:t>
                      </a:r>
                      <a:endParaRPr kumimoji="0" lang="en-US" sz="2400" b="0" i="0" u="none" strike="noStrike" cap="none" normalizeH="0" baseline="0" dirty="0" smtClean="0">
                        <a:ln>
                          <a:noFill/>
                        </a:ln>
                        <a:solidFill>
                          <a:srgbClr val="92D05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Loudoun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47</a:t>
                      </a:r>
                      <a:endParaRPr kumimoji="0" lang="en-US" sz="2400" b="0" i="0" u="none" strike="noStrike" cap="none" normalizeH="0" baseline="0" dirty="0" smtClean="0">
                        <a:ln>
                          <a:noFill/>
                        </a:ln>
                        <a:solidFill>
                          <a:srgbClr val="92D05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29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Prince William County</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0" i="0" u="none" strike="noStrike" cap="none" normalizeH="0" baseline="0" dirty="0" smtClean="0">
                          <a:ln>
                            <a:noFill/>
                          </a:ln>
                          <a:solidFill>
                            <a:srgbClr val="92D050"/>
                          </a:solidFill>
                          <a:effectLst/>
                          <a:latin typeface="Arial" charset="0"/>
                        </a:rPr>
                        <a:t>49</a:t>
                      </a:r>
                      <a:endParaRPr kumimoji="0" lang="en-US" sz="2400" b="0" i="0" u="none" strike="noStrike" cap="none" normalizeH="0" baseline="0" dirty="0" smtClean="0">
                        <a:ln>
                          <a:noFill/>
                        </a:ln>
                        <a:solidFill>
                          <a:srgbClr val="92D050"/>
                        </a:solidFill>
                        <a:effectLst/>
                        <a:latin typeface="Arial" charset="0"/>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9" name="TextBox 8"/>
          <p:cNvSpPr txBox="1"/>
          <p:nvPr/>
        </p:nvSpPr>
        <p:spPr>
          <a:xfrm>
            <a:off x="990600" y="6550223"/>
            <a:ext cx="7467600" cy="276999"/>
          </a:xfrm>
          <a:prstGeom prst="rect">
            <a:avLst/>
          </a:prstGeom>
          <a:noFill/>
        </p:spPr>
        <p:txBody>
          <a:bodyPr wrap="square" rtlCol="0">
            <a:spAutoFit/>
          </a:bodyPr>
          <a:lstStyle/>
          <a:p>
            <a:r>
              <a:rPr lang="en-US" sz="1200" dirty="0" smtClean="0"/>
              <a:t>Source: GMU Center for Regional Analysis, </a:t>
            </a:r>
            <a:r>
              <a:rPr lang="en-US" sz="1200" dirty="0" smtClean="0"/>
              <a:t>US Census Bureau ACS 2008-2010 Estimates</a:t>
            </a:r>
            <a:endParaRPr lang="en-US" sz="1200" dirty="0" smtClean="0"/>
          </a:p>
        </p:txBody>
      </p:sp>
    </p:spTree>
    <p:extLst>
      <p:ext uri="{BB962C8B-B14F-4D97-AF65-F5344CB8AC3E}">
        <p14:creationId xmlns:p14="http://schemas.microsoft.com/office/powerpoint/2010/main" xmlns="" val="30656607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 xmlns:p14="http://schemas.microsoft.com/office/powerpoint/2010/main" val="92280555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2230365" y="228600"/>
            <a:ext cx="4456569" cy="1446550"/>
          </a:xfrm>
          <a:prstGeom prst="rect">
            <a:avLst/>
          </a:prstGeom>
          <a:noFill/>
        </p:spPr>
        <p:txBody>
          <a:bodyPr wrap="none" rtlCol="0">
            <a:spAutoFit/>
          </a:bodyPr>
          <a:lstStyle/>
          <a:p>
            <a:pPr algn="ctr"/>
            <a:r>
              <a:rPr lang="en-US" sz="3200" dirty="0" smtClean="0">
                <a:solidFill>
                  <a:srgbClr val="FFFF00"/>
                </a:solidFill>
              </a:rPr>
              <a:t>Washington MSA</a:t>
            </a:r>
          </a:p>
          <a:p>
            <a:pPr algn="ctr"/>
            <a:r>
              <a:rPr lang="en-US" sz="3200" dirty="0" smtClean="0">
                <a:solidFill>
                  <a:srgbClr val="FFFF00"/>
                </a:solidFill>
              </a:rPr>
              <a:t>Building Permits</a:t>
            </a:r>
          </a:p>
          <a:p>
            <a:pPr algn="ctr"/>
            <a:r>
              <a:rPr lang="en-US" sz="2400" dirty="0" smtClean="0">
                <a:solidFill>
                  <a:srgbClr val="FFFF00"/>
                </a:solidFill>
              </a:rPr>
              <a:t>2000 – 2012, 3-Month </a:t>
            </a:r>
            <a:r>
              <a:rPr lang="en-US" sz="2400" dirty="0" err="1" smtClean="0">
                <a:solidFill>
                  <a:srgbClr val="FFFF00"/>
                </a:solidFill>
              </a:rPr>
              <a:t>Mvg</a:t>
            </a:r>
            <a:r>
              <a:rPr lang="en-US" sz="2400" dirty="0" smtClean="0">
                <a:solidFill>
                  <a:srgbClr val="FFFF00"/>
                </a:solidFill>
              </a:rPr>
              <a:t> </a:t>
            </a:r>
            <a:r>
              <a:rPr lang="en-US" sz="2400" dirty="0" err="1" smtClean="0">
                <a:solidFill>
                  <a:srgbClr val="FFFF00"/>
                </a:solidFill>
              </a:rPr>
              <a:t>Avg</a:t>
            </a:r>
            <a:endParaRPr lang="en-US" sz="2400" dirty="0">
              <a:solidFill>
                <a:srgbClr val="FFFF00"/>
              </a:solidFill>
            </a:endParaRPr>
          </a:p>
        </p:txBody>
      </p:sp>
      <p:sp>
        <p:nvSpPr>
          <p:cNvPr id="5" name="TextBox 4"/>
          <p:cNvSpPr txBox="1"/>
          <p:nvPr/>
        </p:nvSpPr>
        <p:spPr>
          <a:xfrm>
            <a:off x="304800" y="6400800"/>
            <a:ext cx="4249881" cy="276999"/>
          </a:xfrm>
          <a:prstGeom prst="rect">
            <a:avLst/>
          </a:prstGeom>
          <a:noFill/>
        </p:spPr>
        <p:txBody>
          <a:bodyPr wrap="none" rtlCol="0">
            <a:spAutoFit/>
          </a:bodyPr>
          <a:lstStyle/>
          <a:p>
            <a:r>
              <a:rPr lang="en-US" sz="1200" dirty="0" smtClean="0"/>
              <a:t>Source: Census Bureau, GMU Center for Regional Analysis</a:t>
            </a:r>
            <a:endParaRPr lang="en-US" sz="1200" dirty="0"/>
          </a:p>
        </p:txBody>
      </p:sp>
    </p:spTree>
    <p:extLst>
      <p:ext uri="{BB962C8B-B14F-4D97-AF65-F5344CB8AC3E}">
        <p14:creationId xmlns="" xmlns:p14="http://schemas.microsoft.com/office/powerpoint/2010/main" val="4053410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idx="4294967295"/>
          </p:nvPr>
        </p:nvSpPr>
        <p:spPr>
          <a:xfrm>
            <a:off x="685800" y="2130425"/>
            <a:ext cx="7772400" cy="1470025"/>
          </a:xfrm>
          <a:prstGeom prst="rect">
            <a:avLst/>
          </a:prstGeom>
        </p:spPr>
        <p:txBody>
          <a:bodyPr/>
          <a:lstStyle/>
          <a:p>
            <a:pPr eaLnBrk="1" hangingPunct="1"/>
            <a:r>
              <a:rPr lang="en-US" sz="4400" dirty="0" smtClean="0">
                <a:solidFill>
                  <a:srgbClr val="FFFF66"/>
                </a:solidFill>
              </a:rPr>
              <a:t>Housing Market Outlook</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bwMode="auto">
          <a:xfrm>
            <a:off x="762000" y="152400"/>
            <a:ext cx="6978650" cy="1143000"/>
          </a:xfrm>
          <a:prstGeom prst="rect">
            <a:avLst/>
          </a:prstGeom>
          <a:noFill/>
          <a:ln>
            <a:miter lim="800000"/>
            <a:headEnd/>
            <a:tailEnd/>
          </a:ln>
        </p:spPr>
        <p:txBody>
          <a:bodyPr/>
          <a:lstStyle/>
          <a:p>
            <a:pPr eaLnBrk="1" hangingPunct="1"/>
            <a:r>
              <a:rPr lang="en-US" b="1" dirty="0" smtClean="0">
                <a:solidFill>
                  <a:srgbClr val="FFFF66"/>
                </a:solidFill>
              </a:rPr>
              <a:t>Employment-Drive Housing Demand</a:t>
            </a:r>
            <a:r>
              <a:rPr lang="en-US" sz="2800" b="1" dirty="0" smtClean="0">
                <a:solidFill>
                  <a:srgbClr val="FFFF66"/>
                </a:solidFill>
              </a:rPr>
              <a:t/>
            </a:r>
            <a:br>
              <a:rPr lang="en-US" sz="2800" b="1" dirty="0" smtClean="0">
                <a:solidFill>
                  <a:srgbClr val="FFFF66"/>
                </a:solidFill>
              </a:rPr>
            </a:br>
            <a:r>
              <a:rPr lang="en-US" sz="2800" b="1" dirty="0" smtClean="0">
                <a:solidFill>
                  <a:srgbClr val="FFFF66"/>
                </a:solidFill>
              </a:rPr>
              <a:t>2010-2020</a:t>
            </a:r>
            <a:endParaRPr lang="en-US" sz="3600" dirty="0" smtClean="0">
              <a:solidFill>
                <a:srgbClr val="FFFF66"/>
              </a:solidFill>
            </a:endParaRPr>
          </a:p>
        </p:txBody>
      </p:sp>
      <p:graphicFrame>
        <p:nvGraphicFramePr>
          <p:cNvPr id="1684483" name="Group 3"/>
          <p:cNvGraphicFramePr>
            <a:graphicFrameLocks noGrp="1"/>
          </p:cNvGraphicFramePr>
          <p:nvPr>
            <p:ph idx="4294967295"/>
            <p:extLst>
              <p:ext uri="{D42A27DB-BD31-4B8C-83A1-F6EECF244321}">
                <p14:modId xmlns:p14="http://schemas.microsoft.com/office/powerpoint/2010/main" xmlns="" val="1185280132"/>
              </p:ext>
            </p:extLst>
          </p:nvPr>
        </p:nvGraphicFramePr>
        <p:xfrm>
          <a:off x="685800" y="1676400"/>
          <a:ext cx="8229599" cy="3910975"/>
        </p:xfrm>
        <a:graphic>
          <a:graphicData uri="http://schemas.openxmlformats.org/drawingml/2006/table">
            <a:tbl>
              <a:tblPr/>
              <a:tblGrid>
                <a:gridCol w="3276600"/>
                <a:gridCol w="1600200"/>
                <a:gridCol w="1752600"/>
                <a:gridCol w="1600199"/>
              </a:tblGrid>
              <a:tr h="984895">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66"/>
                          </a:solidFill>
                          <a:effectLst/>
                          <a:latin typeface="Arial" charset="0"/>
                        </a:rPr>
                        <a:t>Total</a:t>
                      </a:r>
                    </a:p>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66"/>
                          </a:solidFill>
                          <a:effectLst/>
                          <a:latin typeface="Arial" charset="0"/>
                        </a:rPr>
                        <a:t>Units</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66"/>
                          </a:solidFill>
                          <a:effectLst/>
                          <a:latin typeface="Arial" charset="0"/>
                        </a:rPr>
                        <a:t>Single-Family</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66"/>
                          </a:solidFill>
                          <a:effectLst/>
                          <a:latin typeface="Arial" charset="0"/>
                        </a:rPr>
                        <a:t>Multi-Family</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315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District of Columbia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70,462</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5,715</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64,747</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315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Suburban Maryland</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122,678</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49,676</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73,002</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315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Arial" charset="0"/>
                        </a:rPr>
                        <a:t>Northern Virginia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latin typeface="Arial" charset="0"/>
                        </a:rPr>
                        <a:t>215,755</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latin typeface="Arial" charset="0"/>
                        </a:rPr>
                        <a:t>96,374</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chemeClr val="tx1"/>
                          </a:solidFill>
                          <a:effectLst/>
                          <a:latin typeface="Arial" charset="0"/>
                        </a:rPr>
                        <a:t>116,381</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31520">
                <a:tc>
                  <a:txBody>
                    <a:bodyPr/>
                    <a:lstStyle/>
                    <a:p>
                      <a:pPr marL="0" marR="0" lvl="0" indent="0" algn="l"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00"/>
                          </a:solidFill>
                          <a:effectLst/>
                          <a:latin typeface="Arial" charset="0"/>
                        </a:rPr>
                        <a:t>Washington Region</a:t>
                      </a:r>
                      <a:endParaRPr kumimoji="0" lang="en-US" sz="2400" b="1" i="0" u="none" strike="noStrike" cap="none" normalizeH="0" baseline="0" dirty="0" smtClean="0">
                        <a:ln>
                          <a:noFill/>
                        </a:ln>
                        <a:solidFill>
                          <a:srgbClr val="FFFF00"/>
                        </a:solidFill>
                        <a:effectLst>
                          <a:outerShdw blurRad="38100" dist="38100" dir="2700000" algn="tl">
                            <a:srgbClr val="000000"/>
                          </a:outerShdw>
                        </a:effectLst>
                        <a:latin typeface="Arial" charset="0"/>
                      </a:endParaRP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00"/>
                          </a:solidFill>
                          <a:effectLst>
                            <a:outerShdw blurRad="38100" dist="38100" dir="2700000" algn="tl">
                              <a:srgbClr val="000000"/>
                            </a:outerShdw>
                          </a:effectLst>
                          <a:latin typeface="Arial" charset="0"/>
                        </a:rPr>
                        <a:t>407,944</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00"/>
                          </a:solidFill>
                          <a:effectLst>
                            <a:outerShdw blurRad="38100" dist="38100" dir="2700000" algn="tl">
                              <a:srgbClr val="000000"/>
                            </a:outerShdw>
                          </a:effectLst>
                          <a:latin typeface="Arial" charset="0"/>
                        </a:rPr>
                        <a:t>152,965</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841375" rtl="0" eaLnBrk="1" fontAlgn="base" latinLnBrk="0" hangingPunct="1">
                        <a:lnSpc>
                          <a:spcPct val="89000"/>
                        </a:lnSpc>
                        <a:spcBef>
                          <a:spcPct val="30000"/>
                        </a:spcBef>
                        <a:spcAft>
                          <a:spcPct val="0"/>
                        </a:spcAft>
                        <a:buClr>
                          <a:schemeClr val="accent1"/>
                        </a:buClr>
                        <a:buSzTx/>
                        <a:buFontTx/>
                        <a:buNone/>
                        <a:tabLst/>
                      </a:pPr>
                      <a:r>
                        <a:rPr kumimoji="0" lang="en-US" sz="2400" b="1" i="0" u="none" strike="noStrike" cap="none" normalizeH="0" baseline="0" dirty="0" smtClean="0">
                          <a:ln>
                            <a:noFill/>
                          </a:ln>
                          <a:solidFill>
                            <a:srgbClr val="FFFF00"/>
                          </a:solidFill>
                          <a:effectLst>
                            <a:outerShdw blurRad="38100" dist="38100" dir="2700000" algn="tl">
                              <a:srgbClr val="000000"/>
                            </a:outerShdw>
                          </a:effectLst>
                          <a:latin typeface="Arial" charset="0"/>
                        </a:rPr>
                        <a:t>254,979</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9" name="TextBox 8"/>
          <p:cNvSpPr txBox="1"/>
          <p:nvPr/>
        </p:nvSpPr>
        <p:spPr>
          <a:xfrm>
            <a:off x="609600" y="5638800"/>
            <a:ext cx="7574509" cy="954107"/>
          </a:xfrm>
          <a:prstGeom prst="rect">
            <a:avLst/>
          </a:prstGeom>
          <a:noFill/>
        </p:spPr>
        <p:txBody>
          <a:bodyPr wrap="none" rtlCol="0">
            <a:spAutoFit/>
          </a:bodyPr>
          <a:lstStyle/>
          <a:p>
            <a:r>
              <a:rPr lang="en-US" sz="1400" dirty="0" smtClean="0"/>
              <a:t>Source: GMU Center for Regional Analysis</a:t>
            </a:r>
          </a:p>
          <a:p>
            <a:r>
              <a:rPr lang="en-US" sz="1400" dirty="0" smtClean="0"/>
              <a:t>Note: Assumes all workers are housed in the jurisdiction in which they work.</a:t>
            </a:r>
          </a:p>
          <a:p>
            <a:r>
              <a:rPr lang="en-US" sz="1400" dirty="0" smtClean="0"/>
              <a:t>The low estimates assume that new jobs have the same in-commuting rates as current jobs.  </a:t>
            </a:r>
          </a:p>
          <a:p>
            <a:r>
              <a:rPr lang="en-US" sz="1400" dirty="0" smtClean="0"/>
              <a:t>Detailed study results available at cra.gmu.edu.</a:t>
            </a:r>
            <a:endParaRPr lang="en-US" sz="1400" dirty="0"/>
          </a:p>
        </p:txBody>
      </p:sp>
    </p:spTree>
    <p:extLst>
      <p:ext uri="{BB962C8B-B14F-4D97-AF65-F5344CB8AC3E}">
        <p14:creationId xmlns:p14="http://schemas.microsoft.com/office/powerpoint/2010/main" xmlns="" val="30656607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228600"/>
            <a:ext cx="6173485" cy="1938992"/>
          </a:xfrm>
          <a:prstGeom prst="rect">
            <a:avLst/>
          </a:prstGeom>
          <a:noFill/>
        </p:spPr>
        <p:txBody>
          <a:bodyPr wrap="none" rtlCol="0">
            <a:spAutoFit/>
          </a:bodyPr>
          <a:lstStyle/>
          <a:p>
            <a:pPr algn="ctr"/>
            <a:r>
              <a:rPr lang="en-US" sz="3200" dirty="0" smtClean="0">
                <a:solidFill>
                  <a:srgbClr val="FFFF00"/>
                </a:solidFill>
              </a:rPr>
              <a:t>Comparing Prices of Current and</a:t>
            </a:r>
          </a:p>
          <a:p>
            <a:pPr algn="ctr"/>
            <a:r>
              <a:rPr lang="en-US" sz="3200" dirty="0" smtClean="0">
                <a:solidFill>
                  <a:srgbClr val="FFFF00"/>
                </a:solidFill>
              </a:rPr>
              <a:t>Forecasted Units</a:t>
            </a:r>
          </a:p>
          <a:p>
            <a:pPr algn="ctr"/>
            <a:r>
              <a:rPr lang="en-US" sz="2800" dirty="0" smtClean="0">
                <a:solidFill>
                  <a:srgbClr val="FFFF00"/>
                </a:solidFill>
              </a:rPr>
              <a:t>Owner-Occupied Units</a:t>
            </a:r>
          </a:p>
          <a:p>
            <a:pPr algn="ctr"/>
            <a:r>
              <a:rPr lang="en-US" sz="2800" dirty="0" smtClean="0">
                <a:solidFill>
                  <a:srgbClr val="FFFF00"/>
                </a:solidFill>
              </a:rPr>
              <a:t>Washington Region</a:t>
            </a:r>
          </a:p>
        </p:txBody>
      </p:sp>
      <p:graphicFrame>
        <p:nvGraphicFramePr>
          <p:cNvPr id="5" name="Chart 4"/>
          <p:cNvGraphicFramePr/>
          <p:nvPr/>
        </p:nvGraphicFramePr>
        <p:xfrm>
          <a:off x="0" y="2362200"/>
          <a:ext cx="5257800" cy="350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nvGraphicFramePr>
        <p:xfrm>
          <a:off x="4267200" y="2362200"/>
          <a:ext cx="4876800" cy="37338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152400" y="5562600"/>
            <a:ext cx="2282484" cy="307777"/>
          </a:xfrm>
          <a:prstGeom prst="rect">
            <a:avLst/>
          </a:prstGeom>
          <a:noFill/>
        </p:spPr>
        <p:txBody>
          <a:bodyPr wrap="none" rtlCol="0">
            <a:spAutoFit/>
          </a:bodyPr>
          <a:lstStyle/>
          <a:p>
            <a:r>
              <a:rPr lang="en-US" sz="1400" dirty="0" smtClean="0"/>
              <a:t>Source: 2011 Sales, MRIS</a:t>
            </a:r>
            <a:endParaRPr lang="en-US" sz="1400" dirty="0"/>
          </a:p>
        </p:txBody>
      </p:sp>
      <p:sp>
        <p:nvSpPr>
          <p:cNvPr id="6" name="TextBox 5"/>
          <p:cNvSpPr txBox="1"/>
          <p:nvPr/>
        </p:nvSpPr>
        <p:spPr>
          <a:xfrm>
            <a:off x="3326382" y="6550223"/>
            <a:ext cx="5817618" cy="307777"/>
          </a:xfrm>
          <a:prstGeom prst="rect">
            <a:avLst/>
          </a:prstGeom>
          <a:noFill/>
        </p:spPr>
        <p:txBody>
          <a:bodyPr wrap="none" rtlCol="0">
            <a:spAutoFit/>
          </a:bodyPr>
          <a:lstStyle/>
          <a:p>
            <a:r>
              <a:rPr lang="en-US" sz="1400" dirty="0" smtClean="0"/>
              <a:t>Note: assumes all workers housed in the jurisdiction in which they work</a:t>
            </a:r>
            <a:endParaRPr lang="en-US"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0" y="2438400"/>
          <a:ext cx="5105400" cy="350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nvGraphicFramePr>
        <p:xfrm>
          <a:off x="4114800" y="2438400"/>
          <a:ext cx="5029200" cy="38862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1219200" y="152400"/>
            <a:ext cx="6104556" cy="1938992"/>
          </a:xfrm>
          <a:prstGeom prst="rect">
            <a:avLst/>
          </a:prstGeom>
          <a:noFill/>
        </p:spPr>
        <p:txBody>
          <a:bodyPr wrap="none" rtlCol="0">
            <a:spAutoFit/>
          </a:bodyPr>
          <a:lstStyle/>
          <a:p>
            <a:pPr algn="ctr"/>
            <a:r>
              <a:rPr lang="en-US" sz="3200" dirty="0" smtClean="0">
                <a:solidFill>
                  <a:srgbClr val="FFFF00"/>
                </a:solidFill>
              </a:rPr>
              <a:t>Comparing Rents of Current and</a:t>
            </a:r>
          </a:p>
          <a:p>
            <a:pPr algn="ctr"/>
            <a:r>
              <a:rPr lang="en-US" sz="3200" dirty="0" smtClean="0">
                <a:solidFill>
                  <a:srgbClr val="FFFF00"/>
                </a:solidFill>
              </a:rPr>
              <a:t>Forecasted Units</a:t>
            </a:r>
          </a:p>
          <a:p>
            <a:pPr algn="ctr"/>
            <a:r>
              <a:rPr lang="en-US" sz="2800" dirty="0" smtClean="0">
                <a:solidFill>
                  <a:srgbClr val="FFFF00"/>
                </a:solidFill>
              </a:rPr>
              <a:t>Renter-Occupied Units</a:t>
            </a:r>
          </a:p>
          <a:p>
            <a:pPr algn="ctr"/>
            <a:r>
              <a:rPr lang="en-US" sz="2800" dirty="0" smtClean="0">
                <a:solidFill>
                  <a:srgbClr val="FFFF00"/>
                </a:solidFill>
              </a:rPr>
              <a:t>Washington Region</a:t>
            </a:r>
          </a:p>
        </p:txBody>
      </p:sp>
      <p:sp>
        <p:nvSpPr>
          <p:cNvPr id="9" name="TextBox 8"/>
          <p:cNvSpPr txBox="1"/>
          <p:nvPr/>
        </p:nvSpPr>
        <p:spPr>
          <a:xfrm>
            <a:off x="3326382" y="6550223"/>
            <a:ext cx="5817618" cy="307777"/>
          </a:xfrm>
          <a:prstGeom prst="rect">
            <a:avLst/>
          </a:prstGeom>
          <a:noFill/>
        </p:spPr>
        <p:txBody>
          <a:bodyPr wrap="none" rtlCol="0">
            <a:spAutoFit/>
          </a:bodyPr>
          <a:lstStyle/>
          <a:p>
            <a:r>
              <a:rPr lang="en-US" sz="1400" dirty="0" smtClean="0"/>
              <a:t>Note: assumes all workers housed in the jurisdiction in which they work</a:t>
            </a:r>
            <a:endParaRPr lang="en-US" sz="1400" dirty="0"/>
          </a:p>
        </p:txBody>
      </p:sp>
      <p:sp>
        <p:nvSpPr>
          <p:cNvPr id="10" name="TextBox 9"/>
          <p:cNvSpPr txBox="1"/>
          <p:nvPr/>
        </p:nvSpPr>
        <p:spPr>
          <a:xfrm>
            <a:off x="152400" y="5638800"/>
            <a:ext cx="1659172" cy="307777"/>
          </a:xfrm>
          <a:prstGeom prst="rect">
            <a:avLst/>
          </a:prstGeom>
          <a:noFill/>
        </p:spPr>
        <p:txBody>
          <a:bodyPr wrap="none" rtlCol="0">
            <a:spAutoFit/>
          </a:bodyPr>
          <a:lstStyle/>
          <a:p>
            <a:r>
              <a:rPr lang="en-US" sz="1400" dirty="0" smtClean="0"/>
              <a:t>Source: 2009 ACS</a:t>
            </a:r>
            <a:endParaRPr lang="en-US"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610600" cy="5638800"/>
          </a:xfrm>
        </p:spPr>
        <p:txBody>
          <a:bodyPr/>
          <a:lstStyle/>
          <a:p>
            <a:r>
              <a:rPr lang="en-US" sz="2500" dirty="0" smtClean="0"/>
              <a:t>Regional housing market has been recovering; sales activity and prices may soften in the near-term</a:t>
            </a:r>
            <a:r>
              <a:rPr lang="en-US" sz="2500" dirty="0" smtClean="0"/>
              <a:t>.</a:t>
            </a:r>
          </a:p>
          <a:p>
            <a:r>
              <a:rPr lang="en-US" sz="2500" dirty="0" smtClean="0"/>
              <a:t>Rents may not grow as fast and vacancy rates may increase in the near-term.</a:t>
            </a:r>
            <a:endParaRPr lang="en-US" sz="2500" dirty="0" smtClean="0"/>
          </a:p>
          <a:p>
            <a:pPr lvl="0"/>
            <a:r>
              <a:rPr lang="en-US" sz="2500" dirty="0" smtClean="0"/>
              <a:t>Job growth over the next five years will put upward pressure on home prices, particularly in areas close to transportation/transit and employment centers.</a:t>
            </a:r>
          </a:p>
          <a:p>
            <a:pPr lvl="0"/>
            <a:r>
              <a:rPr lang="en-US" sz="2500" dirty="0" smtClean="0"/>
              <a:t>There </a:t>
            </a:r>
            <a:r>
              <a:rPr lang="en-US" sz="2500" dirty="0" smtClean="0"/>
              <a:t>is a need for more multi-family housing and smaller, more affordable owner and renter homes in the region.  </a:t>
            </a:r>
          </a:p>
          <a:p>
            <a:pPr lvl="0"/>
            <a:r>
              <a:rPr lang="en-US" sz="2500" dirty="0" smtClean="0"/>
              <a:t>A lack of a sufficient supply of housing contributes to worsening traffic and quality of life and threatens our region’s economic vitality. </a:t>
            </a:r>
            <a:endParaRPr lang="en-US" sz="2500" dirty="0"/>
          </a:p>
        </p:txBody>
      </p:sp>
      <p:sp>
        <p:nvSpPr>
          <p:cNvPr id="3" name="TextBox 2"/>
          <p:cNvSpPr txBox="1"/>
          <p:nvPr/>
        </p:nvSpPr>
        <p:spPr>
          <a:xfrm>
            <a:off x="1143000" y="152400"/>
            <a:ext cx="6248400" cy="1200329"/>
          </a:xfrm>
          <a:prstGeom prst="rect">
            <a:avLst/>
          </a:prstGeom>
          <a:noFill/>
        </p:spPr>
        <p:txBody>
          <a:bodyPr wrap="square" rtlCol="0">
            <a:spAutoFit/>
          </a:bodyPr>
          <a:lstStyle/>
          <a:p>
            <a:pPr algn="ctr"/>
            <a:r>
              <a:rPr lang="en-US" sz="3600" dirty="0" smtClean="0">
                <a:solidFill>
                  <a:srgbClr val="FFFF00"/>
                </a:solidFill>
              </a:rPr>
              <a:t>Outlook for the Region’s Housing Market</a:t>
            </a:r>
          </a:p>
        </p:txBody>
      </p:sp>
    </p:spTree>
    <p:extLst>
      <p:ext uri="{BB962C8B-B14F-4D97-AF65-F5344CB8AC3E}">
        <p14:creationId xmlns:p14="http://schemas.microsoft.com/office/powerpoint/2010/main" xmlns="" val="209849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1"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linds(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6275" name="Text Box 3"/>
          <p:cNvSpPr txBox="1">
            <a:spLocks noChangeArrowheads="1"/>
          </p:cNvSpPr>
          <p:nvPr/>
        </p:nvSpPr>
        <p:spPr bwMode="auto">
          <a:xfrm>
            <a:off x="932610" y="2895600"/>
            <a:ext cx="7482113" cy="1446550"/>
          </a:xfrm>
          <a:prstGeom prst="rect">
            <a:avLst/>
          </a:prstGeom>
          <a:noFill/>
          <a:ln w="9525">
            <a:noFill/>
            <a:miter lim="800000"/>
            <a:headEnd/>
            <a:tailEnd/>
          </a:ln>
        </p:spPr>
        <p:txBody>
          <a:bodyPr wrap="none">
            <a:spAutoFit/>
          </a:bodyPr>
          <a:lstStyle/>
          <a:p>
            <a:pPr algn="ctr"/>
            <a:r>
              <a:rPr lang="en-US" sz="4000" dirty="0" smtClean="0">
                <a:solidFill>
                  <a:srgbClr val="FFFF00"/>
                </a:solidFill>
                <a:latin typeface="Times New Roman" pitchFamily="18" charset="0"/>
              </a:rPr>
              <a:t>GMU Center for Regional Analysis</a:t>
            </a:r>
          </a:p>
          <a:p>
            <a:pPr algn="ctr"/>
            <a:r>
              <a:rPr lang="en-US" sz="4800" dirty="0" smtClean="0">
                <a:solidFill>
                  <a:schemeClr val="accent6"/>
                </a:solidFill>
                <a:latin typeface="Times New Roman" pitchFamily="18" charset="0"/>
              </a:rPr>
              <a:t>cra.gmu.edu</a:t>
            </a:r>
            <a:endParaRPr lang="en-US" sz="4800" dirty="0">
              <a:solidFill>
                <a:schemeClr val="accent6"/>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6275"/>
                                        </p:tgtEl>
                                        <p:attrNameLst>
                                          <p:attrName>style.visibility</p:attrName>
                                        </p:attrNameLst>
                                      </p:cBhvr>
                                      <p:to>
                                        <p:strVal val="visible"/>
                                      </p:to>
                                    </p:set>
                                    <p:animEffect transition="in" filter="blinds(horizontal)">
                                      <p:cBhvr>
                                        <p:cTn id="7" dur="2000"/>
                                        <p:tgtEl>
                                          <p:spTgt spid="566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p:bldLst>
  </p:timing>
</p:sld>
</file>

<file path=ppt/theme/theme1.xml><?xml version="1.0" encoding="utf-8"?>
<a:theme xmlns:a="http://schemas.openxmlformats.org/drawingml/2006/main" name="CRA - 2">
  <a:themeElements>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CRA - 2</Template>
  <TotalTime>10889</TotalTime>
  <Words>1452</Words>
  <Application>Microsoft Office PowerPoint</Application>
  <PresentationFormat>On-screen Show (4:3)</PresentationFormat>
  <Paragraphs>246</Paragraphs>
  <Slides>20</Slides>
  <Notes>17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CRA - 2</vt:lpstr>
      <vt:lpstr>Slide 1</vt:lpstr>
      <vt:lpstr>Slide 2</vt:lpstr>
      <vt:lpstr>Annual Job Change Washington MSA</vt:lpstr>
      <vt:lpstr>Job Change by Sector Aug 2011 – Aug 2012 Washington MSA</vt:lpstr>
      <vt:lpstr>Slide 5</vt:lpstr>
      <vt:lpstr>The Washington Area Housing Market</vt:lpstr>
      <vt:lpstr>Slide 7</vt:lpstr>
      <vt:lpstr>Slide 8</vt:lpstr>
      <vt:lpstr>Slide 9</vt:lpstr>
      <vt:lpstr>Slide 10</vt:lpstr>
      <vt:lpstr>Average Sales Price Percent Change Washington MSA All Housing Types</vt:lpstr>
      <vt:lpstr>Home Prices as a Percent of Peak September 2012 Selected Jurisdictions</vt:lpstr>
      <vt:lpstr>Renters Paying 30% or More of Their Income on Rent 2008-2010 Selected Jurisdictions</vt:lpstr>
      <vt:lpstr>Slide 14</vt:lpstr>
      <vt:lpstr>Housing Market Outlook</vt:lpstr>
      <vt:lpstr>Employment-Drive Housing Demand 2010-2020</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jmcclai5</dc:creator>
  <cp:lastModifiedBy>Lisa Sturtevant</cp:lastModifiedBy>
  <cp:revision>1672</cp:revision>
  <cp:lastPrinted>2012-05-02T17:48:05Z</cp:lastPrinted>
  <dcterms:created xsi:type="dcterms:W3CDTF">2009-03-20T21:10:02Z</dcterms:created>
  <dcterms:modified xsi:type="dcterms:W3CDTF">2012-10-11T15:27:52Z</dcterms:modified>
</cp:coreProperties>
</file>