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74" r:id="rId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0CCE"/>
    <a:srgbClr val="FF0000"/>
    <a:srgbClr val="FF6600"/>
    <a:srgbClr val="C9E7E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8" autoAdjust="0"/>
    <p:restoredTop sz="89866" autoAdjust="0"/>
  </p:normalViewPr>
  <p:slideViewPr>
    <p:cSldViewPr>
      <p:cViewPr>
        <p:scale>
          <a:sx n="75" d="100"/>
          <a:sy n="75" d="100"/>
        </p:scale>
        <p:origin x="-1032" y="-7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cogfs002\dep$\AIR\AQ%20Trends\85_90F%20temp%20and%208-hr%20Ozone%20analys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2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100" b="1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2008 Ozone Standard Exceedance and 90</a:t>
            </a:r>
            <a:r>
              <a:rPr lang="en-US" sz="2100" b="1" i="0" u="none" strike="noStrike" baseline="30000" dirty="0">
                <a:solidFill>
                  <a:srgbClr val="000000"/>
                </a:solidFill>
                <a:latin typeface="Arial"/>
                <a:cs typeface="Arial"/>
              </a:rPr>
              <a:t>0</a:t>
            </a:r>
            <a:r>
              <a:rPr lang="en-US" sz="2100" b="1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F Days</a:t>
            </a:r>
          </a:p>
        </c:rich>
      </c:tx>
      <c:layout>
        <c:manualLayout>
          <c:xMode val="edge"/>
          <c:yMode val="edge"/>
          <c:x val="0.1111111111111111"/>
          <c:y val="1.0799136069114475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8.0996884735202737E-2"/>
          <c:y val="0.23542116630669546"/>
          <c:w val="0.91381100726895115"/>
          <c:h val="0.59179265658747471"/>
        </c:manualLayout>
      </c:layout>
      <c:barChart>
        <c:barDir val="col"/>
        <c:grouping val="clustered"/>
        <c:ser>
          <c:idx val="1"/>
          <c:order val="0"/>
          <c:tx>
            <c:v>Exceedance Days</c:v>
          </c:tx>
          <c:spPr>
            <a:solidFill>
              <a:srgbClr val="0000FF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Data!$B$13:$B$26</c:f>
              <c:numCache>
                <c:formatCode>General</c:formatCode>
                <c:ptCount val="14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</c:numCache>
            </c:numRef>
          </c:cat>
          <c:val>
            <c:numRef>
              <c:f>Data!$G$13:$G$26</c:f>
              <c:numCache>
                <c:formatCode>0</c:formatCode>
                <c:ptCount val="14"/>
                <c:pt idx="0">
                  <c:v>53</c:v>
                </c:pt>
                <c:pt idx="1">
                  <c:v>67</c:v>
                </c:pt>
                <c:pt idx="2">
                  <c:v>65</c:v>
                </c:pt>
                <c:pt idx="3">
                  <c:v>28</c:v>
                </c:pt>
                <c:pt idx="4">
                  <c:v>43</c:v>
                </c:pt>
                <c:pt idx="5">
                  <c:v>58</c:v>
                </c:pt>
                <c:pt idx="6">
                  <c:v>23</c:v>
                </c:pt>
                <c:pt idx="7">
                  <c:v>23</c:v>
                </c:pt>
                <c:pt idx="8">
                  <c:v>42</c:v>
                </c:pt>
                <c:pt idx="9">
                  <c:v>35</c:v>
                </c:pt>
                <c:pt idx="10">
                  <c:v>43</c:v>
                </c:pt>
                <c:pt idx="11">
                  <c:v>20</c:v>
                </c:pt>
                <c:pt idx="12">
                  <c:v>4</c:v>
                </c:pt>
                <c:pt idx="13">
                  <c:v>33</c:v>
                </c:pt>
              </c:numCache>
            </c:numRef>
          </c:val>
        </c:ser>
        <c:ser>
          <c:idx val="0"/>
          <c:order val="1"/>
          <c:tx>
            <c:v>90F Days</c:v>
          </c:tx>
          <c:spPr>
            <a:solidFill>
              <a:srgbClr val="FF6600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Data!$B$13:$B$26</c:f>
              <c:numCache>
                <c:formatCode>General</c:formatCode>
                <c:ptCount val="14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</c:numCache>
            </c:numRef>
          </c:cat>
          <c:val>
            <c:numRef>
              <c:f>Data!$I$13:$I$26</c:f>
              <c:numCache>
                <c:formatCode>General</c:formatCode>
                <c:ptCount val="14"/>
                <c:pt idx="0">
                  <c:v>32</c:v>
                </c:pt>
                <c:pt idx="1">
                  <c:v>37</c:v>
                </c:pt>
                <c:pt idx="2">
                  <c:v>39</c:v>
                </c:pt>
                <c:pt idx="3">
                  <c:v>11</c:v>
                </c:pt>
                <c:pt idx="4">
                  <c:v>18</c:v>
                </c:pt>
                <c:pt idx="5">
                  <c:v>41</c:v>
                </c:pt>
                <c:pt idx="6">
                  <c:v>14</c:v>
                </c:pt>
                <c:pt idx="7">
                  <c:v>7</c:v>
                </c:pt>
                <c:pt idx="8">
                  <c:v>33</c:v>
                </c:pt>
                <c:pt idx="9">
                  <c:v>37</c:v>
                </c:pt>
                <c:pt idx="10">
                  <c:v>53</c:v>
                </c:pt>
                <c:pt idx="11">
                  <c:v>29</c:v>
                </c:pt>
                <c:pt idx="12">
                  <c:v>21</c:v>
                </c:pt>
                <c:pt idx="13">
                  <c:v>54</c:v>
                </c:pt>
              </c:numCache>
            </c:numRef>
          </c:val>
        </c:ser>
        <c:axId val="104342272"/>
        <c:axId val="104354176"/>
      </c:barChart>
      <c:catAx>
        <c:axId val="10434227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32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Year</a:t>
                </a:r>
              </a:p>
            </c:rich>
          </c:tx>
          <c:layout>
            <c:manualLayout>
              <c:xMode val="edge"/>
              <c:yMode val="edge"/>
              <c:x val="0.48701973001038434"/>
              <c:y val="0.9244060475161987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04354176"/>
        <c:crosses val="autoZero"/>
        <c:auto val="1"/>
        <c:lblAlgn val="ctr"/>
        <c:lblOffset val="100"/>
        <c:tickLblSkip val="1"/>
        <c:tickMarkSkip val="1"/>
      </c:catAx>
      <c:valAx>
        <c:axId val="104354176"/>
        <c:scaling>
          <c:orientation val="minMax"/>
          <c:max val="55"/>
          <c:min val="0"/>
        </c:scaling>
        <c:axPos val="l"/>
        <c:title>
          <c:tx>
            <c:rich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Number of Days</a:t>
                </a:r>
              </a:p>
            </c:rich>
          </c:tx>
          <c:layout>
            <c:manualLayout>
              <c:xMode val="edge"/>
              <c:yMode val="edge"/>
              <c:x val="5.1921079958463139E-3"/>
              <c:y val="0.40820734341252679"/>
            </c:manualLayout>
          </c:layout>
          <c:spPr>
            <a:noFill/>
            <a:ln w="25400">
              <a:noFill/>
            </a:ln>
          </c:spPr>
        </c:title>
        <c:numFmt formatCode="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04342272"/>
        <c:crosses val="autoZero"/>
        <c:crossBetween val="between"/>
        <c:majorUnit val="5"/>
        <c:minorUnit val="5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81291547396354458"/>
          <c:y val="0.10075559411005827"/>
          <c:w val="0.18587746625129836"/>
          <c:h val="7.4519996441122824E-2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1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0.64641</cdr:x>
      <cdr:y>0.18644</cdr:y>
    </cdr:from>
    <cdr:to>
      <cdr:x>1</cdr:x>
      <cdr:y>0.23729</cdr:y>
    </cdr:to>
    <cdr:sp macro="" textlink="">
      <cdr:nvSpPr>
        <cdr:cNvPr id="61952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572126" y="838201"/>
          <a:ext cx="3047999" cy="2286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200" b="0" i="0" u="none" strike="noStrike" baseline="0" dirty="0">
              <a:solidFill>
                <a:srgbClr val="008000"/>
              </a:solidFill>
              <a:latin typeface="Arial"/>
              <a:cs typeface="Arial"/>
            </a:rPr>
            <a:t>Lower emissions - Less exceedance days</a:t>
          </a:r>
        </a:p>
      </cdr:txBody>
    </cdr:sp>
  </cdr:relSizeAnchor>
  <cdr:relSizeAnchor xmlns:cdr="http://schemas.openxmlformats.org/drawingml/2006/chartDrawing">
    <cdr:from>
      <cdr:x>0.22241</cdr:x>
      <cdr:y>0.15608</cdr:y>
    </cdr:from>
    <cdr:to>
      <cdr:x>0.56061</cdr:x>
      <cdr:y>0.20989</cdr:y>
    </cdr:to>
    <cdr:sp macro="" textlink="">
      <cdr:nvSpPr>
        <cdr:cNvPr id="61952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045364" y="692966"/>
          <a:ext cx="3105431" cy="23783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200" b="0" i="0" u="none" strike="noStrike" baseline="0" dirty="0">
              <a:solidFill>
                <a:srgbClr val="FF0000"/>
              </a:solidFill>
              <a:latin typeface="Arial"/>
              <a:cs typeface="Arial"/>
            </a:rPr>
            <a:t>Higher emissions - More exceedance days</a:t>
          </a:r>
        </a:p>
      </cdr:txBody>
    </cdr:sp>
  </cdr:relSizeAnchor>
  <cdr:relSizeAnchor xmlns:cdr="http://schemas.openxmlformats.org/drawingml/2006/chartDrawing">
    <cdr:from>
      <cdr:x>0.09834</cdr:x>
      <cdr:y>0.27119</cdr:y>
    </cdr:from>
    <cdr:to>
      <cdr:x>0.66409</cdr:x>
      <cdr:y>0.77901</cdr:y>
    </cdr:to>
    <cdr:sp macro="" textlink="">
      <cdr:nvSpPr>
        <cdr:cNvPr id="619523" name="Oval 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47725" y="1219200"/>
          <a:ext cx="4876800" cy="228305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9525" algn="ctr">
          <a:solidFill>
            <a:srgbClr val="FF0000"/>
          </a:solidFill>
          <a:round/>
          <a:headEnd/>
          <a:tailEnd/>
        </a:ln>
        <a:effectLst xmlns:a="http://schemas.openxmlformats.org/drawingml/2006/main"/>
      </cdr:spPr>
    </cdr:sp>
  </cdr:relSizeAnchor>
  <cdr:relSizeAnchor xmlns:cdr="http://schemas.openxmlformats.org/drawingml/2006/chartDrawing">
    <cdr:from>
      <cdr:x>0.67186</cdr:x>
      <cdr:y>0.32706</cdr:y>
    </cdr:from>
    <cdr:to>
      <cdr:x>0.98294</cdr:x>
      <cdr:y>0.78938</cdr:y>
    </cdr:to>
    <cdr:sp macro="" textlink="">
      <cdr:nvSpPr>
        <cdr:cNvPr id="619524" name="Oval 4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56326" y="1441321"/>
          <a:ext cx="2850402" cy="2037398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9525" algn="ctr">
          <a:solidFill>
            <a:srgbClr val="008000"/>
          </a:solidFill>
          <a:round/>
          <a:headEnd/>
          <a:tailEnd/>
        </a:ln>
        <a:effectLst xmlns:a="http://schemas.openxmlformats.org/drawingml/2006/main"/>
      </cdr:spPr>
    </cdr:sp>
  </cdr:relSizeAnchor>
  <cdr:relSizeAnchor xmlns:cdr="http://schemas.openxmlformats.org/drawingml/2006/chartDrawing">
    <cdr:from>
      <cdr:x>0.06852</cdr:x>
      <cdr:y>0.94915</cdr:y>
    </cdr:from>
    <cdr:to>
      <cdr:x>0.20442</cdr:x>
      <cdr:y>0.99536</cdr:y>
    </cdr:to>
    <cdr:sp macro="" textlink="">
      <cdr:nvSpPr>
        <cdr:cNvPr id="619525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90651" y="4267199"/>
          <a:ext cx="1171474" cy="2077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solidFill>
            <a:srgbClr val="000000"/>
          </a:solidFill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square" lIns="27432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20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ARP Phase - 1 *</a:t>
          </a:r>
        </a:p>
      </cdr:txBody>
    </cdr:sp>
  </cdr:relSizeAnchor>
  <cdr:relSizeAnchor xmlns:cdr="http://schemas.openxmlformats.org/drawingml/2006/chartDrawing">
    <cdr:from>
      <cdr:x>0.29911</cdr:x>
      <cdr:y>0.93786</cdr:y>
    </cdr:from>
    <cdr:to>
      <cdr:x>0.43073</cdr:x>
      <cdr:y>0.98947</cdr:y>
    </cdr:to>
    <cdr:sp macro="" textlink="">
      <cdr:nvSpPr>
        <cdr:cNvPr id="619526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749594" y="4148122"/>
          <a:ext cx="1208552" cy="22810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solidFill>
            <a:srgbClr val="000000"/>
          </a:solidFill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lIns="27432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ARP Phase - 2 *</a:t>
          </a:r>
        </a:p>
      </cdr:txBody>
    </cdr:sp>
  </cdr:relSizeAnchor>
  <cdr:relSizeAnchor xmlns:cdr="http://schemas.openxmlformats.org/drawingml/2006/chartDrawing">
    <cdr:from>
      <cdr:x>0.57009</cdr:x>
      <cdr:y>0.91006</cdr:y>
    </cdr:from>
    <cdr:to>
      <cdr:x>0.67871</cdr:x>
      <cdr:y>0.9969</cdr:y>
    </cdr:to>
    <cdr:sp macro="" textlink="">
      <cdr:nvSpPr>
        <cdr:cNvPr id="619527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223799" y="4010524"/>
          <a:ext cx="995291" cy="38269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solidFill>
            <a:srgbClr val="000000"/>
          </a:solidFill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20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NOx SIP Call</a:t>
          </a:r>
        </a:p>
        <a:p xmlns:a="http://schemas.openxmlformats.org/drawingml/2006/main">
          <a:pPr algn="l" rtl="0">
            <a:defRPr sz="1000"/>
          </a:pPr>
          <a:r>
            <a:rPr lang="en-US" sz="120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HDDV Rule</a:t>
          </a:r>
        </a:p>
      </cdr:txBody>
    </cdr:sp>
  </cdr:relSizeAnchor>
  <cdr:relSizeAnchor xmlns:cdr="http://schemas.openxmlformats.org/drawingml/2006/chartDrawing">
    <cdr:from>
      <cdr:x>0.08341</cdr:x>
      <cdr:y>0.83096</cdr:y>
    </cdr:from>
    <cdr:to>
      <cdr:x>0.09806</cdr:x>
      <cdr:y>0.93084</cdr:y>
    </cdr:to>
    <cdr:sp macro="" textlink="">
      <cdr:nvSpPr>
        <cdr:cNvPr id="619528" name="Line 8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 flipV="1">
          <a:off x="764307" y="3661957"/>
          <a:ext cx="134217" cy="440142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val="000000"/>
          </a:solidFill>
          <a:round/>
          <a:headEnd/>
          <a:tailEnd type="triangle" w="med" len="med"/>
        </a:ln>
        <a:effectLst xmlns:a="http://schemas.openxmlformats.org/drawingml/2006/main"/>
      </cdr:spPr>
    </cdr:sp>
  </cdr:relSizeAnchor>
  <cdr:relSizeAnchor xmlns:cdr="http://schemas.openxmlformats.org/drawingml/2006/chartDrawing">
    <cdr:from>
      <cdr:x>0.33675</cdr:x>
      <cdr:y>0.84773</cdr:y>
    </cdr:from>
    <cdr:to>
      <cdr:x>0.34591</cdr:x>
      <cdr:y>0.93432</cdr:y>
    </cdr:to>
    <cdr:sp macro="" textlink="">
      <cdr:nvSpPr>
        <cdr:cNvPr id="619529" name="Line 9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 flipV="1">
          <a:off x="3085675" y="3735878"/>
          <a:ext cx="83934" cy="381593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val="000000"/>
          </a:solidFill>
          <a:round/>
          <a:headEnd/>
          <a:tailEnd type="triangle" w="med" len="med"/>
        </a:ln>
        <a:effectLst xmlns:a="http://schemas.openxmlformats.org/drawingml/2006/main"/>
      </cdr:spPr>
    </cdr:sp>
  </cdr:relSizeAnchor>
  <cdr:relSizeAnchor xmlns:cdr="http://schemas.openxmlformats.org/drawingml/2006/chartDrawing">
    <cdr:from>
      <cdr:x>0.58939</cdr:x>
      <cdr:y>0.8342</cdr:y>
    </cdr:from>
    <cdr:to>
      <cdr:x>0.60671</cdr:x>
      <cdr:y>0.89143</cdr:y>
    </cdr:to>
    <cdr:sp macro="" textlink="">
      <cdr:nvSpPr>
        <cdr:cNvPr id="619530" name="Line 10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 flipV="1">
          <a:off x="5400646" y="3676228"/>
          <a:ext cx="158704" cy="252207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val="000000"/>
          </a:solidFill>
          <a:round/>
          <a:headEnd/>
          <a:tailEnd type="triangle" w="med" len="med"/>
        </a:ln>
        <a:effectLst xmlns:a="http://schemas.openxmlformats.org/drawingml/2006/main"/>
      </cdr:spPr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7ACAB48D-7F0E-4A8D-AE39-3D5CB2B6A4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A8A7EAD7-BEB0-46B4-A4A7-9244301C3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F63FF-986B-478D-BF34-DEA3728FAD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E9E0F-436A-427F-80D9-3916D1EA15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D3A08E-DFBF-49E3-A2A7-4FFD146FF0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DC0A1B-D54C-4D86-B010-179393CF0B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BACFE-6829-49F9-9BA5-7DE033C22D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03A4B-5FEB-4A21-A77D-E8DD74B245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17623-BD23-4F78-B0E8-5AA3C7AECA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C5B94-BE40-41E8-B662-C0C50FCF9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19350-130C-424C-B95A-282AA918F1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63FDDC-F3C3-4C5F-B47D-4BE84E5DE8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376D9-C2EA-4801-A48E-B8382FD1F5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7126E3-0B43-4028-AB9B-62D16B158E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D59BDC2-05DF-444C-98AE-836F7A8C54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5105400"/>
            <a:ext cx="8458200" cy="1524000"/>
          </a:xfrm>
        </p:spPr>
        <p:txBody>
          <a:bodyPr/>
          <a:lstStyle/>
          <a:p>
            <a:pPr>
              <a:buFontTx/>
              <a:buNone/>
            </a:pPr>
            <a:r>
              <a:rPr lang="en-US" sz="2000" b="1" smtClean="0"/>
              <a:t>* </a:t>
            </a:r>
            <a:r>
              <a:rPr lang="en-US" sz="1800" b="1" smtClean="0"/>
              <a:t>ARP = Acid Rain Program </a:t>
            </a:r>
          </a:p>
          <a:p>
            <a:pPr lvl="1"/>
            <a:r>
              <a:rPr lang="en-US" sz="1800" smtClean="0"/>
              <a:t>Phase 1 : 1996</a:t>
            </a:r>
          </a:p>
          <a:p>
            <a:pPr lvl="1"/>
            <a:r>
              <a:rPr lang="en-US" sz="1800" smtClean="0"/>
              <a:t>Phase 2 : 2000</a:t>
            </a:r>
          </a:p>
        </p:txBody>
      </p:sp>
      <p:sp>
        <p:nvSpPr>
          <p:cNvPr id="33794" name="Rectangle 4"/>
          <p:cNvSpPr>
            <a:spLocks noChangeArrowheads="1"/>
          </p:cNvSpPr>
          <p:nvPr/>
        </p:nvSpPr>
        <p:spPr bwMode="auto">
          <a:xfrm>
            <a:off x="469900" y="6481763"/>
            <a:ext cx="505939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 dirty="0"/>
              <a:t>* </a:t>
            </a:r>
            <a:r>
              <a:rPr lang="en-US" sz="1200" b="1" dirty="0" smtClean="0"/>
              <a:t>2010 </a:t>
            </a:r>
            <a:r>
              <a:rPr lang="en-US" sz="1200" b="1" dirty="0"/>
              <a:t>data is valid as of September </a:t>
            </a:r>
            <a:r>
              <a:rPr lang="en-US" sz="1200" b="1" dirty="0" smtClean="0"/>
              <a:t>8, </a:t>
            </a:r>
            <a:r>
              <a:rPr lang="en-US" sz="1200" b="1" dirty="0" smtClean="0"/>
              <a:t>2010 </a:t>
            </a:r>
            <a:r>
              <a:rPr lang="en-US" sz="1200" b="1" dirty="0"/>
              <a:t>and subject to change.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295275" y="381000"/>
          <a:ext cx="8620125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2323</TotalTime>
  <Words>68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Slide 1</vt:lpstr>
    </vt:vector>
  </TitlesOfParts>
  <Company>MWCOG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Ozone Exceedances</dc:title>
  <dc:creator>User</dc:creator>
  <cp:lastModifiedBy>Sunil Kumar</cp:lastModifiedBy>
  <cp:revision>352</cp:revision>
  <dcterms:created xsi:type="dcterms:W3CDTF">2006-04-18T18:29:46Z</dcterms:created>
  <dcterms:modified xsi:type="dcterms:W3CDTF">2010-09-09T16:18:45Z</dcterms:modified>
</cp:coreProperties>
</file>