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8" r:id="rId2"/>
    <p:sldId id="293" r:id="rId3"/>
    <p:sldId id="295" r:id="rId4"/>
    <p:sldId id="283" r:id="rId5"/>
    <p:sldId id="284" r:id="rId6"/>
    <p:sldId id="285" r:id="rId7"/>
    <p:sldId id="287" r:id="rId8"/>
    <p:sldId id="296" r:id="rId9"/>
    <p:sldId id="264" r:id="rId10"/>
    <p:sldId id="294" r:id="rId11"/>
    <p:sldId id="297" r:id="rId12"/>
    <p:sldId id="291" r:id="rId13"/>
    <p:sldId id="288" r:id="rId14"/>
    <p:sldId id="275" r:id="rId15"/>
    <p:sldId id="29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8662" autoAdjust="0"/>
  </p:normalViewPr>
  <p:slideViewPr>
    <p:cSldViewPr>
      <p:cViewPr varScale="1">
        <p:scale>
          <a:sx n="97" d="100"/>
          <a:sy n="97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CEAB5-FA05-4BB3-A657-18278546906A}" type="datetimeFigureOut">
              <a:rPr lang="en-US" smtClean="0"/>
              <a:pPr/>
              <a:t>7/14/2010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A5512-E3DE-4909-9EC8-E493DCF13C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30DEA5-18FF-442A-9940-06E6E93E4C40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5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2720B8-379F-46CB-A1B4-BA341BEAE241}" type="slidenum">
              <a:rPr lang="en-US"/>
              <a:pPr/>
              <a:t>4</a:t>
            </a:fld>
            <a:endParaRPr lang="en-US"/>
          </a:p>
        </p:txBody>
      </p:sp>
      <p:sp>
        <p:nvSpPr>
          <p:cNvPr id="85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29D5E1-8234-48DB-82A6-34618ED3EA38}" type="slidenum">
              <a:rPr lang="en-US"/>
              <a:pPr/>
              <a:t>5</a:t>
            </a:fld>
            <a:endParaRPr lang="en-US"/>
          </a:p>
        </p:txBody>
      </p:sp>
      <p:sp>
        <p:nvSpPr>
          <p:cNvPr id="85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8F13B-7323-40BA-81CB-FFF78327AA10}" type="slidenum">
              <a:rPr lang="en-US"/>
              <a:pPr/>
              <a:t>6</a:t>
            </a:fld>
            <a:endParaRPr lang="en-US"/>
          </a:p>
        </p:txBody>
      </p:sp>
      <p:sp>
        <p:nvSpPr>
          <p:cNvPr id="86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3D353E-D723-4353-9DD4-AA7DF2179031}" type="slidenum">
              <a:rPr lang="en-US"/>
              <a:pPr/>
              <a:t>7</a:t>
            </a:fld>
            <a:endParaRPr lang="en-US"/>
          </a:p>
        </p:txBody>
      </p:sp>
      <p:sp>
        <p:nvSpPr>
          <p:cNvPr id="86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FA893B-CB27-4DFB-8630-AF991217F6A0}" type="slidenum">
              <a:rPr lang="en-US"/>
              <a:pPr/>
              <a:t>9</a:t>
            </a:fld>
            <a:endParaRPr lang="en-US"/>
          </a:p>
        </p:txBody>
      </p:sp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1200" b="0" dirty="0" smtClean="0">
                <a:solidFill>
                  <a:schemeClr val="bg1"/>
                </a:solidFill>
                <a:latin typeface="Tahoma" charset="0"/>
              </a:rPr>
              <a:t>A routine waste audit that was done in June of 2007 for building 13 revealed that over 42% of what was found in a representative sample from a solid waste compactor were mandatory recyclables.</a:t>
            </a:r>
          </a:p>
          <a:p>
            <a:pPr>
              <a:buFontTx/>
              <a:buChar char="•"/>
            </a:pPr>
            <a:r>
              <a:rPr lang="en-US" sz="1200" b="0" dirty="0" smtClean="0">
                <a:solidFill>
                  <a:schemeClr val="bg1"/>
                </a:solidFill>
                <a:latin typeface="Tahoma" charset="0"/>
              </a:rPr>
              <a:t>A follow up audit done in July of 2008 for building 13 found that 38% of the contents were mandatory recyclables weighing over 2540 pounds with the majority of it being mixed paper (2340 lbs).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A5512-E3DE-4909-9EC8-E493DCF13CE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98AF2F-5847-4AB9-80C2-17A8073057E8}" type="slidenum">
              <a:rPr lang="en-US"/>
              <a:pPr/>
              <a:t>13</a:t>
            </a:fld>
            <a:endParaRPr lang="en-US"/>
          </a:p>
        </p:txBody>
      </p:sp>
      <p:sp>
        <p:nvSpPr>
          <p:cNvPr id="86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C60E72-A671-4797-8BBD-07426BC0820B}" type="slidenum">
              <a:rPr lang="en-US"/>
              <a:pPr/>
              <a:t>14</a:t>
            </a:fld>
            <a:endParaRPr lang="en-US"/>
          </a:p>
        </p:txBody>
      </p:sp>
      <p:sp>
        <p:nvSpPr>
          <p:cNvPr id="93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3C9282-3B94-4A9E-BBE9-A864D8C5444D}" type="slidenum">
              <a:rPr lang="en-US"/>
              <a:pPr/>
              <a:t>15</a:t>
            </a:fld>
            <a:endParaRPr lang="en-US"/>
          </a:p>
        </p:txBody>
      </p:sp>
      <p:sp>
        <p:nvSpPr>
          <p:cNvPr id="86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117" name="Picture 69" descr="title"/>
          <p:cNvPicPr>
            <a:picLocks noChangeAspect="1" noChangeArrowheads="1"/>
          </p:cNvPicPr>
          <p:nvPr/>
        </p:nvPicPr>
        <p:blipFill>
          <a:blip r:embed="rId2" cstate="print"/>
          <a:srcRect l="81" b="208"/>
          <a:stretch>
            <a:fillRect/>
          </a:stretch>
        </p:blipFill>
        <p:spPr bwMode="auto">
          <a:xfrm>
            <a:off x="0" y="0"/>
            <a:ext cx="9146940" cy="6858000"/>
          </a:xfrm>
          <a:prstGeom prst="rect">
            <a:avLst/>
          </a:prstGeom>
          <a:noFill/>
        </p:spPr>
      </p:pic>
      <p:sp>
        <p:nvSpPr>
          <p:cNvPr id="514118" name="Rectangle 70"/>
          <p:cNvSpPr>
            <a:spLocks noChangeArrowheads="1"/>
          </p:cNvSpPr>
          <p:nvPr/>
        </p:nvSpPr>
        <p:spPr bwMode="auto">
          <a:xfrm>
            <a:off x="346887" y="6715126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/>
            <a:endParaRPr lang="en-US" sz="800"/>
          </a:p>
        </p:txBody>
      </p:sp>
      <p:sp>
        <p:nvSpPr>
          <p:cNvPr id="514119" name="Rectangle 71"/>
          <p:cNvSpPr>
            <a:spLocks noGrp="1" noChangeArrowheads="1"/>
          </p:cNvSpPr>
          <p:nvPr>
            <p:ph type="ctrTitle"/>
          </p:nvPr>
        </p:nvSpPr>
        <p:spPr>
          <a:xfrm>
            <a:off x="316020" y="2989958"/>
            <a:ext cx="8376732" cy="1858863"/>
          </a:xfrm>
        </p:spPr>
        <p:txBody>
          <a:bodyPr tIns="42556" bIns="42556" anchor="ctr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514121" name="Picture 73" descr="NIIH_GreenBa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3967" y="5627192"/>
            <a:ext cx="1008324" cy="108495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702" y="4406801"/>
            <a:ext cx="7772620" cy="1361777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1702" y="2906613"/>
            <a:ext cx="7772620" cy="1500188"/>
          </a:xfrm>
        </p:spPr>
        <p:txBody>
          <a:bodyPr anchor="b"/>
          <a:lstStyle>
            <a:lvl1pPr marL="0" indent="0">
              <a:buNone/>
              <a:defRPr sz="1900"/>
            </a:lvl1pPr>
            <a:lvl2pPr marL="425562" indent="0">
              <a:buNone/>
              <a:defRPr sz="1700"/>
            </a:lvl2pPr>
            <a:lvl3pPr marL="851124" indent="0">
              <a:buNone/>
              <a:defRPr sz="1500"/>
            </a:lvl3pPr>
            <a:lvl4pPr marL="1276685" indent="0">
              <a:buNone/>
              <a:defRPr sz="1300"/>
            </a:lvl4pPr>
            <a:lvl5pPr marL="1702247" indent="0">
              <a:buNone/>
              <a:defRPr sz="1300"/>
            </a:lvl5pPr>
            <a:lvl6pPr marL="2127809" indent="0">
              <a:buNone/>
              <a:defRPr sz="1300"/>
            </a:lvl6pPr>
            <a:lvl7pPr marL="2553371" indent="0">
              <a:buNone/>
              <a:defRPr sz="1300"/>
            </a:lvl7pPr>
            <a:lvl8pPr marL="2978932" indent="0">
              <a:buNone/>
              <a:defRPr sz="1300"/>
            </a:lvl8pPr>
            <a:lvl9pPr marL="3404494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510" y="827485"/>
            <a:ext cx="3974502" cy="507652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9119" y="827485"/>
            <a:ext cx="3975971" cy="507652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27" y="275333"/>
            <a:ext cx="822974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27" y="1534419"/>
            <a:ext cx="4040645" cy="639961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5562" indent="0">
              <a:buNone/>
              <a:defRPr sz="1900" b="1"/>
            </a:lvl2pPr>
            <a:lvl3pPr marL="851124" indent="0">
              <a:buNone/>
              <a:defRPr sz="1700" b="1"/>
            </a:lvl3pPr>
            <a:lvl4pPr marL="1276685" indent="0">
              <a:buNone/>
              <a:defRPr sz="1500" b="1"/>
            </a:lvl4pPr>
            <a:lvl5pPr marL="1702247" indent="0">
              <a:buNone/>
              <a:defRPr sz="1500" b="1"/>
            </a:lvl5pPr>
            <a:lvl6pPr marL="2127809" indent="0">
              <a:buNone/>
              <a:defRPr sz="1500" b="1"/>
            </a:lvl6pPr>
            <a:lvl7pPr marL="2553371" indent="0">
              <a:buNone/>
              <a:defRPr sz="1500" b="1"/>
            </a:lvl7pPr>
            <a:lvl8pPr marL="2978932" indent="0">
              <a:buNone/>
              <a:defRPr sz="1500" b="1"/>
            </a:lvl8pPr>
            <a:lvl9pPr marL="3404494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27" y="2174380"/>
            <a:ext cx="4040645" cy="3951386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758" y="1534419"/>
            <a:ext cx="4042115" cy="639961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5562" indent="0">
              <a:buNone/>
              <a:defRPr sz="1900" b="1"/>
            </a:lvl2pPr>
            <a:lvl3pPr marL="851124" indent="0">
              <a:buNone/>
              <a:defRPr sz="1700" b="1"/>
            </a:lvl3pPr>
            <a:lvl4pPr marL="1276685" indent="0">
              <a:buNone/>
              <a:defRPr sz="1500" b="1"/>
            </a:lvl4pPr>
            <a:lvl5pPr marL="1702247" indent="0">
              <a:buNone/>
              <a:defRPr sz="1500" b="1"/>
            </a:lvl5pPr>
            <a:lvl6pPr marL="2127809" indent="0">
              <a:buNone/>
              <a:defRPr sz="1500" b="1"/>
            </a:lvl6pPr>
            <a:lvl7pPr marL="2553371" indent="0">
              <a:buNone/>
              <a:defRPr sz="1500" b="1"/>
            </a:lvl7pPr>
            <a:lvl8pPr marL="2978932" indent="0">
              <a:buNone/>
              <a:defRPr sz="1500" b="1"/>
            </a:lvl8pPr>
            <a:lvl9pPr marL="3404494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758" y="2174380"/>
            <a:ext cx="4042115" cy="3951386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27" y="272357"/>
            <a:ext cx="3008803" cy="1162347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700" y="272356"/>
            <a:ext cx="5112173" cy="585341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27" y="1434703"/>
            <a:ext cx="3008803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25562" indent="0">
              <a:buNone/>
              <a:defRPr sz="1100"/>
            </a:lvl2pPr>
            <a:lvl3pPr marL="851124" indent="0">
              <a:buNone/>
              <a:defRPr sz="900"/>
            </a:lvl3pPr>
            <a:lvl4pPr marL="1276685" indent="0">
              <a:buNone/>
              <a:defRPr sz="800"/>
            </a:lvl4pPr>
            <a:lvl5pPr marL="1702247" indent="0">
              <a:buNone/>
              <a:defRPr sz="800"/>
            </a:lvl5pPr>
            <a:lvl6pPr marL="2127809" indent="0">
              <a:buNone/>
              <a:defRPr sz="800"/>
            </a:lvl6pPr>
            <a:lvl7pPr marL="2553371" indent="0">
              <a:buNone/>
              <a:defRPr sz="800"/>
            </a:lvl7pPr>
            <a:lvl8pPr marL="2978932" indent="0">
              <a:buNone/>
              <a:defRPr sz="800"/>
            </a:lvl8pPr>
            <a:lvl9pPr marL="340449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760" y="4801195"/>
            <a:ext cx="5486987" cy="565547"/>
          </a:xfrm>
        </p:spPr>
        <p:txBody>
          <a:bodyPr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760" y="613172"/>
            <a:ext cx="5486987" cy="4115098"/>
          </a:xfrm>
        </p:spPr>
        <p:txBody>
          <a:bodyPr/>
          <a:lstStyle>
            <a:lvl1pPr marL="0" indent="0">
              <a:buNone/>
              <a:defRPr sz="3000"/>
            </a:lvl1pPr>
            <a:lvl2pPr marL="425562" indent="0">
              <a:buNone/>
              <a:defRPr sz="2600"/>
            </a:lvl2pPr>
            <a:lvl3pPr marL="851124" indent="0">
              <a:buNone/>
              <a:defRPr sz="2200"/>
            </a:lvl3pPr>
            <a:lvl4pPr marL="1276685" indent="0">
              <a:buNone/>
              <a:defRPr sz="1900"/>
            </a:lvl4pPr>
            <a:lvl5pPr marL="1702247" indent="0">
              <a:buNone/>
              <a:defRPr sz="1900"/>
            </a:lvl5pPr>
            <a:lvl6pPr marL="2127809" indent="0">
              <a:buNone/>
              <a:defRPr sz="1900"/>
            </a:lvl6pPr>
            <a:lvl7pPr marL="2553371" indent="0">
              <a:buNone/>
              <a:defRPr sz="1900"/>
            </a:lvl7pPr>
            <a:lvl8pPr marL="2978932" indent="0">
              <a:buNone/>
              <a:defRPr sz="1900"/>
            </a:lvl8pPr>
            <a:lvl9pPr marL="3404494" indent="0">
              <a:buNone/>
              <a:defRPr sz="19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760" y="5366742"/>
            <a:ext cx="5486987" cy="805161"/>
          </a:xfrm>
        </p:spPr>
        <p:txBody>
          <a:bodyPr/>
          <a:lstStyle>
            <a:lvl1pPr marL="0" indent="0">
              <a:buNone/>
              <a:defRPr sz="1300"/>
            </a:lvl1pPr>
            <a:lvl2pPr marL="425562" indent="0">
              <a:buNone/>
              <a:defRPr sz="1100"/>
            </a:lvl2pPr>
            <a:lvl3pPr marL="851124" indent="0">
              <a:buNone/>
              <a:defRPr sz="900"/>
            </a:lvl3pPr>
            <a:lvl4pPr marL="1276685" indent="0">
              <a:buNone/>
              <a:defRPr sz="800"/>
            </a:lvl4pPr>
            <a:lvl5pPr marL="1702247" indent="0">
              <a:buNone/>
              <a:defRPr sz="800"/>
            </a:lvl5pPr>
            <a:lvl6pPr marL="2127809" indent="0">
              <a:buNone/>
              <a:defRPr sz="800"/>
            </a:lvl6pPr>
            <a:lvl7pPr marL="2553371" indent="0">
              <a:buNone/>
              <a:defRPr sz="800"/>
            </a:lvl7pPr>
            <a:lvl8pPr marL="2978932" indent="0">
              <a:buNone/>
              <a:defRPr sz="800"/>
            </a:lvl8pPr>
            <a:lvl9pPr marL="340449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73" y="99715"/>
            <a:ext cx="2140116" cy="580429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215" y="99715"/>
            <a:ext cx="6283651" cy="580429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15" y="99716"/>
            <a:ext cx="8295890" cy="5848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3510" y="827485"/>
            <a:ext cx="3974502" cy="50765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49119" y="827484"/>
            <a:ext cx="3975971" cy="24660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49119" y="3436443"/>
            <a:ext cx="3975971" cy="24675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700103" y="6518672"/>
            <a:ext cx="377754" cy="287239"/>
          </a:xfrm>
        </p:spPr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15" y="99716"/>
            <a:ext cx="8295890" cy="5848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3510" y="827485"/>
            <a:ext cx="3974502" cy="50765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749119" y="827485"/>
            <a:ext cx="3975971" cy="5076528"/>
          </a:xfrm>
        </p:spPr>
        <p:txBody>
          <a:bodyPr/>
          <a:lstStyle/>
          <a:p>
            <a:r>
              <a:rPr lang="en-US" smtClean="0"/>
              <a:t>Click icon to add clip art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700103" y="6518672"/>
            <a:ext cx="377754" cy="287239"/>
          </a:xfrm>
        </p:spPr>
        <p:txBody>
          <a:bodyPr/>
          <a:lstStyle>
            <a:lvl1pPr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115" name="Picture 91" descr="bottom"/>
          <p:cNvPicPr>
            <a:picLocks noChangeAspect="1" noChangeArrowheads="1"/>
          </p:cNvPicPr>
          <p:nvPr/>
        </p:nvPicPr>
        <p:blipFill>
          <a:blip r:embed="rId15" cstate="print"/>
          <a:srcRect r="19385" b="7631"/>
          <a:stretch>
            <a:fillRect/>
          </a:stretch>
        </p:blipFill>
        <p:spPr bwMode="auto">
          <a:xfrm>
            <a:off x="0" y="6039446"/>
            <a:ext cx="9144000" cy="818555"/>
          </a:xfrm>
          <a:prstGeom prst="rect">
            <a:avLst/>
          </a:prstGeom>
          <a:noFill/>
        </p:spPr>
      </p:pic>
      <p:pic>
        <p:nvPicPr>
          <p:cNvPr id="513113" name="Picture 89" descr="top"/>
          <p:cNvPicPr>
            <a:picLocks noChangeAspect="1" noChangeArrowheads="1"/>
          </p:cNvPicPr>
          <p:nvPr/>
        </p:nvPicPr>
        <p:blipFill>
          <a:blip r:embed="rId16" cstate="print"/>
          <a:srcRect r="14066" b="40349"/>
          <a:stretch>
            <a:fillRect/>
          </a:stretch>
        </p:blipFill>
        <p:spPr bwMode="auto">
          <a:xfrm>
            <a:off x="0" y="1"/>
            <a:ext cx="9144000" cy="706934"/>
          </a:xfrm>
          <a:prstGeom prst="rect">
            <a:avLst/>
          </a:prstGeom>
          <a:noFill/>
        </p:spPr>
      </p:pic>
      <p:sp>
        <p:nvSpPr>
          <p:cNvPr id="51309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3511" y="827485"/>
            <a:ext cx="8091579" cy="507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3108" name="Rectangle 8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0103" y="6518672"/>
            <a:ext cx="377754" cy="28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5112" tIns="42556" rIns="85112" bIns="42556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6DDA068C-C853-45B1-8BC4-7B491467DF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13093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160215" y="99716"/>
            <a:ext cx="8295890" cy="584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5pPr>
      <a:lvl6pPr marL="42556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6pPr>
      <a:lvl7pPr marL="85112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7pPr>
      <a:lvl8pPr marL="12766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8pPr>
      <a:lvl9pPr marL="170224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9pPr>
    </p:titleStyle>
    <p:bodyStyle>
      <a:lvl1pPr marL="218691" indent="-218691" algn="l" rtl="0" eaLnBrk="1" fontAlgn="base" hangingPunct="1">
        <a:spcBef>
          <a:spcPct val="100000"/>
        </a:spcBef>
        <a:spcAft>
          <a:spcPct val="0"/>
        </a:spcAft>
        <a:buClr>
          <a:srgbClr val="0E3E16"/>
        </a:buClr>
        <a:buFont typeface="Webdings" pitchFamily="18" charset="2"/>
        <a:buChar char="4"/>
        <a:defRPr sz="1900">
          <a:solidFill>
            <a:srgbClr val="000000"/>
          </a:solidFill>
          <a:latin typeface="+mn-lt"/>
          <a:ea typeface="+mn-ea"/>
          <a:cs typeface="+mn-cs"/>
        </a:defRPr>
      </a:lvl1pPr>
      <a:lvl2pPr marL="644253" indent="-218691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chemeClr val="bg1"/>
        </a:buClr>
        <a:buChar char="–"/>
        <a:defRPr sz="1900">
          <a:solidFill>
            <a:srgbClr val="000000"/>
          </a:solidFill>
          <a:latin typeface="+mn-lt"/>
        </a:defRPr>
      </a:lvl2pPr>
      <a:lvl3pPr marL="899886" indent="169930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chemeClr val="bg1"/>
        </a:buClr>
        <a:buChar char="•"/>
        <a:defRPr>
          <a:solidFill>
            <a:srgbClr val="000000"/>
          </a:solidFill>
          <a:latin typeface="+mn-lt"/>
        </a:defRPr>
      </a:lvl3pPr>
      <a:lvl4pPr marL="2234199" indent="4433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rgbClr val="7ECCBD"/>
        </a:buClr>
        <a:defRPr sz="1300">
          <a:solidFill>
            <a:srgbClr val="000000"/>
          </a:solidFill>
          <a:latin typeface="+mn-lt"/>
        </a:defRPr>
      </a:lvl4pPr>
      <a:lvl5pPr marL="2345023" algn="l" rtl="0" eaLnBrk="1" fontAlgn="base" hangingPunct="1">
        <a:lnSpc>
          <a:spcPct val="90000"/>
        </a:lnSpc>
        <a:spcBef>
          <a:spcPct val="0"/>
        </a:spcBef>
        <a:spcAft>
          <a:spcPct val="40000"/>
        </a:spcAft>
        <a:buClr>
          <a:schemeClr val="tx1"/>
        </a:buClr>
        <a:buFont typeface="Arial" charset="0"/>
        <a:defRPr sz="1300">
          <a:solidFill>
            <a:srgbClr val="000000"/>
          </a:solidFill>
          <a:latin typeface="+mn-lt"/>
        </a:defRPr>
      </a:lvl5pPr>
      <a:lvl6pPr marL="2770585" algn="l" rtl="0" eaLnBrk="1" fontAlgn="base" hangingPunct="1">
        <a:lnSpc>
          <a:spcPct val="90000"/>
        </a:lnSpc>
        <a:spcBef>
          <a:spcPct val="0"/>
        </a:spcBef>
        <a:spcAft>
          <a:spcPct val="40000"/>
        </a:spcAft>
        <a:buClr>
          <a:schemeClr val="tx1"/>
        </a:buClr>
        <a:buFont typeface="Arial" charset="0"/>
        <a:defRPr sz="1300">
          <a:solidFill>
            <a:srgbClr val="000000"/>
          </a:solidFill>
          <a:latin typeface="+mn-lt"/>
        </a:defRPr>
      </a:lvl6pPr>
      <a:lvl7pPr marL="3196147" algn="l" rtl="0" eaLnBrk="1" fontAlgn="base" hangingPunct="1">
        <a:lnSpc>
          <a:spcPct val="90000"/>
        </a:lnSpc>
        <a:spcBef>
          <a:spcPct val="0"/>
        </a:spcBef>
        <a:spcAft>
          <a:spcPct val="40000"/>
        </a:spcAft>
        <a:buClr>
          <a:schemeClr val="tx1"/>
        </a:buClr>
        <a:buFont typeface="Arial" charset="0"/>
        <a:defRPr sz="1300">
          <a:solidFill>
            <a:srgbClr val="000000"/>
          </a:solidFill>
          <a:latin typeface="+mn-lt"/>
        </a:defRPr>
      </a:lvl7pPr>
      <a:lvl8pPr marL="3621708" algn="l" rtl="0" eaLnBrk="1" fontAlgn="base" hangingPunct="1">
        <a:lnSpc>
          <a:spcPct val="90000"/>
        </a:lnSpc>
        <a:spcBef>
          <a:spcPct val="0"/>
        </a:spcBef>
        <a:spcAft>
          <a:spcPct val="40000"/>
        </a:spcAft>
        <a:buClr>
          <a:schemeClr val="tx1"/>
        </a:buClr>
        <a:buFont typeface="Arial" charset="0"/>
        <a:defRPr sz="1300">
          <a:solidFill>
            <a:srgbClr val="000000"/>
          </a:solidFill>
          <a:latin typeface="+mn-lt"/>
        </a:defRPr>
      </a:lvl8pPr>
      <a:lvl9pPr marL="4047270" algn="l" rtl="0" eaLnBrk="1" fontAlgn="base" hangingPunct="1">
        <a:lnSpc>
          <a:spcPct val="90000"/>
        </a:lnSpc>
        <a:spcBef>
          <a:spcPct val="0"/>
        </a:spcBef>
        <a:spcAft>
          <a:spcPct val="40000"/>
        </a:spcAft>
        <a:buClr>
          <a:schemeClr val="tx1"/>
        </a:buClr>
        <a:buFont typeface="Arial" charset="0"/>
        <a:defRPr sz="13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8511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5562" algn="l" defTabSz="8511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1124" algn="l" defTabSz="8511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6685" algn="l" defTabSz="8511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02247" algn="l" defTabSz="8511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7809" algn="l" defTabSz="8511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53371" algn="l" defTabSz="8511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78932" algn="l" defTabSz="8511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04494" algn="l" defTabSz="85112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http://tbn0.google.com/images?q=tbn:qKi7LFc-rODpWM:http://www.safecomputingtips.com/images/ergonomic-monitor.jpg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http://www.doggienews.com/uploaded_images/batteries-733633.jpg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osterinkba@mail.nih.go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mailto:kazuhiro.okumura@nih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4" name="Rectangle 6"/>
          <p:cNvSpPr>
            <a:spLocks noChangeArrowheads="1"/>
          </p:cNvSpPr>
          <p:nvPr/>
        </p:nvSpPr>
        <p:spPr bwMode="auto">
          <a:xfrm>
            <a:off x="937770" y="5673329"/>
            <a:ext cx="4701029" cy="1010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en-US" sz="2200" b="1" i="1" dirty="0" smtClean="0"/>
              <a:t>Take Action To </a:t>
            </a:r>
            <a:r>
              <a:rPr lang="en-US" sz="2200" b="1" i="1" dirty="0"/>
              <a:t>Protect the </a:t>
            </a:r>
            <a:r>
              <a:rPr lang="en-US" sz="2200" b="1" i="1" dirty="0" smtClean="0"/>
              <a:t>Future</a:t>
            </a:r>
            <a:endParaRPr lang="en-US" sz="2200" b="1" i="1" dirty="0"/>
          </a:p>
        </p:txBody>
      </p:sp>
      <p:sp>
        <p:nvSpPr>
          <p:cNvPr id="642058" name="Rectangle 10"/>
          <p:cNvSpPr>
            <a:spLocks noChangeArrowheads="1"/>
          </p:cNvSpPr>
          <p:nvPr/>
        </p:nvSpPr>
        <p:spPr bwMode="auto">
          <a:xfrm>
            <a:off x="316020" y="2989957"/>
            <a:ext cx="8376732" cy="240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42556" rIns="0" bIns="42556" anchor="ctr"/>
          <a:lstStyle/>
          <a:p>
            <a:pPr algn="ctr">
              <a:lnSpc>
                <a:spcPts val="2300"/>
              </a:lnSpc>
            </a:pPr>
            <a:r>
              <a:rPr lang="en-US" sz="3000" b="1" dirty="0" smtClean="0">
                <a:solidFill>
                  <a:srgbClr val="000000"/>
                </a:solidFill>
              </a:rPr>
              <a:t>National Institutes of Health</a:t>
            </a:r>
          </a:p>
          <a:p>
            <a:pPr algn="ctr">
              <a:spcBef>
                <a:spcPts val="600"/>
              </a:spcBef>
            </a:pPr>
            <a:r>
              <a:rPr lang="en-US" sz="3000" b="1" dirty="0" smtClean="0">
                <a:solidFill>
                  <a:srgbClr val="000000"/>
                </a:solidFill>
              </a:rPr>
              <a:t>Recycling </a:t>
            </a:r>
            <a:r>
              <a:rPr lang="en-US" sz="3000" b="1" dirty="0">
                <a:solidFill>
                  <a:srgbClr val="000000"/>
                </a:solidFill>
              </a:rPr>
              <a:t>Program</a:t>
            </a:r>
            <a:br>
              <a:rPr lang="en-US" sz="3000" b="1" dirty="0">
                <a:solidFill>
                  <a:srgbClr val="000000"/>
                </a:solidFill>
              </a:rPr>
            </a:br>
            <a:r>
              <a:rPr lang="en-US" sz="3000" b="1" dirty="0">
                <a:solidFill>
                  <a:srgbClr val="000000"/>
                </a:solidFill>
              </a:rPr>
              <a:t/>
            </a:r>
            <a:br>
              <a:rPr lang="en-US" sz="3000" b="1" dirty="0">
                <a:solidFill>
                  <a:srgbClr val="000000"/>
                </a:solidFill>
              </a:rPr>
            </a:br>
            <a:r>
              <a:rPr lang="en-US" sz="1700" b="1" i="1" dirty="0" smtClean="0">
                <a:solidFill>
                  <a:srgbClr val="000000"/>
                </a:solidFill>
              </a:rPr>
              <a:t>LTJG Kazu Okumura</a:t>
            </a:r>
          </a:p>
          <a:p>
            <a:pPr algn="ctr">
              <a:spcBef>
                <a:spcPts val="600"/>
              </a:spcBef>
            </a:pPr>
            <a:r>
              <a:rPr lang="en-US" sz="1700" b="1" i="1" dirty="0" smtClean="0">
                <a:solidFill>
                  <a:srgbClr val="000000"/>
                </a:solidFill>
              </a:rPr>
              <a:t>US Public Health Service</a:t>
            </a:r>
            <a:r>
              <a:rPr lang="en-US" sz="1700" b="1" i="1" dirty="0">
                <a:solidFill>
                  <a:srgbClr val="000000"/>
                </a:solidFill>
              </a:rPr>
              <a:t/>
            </a:r>
            <a:br>
              <a:rPr lang="en-US" sz="1700" b="1" i="1" dirty="0">
                <a:solidFill>
                  <a:srgbClr val="000000"/>
                </a:solidFill>
              </a:rPr>
            </a:br>
            <a:r>
              <a:rPr lang="en-US" sz="1700" b="1" i="1" dirty="0" smtClean="0">
                <a:solidFill>
                  <a:srgbClr val="000000"/>
                </a:solidFill>
              </a:rPr>
              <a:t>(301) 496-7990</a:t>
            </a:r>
            <a:r>
              <a:rPr lang="en-US" sz="1700" b="1" i="1" dirty="0">
                <a:solidFill>
                  <a:srgbClr val="000000"/>
                </a:solidFill>
              </a:rPr>
              <a:t/>
            </a:r>
            <a:br>
              <a:rPr lang="en-US" sz="1700" b="1" i="1" dirty="0">
                <a:solidFill>
                  <a:srgbClr val="000000"/>
                </a:solidFill>
              </a:rPr>
            </a:br>
            <a:r>
              <a:rPr lang="en-US" sz="1700" b="1" i="1" dirty="0" smtClean="0">
                <a:solidFill>
                  <a:srgbClr val="000000"/>
                </a:solidFill>
              </a:rPr>
              <a:t>kazuhiro.okumura@nih.gov</a:t>
            </a:r>
            <a:endParaRPr lang="en-US" sz="1700" b="1" i="1" dirty="0">
              <a:solidFill>
                <a:srgbClr val="000000"/>
              </a:solidFill>
            </a:endParaRPr>
          </a:p>
        </p:txBody>
      </p:sp>
      <p:pic>
        <p:nvPicPr>
          <p:cNvPr id="642076" name="Picture 28" descr="dhh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030" y="5609333"/>
            <a:ext cx="1014203" cy="1015008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NIH Recycling Program</a:t>
            </a:r>
            <a:endParaRPr lang="en-US" dirty="0"/>
          </a:p>
        </p:txBody>
      </p:sp>
      <p:pic>
        <p:nvPicPr>
          <p:cNvPr id="4" name="Content Placeholder 3" descr="Recycling Bi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962400" y="1447800"/>
            <a:ext cx="48387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3733800" cy="3857328"/>
          </a:xfrm>
        </p:spPr>
        <p:txBody>
          <a:bodyPr/>
          <a:lstStyle/>
          <a:p>
            <a:pPr algn="ctr">
              <a:buClr>
                <a:schemeClr val="bg1"/>
              </a:buClr>
              <a:buNone/>
            </a:pPr>
            <a:r>
              <a:rPr lang="en-US" sz="2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Agenda</a:t>
            </a:r>
          </a:p>
          <a:p>
            <a:pPr>
              <a:buClr>
                <a:schemeClr val="bg1"/>
              </a:buClr>
            </a:pPr>
            <a:r>
              <a:rPr 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Current </a:t>
            </a:r>
            <a:r>
              <a:rPr 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Program and </a:t>
            </a:r>
            <a:r>
              <a:rPr lang="en-US" sz="26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Succes</a:t>
            </a:r>
            <a:r>
              <a:rPr 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	</a:t>
            </a:r>
            <a:endParaRPr lang="en-US" sz="26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>
              <a:buClr>
                <a:schemeClr val="bg1"/>
              </a:buClr>
            </a:pPr>
            <a:r>
              <a:rPr 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Challenges</a:t>
            </a:r>
          </a:p>
          <a:p>
            <a:pPr>
              <a:buClr>
                <a:schemeClr val="bg1"/>
              </a:buClr>
            </a:pPr>
            <a:r>
              <a:rPr 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Stimulating Recycling</a:t>
            </a:r>
          </a:p>
          <a:p>
            <a:pPr>
              <a:buClr>
                <a:schemeClr val="bg1"/>
              </a:buClr>
            </a:pPr>
            <a:r>
              <a:rPr 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Future Goals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NIH Recycling Program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2244" t="23801" r="27676" b="23482"/>
          <a:stretch>
            <a:fillRect/>
          </a:stretch>
        </p:blipFill>
        <p:spPr bwMode="auto">
          <a:xfrm>
            <a:off x="304800" y="1676400"/>
            <a:ext cx="4343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76800" y="1143000"/>
            <a:ext cx="3848290" cy="4761012"/>
          </a:xfrm>
        </p:spPr>
        <p:txBody>
          <a:bodyPr/>
          <a:lstStyle/>
          <a:p>
            <a:pPr algn="ctr">
              <a:buClr>
                <a:schemeClr val="bg1"/>
              </a:buClr>
              <a:buNone/>
            </a:pPr>
            <a:r>
              <a:rPr 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NIH</a:t>
            </a:r>
          </a:p>
          <a:p>
            <a:pPr>
              <a:buClr>
                <a:schemeClr val="bg1"/>
              </a:buClr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27 Institutes and Centers</a:t>
            </a:r>
          </a:p>
          <a:p>
            <a:pPr>
              <a:buClr>
                <a:schemeClr val="bg1"/>
              </a:buClr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Main campus in Bethesda</a:t>
            </a:r>
          </a:p>
          <a:p>
            <a:pPr>
              <a:buClr>
                <a:schemeClr val="bg1"/>
              </a:buClr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Approximately 300 acres and 60 buildings</a:t>
            </a:r>
          </a:p>
          <a:p>
            <a:pPr>
              <a:buClr>
                <a:schemeClr val="bg1"/>
              </a:buClr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Montgomery and Frederick County, Baltimore, Montana, North Carolina, Arizona</a:t>
            </a:r>
            <a:endParaRPr lang="en-US" sz="200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Recycling Program</a:t>
            </a:r>
          </a:p>
        </p:txBody>
      </p:sp>
      <p:sp>
        <p:nvSpPr>
          <p:cNvPr id="809991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5638800" cy="4847928"/>
          </a:xfrm>
        </p:spPr>
        <p:txBody>
          <a:bodyPr/>
          <a:lstStyle/>
          <a:p>
            <a:pPr>
              <a:buFont typeface="Webdings" pitchFamily="18" charset="2"/>
              <a:buNone/>
            </a:pPr>
            <a:r>
              <a:rPr lang="en-US" sz="2600" dirty="0" smtClean="0">
                <a:solidFill>
                  <a:schemeClr val="bg1"/>
                </a:solidFill>
                <a:latin typeface="Tahoma" charset="0"/>
              </a:rPr>
              <a:t>Mixed Paper</a:t>
            </a:r>
            <a:endParaRPr lang="en-US" sz="2600" dirty="0">
              <a:solidFill>
                <a:schemeClr val="bg1"/>
              </a:solidFill>
              <a:latin typeface="Tahoma" charset="0"/>
            </a:endParaRP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Shredded Paper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White or Colored Office Paper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Newspaper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Telephone Directories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Paper and Hardback Books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Magazines/Catalogs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Binders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Post It Notes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Envelopes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Manila Folders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Tissue and Paper Towel Boxes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Paperboard </a:t>
            </a:r>
            <a:r>
              <a:rPr lang="en-US" sz="1800" i="1" dirty="0" smtClean="0">
                <a:solidFill>
                  <a:schemeClr val="bg1"/>
                </a:solidFill>
                <a:latin typeface="Tahoma" charset="0"/>
              </a:rPr>
              <a:t>(Frozen meal packaging)</a:t>
            </a:r>
          </a:p>
          <a:p>
            <a:pPr>
              <a:buFont typeface="Webdings" pitchFamily="18" charset="2"/>
              <a:buNone/>
            </a:pPr>
            <a:endParaRPr lang="en-US" sz="1500" dirty="0">
              <a:solidFill>
                <a:schemeClr val="bg1"/>
              </a:solidFill>
              <a:latin typeface="Tahoma" charset="0"/>
            </a:endParaRPr>
          </a:p>
        </p:txBody>
      </p:sp>
      <p:pic>
        <p:nvPicPr>
          <p:cNvPr id="8" name="Picture 2" descr="bi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3733800"/>
            <a:ext cx="1901761" cy="220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39500" t="25642" r="35500" b="23077"/>
          <a:stretch>
            <a:fillRect/>
          </a:stretch>
        </p:blipFill>
        <p:spPr bwMode="auto">
          <a:xfrm>
            <a:off x="4419600" y="838200"/>
            <a:ext cx="2133600" cy="3328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Recycling Program</a:t>
            </a:r>
          </a:p>
        </p:txBody>
      </p:sp>
      <p:sp>
        <p:nvSpPr>
          <p:cNvPr id="845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90600"/>
            <a:ext cx="4996054" cy="4724400"/>
          </a:xfrm>
        </p:spPr>
        <p:txBody>
          <a:bodyPr/>
          <a:lstStyle/>
          <a:p>
            <a:pPr>
              <a:buFont typeface="Webdings" pitchFamily="18" charset="2"/>
              <a:buNone/>
            </a:pPr>
            <a:r>
              <a:rPr lang="en-US" sz="1700" dirty="0">
                <a:solidFill>
                  <a:schemeClr val="bg1"/>
                </a:solidFill>
                <a:latin typeface="Tahoma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Tahoma" charset="0"/>
              </a:rPr>
              <a:t>Commingled </a:t>
            </a:r>
            <a:endParaRPr lang="en-US" sz="1500" dirty="0" smtClean="0">
              <a:solidFill>
                <a:schemeClr val="bg1"/>
              </a:solidFill>
              <a:latin typeface="Tahoma" charset="0"/>
            </a:endParaRP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Aluminum Cans and Tin Foil</a:t>
            </a:r>
          </a:p>
          <a:p>
            <a:pPr lvl="1">
              <a:buSzPct val="100000"/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Steel and Tin Cans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All Plastic Bottles, Cups, and Containers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Yogurt Containers </a:t>
            </a:r>
            <a:r>
              <a:rPr lang="en-US" sz="1800" i="1" dirty="0" smtClean="0">
                <a:solidFill>
                  <a:schemeClr val="bg1"/>
                </a:solidFill>
                <a:latin typeface="Tahoma" charset="0"/>
              </a:rPr>
              <a:t>(Rinsed)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Prescription Bottles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Glass Bottles and Jars </a:t>
            </a:r>
            <a:r>
              <a:rPr lang="en-US" sz="1800" i="1" dirty="0" smtClean="0">
                <a:solidFill>
                  <a:schemeClr val="bg1"/>
                </a:solidFill>
                <a:latin typeface="Tahoma" charset="0"/>
              </a:rPr>
              <a:t>(No Pyrex)</a:t>
            </a:r>
            <a:endParaRPr lang="en-US" sz="1800" i="1" dirty="0" smtClean="0">
              <a:solidFill>
                <a:schemeClr val="folHlink"/>
              </a:solidFill>
              <a:latin typeface="Tahoma" charset="0"/>
            </a:endParaRP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Food Storage Containers 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Plastic</a:t>
            </a:r>
            <a:r>
              <a:rPr lang="en-US" sz="1800" dirty="0" smtClean="0">
                <a:solidFill>
                  <a:schemeClr val="folHlink"/>
                </a:solidFill>
                <a:latin typeface="Tahoma" charset="0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Bags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Plastic Utensils </a:t>
            </a:r>
            <a:r>
              <a:rPr lang="en-US" sz="1800" i="1" dirty="0" smtClean="0">
                <a:solidFill>
                  <a:schemeClr val="bg1"/>
                </a:solidFill>
                <a:latin typeface="Tahoma" charset="0"/>
              </a:rPr>
              <a:t>(Clean)</a:t>
            </a:r>
          </a:p>
        </p:txBody>
      </p:sp>
      <p:pic>
        <p:nvPicPr>
          <p:cNvPr id="845870" name="Picture 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914400"/>
            <a:ext cx="2742759" cy="1599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l="39500" t="25333" r="35500" b="23333"/>
          <a:stretch>
            <a:fillRect/>
          </a:stretch>
        </p:blipFill>
        <p:spPr bwMode="auto">
          <a:xfrm>
            <a:off x="5943600" y="2667000"/>
            <a:ext cx="2177142" cy="3352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NIH Recycling Program</a:t>
            </a:r>
          </a:p>
        </p:txBody>
      </p:sp>
      <p:sp>
        <p:nvSpPr>
          <p:cNvPr id="81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091579" cy="5076528"/>
          </a:xfrm>
        </p:spPr>
        <p:txBody>
          <a:bodyPr/>
          <a:lstStyle/>
          <a:p>
            <a:pPr>
              <a:buNone/>
            </a:pPr>
            <a:r>
              <a:rPr lang="en-US" sz="2600" dirty="0" smtClean="0">
                <a:solidFill>
                  <a:schemeClr val="bg1"/>
                </a:solidFill>
                <a:latin typeface="Tahoma" charset="0"/>
              </a:rPr>
              <a:t>Toner Cartridges</a:t>
            </a:r>
          </a:p>
          <a:p>
            <a:pPr lvl="1">
              <a:buSzPct val="115000"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Laser, inkjet, and copier cartridges</a:t>
            </a:r>
          </a:p>
          <a:p>
            <a:pPr lvl="1">
              <a:buSzPct val="115000"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NIH Charities receive $1 for each recycled cartridge </a:t>
            </a:r>
          </a:p>
          <a:p>
            <a:pPr>
              <a:spcBef>
                <a:spcPts val="4200"/>
              </a:spcBef>
              <a:buClr>
                <a:schemeClr val="bg1"/>
              </a:buClr>
              <a:buNone/>
            </a:pPr>
            <a:r>
              <a:rPr lang="en-US" sz="2600" dirty="0" smtClean="0">
                <a:solidFill>
                  <a:schemeClr val="bg1"/>
                </a:solidFill>
                <a:latin typeface="Tahoma" charset="0"/>
              </a:rPr>
              <a:t>Pipette Tip Racks</a:t>
            </a:r>
          </a:p>
          <a:p>
            <a:pPr lvl="1">
              <a:buSzPct val="115000"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#5 Polypropylene</a:t>
            </a:r>
            <a:endParaRPr lang="en-US" sz="1800" dirty="0" smtClean="0"/>
          </a:p>
          <a:p>
            <a:pPr>
              <a:spcBef>
                <a:spcPts val="4200"/>
              </a:spcBef>
              <a:buClr>
                <a:schemeClr val="bg1"/>
              </a:buClr>
              <a:buNone/>
            </a:pPr>
            <a:r>
              <a:rPr lang="en-US" sz="2600" dirty="0" smtClean="0">
                <a:solidFill>
                  <a:schemeClr val="bg1"/>
                </a:solidFill>
                <a:latin typeface="Tahoma" charset="0"/>
              </a:rPr>
              <a:t>Cardboard</a:t>
            </a:r>
          </a:p>
          <a:p>
            <a:pPr lvl="1">
              <a:buSzPct val="115000"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Stacked in corridors or on loading dock</a:t>
            </a:r>
          </a:p>
          <a:p>
            <a:endParaRPr lang="en-US" sz="1500" dirty="0">
              <a:solidFill>
                <a:schemeClr val="bg1"/>
              </a:solidFill>
              <a:latin typeface="Tahoma" charset="0"/>
            </a:endParaRPr>
          </a:p>
        </p:txBody>
      </p:sp>
      <p:pic>
        <p:nvPicPr>
          <p:cNvPr id="8" name="Picture 7" descr="Cardboard Recycling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3352800"/>
            <a:ext cx="3378200" cy="2533650"/>
          </a:xfrm>
          <a:prstGeom prst="rect">
            <a:avLst/>
          </a:prstGeom>
        </p:spPr>
      </p:pic>
      <p:pic>
        <p:nvPicPr>
          <p:cNvPr id="9" name="Picture 6" descr="Pipet%20tips%20universal%20s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2667000"/>
            <a:ext cx="1466760" cy="1143000"/>
          </a:xfrm>
          <a:prstGeom prst="rect">
            <a:avLst/>
          </a:prstGeom>
          <a:noFill/>
        </p:spPr>
      </p:pic>
      <p:pic>
        <p:nvPicPr>
          <p:cNvPr id="11" name="Picture 10" descr="assortCartridg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1295400"/>
            <a:ext cx="1981200" cy="13146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Recycling Program</a:t>
            </a:r>
          </a:p>
        </p:txBody>
      </p:sp>
      <p:sp>
        <p:nvSpPr>
          <p:cNvPr id="84787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091579" cy="5076528"/>
          </a:xfrm>
        </p:spPr>
        <p:txBody>
          <a:bodyPr/>
          <a:lstStyle/>
          <a:p>
            <a:pPr marL="217488" indent="-217488">
              <a:buFont typeface="Webdings" pitchFamily="18" charset="2"/>
              <a:buNone/>
            </a:pPr>
            <a:r>
              <a:rPr lang="en-US" sz="2600" dirty="0" smtClean="0">
                <a:solidFill>
                  <a:schemeClr val="bg1"/>
                </a:solidFill>
                <a:latin typeface="Tahoma" charset="0"/>
              </a:rPr>
              <a:t>Other </a:t>
            </a:r>
            <a:r>
              <a:rPr lang="en-US" sz="2600" dirty="0">
                <a:solidFill>
                  <a:schemeClr val="bg1"/>
                </a:solidFill>
                <a:latin typeface="Tahoma" charset="0"/>
              </a:rPr>
              <a:t>Recycling Efforts</a:t>
            </a:r>
          </a:p>
          <a:p>
            <a:pPr lvl="1">
              <a:lnSpc>
                <a:spcPct val="150000"/>
              </a:lnSpc>
              <a:buSzPct val="120000"/>
              <a:buFont typeface="Arial" pitchFamily="34" charset="0"/>
              <a:buChar char="•"/>
            </a:pPr>
            <a:r>
              <a:rPr lang="en-US" sz="1800" dirty="0" err="1" smtClean="0">
                <a:solidFill>
                  <a:schemeClr val="bg1"/>
                </a:solidFill>
                <a:latin typeface="Tahoma" charset="0"/>
              </a:rPr>
              <a:t>Tyvek</a:t>
            </a: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Tahoma" charset="0"/>
              </a:rPr>
              <a:t>Suits</a:t>
            </a:r>
          </a:p>
          <a:p>
            <a:pPr lvl="1">
              <a:lnSpc>
                <a:spcPct val="150000"/>
              </a:lnSpc>
              <a:buSzPct val="120000"/>
              <a:buFont typeface="Arial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Tahoma" charset="0"/>
              </a:rPr>
              <a:t>Wooden </a:t>
            </a: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Pallets</a:t>
            </a:r>
            <a:endParaRPr lang="en-US" sz="1800" dirty="0">
              <a:solidFill>
                <a:schemeClr val="bg1"/>
              </a:solidFill>
              <a:latin typeface="Tahoma" charset="0"/>
            </a:endParaRPr>
          </a:p>
          <a:p>
            <a:pPr lvl="1">
              <a:lnSpc>
                <a:spcPct val="150000"/>
              </a:lnSpc>
              <a:buSzPct val="120000"/>
              <a:buFont typeface="Arial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Tahoma" charset="0"/>
              </a:rPr>
              <a:t>Construction and </a:t>
            </a: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Demolition Debris</a:t>
            </a:r>
            <a:endParaRPr lang="en-US" sz="1800" dirty="0">
              <a:solidFill>
                <a:schemeClr val="bg1"/>
              </a:solidFill>
              <a:latin typeface="Tahoma" charset="0"/>
            </a:endParaRPr>
          </a:p>
          <a:p>
            <a:pPr lvl="1">
              <a:lnSpc>
                <a:spcPct val="150000"/>
              </a:lnSpc>
              <a:buSzPct val="120000"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Electronic Waste</a:t>
            </a:r>
            <a:endParaRPr lang="en-US" sz="1800" dirty="0">
              <a:solidFill>
                <a:schemeClr val="bg1"/>
              </a:solidFill>
              <a:latin typeface="Tahoma" charset="0"/>
            </a:endParaRPr>
          </a:p>
          <a:p>
            <a:pPr lvl="1">
              <a:lnSpc>
                <a:spcPct val="150000"/>
              </a:lnSpc>
              <a:buSzPct val="120000"/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All Batteries</a:t>
            </a:r>
            <a:endParaRPr lang="en-US" sz="1800" dirty="0">
              <a:solidFill>
                <a:schemeClr val="bg1"/>
              </a:solidFill>
              <a:latin typeface="Tahoma" charset="0"/>
            </a:endParaRPr>
          </a:p>
          <a:p>
            <a:pPr lvl="1">
              <a:lnSpc>
                <a:spcPct val="150000"/>
              </a:lnSpc>
              <a:buSzPct val="120000"/>
              <a:buFont typeface="Arial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Tahoma" charset="0"/>
              </a:rPr>
              <a:t>Scrap </a:t>
            </a:r>
            <a:r>
              <a:rPr lang="en-US" sz="1800" dirty="0" smtClean="0">
                <a:solidFill>
                  <a:schemeClr val="bg1"/>
                </a:solidFill>
                <a:latin typeface="Tahoma" charset="0"/>
              </a:rPr>
              <a:t>Metal </a:t>
            </a:r>
            <a:endParaRPr lang="en-US" sz="1800" dirty="0">
              <a:solidFill>
                <a:schemeClr val="bg1"/>
              </a:solidFill>
              <a:latin typeface="Tahoma" charset="0"/>
            </a:endParaRPr>
          </a:p>
          <a:p>
            <a:pPr>
              <a:buFont typeface="Webdings" pitchFamily="18" charset="2"/>
              <a:buNone/>
            </a:pPr>
            <a:endParaRPr lang="en-US" sz="1500" dirty="0">
              <a:solidFill>
                <a:schemeClr val="bg1"/>
              </a:solidFill>
              <a:latin typeface="Tahoma" charset="0"/>
            </a:endParaRPr>
          </a:p>
        </p:txBody>
      </p:sp>
      <p:pic>
        <p:nvPicPr>
          <p:cNvPr id="7" name="Picture 6" descr="Pallet.JPG"/>
          <p:cNvPicPr>
            <a:picLocks noChangeAspect="1"/>
          </p:cNvPicPr>
          <p:nvPr/>
        </p:nvPicPr>
        <p:blipFill>
          <a:blip r:embed="rId3" cstate="print"/>
          <a:srcRect l="27000" t="33333" r="48000" b="22667"/>
          <a:stretch>
            <a:fillRect/>
          </a:stretch>
        </p:blipFill>
        <p:spPr>
          <a:xfrm>
            <a:off x="6858000" y="1219200"/>
            <a:ext cx="1905000" cy="2514600"/>
          </a:xfrm>
          <a:prstGeom prst="rect">
            <a:avLst/>
          </a:prstGeom>
        </p:spPr>
      </p:pic>
      <p:pic>
        <p:nvPicPr>
          <p:cNvPr id="8" name="Picture 7" descr="Construction Debris Dumpster.JPG"/>
          <p:cNvPicPr>
            <a:picLocks noChangeAspect="1"/>
          </p:cNvPicPr>
          <p:nvPr/>
        </p:nvPicPr>
        <p:blipFill>
          <a:blip r:embed="rId4" cstate="print"/>
          <a:srcRect t="8696" r="8696"/>
          <a:stretch>
            <a:fillRect/>
          </a:stretch>
        </p:blipFill>
        <p:spPr>
          <a:xfrm>
            <a:off x="5181600" y="4038600"/>
            <a:ext cx="2286000" cy="1714500"/>
          </a:xfrm>
          <a:prstGeom prst="rect">
            <a:avLst/>
          </a:prstGeom>
        </p:spPr>
      </p:pic>
      <p:pic>
        <p:nvPicPr>
          <p:cNvPr id="6146" name="Picture 2" descr="http://www.doggienews.com/uploaded_images/batteries-733633.jp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2895600" y="3505200"/>
            <a:ext cx="164623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http://tbn0.google.com/images?q=tbn:qKi7LFc-rODpWM:http://www.safecomputingtips.com/images/ergonomic-monitor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4724400" y="16002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NIH Recycling Program</a:t>
            </a:r>
            <a:endParaRPr lang="en-US" dirty="0"/>
          </a:p>
        </p:txBody>
      </p:sp>
      <p:pic>
        <p:nvPicPr>
          <p:cNvPr id="4" name="Content Placeholder 3" descr="JohnsPics 025.jpg"/>
          <p:cNvPicPr>
            <a:picLocks noGrp="1"/>
          </p:cNvPicPr>
          <p:nvPr>
            <p:ph idx="1"/>
          </p:nvPr>
        </p:nvPicPr>
        <p:blipFill>
          <a:blip r:embed="rId2" cstate="print"/>
          <a:srcRect l="23685" t="3481" r="13158"/>
          <a:stretch>
            <a:fillRect/>
          </a:stretch>
        </p:blipFill>
        <p:spPr>
          <a:xfrm>
            <a:off x="6324600" y="2209800"/>
            <a:ext cx="2133600" cy="241761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381000" y="1219200"/>
            <a:ext cx="57912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Empty Chemical Bottles </a:t>
            </a:r>
          </a:p>
          <a:p>
            <a:pPr>
              <a:buNone/>
            </a:pPr>
            <a:endParaRPr lang="en-US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marL="227013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All glass, plastic, and metal bottles that previously contained chemicals (hazardous or non-hazardous)</a:t>
            </a:r>
          </a:p>
          <a:p>
            <a:pPr marL="227013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Picked up by Chemical Waste Services for recycling </a:t>
            </a:r>
          </a:p>
        </p:txBody>
      </p:sp>
      <p:sp>
        <p:nvSpPr>
          <p:cNvPr id="6" name="Rectangle 5"/>
          <p:cNvSpPr/>
          <p:nvPr/>
        </p:nvSpPr>
        <p:spPr>
          <a:xfrm rot="20414691">
            <a:off x="2150107" y="4298975"/>
            <a:ext cx="21523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New!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Recycling Program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419600" y="990600"/>
            <a:ext cx="3810000" cy="4761012"/>
          </a:xfrm>
        </p:spPr>
        <p:txBody>
          <a:bodyPr/>
          <a:lstStyle/>
          <a:p>
            <a:pPr marL="642938" lvl="1" indent="-642938" algn="ctr">
              <a:lnSpc>
                <a:spcPct val="100000"/>
              </a:lnSpc>
              <a:spcBef>
                <a:spcPts val="1200"/>
              </a:spcBef>
              <a:buSzPct val="120000"/>
              <a:buNone/>
              <a:defRPr/>
            </a:pPr>
            <a:r>
              <a:rPr lang="en-US" sz="2600" dirty="0" smtClean="0">
                <a:solidFill>
                  <a:schemeClr val="bg1"/>
                </a:solidFill>
                <a:latin typeface="Tahoma" charset="0"/>
              </a:rPr>
              <a:t>Proceeds Benefit </a:t>
            </a:r>
          </a:p>
          <a:p>
            <a:pPr marL="642938" lvl="1" indent="-642938" algn="ctr">
              <a:lnSpc>
                <a:spcPct val="100000"/>
              </a:lnSpc>
              <a:spcBef>
                <a:spcPts val="0"/>
              </a:spcBef>
              <a:buSzPct val="120000"/>
              <a:buNone/>
              <a:defRPr/>
            </a:pPr>
            <a:r>
              <a:rPr lang="en-US" sz="2600" dirty="0" smtClean="0">
                <a:solidFill>
                  <a:schemeClr val="bg1"/>
                </a:solidFill>
                <a:latin typeface="Tahoma" charset="0"/>
              </a:rPr>
              <a:t>NIH Charities</a:t>
            </a:r>
          </a:p>
          <a:p>
            <a:pPr marL="642938" lvl="1" indent="-642938" algn="ctr">
              <a:spcBef>
                <a:spcPts val="0"/>
              </a:spcBef>
              <a:buSzPct val="120000"/>
              <a:buNone/>
              <a:defRPr/>
            </a:pPr>
            <a:endParaRPr lang="en-US" sz="1000" dirty="0" smtClean="0">
              <a:solidFill>
                <a:schemeClr val="bg1"/>
              </a:solidFill>
              <a:latin typeface="Tahoma" charset="0"/>
            </a:endParaRPr>
          </a:p>
          <a:p>
            <a:pPr marL="0" lvl="2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i="1" dirty="0" smtClean="0">
                <a:solidFill>
                  <a:schemeClr val="bg1"/>
                </a:solidFill>
                <a:latin typeface="Tahoma" charset="0"/>
              </a:rPr>
              <a:t>The Children's Inn at NIH</a:t>
            </a:r>
          </a:p>
          <a:p>
            <a:pPr marL="0" lvl="2" indent="0" algn="ctr">
              <a:buNone/>
            </a:pPr>
            <a:r>
              <a:rPr lang="en-US" i="1" dirty="0" smtClean="0">
                <a:solidFill>
                  <a:schemeClr val="bg1"/>
                </a:solidFill>
                <a:latin typeface="Tahoma" charset="0"/>
              </a:rPr>
              <a:t>Special Love Inc. - Camp Fantastic</a:t>
            </a:r>
          </a:p>
          <a:p>
            <a:pPr marL="0" lvl="2" indent="0" algn="ctr">
              <a:buNone/>
            </a:pPr>
            <a:r>
              <a:rPr lang="en-US" i="1" dirty="0" smtClean="0">
                <a:solidFill>
                  <a:schemeClr val="bg1"/>
                </a:solidFill>
                <a:latin typeface="Tahoma" charset="0"/>
              </a:rPr>
              <a:t>Friends of the Clinical Center</a:t>
            </a:r>
          </a:p>
          <a:p>
            <a:pPr lvl="1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1900" dirty="0" smtClean="0">
                <a:solidFill>
                  <a:schemeClr val="bg1"/>
                </a:solidFill>
                <a:latin typeface="Tahoma" charset="0"/>
              </a:rPr>
              <a:t>Inkjet and Toner Cartridges: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FontTx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Tahoma" charset="0"/>
              </a:rPr>
              <a:t>Approximately $400/month has been donated in 2010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FontTx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Tahoma" charset="0"/>
              </a:rPr>
              <a:t>Over $6,000 has been donated since 2007</a:t>
            </a:r>
          </a:p>
          <a:p>
            <a:pPr lvl="1">
              <a:lnSpc>
                <a:spcPct val="100000"/>
              </a:lnSpc>
              <a:spcBef>
                <a:spcPts val="2400"/>
              </a:spcBef>
              <a:buFontTx/>
              <a:buChar char="•"/>
            </a:pPr>
            <a:endParaRPr lang="en-US" sz="1900" dirty="0" smtClean="0">
              <a:solidFill>
                <a:schemeClr val="bg1"/>
              </a:solidFill>
              <a:latin typeface="Tahoma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0" y="990600"/>
            <a:ext cx="3733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642938" marR="0" lvl="1" algn="ctr" defTabSz="914400" rtl="0" eaLnBrk="1" fontAlgn="base" latinLnBrk="0" hangingPunct="1">
              <a:buClr>
                <a:schemeClr val="bg1"/>
              </a:buClr>
              <a:buSzPct val="120000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charset="0"/>
              </a:rPr>
              <a:t>Revenue from Recyclable</a:t>
            </a:r>
            <a:r>
              <a:rPr kumimoji="0" lang="en-US" sz="26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charset="0"/>
              </a:rPr>
              <a:t> Materials</a:t>
            </a:r>
          </a:p>
          <a:p>
            <a:pPr marL="642938" marR="0" lvl="1" indent="-642938" defTabSz="914400" rtl="0" eaLnBrk="1" fontAlgn="base" latinLnBrk="0" hangingPunct="1">
              <a:buClr>
                <a:schemeClr val="bg1"/>
              </a:buClr>
              <a:buSzPct val="120000"/>
              <a:tabLst/>
              <a:defRPr/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charset="0"/>
            </a:endParaRPr>
          </a:p>
          <a:p>
            <a:pPr lvl="2">
              <a:buFontTx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Tahoma" charset="0"/>
              </a:rPr>
              <a:t> Cardboard - $2000</a:t>
            </a:r>
          </a:p>
          <a:p>
            <a:pPr lvl="2">
              <a:buFontTx/>
              <a:buChar char="•"/>
            </a:pPr>
            <a:endParaRPr lang="en-US" sz="1900" dirty="0" smtClean="0">
              <a:solidFill>
                <a:schemeClr val="bg1"/>
              </a:solidFill>
              <a:latin typeface="Tahoma" charset="0"/>
            </a:endParaRPr>
          </a:p>
          <a:p>
            <a:pPr lvl="2">
              <a:buFontTx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Tahoma" charset="0"/>
              </a:rPr>
              <a:t> Mixed Paper - $500</a:t>
            </a:r>
          </a:p>
          <a:p>
            <a:pPr lvl="2">
              <a:buFontTx/>
              <a:buChar char="•"/>
            </a:pPr>
            <a:endParaRPr lang="en-US" sz="1900" dirty="0" smtClean="0">
              <a:solidFill>
                <a:schemeClr val="bg1"/>
              </a:solidFill>
              <a:latin typeface="Tahoma" charset="0"/>
            </a:endParaRPr>
          </a:p>
          <a:p>
            <a:pPr lvl="2">
              <a:buFontTx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Tahoma" charset="0"/>
              </a:rPr>
              <a:t> Scrap Metal - $4000</a:t>
            </a:r>
          </a:p>
          <a:p>
            <a:pPr lvl="2">
              <a:buFontTx/>
              <a:buChar char="•"/>
            </a:pPr>
            <a:endParaRPr lang="en-US" sz="1900" dirty="0" smtClean="0">
              <a:solidFill>
                <a:schemeClr val="bg1"/>
              </a:solidFill>
              <a:latin typeface="Tahoma" charset="0"/>
            </a:endParaRPr>
          </a:p>
          <a:p>
            <a:pPr lvl="2">
              <a:buFontTx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Tahoma" charset="0"/>
              </a:rPr>
              <a:t> Wood Pallets - $1400 </a:t>
            </a:r>
            <a:endParaRPr lang="en-US" sz="1900" dirty="0" smtClean="0">
              <a:solidFill>
                <a:schemeClr val="folHlink"/>
              </a:solidFill>
              <a:latin typeface="Tahoma" charset="0"/>
            </a:endParaRPr>
          </a:p>
          <a:p>
            <a:pPr lvl="1">
              <a:buFontTx/>
              <a:buChar char="•"/>
            </a:pPr>
            <a:endParaRPr lang="en-US" sz="1900" dirty="0" smtClean="0">
              <a:solidFill>
                <a:schemeClr val="folHlink"/>
              </a:solidFill>
              <a:latin typeface="Tahoma" charset="0"/>
            </a:endParaRPr>
          </a:p>
          <a:p>
            <a:pPr marL="642938" lvl="1" indent="-642938" fontAlgn="base">
              <a:buClr>
                <a:schemeClr val="bg1"/>
              </a:buClr>
              <a:buSzPct val="120000"/>
              <a:defRPr/>
            </a:pPr>
            <a:r>
              <a:rPr lang="en-US" sz="1900" dirty="0" smtClean="0">
                <a:solidFill>
                  <a:schemeClr val="bg1"/>
                </a:solidFill>
                <a:latin typeface="Tahoma" charset="0"/>
              </a:rPr>
              <a:t>	*For an average year this equates to nearly $95,000</a:t>
            </a:r>
          </a:p>
          <a:p>
            <a:pPr lvl="1"/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charset="0"/>
            </a:endParaRPr>
          </a:p>
          <a:p>
            <a:pPr marL="218691" marR="0" lvl="0" indent="-218691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>
                <a:srgbClr val="0E3E16"/>
              </a:buClr>
              <a:buSzTx/>
              <a:buFont typeface="Webdings" pitchFamily="18" charset="2"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charset="0"/>
              <a:ea typeface="+mn-ea"/>
              <a:cs typeface="+mn-cs"/>
            </a:endParaRPr>
          </a:p>
        </p:txBody>
      </p:sp>
      <p:pic>
        <p:nvPicPr>
          <p:cNvPr id="3076" name="Picture 4" descr="C:\Documents and Settings\osterinkba\Local Settings\Temporary Internet Files\Content.IE5\QSMX7OCD\MCj0439600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33304">
            <a:off x="7813566" y="145619"/>
            <a:ext cx="1272406" cy="157510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NIH Recycling Program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3783" t="29258" r="26482" b="28480"/>
          <a:stretch>
            <a:fillRect/>
          </a:stretch>
        </p:blipFill>
        <p:spPr bwMode="auto">
          <a:xfrm>
            <a:off x="381000" y="1295400"/>
            <a:ext cx="8042031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NIH Recycling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Challenges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Large campus and population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Terminology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Education and Outreach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NIH Recycling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511" y="1066799"/>
            <a:ext cx="8091579" cy="4837213"/>
          </a:xfrm>
        </p:spPr>
        <p:txBody>
          <a:bodyPr/>
          <a:lstStyle/>
          <a:p>
            <a:pPr>
              <a:buClr>
                <a:schemeClr val="bg1"/>
              </a:buClr>
              <a:buNone/>
            </a:pPr>
            <a:r>
              <a:rPr lang="en-US" sz="2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Outreach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Green Teams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Orientation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Waste Audit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NEMS Newsletter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Green </a:t>
            </a:r>
            <a:r>
              <a:rPr lang="en-US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Listserve</a:t>
            </a:r>
            <a:endParaRPr lang="en-US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America Recycles Day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Earth Day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Blue Recycling Bin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1905000"/>
            <a:ext cx="4264245" cy="31674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0414691">
            <a:off x="2408954" y="1766180"/>
            <a:ext cx="10625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270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New!</a:t>
            </a:r>
            <a:endParaRPr lang="en-US" sz="2400" b="1" dirty="0">
              <a:ln w="1270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Recycling Program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90600"/>
            <a:ext cx="7405779" cy="5076528"/>
          </a:xfrm>
        </p:spPr>
        <p:txBody>
          <a:bodyPr/>
          <a:lstStyle/>
          <a:p>
            <a:pPr>
              <a:lnSpc>
                <a:spcPct val="90000"/>
              </a:lnSpc>
              <a:buFont typeface="Webdings" pitchFamily="18" charset="2"/>
              <a:buNone/>
            </a:pPr>
            <a:r>
              <a:rPr lang="en-US" sz="2600" dirty="0" smtClean="0">
                <a:solidFill>
                  <a:schemeClr val="bg1"/>
                </a:solidFill>
                <a:latin typeface="Tahoma" charset="0"/>
              </a:rPr>
              <a:t>Outreach Events</a:t>
            </a:r>
          </a:p>
          <a:p>
            <a:pPr marL="395288" indent="-168275">
              <a:lnSpc>
                <a:spcPct val="90000"/>
              </a:lnSpc>
              <a:spcBef>
                <a:spcPts val="1200"/>
              </a:spcBef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ahoma" charset="0"/>
              </a:rPr>
              <a:t>Recycling Competition</a:t>
            </a:r>
          </a:p>
          <a:p>
            <a:pPr marL="395288" indent="-168275">
              <a:lnSpc>
                <a:spcPct val="90000"/>
              </a:lnSpc>
              <a:spcBef>
                <a:spcPts val="1200"/>
              </a:spcBef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ahoma" charset="0"/>
              </a:rPr>
              <a:t>Collection Days</a:t>
            </a:r>
          </a:p>
          <a:p>
            <a:pPr marL="395288" indent="-168275">
              <a:lnSpc>
                <a:spcPct val="90000"/>
              </a:lnSpc>
              <a:spcBef>
                <a:spcPts val="1200"/>
              </a:spcBef>
              <a:buClr>
                <a:schemeClr val="bg1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ahoma" charset="0"/>
              </a:rPr>
              <a:t>Informational Tables</a:t>
            </a:r>
            <a:endParaRPr lang="en-US" sz="2000" dirty="0">
              <a:solidFill>
                <a:schemeClr val="bg1"/>
              </a:solidFill>
              <a:latin typeface="Tahoma" charset="0"/>
            </a:endParaRPr>
          </a:p>
        </p:txBody>
      </p:sp>
      <p:pic>
        <p:nvPicPr>
          <p:cNvPr id="848901" name="Picture 5" descr="RecycleDay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5089" y="0"/>
            <a:ext cx="3701108" cy="2809875"/>
          </a:xfrm>
          <a:prstGeom prst="rect">
            <a:avLst/>
          </a:prstGeom>
          <a:noFill/>
        </p:spPr>
      </p:pic>
      <p:pic>
        <p:nvPicPr>
          <p:cNvPr id="7" name="Picture 6" descr="ARD Tab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81600" y="3048000"/>
            <a:ext cx="3657600" cy="2800350"/>
          </a:xfrm>
          <a:prstGeom prst="rect">
            <a:avLst/>
          </a:prstGeom>
        </p:spPr>
      </p:pic>
      <p:pic>
        <p:nvPicPr>
          <p:cNvPr id="9" name="Picture 8" descr="100_0612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tretch>
            <a:fillRect/>
          </a:stretch>
        </p:blipFill>
        <p:spPr>
          <a:xfrm>
            <a:off x="609600" y="3048000"/>
            <a:ext cx="3677920" cy="27584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4" name="Rectangle 4"/>
          <p:cNvSpPr>
            <a:spLocks noGrp="1" noChangeArrowheads="1"/>
          </p:cNvSpPr>
          <p:nvPr>
            <p:ph idx="1"/>
          </p:nvPr>
        </p:nvSpPr>
        <p:spPr>
          <a:xfrm>
            <a:off x="228601" y="990600"/>
            <a:ext cx="6781800" cy="5076528"/>
          </a:xfrm>
        </p:spPr>
        <p:txBody>
          <a:bodyPr/>
          <a:lstStyle/>
          <a:p>
            <a:pPr>
              <a:buNone/>
            </a:pPr>
            <a:r>
              <a:rPr lang="en-US" sz="2600" dirty="0" smtClean="0">
                <a:solidFill>
                  <a:schemeClr val="bg1"/>
                </a:solidFill>
                <a:latin typeface="Tahoma" charset="0"/>
              </a:rPr>
              <a:t>Future Goals</a:t>
            </a:r>
          </a:p>
          <a:p>
            <a:pPr>
              <a:spcBef>
                <a:spcPts val="1200"/>
              </a:spcBef>
            </a:pPr>
            <a:r>
              <a:rPr lang="en-US" sz="2200" b="1" dirty="0" smtClean="0">
                <a:solidFill>
                  <a:schemeClr val="bg1"/>
                </a:solidFill>
                <a:latin typeface="Tahoma" charset="0"/>
              </a:rPr>
              <a:t>Zero Waste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  <a:latin typeface="Tahoma" charset="0"/>
              </a:rPr>
              <a:t>Individual recycling at </a:t>
            </a:r>
            <a:r>
              <a:rPr lang="en-US" dirty="0" smtClean="0">
                <a:solidFill>
                  <a:schemeClr val="bg1"/>
                </a:solidFill>
                <a:latin typeface="Tahoma" charset="0"/>
              </a:rPr>
              <a:t>workstations</a:t>
            </a:r>
            <a:endParaRPr lang="en-US" dirty="0" smtClean="0">
              <a:solidFill>
                <a:schemeClr val="bg1"/>
              </a:solidFill>
              <a:latin typeface="Tahoma" charset="0"/>
            </a:endParaRPr>
          </a:p>
          <a:p>
            <a:pPr lvl="1">
              <a:spcBef>
                <a:spcPts val="0"/>
              </a:spcBef>
              <a:buFontTx/>
              <a:buChar char="•"/>
            </a:pPr>
            <a:endParaRPr lang="en-US" dirty="0" smtClean="0">
              <a:solidFill>
                <a:schemeClr val="bg1"/>
              </a:solidFill>
              <a:latin typeface="Tahoma" charset="0"/>
            </a:endParaRP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  <a:latin typeface="Tahoma" charset="0"/>
              </a:rPr>
              <a:t>Composting of food scraps from cafeterias</a:t>
            </a:r>
          </a:p>
          <a:p>
            <a:pPr lvl="1">
              <a:spcBef>
                <a:spcPts val="0"/>
              </a:spcBef>
              <a:buFontTx/>
              <a:buChar char="•"/>
            </a:pPr>
            <a:endParaRPr lang="en-US" dirty="0" smtClean="0">
              <a:solidFill>
                <a:schemeClr val="bg1"/>
              </a:solidFill>
              <a:latin typeface="Tahoma" charset="0"/>
            </a:endParaRP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  <a:latin typeface="Tahoma" charset="0"/>
              </a:rPr>
              <a:t>Composting of animal bedding</a:t>
            </a:r>
          </a:p>
          <a:p>
            <a:pPr lvl="1">
              <a:spcBef>
                <a:spcPts val="0"/>
              </a:spcBef>
              <a:buFontTx/>
              <a:buChar char="•"/>
            </a:pPr>
            <a:endParaRPr lang="en-US" dirty="0" smtClean="0">
              <a:solidFill>
                <a:schemeClr val="bg1"/>
              </a:solidFill>
              <a:latin typeface="Tahoma" charset="0"/>
            </a:endParaRP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  <a:latin typeface="Tahoma" charset="0"/>
              </a:rPr>
              <a:t>Promote zero waste for special events held on campus</a:t>
            </a:r>
          </a:p>
          <a:p>
            <a:pPr lvl="1">
              <a:spcBef>
                <a:spcPts val="0"/>
              </a:spcBef>
              <a:buNone/>
            </a:pPr>
            <a:endParaRPr lang="en-US" dirty="0" smtClean="0">
              <a:solidFill>
                <a:schemeClr val="bg1"/>
              </a:solidFill>
              <a:latin typeface="Tahoma" charset="0"/>
            </a:endParaRP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  <a:latin typeface="Tahoma" charset="0"/>
              </a:rPr>
              <a:t>Green Cafeteria</a:t>
            </a:r>
          </a:p>
          <a:p>
            <a:pPr lvl="1">
              <a:spcBef>
                <a:spcPts val="0"/>
              </a:spcBef>
              <a:buNone/>
            </a:pPr>
            <a:endParaRPr lang="en-US" dirty="0" smtClean="0">
              <a:solidFill>
                <a:schemeClr val="bg1"/>
              </a:solidFill>
              <a:latin typeface="Tahoma" charset="0"/>
            </a:endParaRPr>
          </a:p>
          <a:p>
            <a:pPr lvl="1">
              <a:spcBef>
                <a:spcPts val="0"/>
              </a:spcBef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  <a:latin typeface="Tahoma" charset="0"/>
              </a:rPr>
              <a:t>Reduce waste through “Green Purchasing” and source reduction</a:t>
            </a:r>
            <a:endParaRPr lang="en-US" sz="2200" dirty="0"/>
          </a:p>
          <a:p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NIH Recycling Program</a:t>
            </a:r>
          </a:p>
        </p:txBody>
      </p:sp>
      <p:pic>
        <p:nvPicPr>
          <p:cNvPr id="4099" name="Picture 3" descr="C:\Documents and Settings\osterinkba\Local Settings\Temporary Internet Files\Content.IE5\OB27JTND\MCj0440105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971800"/>
            <a:ext cx="1883063" cy="2895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NIH Recycling Program</a:t>
            </a:r>
          </a:p>
        </p:txBody>
      </p:sp>
      <p:sp>
        <p:nvSpPr>
          <p:cNvPr id="85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5791200" cy="5257800"/>
          </a:xfrm>
        </p:spPr>
        <p:txBody>
          <a:bodyPr/>
          <a:lstStyle/>
          <a:p>
            <a:pPr algn="ctr">
              <a:spcBef>
                <a:spcPts val="0"/>
              </a:spcBef>
              <a:buFont typeface="Webdings" pitchFamily="18" charset="2"/>
              <a:buNone/>
            </a:pPr>
            <a:r>
              <a:rPr lang="en-US" dirty="0" smtClean="0"/>
              <a:t> </a:t>
            </a: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Contacts:</a:t>
            </a:r>
          </a:p>
          <a:p>
            <a:pPr algn="ctr">
              <a:spcBef>
                <a:spcPts val="0"/>
              </a:spcBef>
              <a:buFont typeface="Webdings" pitchFamily="18" charset="2"/>
              <a:buNone/>
            </a:pPr>
            <a:endParaRPr lang="en-US" sz="2200" dirty="0" smtClean="0">
              <a:solidFill>
                <a:schemeClr val="bg1"/>
              </a:solidFill>
              <a:latin typeface="Tahoma" charset="0"/>
            </a:endParaRPr>
          </a:p>
          <a:p>
            <a:pPr algn="ctr">
              <a:spcBef>
                <a:spcPts val="0"/>
              </a:spcBef>
              <a:buFont typeface="Webdings" pitchFamily="18" charset="2"/>
              <a:buNone/>
            </a:pP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LTJG Beth Osterink</a:t>
            </a:r>
          </a:p>
          <a:p>
            <a:pPr algn="ctr">
              <a:spcBef>
                <a:spcPts val="0"/>
              </a:spcBef>
              <a:buFont typeface="Webdings" pitchFamily="18" charset="2"/>
              <a:buNone/>
            </a:pP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Recycling Coordinator</a:t>
            </a:r>
          </a:p>
          <a:p>
            <a:pPr algn="ctr">
              <a:spcBef>
                <a:spcPts val="0"/>
              </a:spcBef>
              <a:buFont typeface="Webdings" pitchFamily="18" charset="2"/>
              <a:buNone/>
            </a:pP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US Public Health Service </a:t>
            </a:r>
          </a:p>
          <a:p>
            <a:pPr algn="ctr">
              <a:spcBef>
                <a:spcPts val="0"/>
              </a:spcBef>
              <a:buFont typeface="Webdings" pitchFamily="18" charset="2"/>
              <a:buNone/>
            </a:pP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(301</a:t>
            </a:r>
            <a:r>
              <a:rPr lang="en-US" sz="2200" dirty="0">
                <a:solidFill>
                  <a:schemeClr val="bg1"/>
                </a:solidFill>
                <a:latin typeface="Tahoma" charset="0"/>
              </a:rPr>
              <a:t>) 496-7990 </a:t>
            </a:r>
            <a:endParaRPr lang="en-US" sz="2200" dirty="0" smtClean="0">
              <a:solidFill>
                <a:schemeClr val="bg1"/>
              </a:solidFill>
              <a:latin typeface="Tahoma" charset="0"/>
            </a:endParaRPr>
          </a:p>
          <a:p>
            <a:pPr algn="ctr">
              <a:spcBef>
                <a:spcPts val="0"/>
              </a:spcBef>
              <a:buFont typeface="Webdings" pitchFamily="18" charset="2"/>
              <a:buNone/>
            </a:pPr>
            <a:r>
              <a:rPr lang="en-US" sz="2200" dirty="0" smtClean="0">
                <a:solidFill>
                  <a:schemeClr val="bg1"/>
                </a:solidFill>
                <a:latin typeface="Tahoma" charset="0"/>
                <a:hlinkClick r:id="rId3"/>
              </a:rPr>
              <a:t>osterinkba@mail.nih.gov</a:t>
            </a:r>
            <a:endParaRPr lang="en-US" sz="2200" dirty="0" smtClean="0">
              <a:solidFill>
                <a:schemeClr val="bg1"/>
              </a:solidFill>
              <a:latin typeface="Tahoma" charset="0"/>
            </a:endParaRPr>
          </a:p>
          <a:p>
            <a:pPr algn="ctr">
              <a:spcBef>
                <a:spcPts val="0"/>
              </a:spcBef>
              <a:buFont typeface="Webdings" pitchFamily="18" charset="2"/>
              <a:buNone/>
            </a:pPr>
            <a:endParaRPr lang="en-US" sz="2200" dirty="0" smtClean="0">
              <a:solidFill>
                <a:schemeClr val="bg1"/>
              </a:solidFill>
              <a:latin typeface="Tahoma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LTJG </a:t>
            </a: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Kazuhiro </a:t>
            </a: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Okumura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US Public Health </a:t>
            </a: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Service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(301</a:t>
            </a:r>
            <a:r>
              <a:rPr lang="en-US" sz="2200" dirty="0" smtClean="0">
                <a:solidFill>
                  <a:schemeClr val="bg1"/>
                </a:solidFill>
                <a:latin typeface="Tahoma" charset="0"/>
              </a:rPr>
              <a:t>) 496-7990</a:t>
            </a:r>
            <a:br>
              <a:rPr lang="en-US" sz="2200" dirty="0" smtClean="0">
                <a:solidFill>
                  <a:schemeClr val="bg1"/>
                </a:solidFill>
                <a:latin typeface="Tahoma" charset="0"/>
              </a:rPr>
            </a:br>
            <a:r>
              <a:rPr lang="en-US" sz="2200" dirty="0" smtClean="0">
                <a:solidFill>
                  <a:schemeClr val="bg1"/>
                </a:solidFill>
                <a:latin typeface="Tahoma" charset="0"/>
                <a:hlinkClick r:id="rId4"/>
              </a:rPr>
              <a:t>kazuhiro.okumura@nih.gov</a:t>
            </a:r>
            <a:endParaRPr lang="en-US" sz="2200" dirty="0" smtClean="0">
              <a:solidFill>
                <a:schemeClr val="bg1"/>
              </a:solidFill>
              <a:latin typeface="Tahoma" charset="0"/>
            </a:endParaRPr>
          </a:p>
          <a:p>
            <a:pPr algn="ctr">
              <a:spcBef>
                <a:spcPts val="0"/>
              </a:spcBef>
              <a:buNone/>
            </a:pPr>
            <a:endParaRPr lang="en-US" sz="2200" dirty="0" smtClean="0">
              <a:solidFill>
                <a:schemeClr val="bg1"/>
              </a:solidFill>
              <a:latin typeface="Tahoma" charset="0"/>
            </a:endParaRPr>
          </a:p>
          <a:p>
            <a:pPr algn="ctr">
              <a:spcBef>
                <a:spcPts val="0"/>
              </a:spcBef>
              <a:buFont typeface="Webdings" pitchFamily="18" charset="2"/>
              <a:buNone/>
            </a:pPr>
            <a:endParaRPr lang="en-US" sz="2200" dirty="0">
              <a:solidFill>
                <a:schemeClr val="bg1"/>
              </a:solidFill>
              <a:latin typeface="Tahoma" charset="0"/>
            </a:endParaRPr>
          </a:p>
        </p:txBody>
      </p:sp>
      <p:pic>
        <p:nvPicPr>
          <p:cNvPr id="3074" name="Picture 2" descr="C:\Documents and Settings\osterinkba\Local Settings\Temporary Internet Files\Content.IE5\QSMX7OCD\MCj0437629000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1447800"/>
            <a:ext cx="3657143" cy="36571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2 Blue Full Color 10">
      <a:dk1>
        <a:srgbClr val="C0C0C0"/>
      </a:dk1>
      <a:lt1>
        <a:srgbClr val="FFFFFF"/>
      </a:lt1>
      <a:dk2>
        <a:srgbClr val="0B1F65"/>
      </a:dk2>
      <a:lt2>
        <a:srgbClr val="B69404"/>
      </a:lt2>
      <a:accent1>
        <a:srgbClr val="0000FF"/>
      </a:accent1>
      <a:accent2>
        <a:srgbClr val="E2E1C0"/>
      </a:accent2>
      <a:accent3>
        <a:srgbClr val="AAABB8"/>
      </a:accent3>
      <a:accent4>
        <a:srgbClr val="DADADA"/>
      </a:accent4>
      <a:accent5>
        <a:srgbClr val="AAAAFF"/>
      </a:accent5>
      <a:accent6>
        <a:srgbClr val="CDCCAE"/>
      </a:accent6>
      <a:hlink>
        <a:srgbClr val="3D97AF"/>
      </a:hlink>
      <a:folHlink>
        <a:srgbClr val="B72C00"/>
      </a:folHlink>
    </a:clrScheme>
    <a:fontScheme name="2 Blue Full Col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 Blue Full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Blue Full Colo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 Blue Full Colo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Blue Full Colo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Blue Full Colo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Blue Full Colo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Blue Full Colo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Blue Full Color 8">
        <a:dk1>
          <a:srgbClr val="000000"/>
        </a:dk1>
        <a:lt1>
          <a:srgbClr val="FFFFFF"/>
        </a:lt1>
        <a:dk2>
          <a:srgbClr val="B69404"/>
        </a:dk2>
        <a:lt2>
          <a:srgbClr val="C0C0C0"/>
        </a:lt2>
        <a:accent1>
          <a:srgbClr val="0000FF"/>
        </a:accent1>
        <a:accent2>
          <a:srgbClr val="E2E1C0"/>
        </a:accent2>
        <a:accent3>
          <a:srgbClr val="FFFFFF"/>
        </a:accent3>
        <a:accent4>
          <a:srgbClr val="000000"/>
        </a:accent4>
        <a:accent5>
          <a:srgbClr val="AAAAFF"/>
        </a:accent5>
        <a:accent6>
          <a:srgbClr val="CDCCAE"/>
        </a:accent6>
        <a:hlink>
          <a:srgbClr val="3D97AF"/>
        </a:hlink>
        <a:folHlink>
          <a:srgbClr val="B72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Blue Full Color 9">
        <a:dk1>
          <a:srgbClr val="C0C0C0"/>
        </a:dk1>
        <a:lt1>
          <a:srgbClr val="FFFFFF"/>
        </a:lt1>
        <a:dk2>
          <a:srgbClr val="360157"/>
        </a:dk2>
        <a:lt2>
          <a:srgbClr val="B69404"/>
        </a:lt2>
        <a:accent1>
          <a:srgbClr val="0000FF"/>
        </a:accent1>
        <a:accent2>
          <a:srgbClr val="E2E1C0"/>
        </a:accent2>
        <a:accent3>
          <a:srgbClr val="AEAAB4"/>
        </a:accent3>
        <a:accent4>
          <a:srgbClr val="DADADA"/>
        </a:accent4>
        <a:accent5>
          <a:srgbClr val="AAAAFF"/>
        </a:accent5>
        <a:accent6>
          <a:srgbClr val="CDCCAE"/>
        </a:accent6>
        <a:hlink>
          <a:srgbClr val="3D97AF"/>
        </a:hlink>
        <a:folHlink>
          <a:srgbClr val="B72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 Blue Full Color 10">
        <a:dk1>
          <a:srgbClr val="C0C0C0"/>
        </a:dk1>
        <a:lt1>
          <a:srgbClr val="FFFFFF"/>
        </a:lt1>
        <a:dk2>
          <a:srgbClr val="0B1F65"/>
        </a:dk2>
        <a:lt2>
          <a:srgbClr val="B69404"/>
        </a:lt2>
        <a:accent1>
          <a:srgbClr val="0000FF"/>
        </a:accent1>
        <a:accent2>
          <a:srgbClr val="E2E1C0"/>
        </a:accent2>
        <a:accent3>
          <a:srgbClr val="AAABB8"/>
        </a:accent3>
        <a:accent4>
          <a:srgbClr val="DADADA"/>
        </a:accent4>
        <a:accent5>
          <a:srgbClr val="AAAAFF"/>
        </a:accent5>
        <a:accent6>
          <a:srgbClr val="CDCCAE"/>
        </a:accent6>
        <a:hlink>
          <a:srgbClr val="3D97AF"/>
        </a:hlink>
        <a:folHlink>
          <a:srgbClr val="B72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1514</TotalTime>
  <Words>499</Words>
  <Application>Microsoft Office PowerPoint</Application>
  <PresentationFormat>On-screen Show (4:3)</PresentationFormat>
  <Paragraphs>144</Paragraphs>
  <Slides>15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Theme1</vt:lpstr>
      <vt:lpstr>Slide 1</vt:lpstr>
      <vt:lpstr>NIH Recycling Program</vt:lpstr>
      <vt:lpstr>NIH Recycling Program</vt:lpstr>
      <vt:lpstr>NIH Recycling Program</vt:lpstr>
      <vt:lpstr>NIH Recycling Program</vt:lpstr>
      <vt:lpstr>NIH Recycling Program</vt:lpstr>
      <vt:lpstr>NIH Recycling Program</vt:lpstr>
      <vt:lpstr>NIH Recycling Program</vt:lpstr>
      <vt:lpstr>NIH Recycling Program</vt:lpstr>
      <vt:lpstr>NIH Recycling Program</vt:lpstr>
      <vt:lpstr>NIH Recycling Program</vt:lpstr>
      <vt:lpstr>NIH Recycling Program</vt:lpstr>
      <vt:lpstr>NIH Recycling Program</vt:lpstr>
      <vt:lpstr>NIH Recycling Program</vt:lpstr>
      <vt:lpstr>NIH Recycling Program</vt:lpstr>
    </vt:vector>
  </TitlesOfParts>
  <Company>NIH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osterinkba</dc:creator>
  <cp:lastModifiedBy>ORS Network User</cp:lastModifiedBy>
  <cp:revision>118</cp:revision>
  <dcterms:created xsi:type="dcterms:W3CDTF">2009-11-23T15:12:58Z</dcterms:created>
  <dcterms:modified xsi:type="dcterms:W3CDTF">2010-07-14T18:56:36Z</dcterms:modified>
</cp:coreProperties>
</file>